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7"/>
  </p:notesMasterIdLst>
  <p:handoutMasterIdLst>
    <p:handoutMasterId r:id="rId18"/>
  </p:handoutMasterIdLst>
  <p:sldIdLst>
    <p:sldId id="586" r:id="rId2"/>
    <p:sldId id="572" r:id="rId3"/>
    <p:sldId id="591" r:id="rId4"/>
    <p:sldId id="574" r:id="rId5"/>
    <p:sldId id="571" r:id="rId6"/>
    <p:sldId id="619" r:id="rId7"/>
    <p:sldId id="596" r:id="rId8"/>
    <p:sldId id="595" r:id="rId9"/>
    <p:sldId id="620" r:id="rId10"/>
    <p:sldId id="600" r:id="rId11"/>
    <p:sldId id="621" r:id="rId12"/>
    <p:sldId id="622" r:id="rId13"/>
    <p:sldId id="606" r:id="rId14"/>
    <p:sldId id="607" r:id="rId15"/>
    <p:sldId id="276" r:id="rId16"/>
  </p:sldIdLst>
  <p:sldSz cx="9144000" cy="6858000" type="screen4x3"/>
  <p:notesSz cx="972343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BB0"/>
    <a:srgbClr val="FFFFFF"/>
    <a:srgbClr val="A50021"/>
    <a:srgbClr val="460C00"/>
    <a:srgbClr val="013329"/>
    <a:srgbClr val="100430"/>
    <a:srgbClr val="142015"/>
    <a:srgbClr val="5E3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EC4E2D-FAEC-4C19-8019-C89775B608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1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D2C73DB-D8F0-4A71-9495-76D0726798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FD47F9-4442-4211-ADC3-73AA4CEDA58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9600" y="514350"/>
            <a:ext cx="3429000" cy="25717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3257550"/>
            <a:ext cx="7777162" cy="30861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1356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54C87-7378-4553-83D3-B6B12AAA952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9600" y="514350"/>
            <a:ext cx="3429000" cy="25717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3257550"/>
            <a:ext cx="7777162" cy="30861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17996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59018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9138"/>
            <a:ext cx="281463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gray">
          <a:xfrm>
            <a:off x="338138" y="295275"/>
            <a:ext cx="1292225" cy="457200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141777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01638" y="3225800"/>
            <a:ext cx="6557962" cy="515938"/>
          </a:xfrm>
          <a:extLst/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1141776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76238" y="2046288"/>
            <a:ext cx="6635750" cy="1138237"/>
          </a:xfrm>
          <a:extLst/>
        </p:spPr>
        <p:txBody>
          <a:bodyPr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58775" y="6394450"/>
            <a:ext cx="2133600" cy="2317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64225" y="6402388"/>
            <a:ext cx="2789238" cy="231775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957513" y="6394450"/>
            <a:ext cx="442912" cy="25241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BC5F443-8BD3-4E40-8A44-ACC31E28A7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CE62-DCF5-4A6E-A8C1-6F4B43CC75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7650" y="349250"/>
            <a:ext cx="2089150" cy="608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25438" y="349250"/>
            <a:ext cx="6119812" cy="608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6FD4D-26D0-40F5-961C-15BBD1528A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70D4-5A7E-4E1F-ABAE-F16E475BA3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8091487" cy="2416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5313" y="4019550"/>
            <a:ext cx="8091487" cy="2416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26F5E-51DE-4F61-979E-8A2D7260D0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97E0-7B53-40F2-9CBD-ECCF0CB828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D617-88CC-41B0-A777-09A7808699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elemento gráfico SmartArt</a:t>
            </a:r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6DCF9-DD61-4056-8C0D-42301FDF60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C69D5-8902-4766-9350-E088950E67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8B10-5C51-449A-8C89-0B8E675538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1CEEE-CCFB-4FD9-8C42-B0FD7E3B8D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6425-35A6-4D82-B19C-ACEC201FA3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37BD0-20D0-43A2-BC5B-80CB72FC48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84D2-8EDE-4960-A6D9-CAEFE9D066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B080C-CEB0-4190-AF9C-77E4C30DB1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3E4F-E5E2-4F7A-BC6F-3196211932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811" name="Picture 75" descr="59018 _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3530600"/>
            <a:ext cx="26035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4" descr="Medical Perspectives_EyeWire copy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074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6863" y="6577013"/>
            <a:ext cx="2133600" cy="219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074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16213" y="6565900"/>
            <a:ext cx="3649662" cy="280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0744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31000" y="6569075"/>
            <a:ext cx="21336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464D38E8-430F-463D-9DA9-760EA0AD55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1" name="Rectangle 2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95313" y="1450975"/>
            <a:ext cx="8091487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40804" name="Freeform 68"/>
          <p:cNvSpPr>
            <a:spLocks/>
          </p:cNvSpPr>
          <p:nvPr/>
        </p:nvSpPr>
        <p:spPr bwMode="auto">
          <a:xfrm>
            <a:off x="957263" y="1103313"/>
            <a:ext cx="6543675" cy="39687"/>
          </a:xfrm>
          <a:custGeom>
            <a:avLst/>
            <a:gdLst>
              <a:gd name="T0" fmla="*/ 4122 w 4122"/>
              <a:gd name="T1" fmla="*/ 0 h 25"/>
              <a:gd name="T2" fmla="*/ 0 w 4122"/>
              <a:gd name="T3" fmla="*/ 3 h 25"/>
              <a:gd name="T4" fmla="*/ 37 w 4122"/>
              <a:gd name="T5" fmla="*/ 25 h 25"/>
              <a:gd name="T6" fmla="*/ 4109 w 4122"/>
              <a:gd name="T7" fmla="*/ 25 h 25"/>
              <a:gd name="T8" fmla="*/ 4122 w 412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7882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endParaRPr lang="es-ES"/>
          </a:p>
        </p:txBody>
      </p:sp>
      <p:pic>
        <p:nvPicPr>
          <p:cNvPr id="1033" name="Picture 69" descr="artway_medical_thermomete_0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535738" y="98425"/>
            <a:ext cx="1016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0764" name="Rectangle 28"/>
          <p:cNvSpPr>
            <a:spLocks noGrp="1" noChangeArrowheads="1"/>
          </p:cNvSpPr>
          <p:nvPr>
            <p:ph type="title"/>
          </p:nvPr>
        </p:nvSpPr>
        <p:spPr bwMode="black">
          <a:xfrm>
            <a:off x="325438" y="349250"/>
            <a:ext cx="77755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140808" name="Text Box 72"/>
          <p:cNvSpPr txBox="1">
            <a:spLocks noChangeArrowheads="1"/>
          </p:cNvSpPr>
          <p:nvPr/>
        </p:nvSpPr>
        <p:spPr bwMode="gray">
          <a:xfrm>
            <a:off x="7642225" y="779463"/>
            <a:ext cx="1292225" cy="457200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A50021"/>
                </a:solidFill>
                <a:latin typeface="Verdana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4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804" grpId="0" animBg="1"/>
      <p:bldP spid="1140764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ChangeArrowheads="1"/>
          </p:cNvSpPr>
          <p:nvPr/>
        </p:nvSpPr>
        <p:spPr bwMode="auto">
          <a:xfrm>
            <a:off x="1600200" y="4564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135670" name="Freeform 54"/>
          <p:cNvSpPr>
            <a:spLocks/>
          </p:cNvSpPr>
          <p:nvPr/>
        </p:nvSpPr>
        <p:spPr bwMode="auto">
          <a:xfrm>
            <a:off x="635000" y="4559300"/>
            <a:ext cx="4191000" cy="50800"/>
          </a:xfrm>
          <a:custGeom>
            <a:avLst/>
            <a:gdLst>
              <a:gd name="T0" fmla="*/ 16 w 2832"/>
              <a:gd name="T1" fmla="*/ 64 h 64"/>
              <a:gd name="T2" fmla="*/ 2832 w 2832"/>
              <a:gd name="T3" fmla="*/ 56 h 64"/>
              <a:gd name="T4" fmla="*/ 2736 w 2832"/>
              <a:gd name="T5" fmla="*/ 0 h 64"/>
              <a:gd name="T6" fmla="*/ 2792 w 2832"/>
              <a:gd name="T7" fmla="*/ 32 h 64"/>
              <a:gd name="T8" fmla="*/ 0 w 2832"/>
              <a:gd name="T9" fmla="*/ 32 h 64"/>
              <a:gd name="T10" fmla="*/ 16 w 2832"/>
              <a:gd name="T1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32" h="64">
                <a:moveTo>
                  <a:pt x="16" y="64"/>
                </a:moveTo>
                <a:lnTo>
                  <a:pt x="2832" y="56"/>
                </a:lnTo>
                <a:lnTo>
                  <a:pt x="2736" y="0"/>
                </a:lnTo>
                <a:lnTo>
                  <a:pt x="2792" y="32"/>
                </a:lnTo>
                <a:lnTo>
                  <a:pt x="0" y="32"/>
                </a:lnTo>
                <a:lnTo>
                  <a:pt x="16" y="64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7882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endParaRPr lang="es-ES"/>
          </a:p>
        </p:txBody>
      </p:sp>
      <p:pic>
        <p:nvPicPr>
          <p:cNvPr id="1135668" name="Picture 52" descr="artway_medical_thermomet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87971">
            <a:off x="4452938" y="3954463"/>
            <a:ext cx="3614737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5669" name="Freeform 53"/>
          <p:cNvSpPr>
            <a:spLocks/>
          </p:cNvSpPr>
          <p:nvPr/>
        </p:nvSpPr>
        <p:spPr bwMode="auto">
          <a:xfrm rot="287634">
            <a:off x="5518150" y="4106863"/>
            <a:ext cx="1104900" cy="1327150"/>
          </a:xfrm>
          <a:custGeom>
            <a:avLst/>
            <a:gdLst>
              <a:gd name="T0" fmla="*/ 0 w 964"/>
              <a:gd name="T1" fmla="*/ 4757 h 1116"/>
              <a:gd name="T2" fmla="*/ 1086561 w 964"/>
              <a:gd name="T3" fmla="*/ 1327150 h 1116"/>
              <a:gd name="T4" fmla="*/ 1104900 w 964"/>
              <a:gd name="T5" fmla="*/ 1298609 h 1116"/>
              <a:gd name="T6" fmla="*/ 32093 w 964"/>
              <a:gd name="T7" fmla="*/ 0 h 1116"/>
              <a:gd name="T8" fmla="*/ 0 w 964"/>
              <a:gd name="T9" fmla="*/ 4757 h 1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4"/>
              <a:gd name="T16" fmla="*/ 0 h 1116"/>
              <a:gd name="T17" fmla="*/ 964 w 964"/>
              <a:gd name="T18" fmla="*/ 1116 h 11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4" h="1116">
                <a:moveTo>
                  <a:pt x="0" y="4"/>
                </a:moveTo>
                <a:lnTo>
                  <a:pt x="948" y="1116"/>
                </a:lnTo>
                <a:lnTo>
                  <a:pt x="964" y="1092"/>
                </a:lnTo>
                <a:lnTo>
                  <a:pt x="28" y="0"/>
                </a:lnTo>
                <a:lnTo>
                  <a:pt x="0" y="4"/>
                </a:lnTo>
                <a:close/>
              </a:path>
            </a:pathLst>
          </a:custGeom>
          <a:gradFill rotWithShape="1">
            <a:gsLst>
              <a:gs pos="0">
                <a:srgbClr val="CC3300"/>
              </a:gs>
              <a:gs pos="50000">
                <a:srgbClr val="DD7755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57200" y="696913"/>
            <a:ext cx="50069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 err="1">
                <a:latin typeface="+mn-lt"/>
              </a:rPr>
              <a:t>UCM</a:t>
            </a:r>
            <a:endParaRPr lang="es-ES" sz="2400" dirty="0">
              <a:latin typeface="+mn-lt"/>
            </a:endParaRPr>
          </a:p>
          <a:p>
            <a:pPr algn="ctr">
              <a:defRPr/>
            </a:pPr>
            <a:r>
              <a:rPr lang="pt-BR" sz="2400" dirty="0">
                <a:latin typeface="+mn-lt"/>
              </a:rPr>
              <a:t>“Dr. </a:t>
            </a:r>
            <a:r>
              <a:rPr lang="pt-BR" sz="2400" dirty="0" err="1">
                <a:latin typeface="+mn-lt"/>
              </a:rPr>
              <a:t>Serafín</a:t>
            </a:r>
            <a:r>
              <a:rPr lang="pt-BR" sz="2400" dirty="0">
                <a:latin typeface="+mn-lt"/>
              </a:rPr>
              <a:t> Ruiz de </a:t>
            </a:r>
            <a:r>
              <a:rPr lang="pt-BR" sz="2400" dirty="0" err="1">
                <a:latin typeface="+mn-lt"/>
              </a:rPr>
              <a:t>Zárate</a:t>
            </a:r>
            <a:r>
              <a:rPr lang="pt-BR" sz="2400" dirty="0">
                <a:latin typeface="+mn-lt"/>
              </a:rPr>
              <a:t> Ruiz”</a:t>
            </a:r>
            <a:endParaRPr lang="es-ES" sz="2400" dirty="0">
              <a:latin typeface="+mn-lt"/>
            </a:endParaRPr>
          </a:p>
          <a:p>
            <a:pPr algn="ctr">
              <a:defRPr/>
            </a:pPr>
            <a:r>
              <a:rPr lang="es-ES_tradnl" sz="2400" dirty="0">
                <a:latin typeface="+mn-lt"/>
              </a:rPr>
              <a:t>Facultad de Tecnología de la Salud</a:t>
            </a:r>
            <a:endParaRPr lang="es-ES" sz="2400" dirty="0">
              <a:latin typeface="+mn-lt"/>
            </a:endParaRPr>
          </a:p>
          <a:p>
            <a:pPr algn="ctr">
              <a:defRPr/>
            </a:pPr>
            <a:r>
              <a:rPr lang="es-ES_tradnl" sz="2400" dirty="0">
                <a:latin typeface="+mn-lt"/>
              </a:rPr>
              <a:t>“Julio Trigo López”</a:t>
            </a:r>
            <a:endParaRPr lang="es-ES" sz="2400" dirty="0">
              <a:latin typeface="+mn-lt"/>
            </a:endParaRPr>
          </a:p>
          <a:p>
            <a:pPr algn="ctr">
              <a:defRPr/>
            </a:pPr>
            <a:endParaRPr lang="es-ES" sz="2400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9550" y="5276850"/>
            <a:ext cx="646747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latin typeface="+mn-lt"/>
              </a:rPr>
              <a:t>Tema II</a:t>
            </a:r>
            <a:r>
              <a:rPr lang="es-ES_tradnl" sz="3200" dirty="0">
                <a:latin typeface="+mn-lt"/>
              </a:rPr>
              <a:t>: Investigación Científica</a:t>
            </a:r>
            <a:endParaRPr lang="es-ES" sz="3200" dirty="0">
              <a:latin typeface="+mn-lt"/>
            </a:endParaRPr>
          </a:p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3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3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70" grpId="0" animBg="1"/>
      <p:bldP spid="11356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6"/>
          <p:cNvGrpSpPr>
            <a:grpSpLocks/>
          </p:cNvGrpSpPr>
          <p:nvPr/>
        </p:nvGrpSpPr>
        <p:grpSpPr bwMode="auto">
          <a:xfrm>
            <a:off x="2476500" y="5240338"/>
            <a:ext cx="1603375" cy="1322387"/>
            <a:chOff x="4320" y="1152"/>
            <a:chExt cx="414" cy="402"/>
          </a:xfrm>
        </p:grpSpPr>
        <p:sp>
          <p:nvSpPr>
            <p:cNvPr id="116019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60200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31749" name="Group 10"/>
          <p:cNvGrpSpPr>
            <a:grpSpLocks/>
          </p:cNvGrpSpPr>
          <p:nvPr/>
        </p:nvGrpSpPr>
        <p:grpSpPr bwMode="auto">
          <a:xfrm>
            <a:off x="1323975" y="3649663"/>
            <a:ext cx="1625600" cy="1322387"/>
            <a:chOff x="4320" y="1152"/>
            <a:chExt cx="414" cy="402"/>
          </a:xfrm>
        </p:grpSpPr>
        <p:sp>
          <p:nvSpPr>
            <p:cNvPr id="1160203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60204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31750" name="Group 13"/>
          <p:cNvGrpSpPr>
            <a:grpSpLocks/>
          </p:cNvGrpSpPr>
          <p:nvPr/>
        </p:nvGrpSpPr>
        <p:grpSpPr bwMode="auto">
          <a:xfrm>
            <a:off x="3205163" y="3692525"/>
            <a:ext cx="1697037" cy="1322388"/>
            <a:chOff x="4320" y="1152"/>
            <a:chExt cx="414" cy="402"/>
          </a:xfrm>
        </p:grpSpPr>
        <p:sp>
          <p:nvSpPr>
            <p:cNvPr id="3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31751" name="Rectangle 18"/>
          <p:cNvSpPr>
            <a:spLocks noChangeArrowheads="1"/>
          </p:cNvSpPr>
          <p:nvPr/>
        </p:nvSpPr>
        <p:spPr bwMode="black">
          <a:xfrm>
            <a:off x="368300" y="1238250"/>
            <a:ext cx="83867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s-ES" sz="2000" b="1">
                <a:solidFill>
                  <a:schemeClr val="tx2"/>
                </a:solidFill>
                <a:latin typeface="Arial" charset="0"/>
              </a:rPr>
              <a:t>Las investigaciones dentro del campo de la salud establecidas por la Dirección de Ciencia y Técnica del MINSAP son las siguientes:</a:t>
            </a:r>
          </a:p>
          <a:p>
            <a:pPr algn="ctr" eaLnBrk="0" hangingPunct="0">
              <a:lnSpc>
                <a:spcPct val="110000"/>
              </a:lnSpc>
            </a:pPr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52" name="AutoShape 19"/>
          <p:cNvSpPr>
            <a:spLocks noChangeArrowheads="1"/>
          </p:cNvSpPr>
          <p:nvPr/>
        </p:nvSpPr>
        <p:spPr bwMode="ltGray">
          <a:xfrm>
            <a:off x="1147763" y="2225675"/>
            <a:ext cx="6238875" cy="976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31753" name="Rectangle 20"/>
          <p:cNvSpPr>
            <a:spLocks noChangeArrowheads="1"/>
          </p:cNvSpPr>
          <p:nvPr/>
        </p:nvSpPr>
        <p:spPr bwMode="auto">
          <a:xfrm>
            <a:off x="1328738" y="2400300"/>
            <a:ext cx="5808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Tipos de Investigación</a:t>
            </a:r>
          </a:p>
        </p:txBody>
      </p:sp>
      <p:pic>
        <p:nvPicPr>
          <p:cNvPr id="31754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338" y="3716338"/>
            <a:ext cx="17684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5224463"/>
            <a:ext cx="1816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6183313" y="2819400"/>
            <a:ext cx="1857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s-ES" dirty="0"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44863" y="4125913"/>
            <a:ext cx="1238250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FFFF"/>
                </a:solidFill>
                <a:latin typeface="+mn-lt"/>
              </a:rPr>
              <a:t>Aplicadas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414963" y="3957638"/>
            <a:ext cx="1392237" cy="915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FFFF"/>
                </a:solidFill>
                <a:latin typeface="+mn-lt"/>
              </a:rPr>
              <a:t>Evaluación de tecnología</a:t>
            </a:r>
            <a:r>
              <a:rPr lang="es-ES" dirty="0"/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11263" y="4108450"/>
            <a:ext cx="1955800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rgbClr val="FFFFFF"/>
                </a:solidFill>
                <a:latin typeface="Arial" charset="0"/>
              </a:rPr>
              <a:t>Básicas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479675" y="5581650"/>
            <a:ext cx="1690688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FFFF"/>
                </a:solidFill>
                <a:latin typeface="+mn-lt"/>
              </a:rPr>
              <a:t>Fundamental libre</a:t>
            </a:r>
          </a:p>
        </p:txBody>
      </p:sp>
      <p:pic>
        <p:nvPicPr>
          <p:cNvPr id="31762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0475" y="5005388"/>
            <a:ext cx="7635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00050" y="5572125"/>
            <a:ext cx="15906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rgbClr val="FFFFFF"/>
                </a:solidFill>
                <a:latin typeface="Arial" charset="0"/>
              </a:rPr>
              <a:t>Fundamental orientada</a:t>
            </a:r>
          </a:p>
          <a:p>
            <a:pPr>
              <a:spcBef>
                <a:spcPct val="50000"/>
              </a:spcBef>
            </a:pPr>
            <a:endParaRPr lang="es-E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1772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2213" y="3187700"/>
            <a:ext cx="142398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2938" y="3135313"/>
            <a:ext cx="142398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2988" y="3119438"/>
            <a:ext cx="115093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75" name="Group 13"/>
          <p:cNvGrpSpPr>
            <a:grpSpLocks/>
          </p:cNvGrpSpPr>
          <p:nvPr/>
        </p:nvGrpSpPr>
        <p:grpSpPr bwMode="auto">
          <a:xfrm>
            <a:off x="7216775" y="3790950"/>
            <a:ext cx="1697038" cy="1322388"/>
            <a:chOff x="4320" y="1152"/>
            <a:chExt cx="414" cy="402"/>
          </a:xfrm>
        </p:grpSpPr>
        <p:sp>
          <p:nvSpPr>
            <p:cNvPr id="1160206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60207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31747" name="Freeform 5"/>
          <p:cNvSpPr>
            <a:spLocks/>
          </p:cNvSpPr>
          <p:nvPr/>
        </p:nvSpPr>
        <p:spPr bwMode="gray">
          <a:xfrm flipH="1">
            <a:off x="1128713" y="5005388"/>
            <a:ext cx="685800" cy="293687"/>
          </a:xfrm>
          <a:custGeom>
            <a:avLst/>
            <a:gdLst>
              <a:gd name="T0" fmla="*/ 0 w 735"/>
              <a:gd name="T1" fmla="*/ 0 h 532"/>
              <a:gd name="T2" fmla="*/ 987606 w 735"/>
              <a:gd name="T3" fmla="*/ 522604 h 532"/>
              <a:gd name="T4" fmla="*/ 1491751 w 735"/>
              <a:gd name="T5" fmla="*/ 522604 h 532"/>
              <a:gd name="T6" fmla="*/ 1646872 w 735"/>
              <a:gd name="T7" fmla="*/ 644199 h 532"/>
              <a:gd name="T8" fmla="*/ 1652043 w 735"/>
              <a:gd name="T9" fmla="*/ 1040033 h 532"/>
              <a:gd name="T10" fmla="*/ 1546043 w 735"/>
              <a:gd name="T11" fmla="*/ 1034858 h 532"/>
              <a:gd name="T12" fmla="*/ 1729604 w 735"/>
              <a:gd name="T13" fmla="*/ 1376362 h 532"/>
              <a:gd name="T14" fmla="*/ 1900237 w 735"/>
              <a:gd name="T15" fmla="*/ 1040033 h 532"/>
              <a:gd name="T16" fmla="*/ 1799408 w 735"/>
              <a:gd name="T17" fmla="*/ 1040033 h 532"/>
              <a:gd name="T18" fmla="*/ 1794237 w 735"/>
              <a:gd name="T19" fmla="*/ 584695 h 532"/>
              <a:gd name="T20" fmla="*/ 1592580 w 735"/>
              <a:gd name="T21" fmla="*/ 388072 h 532"/>
              <a:gd name="T22" fmla="*/ 866094 w 735"/>
              <a:gd name="T23" fmla="*/ 385485 h 532"/>
              <a:gd name="T24" fmla="*/ 178390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9" name="4 Rectángulo"/>
          <p:cNvSpPr/>
          <p:nvPr/>
        </p:nvSpPr>
        <p:spPr>
          <a:xfrm>
            <a:off x="7275513" y="4029075"/>
            <a:ext cx="1471612" cy="91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FFFFFF"/>
                </a:solidFill>
                <a:latin typeface="Arial" charset="0"/>
              </a:rPr>
              <a:t>Asimilación de tecnología</a:t>
            </a:r>
            <a:r>
              <a:rPr lang="es-ES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s-ES" smtClean="0"/>
              <a:t>Las investigaciones según el comienzo pueden ser:</a:t>
            </a:r>
          </a:p>
        </p:txBody>
      </p:sp>
      <p:grpSp>
        <p:nvGrpSpPr>
          <p:cNvPr id="36877" name="Group 11"/>
          <p:cNvGrpSpPr>
            <a:grpSpLocks/>
          </p:cNvGrpSpPr>
          <p:nvPr/>
        </p:nvGrpSpPr>
        <p:grpSpPr bwMode="auto">
          <a:xfrm>
            <a:off x="182073" y="4780295"/>
            <a:ext cx="2136775" cy="1873250"/>
            <a:chOff x="2064" y="1008"/>
            <a:chExt cx="722" cy="872"/>
          </a:xfrm>
        </p:grpSpPr>
        <p:sp>
          <p:nvSpPr>
            <p:cNvPr id="36878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6879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6880" name="Picture 14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81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36882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6883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6884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885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886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887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888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6889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6890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891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892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893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36894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6895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689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89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89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89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6900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6901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02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03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04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6905" name="Rectangle 39"/>
            <p:cNvSpPr>
              <a:spLocks noChangeArrowheads="1"/>
            </p:cNvSpPr>
            <p:nvPr/>
          </p:nvSpPr>
          <p:spPr bwMode="gray">
            <a:xfrm>
              <a:off x="2170" y="1272"/>
              <a:ext cx="51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b="1">
                  <a:latin typeface="Arial" charset="0"/>
                </a:rPr>
                <a:t>Prospectiva</a:t>
              </a:r>
              <a:r>
                <a:rPr lang="es-ES"/>
                <a:t> </a:t>
              </a:r>
              <a:endParaRPr lang="en-US"/>
            </a:p>
          </p:txBody>
        </p:sp>
      </p:grpSp>
      <p:grpSp>
        <p:nvGrpSpPr>
          <p:cNvPr id="36906" name="Group 11"/>
          <p:cNvGrpSpPr>
            <a:grpSpLocks/>
          </p:cNvGrpSpPr>
          <p:nvPr/>
        </p:nvGrpSpPr>
        <p:grpSpPr bwMode="auto">
          <a:xfrm>
            <a:off x="2681811" y="5099406"/>
            <a:ext cx="2136775" cy="1873250"/>
            <a:chOff x="2064" y="1008"/>
            <a:chExt cx="722" cy="872"/>
          </a:xfrm>
        </p:grpSpPr>
        <p:sp>
          <p:nvSpPr>
            <p:cNvPr id="36907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6908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6909" name="Picture 14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910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36911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6912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6913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914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15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16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17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6918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6919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20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21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22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36923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6924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6925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26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27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28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6929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6930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31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32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33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6934" name="Rectangle 39"/>
            <p:cNvSpPr>
              <a:spLocks noChangeArrowheads="1"/>
            </p:cNvSpPr>
            <p:nvPr/>
          </p:nvSpPr>
          <p:spPr bwMode="gray">
            <a:xfrm>
              <a:off x="2143" y="1272"/>
              <a:ext cx="57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b="1">
                  <a:latin typeface="Arial" charset="0"/>
                </a:rPr>
                <a:t>Retrospectiva</a:t>
              </a:r>
              <a:endParaRPr lang="en-US"/>
            </a:p>
          </p:txBody>
        </p:sp>
      </p:grpSp>
      <p:grpSp>
        <p:nvGrpSpPr>
          <p:cNvPr id="36935" name="Group 11"/>
          <p:cNvGrpSpPr>
            <a:grpSpLocks/>
          </p:cNvGrpSpPr>
          <p:nvPr/>
        </p:nvGrpSpPr>
        <p:grpSpPr bwMode="auto">
          <a:xfrm>
            <a:off x="5164297" y="2637571"/>
            <a:ext cx="2136775" cy="1873250"/>
            <a:chOff x="2064" y="1008"/>
            <a:chExt cx="722" cy="872"/>
          </a:xfrm>
        </p:grpSpPr>
        <p:sp>
          <p:nvSpPr>
            <p:cNvPr id="3693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6937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6938" name="Picture 14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93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3694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694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6942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94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4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4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4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694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694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4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5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5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36952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6953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695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5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5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5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695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695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6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6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6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6963" name="Rectangle 39"/>
            <p:cNvSpPr>
              <a:spLocks noChangeArrowheads="1"/>
            </p:cNvSpPr>
            <p:nvPr/>
          </p:nvSpPr>
          <p:spPr bwMode="gray">
            <a:xfrm>
              <a:off x="2182" y="1272"/>
              <a:ext cx="49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b="1" dirty="0" smtClean="0">
                  <a:latin typeface="Arial" charset="0"/>
                </a:rPr>
                <a:t>Transversal</a:t>
              </a:r>
              <a:endParaRPr lang="en-US" dirty="0"/>
            </a:p>
          </p:txBody>
        </p:sp>
      </p:grpSp>
      <p:grpSp>
        <p:nvGrpSpPr>
          <p:cNvPr id="36964" name="Group 11"/>
          <p:cNvGrpSpPr>
            <a:grpSpLocks/>
          </p:cNvGrpSpPr>
          <p:nvPr/>
        </p:nvGrpSpPr>
        <p:grpSpPr bwMode="auto">
          <a:xfrm>
            <a:off x="940014" y="2546217"/>
            <a:ext cx="2136775" cy="1873250"/>
            <a:chOff x="2064" y="1008"/>
            <a:chExt cx="722" cy="872"/>
          </a:xfrm>
        </p:grpSpPr>
        <p:sp>
          <p:nvSpPr>
            <p:cNvPr id="36965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6966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6967" name="Picture 14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968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3696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697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6971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972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73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74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75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697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6977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78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79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980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36981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6982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698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8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8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8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6987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698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8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9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99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6992" name="Rectangle 39"/>
            <p:cNvSpPr>
              <a:spLocks noChangeArrowheads="1"/>
            </p:cNvSpPr>
            <p:nvPr/>
          </p:nvSpPr>
          <p:spPr bwMode="gray">
            <a:xfrm>
              <a:off x="2167" y="1272"/>
              <a:ext cx="52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b="1" dirty="0">
                  <a:latin typeface="Arial" charset="0"/>
                </a:rPr>
                <a:t>Longitudinal</a:t>
              </a:r>
              <a:endParaRPr lang="en-US" dirty="0"/>
            </a:p>
          </p:txBody>
        </p:sp>
      </p:grpSp>
      <p:sp>
        <p:nvSpPr>
          <p:cNvPr id="36993" name="AutoShape 129"/>
          <p:cNvSpPr>
            <a:spLocks noChangeArrowheads="1"/>
          </p:cNvSpPr>
          <p:nvPr/>
        </p:nvSpPr>
        <p:spPr bwMode="auto">
          <a:xfrm rot="1891964">
            <a:off x="965195" y="3834706"/>
            <a:ext cx="411162" cy="593725"/>
          </a:xfrm>
          <a:prstGeom prst="downArrow">
            <a:avLst>
              <a:gd name="adj1" fmla="val 50000"/>
              <a:gd name="adj2" fmla="val 361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PE"/>
          </a:p>
        </p:txBody>
      </p:sp>
      <p:sp>
        <p:nvSpPr>
          <p:cNvPr id="36995" name="AutoShape 131"/>
          <p:cNvSpPr>
            <a:spLocks noChangeArrowheads="1"/>
          </p:cNvSpPr>
          <p:nvPr/>
        </p:nvSpPr>
        <p:spPr bwMode="auto">
          <a:xfrm rot="19307757">
            <a:off x="3111531" y="3689650"/>
            <a:ext cx="411163" cy="1528762"/>
          </a:xfrm>
          <a:prstGeom prst="downArrow">
            <a:avLst>
              <a:gd name="adj1" fmla="val 50000"/>
              <a:gd name="adj2" fmla="val 92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P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s-ES" dirty="0" smtClean="0"/>
              <a:t>Las investigaciones, según el hecho de salud que le dé lugar, pueden ser:</a:t>
            </a:r>
          </a:p>
        </p:txBody>
      </p:sp>
      <p:grpSp>
        <p:nvGrpSpPr>
          <p:cNvPr id="37892" name="Group 127"/>
          <p:cNvGrpSpPr>
            <a:grpSpLocks/>
          </p:cNvGrpSpPr>
          <p:nvPr/>
        </p:nvGrpSpPr>
        <p:grpSpPr bwMode="auto">
          <a:xfrm>
            <a:off x="6935788" y="2930525"/>
            <a:ext cx="1673225" cy="1384300"/>
            <a:chOff x="2064" y="1008"/>
            <a:chExt cx="722" cy="872"/>
          </a:xfrm>
        </p:grpSpPr>
        <p:sp>
          <p:nvSpPr>
            <p:cNvPr id="37893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7894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7895" name="Picture 130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896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37897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7898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7899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7900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01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02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03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7904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7905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06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07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08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37909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7910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7911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12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13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14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7915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7916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17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18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19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7920" name="Rectangle 155"/>
            <p:cNvSpPr>
              <a:spLocks noChangeArrowheads="1"/>
            </p:cNvSpPr>
            <p:nvPr/>
          </p:nvSpPr>
          <p:spPr bwMode="gray">
            <a:xfrm>
              <a:off x="2093" y="1272"/>
              <a:ext cx="6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Rehabilitación</a:t>
              </a:r>
            </a:p>
          </p:txBody>
        </p:sp>
      </p:grpSp>
      <p:grpSp>
        <p:nvGrpSpPr>
          <p:cNvPr id="37921" name="Group 127"/>
          <p:cNvGrpSpPr>
            <a:grpSpLocks/>
          </p:cNvGrpSpPr>
          <p:nvPr/>
        </p:nvGrpSpPr>
        <p:grpSpPr bwMode="auto">
          <a:xfrm>
            <a:off x="3614738" y="4500563"/>
            <a:ext cx="1450975" cy="1384300"/>
            <a:chOff x="2064" y="1008"/>
            <a:chExt cx="722" cy="872"/>
          </a:xfrm>
        </p:grpSpPr>
        <p:sp>
          <p:nvSpPr>
            <p:cNvPr id="3792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7923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7924" name="Picture 130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2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3792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7927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7928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792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3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3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3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793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793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3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3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3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37938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7939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794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4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4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4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7944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794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4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4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4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7949" name="Rectangle 155"/>
            <p:cNvSpPr>
              <a:spLocks noChangeArrowheads="1"/>
            </p:cNvSpPr>
            <p:nvPr/>
          </p:nvSpPr>
          <p:spPr bwMode="gray">
            <a:xfrm>
              <a:off x="2097" y="1272"/>
              <a:ext cx="6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Arial" charset="0"/>
                </a:rPr>
                <a:t>Diagnóstico</a:t>
              </a: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7950" name="Group 127"/>
          <p:cNvGrpSpPr>
            <a:grpSpLocks/>
          </p:cNvGrpSpPr>
          <p:nvPr/>
        </p:nvGrpSpPr>
        <p:grpSpPr bwMode="auto">
          <a:xfrm>
            <a:off x="1757363" y="4489450"/>
            <a:ext cx="1420812" cy="1384300"/>
            <a:chOff x="2064" y="1008"/>
            <a:chExt cx="722" cy="872"/>
          </a:xfrm>
        </p:grpSpPr>
        <p:sp>
          <p:nvSpPr>
            <p:cNvPr id="37951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7952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7953" name="Picture 130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54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37955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7956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7957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7958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59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60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61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7962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7963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64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65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66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37967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7968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7969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70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71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72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7973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7974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75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76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7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7978" name="Rectangle 155"/>
            <p:cNvSpPr>
              <a:spLocks noChangeArrowheads="1"/>
            </p:cNvSpPr>
            <p:nvPr/>
          </p:nvSpPr>
          <p:spPr bwMode="gray">
            <a:xfrm>
              <a:off x="2108" y="1272"/>
              <a:ext cx="6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Prevención</a:t>
              </a:r>
            </a:p>
          </p:txBody>
        </p:sp>
      </p:grpSp>
      <p:grpSp>
        <p:nvGrpSpPr>
          <p:cNvPr id="37979" name="Group 127"/>
          <p:cNvGrpSpPr>
            <a:grpSpLocks/>
          </p:cNvGrpSpPr>
          <p:nvPr/>
        </p:nvGrpSpPr>
        <p:grpSpPr bwMode="auto">
          <a:xfrm>
            <a:off x="403225" y="2998788"/>
            <a:ext cx="1419225" cy="1384300"/>
            <a:chOff x="2064" y="1008"/>
            <a:chExt cx="722" cy="872"/>
          </a:xfrm>
        </p:grpSpPr>
        <p:sp>
          <p:nvSpPr>
            <p:cNvPr id="37980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7981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798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83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3798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7985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798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7987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88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89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90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799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799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9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9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99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37996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799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799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99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00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00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8002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800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00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00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00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8007" name="Rectangle 155"/>
            <p:cNvSpPr>
              <a:spLocks noChangeArrowheads="1"/>
            </p:cNvSpPr>
            <p:nvPr/>
          </p:nvSpPr>
          <p:spPr bwMode="gray">
            <a:xfrm>
              <a:off x="2115" y="1272"/>
              <a:ext cx="6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Promoción</a:t>
              </a:r>
            </a:p>
          </p:txBody>
        </p:sp>
      </p:grpSp>
      <p:grpSp>
        <p:nvGrpSpPr>
          <p:cNvPr id="38008" name="Group 127"/>
          <p:cNvGrpSpPr>
            <a:grpSpLocks/>
          </p:cNvGrpSpPr>
          <p:nvPr/>
        </p:nvGrpSpPr>
        <p:grpSpPr bwMode="auto">
          <a:xfrm>
            <a:off x="5548313" y="4437063"/>
            <a:ext cx="1573212" cy="1384300"/>
            <a:chOff x="2064" y="1008"/>
            <a:chExt cx="722" cy="872"/>
          </a:xfrm>
        </p:grpSpPr>
        <p:sp>
          <p:nvSpPr>
            <p:cNvPr id="38009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8010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8011" name="Picture 130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012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38013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8014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8015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801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01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01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01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8020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8021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022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023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024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3802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802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8027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028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029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030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8031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8032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033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034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035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8036" name="Rectangle 155"/>
            <p:cNvSpPr>
              <a:spLocks noChangeArrowheads="1"/>
            </p:cNvSpPr>
            <p:nvPr/>
          </p:nvSpPr>
          <p:spPr bwMode="gray">
            <a:xfrm>
              <a:off x="2124" y="1272"/>
              <a:ext cx="6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Tratamiento</a:t>
              </a:r>
            </a:p>
          </p:txBody>
        </p:sp>
      </p:grpSp>
      <p:sp>
        <p:nvSpPr>
          <p:cNvPr id="38037" name="AutoShape 149"/>
          <p:cNvSpPr>
            <a:spLocks noChangeArrowheads="1"/>
          </p:cNvSpPr>
          <p:nvPr/>
        </p:nvSpPr>
        <p:spPr bwMode="auto">
          <a:xfrm rot="1891964">
            <a:off x="1722438" y="2636838"/>
            <a:ext cx="411162" cy="593725"/>
          </a:xfrm>
          <a:prstGeom prst="downArrow">
            <a:avLst>
              <a:gd name="adj1" fmla="val 50000"/>
              <a:gd name="adj2" fmla="val 361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PE"/>
          </a:p>
        </p:txBody>
      </p:sp>
      <p:sp>
        <p:nvSpPr>
          <p:cNvPr id="38038" name="AutoShape 150"/>
          <p:cNvSpPr>
            <a:spLocks noChangeArrowheads="1"/>
          </p:cNvSpPr>
          <p:nvPr/>
        </p:nvSpPr>
        <p:spPr bwMode="auto">
          <a:xfrm rot="792675">
            <a:off x="2659063" y="2684463"/>
            <a:ext cx="411162" cy="1746250"/>
          </a:xfrm>
          <a:prstGeom prst="downArrow">
            <a:avLst>
              <a:gd name="adj1" fmla="val 50000"/>
              <a:gd name="adj2" fmla="val 1061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PE"/>
          </a:p>
        </p:txBody>
      </p:sp>
      <p:sp>
        <p:nvSpPr>
          <p:cNvPr id="38039" name="AutoShape 151"/>
          <p:cNvSpPr>
            <a:spLocks noChangeArrowheads="1"/>
          </p:cNvSpPr>
          <p:nvPr/>
        </p:nvSpPr>
        <p:spPr bwMode="auto">
          <a:xfrm>
            <a:off x="4165600" y="2732088"/>
            <a:ext cx="411163" cy="1660525"/>
          </a:xfrm>
          <a:prstGeom prst="downArrow">
            <a:avLst>
              <a:gd name="adj1" fmla="val 50000"/>
              <a:gd name="adj2" fmla="val 1009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PE"/>
          </a:p>
        </p:txBody>
      </p:sp>
      <p:sp>
        <p:nvSpPr>
          <p:cNvPr id="38040" name="AutoShape 152"/>
          <p:cNvSpPr>
            <a:spLocks noChangeArrowheads="1"/>
          </p:cNvSpPr>
          <p:nvPr/>
        </p:nvSpPr>
        <p:spPr bwMode="auto">
          <a:xfrm rot="-243213">
            <a:off x="5788025" y="2762250"/>
            <a:ext cx="411163" cy="1608138"/>
          </a:xfrm>
          <a:prstGeom prst="downArrow">
            <a:avLst>
              <a:gd name="adj1" fmla="val 50000"/>
              <a:gd name="adj2" fmla="val 97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PE"/>
          </a:p>
        </p:txBody>
      </p:sp>
      <p:sp>
        <p:nvSpPr>
          <p:cNvPr id="38041" name="AutoShape 153"/>
          <p:cNvSpPr>
            <a:spLocks noChangeArrowheads="1"/>
          </p:cNvSpPr>
          <p:nvPr/>
        </p:nvSpPr>
        <p:spPr bwMode="auto">
          <a:xfrm rot="-1739873">
            <a:off x="6683375" y="2586038"/>
            <a:ext cx="411163" cy="593725"/>
          </a:xfrm>
          <a:prstGeom prst="downArrow">
            <a:avLst>
              <a:gd name="adj1" fmla="val 50000"/>
              <a:gd name="adj2" fmla="val 361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s-P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5"/>
          <p:cNvGrpSpPr>
            <a:grpSpLocks/>
          </p:cNvGrpSpPr>
          <p:nvPr/>
        </p:nvGrpSpPr>
        <p:grpSpPr bwMode="auto">
          <a:xfrm>
            <a:off x="1163638" y="3438525"/>
            <a:ext cx="3003550" cy="2771775"/>
            <a:chOff x="862" y="713"/>
            <a:chExt cx="3780" cy="3490"/>
          </a:xfrm>
        </p:grpSpPr>
        <p:grpSp>
          <p:nvGrpSpPr>
            <p:cNvPr id="32781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32794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2 w 1323"/>
                  <a:gd name="T1" fmla="*/ 367 h 1322"/>
                  <a:gd name="T2" fmla="*/ 1338 w 1323"/>
                  <a:gd name="T3" fmla="*/ 1322 h 1322"/>
                  <a:gd name="T4" fmla="*/ 1338 w 1323"/>
                  <a:gd name="T5" fmla="*/ 974 h 1322"/>
                  <a:gd name="T6" fmla="*/ 0 w 1323"/>
                  <a:gd name="T7" fmla="*/ 0 h 1322"/>
                  <a:gd name="T8" fmla="*/ 52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32795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32796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2782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32791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2 w 1323"/>
                  <a:gd name="T1" fmla="*/ 367 h 1322"/>
                  <a:gd name="T2" fmla="*/ 1338 w 1323"/>
                  <a:gd name="T3" fmla="*/ 1322 h 1322"/>
                  <a:gd name="T4" fmla="*/ 1338 w 1323"/>
                  <a:gd name="T5" fmla="*/ 974 h 1322"/>
                  <a:gd name="T6" fmla="*/ 0 w 1323"/>
                  <a:gd name="T7" fmla="*/ 0 h 1322"/>
                  <a:gd name="T8" fmla="*/ 52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32792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32793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2783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32788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2 w 1323"/>
                  <a:gd name="T1" fmla="*/ 367 h 1322"/>
                  <a:gd name="T2" fmla="*/ 1338 w 1323"/>
                  <a:gd name="T3" fmla="*/ 1322 h 1322"/>
                  <a:gd name="T4" fmla="*/ 1338 w 1323"/>
                  <a:gd name="T5" fmla="*/ 974 h 1322"/>
                  <a:gd name="T6" fmla="*/ 0 w 1323"/>
                  <a:gd name="T7" fmla="*/ 0 h 1322"/>
                  <a:gd name="T8" fmla="*/ 52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32789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32790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2784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32785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2 w 1323"/>
                  <a:gd name="T1" fmla="*/ 367 h 1322"/>
                  <a:gd name="T2" fmla="*/ 1338 w 1323"/>
                  <a:gd name="T3" fmla="*/ 1322 h 1322"/>
                  <a:gd name="T4" fmla="*/ 1338 w 1323"/>
                  <a:gd name="T5" fmla="*/ 974 h 1322"/>
                  <a:gd name="T6" fmla="*/ 0 w 1323"/>
                  <a:gd name="T7" fmla="*/ 0 h 1322"/>
                  <a:gd name="T8" fmla="*/ 52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32786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32787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D6D6"/>
                  </a:gs>
                  <a:gs pos="100000">
                    <a:srgbClr val="F8F8F8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32770" name="AutoShape 22"/>
          <p:cNvSpPr>
            <a:spLocks/>
          </p:cNvSpPr>
          <p:nvPr/>
        </p:nvSpPr>
        <p:spPr bwMode="blackWhite">
          <a:xfrm>
            <a:off x="4891088" y="2619375"/>
            <a:ext cx="3916362" cy="515938"/>
          </a:xfrm>
          <a:prstGeom prst="callout2">
            <a:avLst>
              <a:gd name="adj1" fmla="val 55384"/>
              <a:gd name="adj2" fmla="val -2917"/>
              <a:gd name="adj3" fmla="val 81231"/>
              <a:gd name="adj4" fmla="val -16542"/>
              <a:gd name="adj5" fmla="val 280616"/>
              <a:gd name="adj6" fmla="val -22417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  <a:latin typeface="Arial" charset="0"/>
              </a:rPr>
              <a:t>Es un proceso creativo.</a:t>
            </a:r>
          </a:p>
        </p:txBody>
      </p:sp>
      <p:sp>
        <p:nvSpPr>
          <p:cNvPr id="32771" name="AutoShape 23"/>
          <p:cNvSpPr>
            <a:spLocks/>
          </p:cNvSpPr>
          <p:nvPr/>
        </p:nvSpPr>
        <p:spPr bwMode="blackWhite">
          <a:xfrm>
            <a:off x="4848225" y="3198813"/>
            <a:ext cx="4143375" cy="520700"/>
          </a:xfrm>
          <a:prstGeom prst="callout2">
            <a:avLst>
              <a:gd name="adj1" fmla="val 25532"/>
              <a:gd name="adj2" fmla="val -1954"/>
              <a:gd name="adj3" fmla="val 65653"/>
              <a:gd name="adj4" fmla="val -8167"/>
              <a:gd name="adj5" fmla="val 233134"/>
              <a:gd name="adj6" fmla="val -20106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r>
              <a:rPr lang="en-US" sz="2000" b="1">
                <a:solidFill>
                  <a:schemeClr val="folHlink"/>
                </a:solidFill>
                <a:latin typeface="Arial" charset="0"/>
              </a:rPr>
              <a:t>Se origina a partir de problemas cognoscitivos.</a:t>
            </a:r>
          </a:p>
        </p:txBody>
      </p:sp>
      <p:sp>
        <p:nvSpPr>
          <p:cNvPr id="32772" name="AutoShape 24"/>
          <p:cNvSpPr>
            <a:spLocks/>
          </p:cNvSpPr>
          <p:nvPr/>
        </p:nvSpPr>
        <p:spPr bwMode="blackWhite">
          <a:xfrm>
            <a:off x="4848225" y="5092700"/>
            <a:ext cx="4094163" cy="449263"/>
          </a:xfrm>
          <a:prstGeom prst="callout2">
            <a:avLst>
              <a:gd name="adj1" fmla="val 16958"/>
              <a:gd name="adj2" fmla="val -4296"/>
              <a:gd name="adj3" fmla="val -21204"/>
              <a:gd name="adj4" fmla="val -13551"/>
              <a:gd name="adj5" fmla="val 52648"/>
              <a:gd name="adj6" fmla="val -2550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r>
              <a:rPr lang="es-ES" sz="2000" b="1">
                <a:solidFill>
                  <a:schemeClr val="hlink"/>
                </a:solidFill>
                <a:latin typeface="Arial" charset="0"/>
              </a:rPr>
              <a:t>Origina nuevos problemas de investigación.</a:t>
            </a:r>
          </a:p>
        </p:txBody>
      </p:sp>
      <p:sp>
        <p:nvSpPr>
          <p:cNvPr id="32773" name="AutoShape 25"/>
          <p:cNvSpPr>
            <a:spLocks/>
          </p:cNvSpPr>
          <p:nvPr/>
        </p:nvSpPr>
        <p:spPr bwMode="blackWhite">
          <a:xfrm>
            <a:off x="4883150" y="4160838"/>
            <a:ext cx="4108450" cy="482600"/>
          </a:xfrm>
          <a:prstGeom prst="callout2">
            <a:avLst>
              <a:gd name="adj1" fmla="val -31579"/>
              <a:gd name="adj2" fmla="val -1037"/>
              <a:gd name="adj3" fmla="val 23685"/>
              <a:gd name="adj4" fmla="val -13218"/>
              <a:gd name="adj5" fmla="val 157894"/>
              <a:gd name="adj6" fmla="val -2475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r>
              <a:rPr lang="es-ES" sz="2000" b="1">
                <a:solidFill>
                  <a:schemeClr val="accent1"/>
                </a:solidFill>
                <a:latin typeface="Arial" charset="0"/>
              </a:rPr>
              <a:t>De ella se obtiene la respuesta al problema planteado, o se introducen, innovan o crean tecnologías.</a:t>
            </a:r>
          </a:p>
        </p:txBody>
      </p:sp>
      <p:sp>
        <p:nvSpPr>
          <p:cNvPr id="32774" name="AutoShape 26"/>
          <p:cNvSpPr>
            <a:spLocks noChangeArrowheads="1"/>
          </p:cNvSpPr>
          <p:nvPr/>
        </p:nvSpPr>
        <p:spPr bwMode="ltGray">
          <a:xfrm rot="-544120">
            <a:off x="677863" y="3482975"/>
            <a:ext cx="393700" cy="1920875"/>
          </a:xfrm>
          <a:prstGeom prst="upArrow">
            <a:avLst>
              <a:gd name="adj1" fmla="val 50194"/>
              <a:gd name="adj2" fmla="val 74947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281113" y="2589213"/>
            <a:ext cx="26082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latin typeface="+mn-lt"/>
              </a:rPr>
              <a:t>INVESTIGACIÓN CIENTÍFICA</a:t>
            </a:r>
          </a:p>
        </p:txBody>
      </p:sp>
      <p:pic>
        <p:nvPicPr>
          <p:cNvPr id="1166365" name="Picture 29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419281" y="5418477"/>
            <a:ext cx="1658937" cy="11271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FFFF"/>
            </a:outerShdw>
          </a:effectLst>
          <a:extLst/>
        </p:spPr>
      </p:pic>
      <p:pic>
        <p:nvPicPr>
          <p:cNvPr id="32777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5497513"/>
            <a:ext cx="10604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22"/>
          <p:cNvSpPr>
            <a:spLocks/>
          </p:cNvSpPr>
          <p:nvPr/>
        </p:nvSpPr>
        <p:spPr bwMode="blackWhite">
          <a:xfrm>
            <a:off x="4805363" y="5822950"/>
            <a:ext cx="4295775" cy="515938"/>
          </a:xfrm>
          <a:prstGeom prst="callout2">
            <a:avLst>
              <a:gd name="adj1" fmla="val 3691"/>
              <a:gd name="adj2" fmla="val -1101"/>
              <a:gd name="adj3" fmla="val -55386"/>
              <a:gd name="adj4" fmla="val -10960"/>
              <a:gd name="adj5" fmla="val -25845"/>
              <a:gd name="adj6" fmla="val -27767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/>
        </p:spPr>
        <p:txBody>
          <a:bodyPr anchor="ctr"/>
          <a:lstStyle/>
          <a:p>
            <a:pPr eaLnBrk="0" hangingPunct="0">
              <a:defRPr/>
            </a:pPr>
            <a:r>
              <a:rPr lang="es-ES" sz="20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Se realiza mediante la aplicación del Método Científico.</a:t>
            </a:r>
          </a:p>
          <a:p>
            <a:pPr eaLnBrk="0" hangingPunct="0">
              <a:defRPr/>
            </a:pPr>
            <a:endParaRPr lang="en-US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9063" y="1360488"/>
            <a:ext cx="88725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atin typeface="+mn-lt"/>
              </a:rPr>
              <a:t>¿Qué se entiende por Investigación Científica? </a:t>
            </a:r>
          </a:p>
        </p:txBody>
      </p:sp>
      <p:pic>
        <p:nvPicPr>
          <p:cNvPr id="32780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6050"/>
            <a:ext cx="77787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3"/>
          <p:cNvGrpSpPr>
            <a:grpSpLocks/>
          </p:cNvGrpSpPr>
          <p:nvPr/>
        </p:nvGrpSpPr>
        <p:grpSpPr bwMode="auto">
          <a:xfrm>
            <a:off x="1371600" y="2095500"/>
            <a:ext cx="6705600" cy="4171950"/>
            <a:chOff x="995" y="1472"/>
            <a:chExt cx="3785" cy="1872"/>
          </a:xfrm>
        </p:grpSpPr>
        <p:sp>
          <p:nvSpPr>
            <p:cNvPr id="33798" name="AutoShape 4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T0" fmla="*/ 1893 w 21600"/>
                <a:gd name="T1" fmla="*/ 0 h 21600"/>
                <a:gd name="T2" fmla="*/ 554 w 21600"/>
                <a:gd name="T3" fmla="*/ 257 h 21600"/>
                <a:gd name="T4" fmla="*/ 0 w 21600"/>
                <a:gd name="T5" fmla="*/ 878 h 21600"/>
                <a:gd name="T6" fmla="*/ 554 w 21600"/>
                <a:gd name="T7" fmla="*/ 1499 h 21600"/>
                <a:gd name="T8" fmla="*/ 1893 w 21600"/>
                <a:gd name="T9" fmla="*/ 1756 h 21600"/>
                <a:gd name="T10" fmla="*/ 3231 w 21600"/>
                <a:gd name="T11" fmla="*/ 1499 h 21600"/>
                <a:gd name="T12" fmla="*/ 3785 w 21600"/>
                <a:gd name="T13" fmla="*/ 878 h 21600"/>
                <a:gd name="T14" fmla="*/ 3231 w 21600"/>
                <a:gd name="T15" fmla="*/ 25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1167365" name="AutoShape 5"/>
            <p:cNvSpPr>
              <a:spLocks noChangeArrowheads="1"/>
            </p:cNvSpPr>
            <p:nvPr/>
          </p:nvSpPr>
          <p:spPr bwMode="gray">
            <a:xfrm>
              <a:off x="995" y="1478"/>
              <a:ext cx="3785" cy="1757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3800" name="Line 6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3801" name="Line 7"/>
            <p:cNvSpPr>
              <a:spLocks noChangeShapeType="1"/>
            </p:cNvSpPr>
            <p:nvPr/>
          </p:nvSpPr>
          <p:spPr bwMode="gray">
            <a:xfrm>
              <a:off x="1793" y="1974"/>
              <a:ext cx="0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3802" name="Line 8"/>
            <p:cNvSpPr>
              <a:spLocks noChangeShapeType="1"/>
            </p:cNvSpPr>
            <p:nvPr/>
          </p:nvSpPr>
          <p:spPr bwMode="gray">
            <a:xfrm>
              <a:off x="3951" y="1959"/>
              <a:ext cx="0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3803" name="Line 9"/>
            <p:cNvSpPr>
              <a:spLocks noChangeShapeType="1"/>
            </p:cNvSpPr>
            <p:nvPr/>
          </p:nvSpPr>
          <p:spPr bwMode="gray">
            <a:xfrm flipV="1">
              <a:off x="3951" y="1794"/>
              <a:ext cx="384" cy="16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3804" name="Line 10"/>
            <p:cNvSpPr>
              <a:spLocks noChangeShapeType="1"/>
            </p:cNvSpPr>
            <p:nvPr/>
          </p:nvSpPr>
          <p:spPr bwMode="gray">
            <a:xfrm flipH="1" flipV="1">
              <a:off x="1413" y="1801"/>
              <a:ext cx="378" cy="1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3805" name="Line 11"/>
            <p:cNvSpPr>
              <a:spLocks noChangeShapeType="1"/>
            </p:cNvSpPr>
            <p:nvPr/>
          </p:nvSpPr>
          <p:spPr bwMode="gray">
            <a:xfrm flipH="1">
              <a:off x="1856" y="2884"/>
              <a:ext cx="291" cy="2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3806" name="Line 12"/>
            <p:cNvSpPr>
              <a:spLocks noChangeShapeType="1"/>
            </p:cNvSpPr>
            <p:nvPr/>
          </p:nvSpPr>
          <p:spPr bwMode="gray">
            <a:xfrm>
              <a:off x="3752" y="2843"/>
              <a:ext cx="365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gray">
            <a:xfrm flipH="1">
              <a:off x="1850" y="3090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3808" name="Line 14"/>
            <p:cNvSpPr>
              <a:spLocks noChangeShapeType="1"/>
            </p:cNvSpPr>
            <p:nvPr/>
          </p:nvSpPr>
          <p:spPr bwMode="gray">
            <a:xfrm flipH="1">
              <a:off x="4112" y="3022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</p:grpSp>
      <p:sp>
        <p:nvSpPr>
          <p:cNvPr id="33794" name="Text Box 25"/>
          <p:cNvSpPr txBox="1">
            <a:spLocks noChangeArrowheads="1"/>
          </p:cNvSpPr>
          <p:nvPr/>
        </p:nvSpPr>
        <p:spPr bwMode="black">
          <a:xfrm>
            <a:off x="2898775" y="3473450"/>
            <a:ext cx="3709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resolver, total o parcialmente  un problema científico.</a:t>
            </a:r>
          </a:p>
        </p:txBody>
      </p:sp>
      <p:sp>
        <p:nvSpPr>
          <p:cNvPr id="1167386" name="AutoShape 26"/>
          <p:cNvSpPr>
            <a:spLocks noChangeArrowheads="1"/>
          </p:cNvSpPr>
          <p:nvPr/>
        </p:nvSpPr>
        <p:spPr bwMode="gray">
          <a:xfrm>
            <a:off x="3424238" y="2997200"/>
            <a:ext cx="2339975" cy="663575"/>
          </a:xfrm>
          <a:custGeom>
            <a:avLst/>
            <a:gdLst>
              <a:gd name="G0" fmla="+- 13742 0 0"/>
              <a:gd name="G1" fmla="+- -11677937 0 0"/>
              <a:gd name="G2" fmla="+- 13742 0 -11677937"/>
              <a:gd name="G3" fmla="+- 10800 0 0"/>
              <a:gd name="G4" fmla="+- 0 0 13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70 0 0"/>
              <a:gd name="G9" fmla="+- 0 0 -11677937"/>
              <a:gd name="G10" fmla="+- 8470 0 2700"/>
              <a:gd name="G11" fmla="cos G10 13742"/>
              <a:gd name="G12" fmla="sin G10 13742"/>
              <a:gd name="G13" fmla="cos 13500 13742"/>
              <a:gd name="G14" fmla="sin 13500 13742"/>
              <a:gd name="G15" fmla="+- G11 10800 0"/>
              <a:gd name="G16" fmla="+- G12 10800 0"/>
              <a:gd name="G17" fmla="+- G13 10800 0"/>
              <a:gd name="G18" fmla="+- G14 10800 0"/>
              <a:gd name="G19" fmla="*/ 8470 1 2"/>
              <a:gd name="G20" fmla="+- G19 5400 0"/>
              <a:gd name="G21" fmla="cos G20 13742"/>
              <a:gd name="G22" fmla="sin G20 13742"/>
              <a:gd name="G23" fmla="+- G21 10800 0"/>
              <a:gd name="G24" fmla="+- G12 G23 G22"/>
              <a:gd name="G25" fmla="+- G22 G23 G11"/>
              <a:gd name="G26" fmla="cos 10800 13742"/>
              <a:gd name="G27" fmla="sin 10800 13742"/>
              <a:gd name="G28" fmla="cos 8470 13742"/>
              <a:gd name="G29" fmla="sin 8470 13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13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70 G39"/>
              <a:gd name="G43" fmla="sin 84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90 w 21600"/>
              <a:gd name="T5" fmla="*/ 1 h 21600"/>
              <a:gd name="T6" fmla="*/ 1169 w 21600"/>
              <a:gd name="T7" fmla="*/ 10495 h 21600"/>
              <a:gd name="T8" fmla="*/ 10949 w 21600"/>
              <a:gd name="T9" fmla="*/ 2331 h 21600"/>
              <a:gd name="T10" fmla="*/ 24299 w 21600"/>
              <a:gd name="T11" fmla="*/ 10849 h 21600"/>
              <a:gd name="T12" fmla="*/ 20420 w 21600"/>
              <a:gd name="T13" fmla="*/ 14700 h 21600"/>
              <a:gd name="T14" fmla="*/ 16569 w 21600"/>
              <a:gd name="T15" fmla="*/ 1082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69" y="10830"/>
                </a:moveTo>
                <a:cubicBezTo>
                  <a:pt x="19269" y="10820"/>
                  <a:pt x="19270" y="10810"/>
                  <a:pt x="19270" y="10800"/>
                </a:cubicBezTo>
                <a:cubicBezTo>
                  <a:pt x="19270" y="6122"/>
                  <a:pt x="15477" y="2330"/>
                  <a:pt x="10800" y="2330"/>
                </a:cubicBezTo>
                <a:cubicBezTo>
                  <a:pt x="6226" y="2329"/>
                  <a:pt x="2478" y="5961"/>
                  <a:pt x="2334" y="10532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3"/>
                  <a:pt x="21599" y="10826"/>
                  <a:pt x="21599" y="10839"/>
                </a:cubicBezTo>
                <a:lnTo>
                  <a:pt x="24299" y="10849"/>
                </a:lnTo>
                <a:lnTo>
                  <a:pt x="20420" y="14700"/>
                </a:lnTo>
                <a:lnTo>
                  <a:pt x="16569" y="10821"/>
                </a:lnTo>
                <a:lnTo>
                  <a:pt x="19269" y="1083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67387" name="AutoShape 27"/>
          <p:cNvSpPr>
            <a:spLocks noChangeArrowheads="1"/>
          </p:cNvSpPr>
          <p:nvPr/>
        </p:nvSpPr>
        <p:spPr bwMode="gray">
          <a:xfrm flipH="1" flipV="1">
            <a:off x="3527425" y="4703763"/>
            <a:ext cx="2392363" cy="620712"/>
          </a:xfrm>
          <a:custGeom>
            <a:avLst/>
            <a:gdLst>
              <a:gd name="G0" fmla="+- -14015 0 0"/>
              <a:gd name="G1" fmla="+- -11677937 0 0"/>
              <a:gd name="G2" fmla="+- -14015 0 -11677937"/>
              <a:gd name="G3" fmla="+- 10800 0 0"/>
              <a:gd name="G4" fmla="+- 0 0 -1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74 0 0"/>
              <a:gd name="G9" fmla="+- 0 0 -11677937"/>
              <a:gd name="G10" fmla="+- 8574 0 2700"/>
              <a:gd name="G11" fmla="cos G10 -14015"/>
              <a:gd name="G12" fmla="sin G10 -14015"/>
              <a:gd name="G13" fmla="cos 13500 -14015"/>
              <a:gd name="G14" fmla="sin 13500 -14015"/>
              <a:gd name="G15" fmla="+- G11 10800 0"/>
              <a:gd name="G16" fmla="+- G12 10800 0"/>
              <a:gd name="G17" fmla="+- G13 10800 0"/>
              <a:gd name="G18" fmla="+- G14 10800 0"/>
              <a:gd name="G19" fmla="*/ 8574 1 2"/>
              <a:gd name="G20" fmla="+- G19 5400 0"/>
              <a:gd name="G21" fmla="cos G20 -14015"/>
              <a:gd name="G22" fmla="sin G20 -14015"/>
              <a:gd name="G23" fmla="+- G21 10800 0"/>
              <a:gd name="G24" fmla="+- G12 G23 G22"/>
              <a:gd name="G25" fmla="+- G22 G23 G11"/>
              <a:gd name="G26" fmla="cos 10800 -14015"/>
              <a:gd name="G27" fmla="sin 10800 -14015"/>
              <a:gd name="G28" fmla="cos 8574 -14015"/>
              <a:gd name="G29" fmla="sin 8574 -1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-1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74 G39"/>
              <a:gd name="G43" fmla="sin 85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50 w 21600"/>
              <a:gd name="T5" fmla="*/ 1 h 21600"/>
              <a:gd name="T6" fmla="*/ 1117 w 21600"/>
              <a:gd name="T7" fmla="*/ 10494 h 21600"/>
              <a:gd name="T8" fmla="*/ 10919 w 21600"/>
              <a:gd name="T9" fmla="*/ 2226 h 21600"/>
              <a:gd name="T10" fmla="*/ 24299 w 21600"/>
              <a:gd name="T11" fmla="*/ 10749 h 21600"/>
              <a:gd name="T12" fmla="*/ 20501 w 21600"/>
              <a:gd name="T13" fmla="*/ 14576 h 21600"/>
              <a:gd name="T14" fmla="*/ 16673 w 21600"/>
              <a:gd name="T15" fmla="*/ 10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73" y="10767"/>
                </a:moveTo>
                <a:cubicBezTo>
                  <a:pt x="19356" y="6045"/>
                  <a:pt x="15522" y="2226"/>
                  <a:pt x="10800" y="2226"/>
                </a:cubicBezTo>
                <a:cubicBezTo>
                  <a:pt x="6170" y="2225"/>
                  <a:pt x="2376" y="5901"/>
                  <a:pt x="2230" y="10529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48" y="0"/>
                  <a:pt x="21577" y="4810"/>
                  <a:pt x="21599" y="10759"/>
                </a:cubicBezTo>
                <a:lnTo>
                  <a:pt x="24299" y="10749"/>
                </a:lnTo>
                <a:lnTo>
                  <a:pt x="20501" y="14576"/>
                </a:lnTo>
                <a:lnTo>
                  <a:pt x="16673" y="10778"/>
                </a:lnTo>
                <a:lnTo>
                  <a:pt x="19373" y="107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6667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67388" name="Rectangle 28"/>
          <p:cNvSpPr>
            <a:spLocks noChangeArrowheads="1"/>
          </p:cNvSpPr>
          <p:nvPr/>
        </p:nvSpPr>
        <p:spPr bwMode="gray">
          <a:xfrm>
            <a:off x="792163" y="1204913"/>
            <a:ext cx="6243637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>
                <a:latin typeface="+mn-lt"/>
              </a:rPr>
              <a:t>¿Cuál es su objetivo?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6" name="Rectangle 586"/>
          <p:cNvSpPr>
            <a:spLocks noGrp="1" noChangeArrowheads="1"/>
          </p:cNvSpPr>
          <p:nvPr>
            <p:ph type="ctrTitle"/>
          </p:nvPr>
        </p:nvSpPr>
        <p:spPr bwMode="gray">
          <a:xfrm>
            <a:off x="171450" y="1219200"/>
            <a:ext cx="5886450" cy="4191000"/>
          </a:xfrm>
          <a:effectLst>
            <a:outerShdw dist="17961" dir="2700000" algn="ctr" rotWithShape="0">
              <a:srgbClr val="FFFFFF">
                <a:alpha val="20000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solidFill>
                  <a:schemeClr val="tx2"/>
                </a:solidFill>
                <a:latin typeface="+mn-lt"/>
              </a:rPr>
              <a:t>Trabajo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+mn-lt"/>
              </a:rPr>
              <a:t>Independiente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+mn-lt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Ya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sabes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que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es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Investigar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ahora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háganlo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ustedes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.</a:t>
            </a:r>
            <a:br>
              <a:rPr lang="en-US" sz="240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¿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Cómo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se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clasifican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las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investigaciones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?</a:t>
            </a:r>
            <a:br>
              <a:rPr lang="en-US" sz="240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Todos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los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autores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las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clasifican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igual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.</a:t>
            </a:r>
            <a:br>
              <a:rPr lang="en-US" sz="2400" dirty="0" smtClean="0">
                <a:solidFill>
                  <a:schemeClr val="tx2"/>
                </a:solidFill>
                <a:latin typeface="+mn-lt"/>
              </a:rPr>
            </a:b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Arial" charset="0"/>
            </a:endParaRPr>
          </a:p>
        </p:txBody>
      </p:sp>
      <p:grpSp>
        <p:nvGrpSpPr>
          <p:cNvPr id="21506" name="Group 45"/>
          <p:cNvGrpSpPr>
            <a:grpSpLocks/>
          </p:cNvGrpSpPr>
          <p:nvPr/>
        </p:nvGrpSpPr>
        <p:grpSpPr bwMode="auto">
          <a:xfrm>
            <a:off x="1147763" y="1238250"/>
            <a:ext cx="7234237" cy="5334000"/>
            <a:chOff x="723" y="1673"/>
            <a:chExt cx="1957" cy="1938"/>
          </a:xfrm>
        </p:grpSpPr>
        <p:sp>
          <p:nvSpPr>
            <p:cNvPr id="1109028" name="Rectangle 3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09027" name="Rectangle 35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08997" name="AutoShape 5"/>
            <p:cNvSpPr>
              <a:spLocks noChangeArrowheads="1"/>
            </p:cNvSpPr>
            <p:nvPr/>
          </p:nvSpPr>
          <p:spPr bwMode="gray">
            <a:xfrm>
              <a:off x="723" y="1798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2">
                    <a:gamma/>
                    <a:shade val="69804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  <a:defRPr/>
              </a:pPr>
              <a:r>
                <a:rPr lang="en-US" sz="2400" b="1" dirty="0">
                  <a:solidFill>
                    <a:srgbClr val="F8F8F8"/>
                  </a:solidFill>
                  <a:latin typeface="Arial" charset="0"/>
                </a:rPr>
                <a:t>La </a:t>
              </a:r>
              <a:r>
                <a:rPr lang="en-US" sz="2400" b="1" dirty="0" err="1">
                  <a:solidFill>
                    <a:srgbClr val="F8F8F8"/>
                  </a:solidFill>
                  <a:latin typeface="Arial" charset="0"/>
                </a:rPr>
                <a:t>Investigación</a:t>
              </a:r>
              <a:r>
                <a:rPr lang="en-US" sz="2400" b="1" dirty="0">
                  <a:solidFill>
                    <a:srgbClr val="F8F8F8"/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rgbClr val="F8F8F8"/>
                  </a:solidFill>
                  <a:latin typeface="Arial" charset="0"/>
                </a:rPr>
                <a:t>Científica</a:t>
              </a:r>
              <a:r>
                <a:rPr lang="en-US" sz="2400" b="1" dirty="0">
                  <a:solidFill>
                    <a:srgbClr val="F8F8F8"/>
                  </a:solidFill>
                  <a:latin typeface="Arial" charset="0"/>
                </a:rPr>
                <a:t>. </a:t>
              </a:r>
              <a:r>
                <a:rPr lang="en-US" sz="2400" b="1" dirty="0" err="1">
                  <a:solidFill>
                    <a:srgbClr val="F8F8F8"/>
                  </a:solidFill>
                  <a:latin typeface="Arial" charset="0"/>
                </a:rPr>
                <a:t>Objetivo</a:t>
              </a:r>
              <a:r>
                <a:rPr lang="en-US" sz="2400" b="1" dirty="0">
                  <a:solidFill>
                    <a:srgbClr val="F8F8F8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108999" name="AutoShape 7"/>
            <p:cNvSpPr>
              <a:spLocks noChangeArrowheads="1"/>
            </p:cNvSpPr>
            <p:nvPr/>
          </p:nvSpPr>
          <p:spPr bwMode="gray">
            <a:xfrm>
              <a:off x="723" y="2178"/>
              <a:ext cx="1957" cy="532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2">
                    <a:gamma/>
                    <a:shade val="69804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s-ES_tradnl" sz="2400" b="1" dirty="0">
                  <a:solidFill>
                    <a:srgbClr val="FFFFFF"/>
                  </a:solidFill>
                  <a:latin typeface="+mn-lt"/>
                </a:rPr>
                <a:t>El objeto de la investigación en el Sistema</a:t>
              </a:r>
            </a:p>
            <a:p>
              <a:pPr>
                <a:defRPr/>
              </a:pPr>
              <a:r>
                <a:rPr lang="es-ES_tradnl" sz="2400" b="1" dirty="0">
                  <a:solidFill>
                    <a:srgbClr val="FFFFFF"/>
                  </a:solidFill>
                  <a:latin typeface="+mn-lt"/>
                </a:rPr>
                <a:t> Nacional  de Salud (</a:t>
              </a:r>
              <a:r>
                <a:rPr lang="es-ES_tradnl" sz="2400" b="1" dirty="0" err="1">
                  <a:solidFill>
                    <a:srgbClr val="FFFFFF"/>
                  </a:solidFill>
                  <a:latin typeface="+mn-lt"/>
                </a:rPr>
                <a:t>SNS</a:t>
              </a:r>
              <a:r>
                <a:rPr lang="es-ES_tradnl" sz="2400" b="1" dirty="0">
                  <a:solidFill>
                    <a:srgbClr val="FFFFFF"/>
                  </a:solidFill>
                  <a:latin typeface="+mn-lt"/>
                </a:rPr>
                <a:t>).</a:t>
              </a:r>
              <a:endParaRPr lang="es-ES" sz="2400" b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09000" name="AutoShape 8"/>
            <p:cNvSpPr>
              <a:spLocks noChangeArrowheads="1"/>
            </p:cNvSpPr>
            <p:nvPr/>
          </p:nvSpPr>
          <p:spPr bwMode="gray">
            <a:xfrm>
              <a:off x="723" y="2806"/>
              <a:ext cx="1957" cy="584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2">
                    <a:gamma/>
                    <a:shade val="5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en-US" sz="1600" b="1" dirty="0">
                  <a:solidFill>
                    <a:srgbClr val="F8F8F8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1507" name="2 Rectángulo"/>
          <p:cNvSpPr>
            <a:spLocks noChangeArrowheads="1"/>
          </p:cNvSpPr>
          <p:nvPr/>
        </p:nvSpPr>
        <p:spPr bwMode="auto">
          <a:xfrm>
            <a:off x="1352550" y="4600575"/>
            <a:ext cx="6762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FFFFFF"/>
                </a:solidFill>
                <a:latin typeface="Calibri" pitchFamily="34" charset="0"/>
              </a:rPr>
              <a:t>Tipos de Investigación: Básicas, Aplicadas y Evaluación de tecnología.</a:t>
            </a:r>
            <a:endParaRPr lang="es-ES" sz="28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90738" y="476250"/>
            <a:ext cx="33575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+mn-lt"/>
              </a:rPr>
              <a:t>Sumario: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Investigación Científica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4575" y="1466850"/>
            <a:ext cx="7253288" cy="280193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s-ES" sz="2800" smtClean="0"/>
              <a:t>Es aquel proceso de carácter creativo que pretende encontrar respuestas a problemas trascendentes mediante la construcción teórica del objeto de investigación, o mediante la introducción, innovación o creación de tecnologías. (HB). </a:t>
            </a:r>
          </a:p>
          <a:p>
            <a:pPr marL="0" indent="0" algn="just">
              <a:buFontTx/>
              <a:buNone/>
            </a:pPr>
            <a:r>
              <a:rPr lang="es-ES" sz="2800" smtClean="0"/>
              <a:t>Es una actividad de finalidad cognoscitiva que comprende un conjunto de acciones planificadas con la finalidad de resolver, total o parcialmente,  un problema científico determinado. (LA)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4"/>
          <p:cNvSpPr>
            <a:spLocks noChangeShapeType="1"/>
          </p:cNvSpPr>
          <p:nvPr/>
        </p:nvSpPr>
        <p:spPr bwMode="auto">
          <a:xfrm flipH="1">
            <a:off x="4760913" y="2279650"/>
            <a:ext cx="4762" cy="3095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113093" name="AutoShape 5"/>
          <p:cNvSpPr>
            <a:spLocks noChangeArrowheads="1"/>
          </p:cNvSpPr>
          <p:nvPr/>
        </p:nvSpPr>
        <p:spPr bwMode="gray">
          <a:xfrm rot="2692993">
            <a:off x="846138" y="2112963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es-ES"/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gray">
          <a:xfrm rot="-2707007">
            <a:off x="872332" y="2112169"/>
            <a:ext cx="3449637" cy="3463925"/>
          </a:xfrm>
          <a:custGeom>
            <a:avLst/>
            <a:gdLst>
              <a:gd name="T0" fmla="*/ 1724819 w 21600"/>
              <a:gd name="T1" fmla="*/ 0 h 21600"/>
              <a:gd name="T2" fmla="*/ 727139 w 21600"/>
              <a:gd name="T3" fmla="*/ 720849 h 21600"/>
              <a:gd name="T4" fmla="*/ 1724819 w 21600"/>
              <a:gd name="T5" fmla="*/ 617412 h 21600"/>
              <a:gd name="T6" fmla="*/ 2722499 w 21600"/>
              <a:gd name="T7" fmla="*/ 7208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726 w 21600"/>
              <a:gd name="T13" fmla="*/ 0 h 21600"/>
              <a:gd name="T14" fmla="*/ 19874 w 21600"/>
              <a:gd name="T15" fmla="*/ 70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ES"/>
          </a:p>
        </p:txBody>
      </p:sp>
      <p:sp>
        <p:nvSpPr>
          <p:cNvPr id="1113095" name="AutoShape 7"/>
          <p:cNvSpPr>
            <a:spLocks noChangeArrowheads="1"/>
          </p:cNvSpPr>
          <p:nvPr/>
        </p:nvSpPr>
        <p:spPr bwMode="black">
          <a:xfrm rot="18907007" flipV="1">
            <a:off x="842963" y="2074863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es-ES"/>
          </a:p>
        </p:txBody>
      </p:sp>
      <p:sp>
        <p:nvSpPr>
          <p:cNvPr id="1113096" name="AutoShape 8"/>
          <p:cNvSpPr>
            <a:spLocks noChangeArrowheads="1"/>
          </p:cNvSpPr>
          <p:nvPr/>
        </p:nvSpPr>
        <p:spPr bwMode="gray">
          <a:xfrm rot="2692993" flipH="1" flipV="1">
            <a:off x="871538" y="2074863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es-ES"/>
          </a:p>
        </p:txBody>
      </p:sp>
      <p:sp>
        <p:nvSpPr>
          <p:cNvPr id="23558" name="WordArt 10"/>
          <p:cNvSpPr>
            <a:spLocks noChangeArrowheads="1" noChangeShapeType="1" noTextEdit="1"/>
          </p:cNvSpPr>
          <p:nvPr/>
        </p:nvSpPr>
        <p:spPr bwMode="white">
          <a:xfrm rot="2855621">
            <a:off x="2084387" y="2757488"/>
            <a:ext cx="2162175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61084"/>
              </a:avLst>
            </a:prstTxWarp>
          </a:bodyPr>
          <a:lstStyle/>
          <a:p>
            <a:pPr algn="ctr"/>
            <a:endParaRPr lang="es-PE" b="1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559" name="WordArt 12"/>
          <p:cNvSpPr>
            <a:spLocks noChangeArrowheads="1" noChangeShapeType="1" noTextEdit="1"/>
          </p:cNvSpPr>
          <p:nvPr/>
        </p:nvSpPr>
        <p:spPr bwMode="gray">
          <a:xfrm rot="-2860605">
            <a:off x="2107406" y="3836194"/>
            <a:ext cx="2162175" cy="11445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440848"/>
              </a:avLst>
            </a:prstTxWarp>
          </a:bodyPr>
          <a:lstStyle/>
          <a:p>
            <a:pPr algn="ctr"/>
            <a:r>
              <a:rPr lang="es-PE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Y</a:t>
            </a:r>
          </a:p>
        </p:txBody>
      </p:sp>
      <p:sp>
        <p:nvSpPr>
          <p:cNvPr id="23560" name="Text Box 17"/>
          <p:cNvSpPr txBox="1">
            <a:spLocks noChangeArrowheads="1"/>
          </p:cNvSpPr>
          <p:nvPr/>
        </p:nvSpPr>
        <p:spPr bwMode="gray">
          <a:xfrm>
            <a:off x="1543050" y="3292475"/>
            <a:ext cx="2152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¿Cuál será su objetivo?</a:t>
            </a:r>
          </a:p>
        </p:txBody>
      </p:sp>
      <p:sp>
        <p:nvSpPr>
          <p:cNvPr id="23561" name="Line 19"/>
          <p:cNvSpPr>
            <a:spLocks noChangeShapeType="1"/>
          </p:cNvSpPr>
          <p:nvPr/>
        </p:nvSpPr>
        <p:spPr bwMode="gray">
          <a:xfrm>
            <a:off x="2036763" y="3211513"/>
            <a:ext cx="1128712" cy="0"/>
          </a:xfrm>
          <a:prstGeom prst="line">
            <a:avLst/>
          </a:prstGeom>
          <a:noFill/>
          <a:ln w="28575">
            <a:solidFill>
              <a:schemeClr val="tx1">
                <a:alpha val="50195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3562" name="AutoShape 20"/>
          <p:cNvSpPr>
            <a:spLocks noChangeArrowheads="1"/>
          </p:cNvSpPr>
          <p:nvPr/>
        </p:nvSpPr>
        <p:spPr bwMode="gray">
          <a:xfrm>
            <a:off x="5095875" y="3387725"/>
            <a:ext cx="247650" cy="247650"/>
          </a:xfrm>
          <a:custGeom>
            <a:avLst/>
            <a:gdLst>
              <a:gd name="T0" fmla="*/ 123825 w 21600"/>
              <a:gd name="T1" fmla="*/ 0 h 21600"/>
              <a:gd name="T2" fmla="*/ 36265 w 21600"/>
              <a:gd name="T3" fmla="*/ 36265 h 21600"/>
              <a:gd name="T4" fmla="*/ 0 w 21600"/>
              <a:gd name="T5" fmla="*/ 123825 h 21600"/>
              <a:gd name="T6" fmla="*/ 36265 w 21600"/>
              <a:gd name="T7" fmla="*/ 211385 h 21600"/>
              <a:gd name="T8" fmla="*/ 123825 w 21600"/>
              <a:gd name="T9" fmla="*/ 247650 h 21600"/>
              <a:gd name="T10" fmla="*/ 211385 w 21600"/>
              <a:gd name="T11" fmla="*/ 211385 h 21600"/>
              <a:gd name="T12" fmla="*/ 247650 w 21600"/>
              <a:gd name="T13" fmla="*/ 123825 h 21600"/>
              <a:gd name="T14" fmla="*/ 211385 w 21600"/>
              <a:gd name="T15" fmla="*/ 3626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3563" name="AutoShape 21"/>
          <p:cNvSpPr>
            <a:spLocks noChangeArrowheads="1"/>
          </p:cNvSpPr>
          <p:nvPr/>
        </p:nvSpPr>
        <p:spPr bwMode="gray">
          <a:xfrm>
            <a:off x="5095875" y="4089400"/>
            <a:ext cx="247650" cy="247650"/>
          </a:xfrm>
          <a:custGeom>
            <a:avLst/>
            <a:gdLst>
              <a:gd name="T0" fmla="*/ 123825 w 21600"/>
              <a:gd name="T1" fmla="*/ 0 h 21600"/>
              <a:gd name="T2" fmla="*/ 36265 w 21600"/>
              <a:gd name="T3" fmla="*/ 36265 h 21600"/>
              <a:gd name="T4" fmla="*/ 0 w 21600"/>
              <a:gd name="T5" fmla="*/ 123825 h 21600"/>
              <a:gd name="T6" fmla="*/ 36265 w 21600"/>
              <a:gd name="T7" fmla="*/ 211385 h 21600"/>
              <a:gd name="T8" fmla="*/ 123825 w 21600"/>
              <a:gd name="T9" fmla="*/ 247650 h 21600"/>
              <a:gd name="T10" fmla="*/ 211385 w 21600"/>
              <a:gd name="T11" fmla="*/ 211385 h 21600"/>
              <a:gd name="T12" fmla="*/ 247650 w 21600"/>
              <a:gd name="T13" fmla="*/ 123825 h 21600"/>
              <a:gd name="T14" fmla="*/ 211385 w 21600"/>
              <a:gd name="T15" fmla="*/ 3626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3564" name="AutoShape 22"/>
          <p:cNvSpPr>
            <a:spLocks noChangeArrowheads="1"/>
          </p:cNvSpPr>
          <p:nvPr/>
        </p:nvSpPr>
        <p:spPr bwMode="gray">
          <a:xfrm>
            <a:off x="5095875" y="4792663"/>
            <a:ext cx="247650" cy="247650"/>
          </a:xfrm>
          <a:custGeom>
            <a:avLst/>
            <a:gdLst>
              <a:gd name="T0" fmla="*/ 123825 w 21600"/>
              <a:gd name="T1" fmla="*/ 0 h 21600"/>
              <a:gd name="T2" fmla="*/ 36265 w 21600"/>
              <a:gd name="T3" fmla="*/ 36265 h 21600"/>
              <a:gd name="T4" fmla="*/ 0 w 21600"/>
              <a:gd name="T5" fmla="*/ 123825 h 21600"/>
              <a:gd name="T6" fmla="*/ 36265 w 21600"/>
              <a:gd name="T7" fmla="*/ 211385 h 21600"/>
              <a:gd name="T8" fmla="*/ 123825 w 21600"/>
              <a:gd name="T9" fmla="*/ 247650 h 21600"/>
              <a:gd name="T10" fmla="*/ 211385 w 21600"/>
              <a:gd name="T11" fmla="*/ 211385 h 21600"/>
              <a:gd name="T12" fmla="*/ 247650 w 21600"/>
              <a:gd name="T13" fmla="*/ 123825 h 21600"/>
              <a:gd name="T14" fmla="*/ 211385 w 21600"/>
              <a:gd name="T15" fmla="*/ 3626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113112" name="Text Box 24"/>
          <p:cNvSpPr txBox="1">
            <a:spLocks noChangeArrowheads="1"/>
          </p:cNvSpPr>
          <p:nvPr/>
        </p:nvSpPr>
        <p:spPr bwMode="gray">
          <a:xfrm>
            <a:off x="5395913" y="3211513"/>
            <a:ext cx="3309937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2000" b="1" dirty="0">
                <a:latin typeface="+mn-lt"/>
              </a:rPr>
              <a:t>Contribuir a resolver un problema en especial</a:t>
            </a:r>
            <a:endParaRPr lang="en-US" sz="2000" b="1" dirty="0">
              <a:solidFill>
                <a:srgbClr val="1C1C1C"/>
              </a:solidFill>
              <a:latin typeface="+mn-lt"/>
            </a:endParaRPr>
          </a:p>
        </p:txBody>
      </p:sp>
      <p:sp>
        <p:nvSpPr>
          <p:cNvPr id="23566" name="Text Box 25"/>
          <p:cNvSpPr txBox="1">
            <a:spLocks noChangeArrowheads="1"/>
          </p:cNvSpPr>
          <p:nvPr/>
        </p:nvSpPr>
        <p:spPr bwMode="gray">
          <a:xfrm>
            <a:off x="5430838" y="4076700"/>
            <a:ext cx="230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1C1C1C"/>
                </a:solidFill>
                <a:latin typeface="Arial" charset="0"/>
              </a:rPr>
              <a:t>Probar una teoría </a:t>
            </a:r>
          </a:p>
        </p:txBody>
      </p:sp>
      <p:sp>
        <p:nvSpPr>
          <p:cNvPr id="23567" name="Text Box 26"/>
          <p:cNvSpPr txBox="1">
            <a:spLocks noChangeArrowheads="1"/>
          </p:cNvSpPr>
          <p:nvPr/>
        </p:nvSpPr>
        <p:spPr bwMode="gray">
          <a:xfrm>
            <a:off x="5395913" y="4695825"/>
            <a:ext cx="3309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sz="2000" b="1">
                <a:solidFill>
                  <a:srgbClr val="1C1C1C"/>
                </a:solidFill>
                <a:latin typeface="Arial" charset="0"/>
              </a:rPr>
              <a:t>Aportar evidencia empírica en favor de ella</a:t>
            </a:r>
            <a:endParaRPr lang="en-US" sz="2000" b="1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23568" name="Line 28"/>
          <p:cNvSpPr>
            <a:spLocks noChangeShapeType="1"/>
          </p:cNvSpPr>
          <p:nvPr/>
        </p:nvSpPr>
        <p:spPr bwMode="auto">
          <a:xfrm rot="16200000" flipH="1">
            <a:off x="6579394" y="1194594"/>
            <a:ext cx="6350" cy="355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520700"/>
            <a:ext cx="6194425" cy="1041400"/>
          </a:xfrm>
        </p:spPr>
        <p:txBody>
          <a:bodyPr/>
          <a:lstStyle/>
          <a:p>
            <a:r>
              <a:rPr lang="es-ES" smtClean="0"/>
              <a:t>¿Dónde nosotros vamos a investigar?</a:t>
            </a:r>
          </a:p>
        </p:txBody>
      </p:sp>
      <p:pic>
        <p:nvPicPr>
          <p:cNvPr id="24578" name="Picture 4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425" y="1773238"/>
            <a:ext cx="259397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LB_circl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31963"/>
            <a:ext cx="2617788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YG_circle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7075" y="1773238"/>
            <a:ext cx="2738438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gray">
          <a:xfrm>
            <a:off x="628650" y="2809875"/>
            <a:ext cx="1785938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b="1">
                <a:latin typeface="Arial" charset="0"/>
              </a:rPr>
              <a:t>La comprobación de una hipótesis derivada de una teoría científica.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gray">
          <a:xfrm>
            <a:off x="3730625" y="3224213"/>
            <a:ext cx="18097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b="1">
                <a:latin typeface="Arial" charset="0"/>
              </a:rPr>
              <a:t>La obtención de un nuevo conocimiento o producto.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gray">
          <a:xfrm>
            <a:off x="6732588" y="2700338"/>
            <a:ext cx="17716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b="1">
                <a:latin typeface="Arial" charset="0"/>
              </a:rPr>
              <a:t>La aplicación de un conocimiento ya existente por medio de la generación de una nueva tecnología.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520700"/>
            <a:ext cx="6194425" cy="1041400"/>
          </a:xfrm>
        </p:spPr>
        <p:txBody>
          <a:bodyPr/>
          <a:lstStyle/>
          <a:p>
            <a:r>
              <a:rPr lang="es-ES" smtClean="0"/>
              <a:t>¿Dónde nosotros vamos a investigar?</a:t>
            </a:r>
          </a:p>
        </p:txBody>
      </p:sp>
      <p:pic>
        <p:nvPicPr>
          <p:cNvPr id="26626" name="Picture 4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425" y="1766888"/>
            <a:ext cx="259397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LB_circl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66888"/>
            <a:ext cx="2617788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YG_circle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7075" y="1766888"/>
            <a:ext cx="2738438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gray">
          <a:xfrm>
            <a:off x="811213" y="2832100"/>
            <a:ext cx="1603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b="1">
                <a:latin typeface="Arial" charset="0"/>
              </a:rPr>
              <a:t>La asimilación de una teoría ya conocida.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gray">
          <a:xfrm>
            <a:off x="3625850" y="3079750"/>
            <a:ext cx="20193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b="1">
                <a:latin typeface="Arial" charset="0"/>
              </a:rPr>
              <a:t>El mejoramiento de los procesos de gestión de la administración de salud.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gray">
          <a:xfrm>
            <a:off x="6732588" y="2832100"/>
            <a:ext cx="17716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b="1">
                <a:latin typeface="Arial" charset="0"/>
              </a:rPr>
              <a:t>Las temáticas biomédicas y sociales o de cualquier otro campo relacionado con salud.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809750" y="5992813"/>
            <a:ext cx="6210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latin typeface="+mn-lt"/>
              </a:rPr>
              <a:t>Y en los servicios o sistemas de salud</a:t>
            </a:r>
            <a:r>
              <a:rPr lang="es-ES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black">
          <a:xfrm>
            <a:off x="1192213" y="1654175"/>
            <a:ext cx="5756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s-PE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1185863" y="2295525"/>
            <a:ext cx="7335837" cy="2636838"/>
            <a:chOff x="746" y="1355"/>
            <a:chExt cx="4546" cy="1661"/>
          </a:xfrm>
        </p:grpSpPr>
        <p:pic>
          <p:nvPicPr>
            <p:cNvPr id="28676" name="Picture 5" descr="whiteline_0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20" y="1355"/>
              <a:ext cx="1572" cy="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6" descr="whiteline_0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95" y="1652"/>
              <a:ext cx="1182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7" descr="whiteline_00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6" y="1929"/>
              <a:ext cx="919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Rectangle 10"/>
            <p:cNvSpPr>
              <a:spLocks noChangeArrowheads="1"/>
            </p:cNvSpPr>
            <p:nvPr/>
          </p:nvSpPr>
          <p:spPr bwMode="auto">
            <a:xfrm>
              <a:off x="3862" y="1885"/>
              <a:ext cx="13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Inteligencia:</a:t>
              </a: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680" name="Rectangle 11"/>
            <p:cNvSpPr>
              <a:spLocks noChangeArrowheads="1"/>
            </p:cNvSpPr>
            <p:nvPr/>
          </p:nvSpPr>
          <p:spPr bwMode="auto">
            <a:xfrm>
              <a:off x="2167" y="2064"/>
              <a:ext cx="109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Información:</a:t>
              </a:r>
            </a:p>
          </p:txBody>
        </p:sp>
        <p:sp>
          <p:nvSpPr>
            <p:cNvPr id="28681" name="Rectangle 12"/>
            <p:cNvSpPr>
              <a:spLocks noChangeArrowheads="1"/>
            </p:cNvSpPr>
            <p:nvPr/>
          </p:nvSpPr>
          <p:spPr bwMode="auto">
            <a:xfrm>
              <a:off x="821" y="2304"/>
              <a:ext cx="76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Datos: </a:t>
              </a:r>
            </a:p>
          </p:txBody>
        </p:sp>
        <p:pic>
          <p:nvPicPr>
            <p:cNvPr id="28682" name="Picture 18" descr="R_chevron0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43" y="2322"/>
              <a:ext cx="30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19" descr="R_chevron0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42" y="2322"/>
              <a:ext cx="30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Rectángulo"/>
          <p:cNvSpPr/>
          <p:nvPr/>
        </p:nvSpPr>
        <p:spPr>
          <a:xfrm>
            <a:off x="666750" y="1225550"/>
            <a:ext cx="7854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dirty="0">
                <a:latin typeface="+mn-lt"/>
              </a:rPr>
              <a:t>Dada la importancia que tiene la investigación en el campo de la salud debe tener claridad sobre tres conceptos importantes: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9698" name="Oval 3"/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gray">
          <a:xfrm>
            <a:off x="2895600" y="356711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gray">
          <a:xfrm>
            <a:off x="3733800" y="2424113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gray">
          <a:xfrm flipH="1">
            <a:off x="3829050" y="3948113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gray">
          <a:xfrm flipV="1">
            <a:off x="5029200" y="2576513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9703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9704" name="Rectangle 10"/>
          <p:cNvSpPr>
            <a:spLocks noGrp="1" noChangeArrowheads="1"/>
          </p:cNvSpPr>
          <p:nvPr>
            <p:ph type="title"/>
          </p:nvPr>
        </p:nvSpPr>
        <p:spPr>
          <a:xfrm>
            <a:off x="5094288" y="4276725"/>
            <a:ext cx="3995737" cy="1852613"/>
          </a:xfrm>
        </p:spPr>
        <p:txBody>
          <a:bodyPr/>
          <a:lstStyle/>
          <a:p>
            <a:pPr algn="l"/>
            <a:r>
              <a:rPr lang="es-ES" smtClean="0"/>
              <a:t>Líneas de investigación en salud:</a:t>
            </a:r>
          </a:p>
        </p:txBody>
      </p:sp>
      <p:grpSp>
        <p:nvGrpSpPr>
          <p:cNvPr id="29705" name="Group 11"/>
          <p:cNvGrpSpPr>
            <a:grpSpLocks/>
          </p:cNvGrpSpPr>
          <p:nvPr/>
        </p:nvGrpSpPr>
        <p:grpSpPr bwMode="auto">
          <a:xfrm>
            <a:off x="2914650" y="1547813"/>
            <a:ext cx="1146175" cy="1384300"/>
            <a:chOff x="2064" y="1008"/>
            <a:chExt cx="722" cy="872"/>
          </a:xfrm>
        </p:grpSpPr>
        <p:sp>
          <p:nvSpPr>
            <p:cNvPr id="2981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9817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9830" name="Picture 14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831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29832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833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834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9840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41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42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43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835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9836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37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38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39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9818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982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982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82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82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82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82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982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82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82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82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29819" name="Rectangle 39"/>
            <p:cNvSpPr>
              <a:spLocks noChangeArrowheads="1"/>
            </p:cNvSpPr>
            <p:nvPr/>
          </p:nvSpPr>
          <p:spPr bwMode="gray">
            <a:xfrm>
              <a:off x="2337" y="1272"/>
              <a:ext cx="1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9706" name="Group 40"/>
          <p:cNvGrpSpPr>
            <a:grpSpLocks/>
          </p:cNvGrpSpPr>
          <p:nvPr/>
        </p:nvGrpSpPr>
        <p:grpSpPr bwMode="auto">
          <a:xfrm>
            <a:off x="1830388" y="2830513"/>
            <a:ext cx="1146175" cy="1384300"/>
            <a:chOff x="2064" y="1008"/>
            <a:chExt cx="722" cy="872"/>
          </a:xfrm>
        </p:grpSpPr>
        <p:sp>
          <p:nvSpPr>
            <p:cNvPr id="2978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9789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9802" name="Picture 43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80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2980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805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806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981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1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1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1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807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9808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09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10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811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9790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979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979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9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80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80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793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979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9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9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9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29791" name="Rectangle 68"/>
            <p:cNvSpPr>
              <a:spLocks noChangeArrowheads="1"/>
            </p:cNvSpPr>
            <p:nvPr/>
          </p:nvSpPr>
          <p:spPr bwMode="gray">
            <a:xfrm>
              <a:off x="2337" y="1272"/>
              <a:ext cx="1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9707" name="Group 69"/>
          <p:cNvGrpSpPr>
            <a:grpSpLocks/>
          </p:cNvGrpSpPr>
          <p:nvPr/>
        </p:nvGrpSpPr>
        <p:grpSpPr bwMode="auto">
          <a:xfrm>
            <a:off x="2943225" y="5178425"/>
            <a:ext cx="1146175" cy="1384300"/>
            <a:chOff x="2064" y="1008"/>
            <a:chExt cx="722" cy="872"/>
          </a:xfrm>
        </p:grpSpPr>
        <p:sp>
          <p:nvSpPr>
            <p:cNvPr id="29760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9761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9774" name="Picture 72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75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29776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777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778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9784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85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86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87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779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978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8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8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8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9762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976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9770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71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72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73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76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9766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67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68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69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29763" name="Rectangle 97"/>
            <p:cNvSpPr>
              <a:spLocks noChangeArrowheads="1"/>
            </p:cNvSpPr>
            <p:nvPr/>
          </p:nvSpPr>
          <p:spPr bwMode="gray">
            <a:xfrm>
              <a:off x="2337" y="1272"/>
              <a:ext cx="1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9708" name="Group 127"/>
          <p:cNvGrpSpPr>
            <a:grpSpLocks/>
          </p:cNvGrpSpPr>
          <p:nvPr/>
        </p:nvGrpSpPr>
        <p:grpSpPr bwMode="auto">
          <a:xfrm>
            <a:off x="5181600" y="1557338"/>
            <a:ext cx="1146175" cy="1384300"/>
            <a:chOff x="2064" y="1008"/>
            <a:chExt cx="722" cy="872"/>
          </a:xfrm>
        </p:grpSpPr>
        <p:sp>
          <p:nvSpPr>
            <p:cNvPr id="2973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9733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9746" name="Picture 130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47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pic>
            <p:nvPicPr>
              <p:cNvPr id="2974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749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750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975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5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5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5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75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975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5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5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75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9734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973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9742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43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44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45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73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973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3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4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4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29735" name="Rectangle 155"/>
            <p:cNvSpPr>
              <a:spLocks noChangeArrowheads="1"/>
            </p:cNvSpPr>
            <p:nvPr/>
          </p:nvSpPr>
          <p:spPr bwMode="gray">
            <a:xfrm>
              <a:off x="2337" y="1272"/>
              <a:ext cx="1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29709" name="Group 156"/>
          <p:cNvGrpSpPr>
            <a:grpSpLocks/>
          </p:cNvGrpSpPr>
          <p:nvPr/>
        </p:nvGrpSpPr>
        <p:grpSpPr bwMode="auto">
          <a:xfrm rot="4976862" flipH="1">
            <a:off x="4483100" y="3351213"/>
            <a:ext cx="673100" cy="647700"/>
            <a:chOff x="1944" y="1111"/>
            <a:chExt cx="204" cy="196"/>
          </a:xfrm>
        </p:grpSpPr>
        <p:pic>
          <p:nvPicPr>
            <p:cNvPr id="29717" name="Picture 157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5230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2971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9722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9728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29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30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31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72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972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2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2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2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29720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pic>
          <p:nvPicPr>
            <p:cNvPr id="29721" name="Picture 171" descr="light_shadow1"/>
            <p:cNvPicPr>
              <a:picLocks noChangeAspect="1" noChangeArrowheads="1"/>
            </p:cNvPicPr>
            <p:nvPr/>
          </p:nvPicPr>
          <p:blipFill>
            <a:blip r:embed="rId5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10" name="AutoShape 172"/>
          <p:cNvSpPr>
            <a:spLocks/>
          </p:cNvSpPr>
          <p:nvPr/>
        </p:nvSpPr>
        <p:spPr bwMode="auto">
          <a:xfrm>
            <a:off x="6872288" y="1847850"/>
            <a:ext cx="1509712" cy="366713"/>
          </a:xfrm>
          <a:prstGeom prst="accentCallout2">
            <a:avLst>
              <a:gd name="adj1" fmla="val 20778"/>
              <a:gd name="adj2" fmla="val -3782"/>
              <a:gd name="adj3" fmla="val 36361"/>
              <a:gd name="adj4" fmla="val -32597"/>
              <a:gd name="adj5" fmla="val 135931"/>
              <a:gd name="adj6" fmla="val -41639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</p:spPr>
        <p:txBody>
          <a:bodyPr anchor="ctr"/>
          <a:lstStyle/>
          <a:p>
            <a:pPr eaLnBrk="0" hangingPunct="0"/>
            <a:endParaRPr lang="es-P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5246" name="AutoShape 174"/>
          <p:cNvSpPr>
            <a:spLocks/>
          </p:cNvSpPr>
          <p:nvPr/>
        </p:nvSpPr>
        <p:spPr bwMode="auto">
          <a:xfrm>
            <a:off x="538163" y="1498600"/>
            <a:ext cx="1973262" cy="706438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4843"/>
              <a:gd name="adj5" fmla="val 98542"/>
              <a:gd name="adj6" fmla="val 125000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sz="2000" dirty="0">
                <a:latin typeface="+mn-lt"/>
              </a:rPr>
              <a:t>El estado de salud de la población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712" name="AutoShape 175"/>
          <p:cNvSpPr>
            <a:spLocks/>
          </p:cNvSpPr>
          <p:nvPr/>
        </p:nvSpPr>
        <p:spPr bwMode="auto">
          <a:xfrm>
            <a:off x="234950" y="3979863"/>
            <a:ext cx="1593850" cy="392112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35769"/>
              <a:gd name="adj6" fmla="val 134463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</p:spPr>
        <p:txBody>
          <a:bodyPr anchor="ctr"/>
          <a:lstStyle/>
          <a:p>
            <a:pPr algn="r" eaLnBrk="0" hangingPunct="0"/>
            <a:endParaRPr lang="es-P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13" name="AutoShape 176"/>
          <p:cNvSpPr>
            <a:spLocks/>
          </p:cNvSpPr>
          <p:nvPr/>
        </p:nvSpPr>
        <p:spPr bwMode="auto">
          <a:xfrm>
            <a:off x="463550" y="5243513"/>
            <a:ext cx="1509713" cy="392112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153440"/>
              <a:gd name="adj6" fmla="val 1755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</p:spPr>
        <p:txBody>
          <a:bodyPr anchor="ctr"/>
          <a:lstStyle/>
          <a:p>
            <a:pPr eaLnBrk="0" hangingPunct="0"/>
            <a:endParaRPr lang="es-P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3260725"/>
            <a:ext cx="18780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+mn-lt"/>
              </a:rPr>
              <a:t>La protección a grupos poblacionales con riesgo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463" y="5103813"/>
            <a:ext cx="21971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+mn-lt"/>
              </a:rPr>
              <a:t>Enfermedades específicas que más afectan a la  población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72288" y="1658938"/>
            <a:ext cx="2008187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+mn-lt"/>
              </a:rPr>
              <a:t>La introducción de métodos y medios diagnóstico y terapéuticos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>
          <a:xfrm>
            <a:off x="325438" y="635000"/>
            <a:ext cx="7775575" cy="633413"/>
          </a:xfrm>
        </p:spPr>
        <p:txBody>
          <a:bodyPr/>
          <a:lstStyle/>
          <a:p>
            <a:r>
              <a:rPr lang="es-ES" smtClean="0"/>
              <a:t>Conclusión parcial: </a:t>
            </a:r>
            <a:br>
              <a:rPr lang="es-ES" smtClean="0"/>
            </a:b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ES" dirty="0" smtClean="0"/>
              <a:t>La investigación científica como actividad cognoscitiva se dedica a la continua búsqueda del conocimiento y el entendimiento, se distingue por su carácter sistemático y dirigido a un fin determinado. Su finalidad es el descubrimiento de nuevos hechos y su correcta interpretación ocupándose en dar solución a todo problema científico formulado conscientemente.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99TGp_medical_light_ani">
  <a:themeElements>
    <a:clrScheme name="400TGp_medical_light_ani 2">
      <a:dk1>
        <a:srgbClr val="000000"/>
      </a:dk1>
      <a:lt1>
        <a:srgbClr val="99CC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400TGp_medical_light_an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400TGp_medical_light_ani 1">
        <a:dk1>
          <a:srgbClr val="000000"/>
        </a:dk1>
        <a:lt1>
          <a:srgbClr val="CCCCFF"/>
        </a:lt1>
        <a:dk2>
          <a:srgbClr val="000066"/>
        </a:dk2>
        <a:lt2>
          <a:srgbClr val="4D4D4D"/>
        </a:lt2>
        <a:accent1>
          <a:srgbClr val="EBBA07"/>
        </a:accent1>
        <a:accent2>
          <a:srgbClr val="1D9FEF"/>
        </a:accent2>
        <a:accent3>
          <a:srgbClr val="E2E2FF"/>
        </a:accent3>
        <a:accent4>
          <a:srgbClr val="000000"/>
        </a:accent4>
        <a:accent5>
          <a:srgbClr val="F3D9AA"/>
        </a:accent5>
        <a:accent6>
          <a:srgbClr val="1990D9"/>
        </a:accent6>
        <a:hlink>
          <a:srgbClr val="5B5BE7"/>
        </a:hlink>
        <a:folHlink>
          <a:srgbClr val="77B5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2">
        <a:dk1>
          <a:srgbClr val="000000"/>
        </a:dk1>
        <a:lt1>
          <a:srgbClr val="99CCFF"/>
        </a:lt1>
        <a:dk2>
          <a:srgbClr val="000066"/>
        </a:dk2>
        <a:lt2>
          <a:srgbClr val="969696"/>
        </a:lt2>
        <a:accent1>
          <a:srgbClr val="96AD23"/>
        </a:accent1>
        <a:accent2>
          <a:srgbClr val="3973B9"/>
        </a:accent2>
        <a:accent3>
          <a:srgbClr val="CAE2FF"/>
        </a:accent3>
        <a:accent4>
          <a:srgbClr val="000000"/>
        </a:accent4>
        <a:accent5>
          <a:srgbClr val="C9D3AC"/>
        </a:accent5>
        <a:accent6>
          <a:srgbClr val="3368A7"/>
        </a:accent6>
        <a:hlink>
          <a:srgbClr val="B639B9"/>
        </a:hlink>
        <a:folHlink>
          <a:srgbClr val="EA9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3">
        <a:dk1>
          <a:srgbClr val="000000"/>
        </a:dk1>
        <a:lt1>
          <a:srgbClr val="88DFF4"/>
        </a:lt1>
        <a:dk2>
          <a:srgbClr val="003366"/>
        </a:dk2>
        <a:lt2>
          <a:srgbClr val="C0C0C0"/>
        </a:lt2>
        <a:accent1>
          <a:srgbClr val="276AF1"/>
        </a:accent1>
        <a:accent2>
          <a:srgbClr val="19C5C5"/>
        </a:accent2>
        <a:accent3>
          <a:srgbClr val="C3ECF8"/>
        </a:accent3>
        <a:accent4>
          <a:srgbClr val="000000"/>
        </a:accent4>
        <a:accent5>
          <a:srgbClr val="ACB9F7"/>
        </a:accent5>
        <a:accent6>
          <a:srgbClr val="16B2B2"/>
        </a:accent6>
        <a:hlink>
          <a:srgbClr val="84BC1E"/>
        </a:hlink>
        <a:folHlink>
          <a:srgbClr val="E45B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399TGp_medical_light_ani</Template>
  <TotalTime>151</TotalTime>
  <Words>527</Words>
  <Application>Microsoft Office PowerPoint</Application>
  <PresentationFormat>Presentación en pantalla (4:3)</PresentationFormat>
  <Paragraphs>76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Verdana</vt:lpstr>
      <vt:lpstr>Wingdings</vt:lpstr>
      <vt:lpstr>399TGp_medical_light_ani</vt:lpstr>
      <vt:lpstr>Presentación de PowerPoint</vt:lpstr>
      <vt:lpstr>Presentación de PowerPoint</vt:lpstr>
      <vt:lpstr>Investigación Científica</vt:lpstr>
      <vt:lpstr>Presentación de PowerPoint</vt:lpstr>
      <vt:lpstr>¿Dónde nosotros vamos a investigar?</vt:lpstr>
      <vt:lpstr>¿Dónde nosotros vamos a investigar?</vt:lpstr>
      <vt:lpstr>Presentación de PowerPoint</vt:lpstr>
      <vt:lpstr>Líneas de investigación en salud:</vt:lpstr>
      <vt:lpstr>Conclusión parcial: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Trabajo Independiente  Ya sabes que es Investigar, ahora háganlo ustedes.  ¿Cómo se clasifican las investigaciones?  Todos los autores las clasifican igual.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liban</dc:creator>
  <cp:lastModifiedBy>Lourdes</cp:lastModifiedBy>
  <cp:revision>13</cp:revision>
  <dcterms:created xsi:type="dcterms:W3CDTF">2014-09-22T13:59:35Z</dcterms:created>
  <dcterms:modified xsi:type="dcterms:W3CDTF">2016-09-28T02:27:10Z</dcterms:modified>
</cp:coreProperties>
</file>