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9" r:id="rId4"/>
    <p:sldId id="294" r:id="rId5"/>
    <p:sldId id="324" r:id="rId6"/>
    <p:sldId id="263" r:id="rId7"/>
    <p:sldId id="325" r:id="rId8"/>
    <p:sldId id="326" r:id="rId9"/>
    <p:sldId id="327" r:id="rId10"/>
    <p:sldId id="309" r:id="rId11"/>
    <p:sldId id="310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46" r:id="rId20"/>
    <p:sldId id="335" r:id="rId21"/>
    <p:sldId id="340" r:id="rId22"/>
    <p:sldId id="341" r:id="rId23"/>
    <p:sldId id="276" r:id="rId24"/>
    <p:sldId id="338" r:id="rId25"/>
    <p:sldId id="339" r:id="rId26"/>
    <p:sldId id="342" r:id="rId27"/>
    <p:sldId id="343" r:id="rId28"/>
    <p:sldId id="347" r:id="rId29"/>
    <p:sldId id="349" r:id="rId30"/>
    <p:sldId id="351" r:id="rId31"/>
    <p:sldId id="352" r:id="rId32"/>
    <p:sldId id="353" r:id="rId33"/>
    <p:sldId id="302" r:id="rId34"/>
    <p:sldId id="28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E00"/>
    <a:srgbClr val="CC99FF"/>
    <a:srgbClr val="808080"/>
    <a:srgbClr val="FCFCFC"/>
    <a:srgbClr val="E8E8E8"/>
    <a:srgbClr val="FFD84B"/>
    <a:srgbClr val="FFFFFF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2" autoAdjust="0"/>
    <p:restoredTop sz="92998" autoAdjust="0"/>
  </p:normalViewPr>
  <p:slideViewPr>
    <p:cSldViewPr>
      <p:cViewPr varScale="1">
        <p:scale>
          <a:sx n="69" d="100"/>
          <a:sy n="69" d="100"/>
        </p:scale>
        <p:origin x="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ECE32B-91A1-47DF-AF03-A3AE83376C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46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AC31A8-A639-498D-8B3B-B3B3C0357E0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55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b="1" dirty="0" smtClean="0"/>
              <a:t>En el primer rodeo metabólico </a:t>
            </a:r>
            <a:r>
              <a:rPr lang="es-ES" dirty="0" smtClean="0"/>
              <a:t>el pirúvico que se encuentra en la mitocondria se transforma en ácido </a:t>
            </a:r>
            <a:r>
              <a:rPr lang="es-ES" dirty="0" err="1" smtClean="0"/>
              <a:t>oxalacético</a:t>
            </a:r>
            <a:r>
              <a:rPr lang="es-ES" dirty="0" smtClean="0"/>
              <a:t> que al convertirse en ácido málico sale de la mitocondria hacia el citoplasma y se transforma por la enzima málica nuevamente en </a:t>
            </a:r>
            <a:r>
              <a:rPr lang="es-ES" dirty="0" err="1" smtClean="0"/>
              <a:t>oxalacético</a:t>
            </a:r>
            <a:r>
              <a:rPr lang="es-ES" dirty="0" smtClean="0"/>
              <a:t>,</a:t>
            </a:r>
            <a:r>
              <a:rPr lang="es-ES" baseline="0" dirty="0" smtClean="0"/>
              <a:t> el mismo por la enzima </a:t>
            </a:r>
            <a:r>
              <a:rPr lang="es-ES" b="0" dirty="0" err="1" smtClean="0"/>
              <a:t>fosfoenolpirúvico</a:t>
            </a:r>
            <a:r>
              <a:rPr lang="es-ES" b="0" dirty="0" smtClean="0"/>
              <a:t>  CARBOXILASA se convierte en </a:t>
            </a:r>
            <a:r>
              <a:rPr lang="es-ES" sz="1200" b="0" dirty="0" err="1" smtClean="0">
                <a:solidFill>
                  <a:srgbClr val="FEFEFE"/>
                </a:solidFill>
              </a:rPr>
              <a:t>Fosfoenolpirúvico</a:t>
            </a:r>
            <a:r>
              <a:rPr lang="es-ES" sz="1200" b="0" dirty="0" smtClean="0">
                <a:solidFill>
                  <a:srgbClr val="FEFEFE"/>
                </a:solidFill>
              </a:rPr>
              <a:t> que le da </a:t>
            </a:r>
            <a:r>
              <a:rPr lang="es-ES" sz="1200" b="0" dirty="0" err="1" smtClean="0">
                <a:solidFill>
                  <a:srgbClr val="FEFEFE"/>
                </a:solidFill>
              </a:rPr>
              <a:t>continuadad</a:t>
            </a:r>
            <a:r>
              <a:rPr lang="es-ES" sz="1200" b="0" dirty="0" smtClean="0">
                <a:solidFill>
                  <a:srgbClr val="FEFEFE"/>
                </a:solidFill>
              </a:rPr>
              <a:t> a la vía en el sentido inverso y con las mismas enzimas de la vía glucolítica hasta llegar a fructosa 1-6 bis fosfato donde se encuentra el </a:t>
            </a:r>
            <a:r>
              <a:rPr lang="es-ES" sz="1200" b="1" dirty="0" smtClean="0">
                <a:solidFill>
                  <a:srgbClr val="FEFEFE"/>
                </a:solidFill>
              </a:rPr>
              <a:t>segundo rodeo metabólico</a:t>
            </a:r>
            <a:r>
              <a:rPr lang="es-ES" b="1" dirty="0" smtClean="0"/>
              <a:t> </a:t>
            </a:r>
            <a:r>
              <a:rPr lang="es-ES" b="0" dirty="0" smtClean="0"/>
              <a:t>en esta caso participa la enzima </a:t>
            </a:r>
            <a:r>
              <a:rPr lang="es-ES" b="1" dirty="0" smtClean="0"/>
              <a:t>FRUCTOSA 1,6 BIS FOSFATASA</a:t>
            </a:r>
            <a:r>
              <a:rPr lang="es-ES" b="0" dirty="0" smtClean="0"/>
              <a:t>,</a:t>
            </a:r>
            <a:r>
              <a:rPr lang="es-ES" b="0" baseline="0" dirty="0" smtClean="0"/>
              <a:t> enzima reguladora de esta vía y se obtiene como producto fructosa 6 fosfato, esta a su vez se convierte en glucosa 6 fosfato por una </a:t>
            </a:r>
            <a:r>
              <a:rPr lang="es-ES" b="0" baseline="0" dirty="0" err="1" smtClean="0"/>
              <a:t>isomerasa</a:t>
            </a:r>
            <a:r>
              <a:rPr lang="es-ES" b="0" baseline="0" dirty="0" smtClean="0"/>
              <a:t> y ocurre </a:t>
            </a:r>
            <a:r>
              <a:rPr lang="es-ES" b="1" baseline="0" dirty="0" smtClean="0"/>
              <a:t>el tercer rodeo metabólico </a:t>
            </a:r>
            <a:r>
              <a:rPr lang="es-ES" b="0" baseline="0" dirty="0" smtClean="0"/>
              <a:t>donde participa la enzima </a:t>
            </a:r>
            <a:r>
              <a:rPr lang="es-ES" b="1" baseline="0" dirty="0" smtClean="0"/>
              <a:t>glucosa 6 fosfatasa </a:t>
            </a:r>
            <a:r>
              <a:rPr lang="es-ES" b="0" baseline="0" dirty="0" smtClean="0"/>
              <a:t>que la transforma en glucosa libre para que se facilite su salida al torrente sanguíneo para ser utilizada por los diferentes tejidos como fuente de energía. </a:t>
            </a:r>
            <a:endParaRPr lang="es-ES" b="0" dirty="0" smtClean="0"/>
          </a:p>
          <a:p>
            <a:pPr algn="l"/>
            <a:endParaRPr lang="es-ES" b="0" dirty="0" smtClean="0"/>
          </a:p>
          <a:p>
            <a:r>
              <a:rPr lang="es-ES" b="0" dirty="0" smtClean="0"/>
              <a:t>    </a:t>
            </a:r>
            <a:endParaRPr lang="es-ES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C31A8-A639-498D-8B3B-B3B3C0357E0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FFE6DA-CA44-4DB4-A1A7-B6FC31AC38FF}" type="slidenum">
              <a:rPr lang="cs-CZ" sz="1200"/>
              <a:pPr eaLnBrk="1" hangingPunct="1"/>
              <a:t>28</a:t>
            </a:fld>
            <a:endParaRPr lang="cs-CZ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537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>
              <a:gd name="T0" fmla="*/ 0 w 1838"/>
              <a:gd name="T1" fmla="*/ 74 h 618"/>
              <a:gd name="T2" fmla="*/ 1589 w 1838"/>
              <a:gd name="T3" fmla="*/ 0 h 618"/>
              <a:gd name="T4" fmla="*/ 1838 w 1838"/>
              <a:gd name="T5" fmla="*/ 618 h 618"/>
              <a:gd name="T6" fmla="*/ 0 w 1838"/>
              <a:gd name="T7" fmla="*/ 618 h 618"/>
              <a:gd name="T8" fmla="*/ 0 w 1838"/>
              <a:gd name="T9" fmla="*/ 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0" y="4684713"/>
            <a:ext cx="6596063" cy="2239962"/>
          </a:xfrm>
          <a:custGeom>
            <a:avLst/>
            <a:gdLst>
              <a:gd name="T0" fmla="*/ 1114 w 4171"/>
              <a:gd name="T1" fmla="*/ 0 h 1416"/>
              <a:gd name="T2" fmla="*/ 0 w 4171"/>
              <a:gd name="T3" fmla="*/ 754 h 1416"/>
              <a:gd name="T4" fmla="*/ 406 w 4171"/>
              <a:gd name="T5" fmla="*/ 1375 h 1416"/>
              <a:gd name="T6" fmla="*/ 4171 w 4171"/>
              <a:gd name="T7" fmla="*/ 1375 h 1416"/>
              <a:gd name="T8" fmla="*/ 4171 w 4171"/>
              <a:gd name="T9" fmla="*/ 468 h 1416"/>
              <a:gd name="T10" fmla="*/ 1114 w 4171"/>
              <a:gd name="T11" fmla="*/ 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>
              <a:gd name="T0" fmla="*/ 548 w 3016"/>
              <a:gd name="T1" fmla="*/ 1300 h 3791"/>
              <a:gd name="T2" fmla="*/ 0 w 3016"/>
              <a:gd name="T3" fmla="*/ 2525 h 3791"/>
              <a:gd name="T4" fmla="*/ 3016 w 3016"/>
              <a:gd name="T5" fmla="*/ 2752 h 3791"/>
              <a:gd name="T6" fmla="*/ 3016 w 3016"/>
              <a:gd name="T7" fmla="*/ 665 h 3791"/>
              <a:gd name="T8" fmla="*/ 1944 w 3016"/>
              <a:gd name="T9" fmla="*/ 0 h 3791"/>
              <a:gd name="T10" fmla="*/ 548 w 3016"/>
              <a:gd name="T11" fmla="*/ 1300 h 3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8" y="1588"/>
            <a:ext cx="2508250" cy="2601912"/>
          </a:xfrm>
          <a:custGeom>
            <a:avLst/>
            <a:gdLst>
              <a:gd name="T0" fmla="*/ 0 w 1569"/>
              <a:gd name="T1" fmla="*/ 0 h 1645"/>
              <a:gd name="T2" fmla="*/ 335 w 1569"/>
              <a:gd name="T3" fmla="*/ 1645 h 1645"/>
              <a:gd name="T4" fmla="*/ 1569 w 1569"/>
              <a:gd name="T5" fmla="*/ 0 h 1645"/>
              <a:gd name="T6" fmla="*/ 0 w 1569"/>
              <a:gd name="T7" fmla="*/ 0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>
              <a:gd name="T0" fmla="*/ 0 w 1838"/>
              <a:gd name="T1" fmla="*/ 74 h 618"/>
              <a:gd name="T2" fmla="*/ 1589 w 1838"/>
              <a:gd name="T3" fmla="*/ 0 h 618"/>
              <a:gd name="T4" fmla="*/ 1838 w 1838"/>
              <a:gd name="T5" fmla="*/ 618 h 618"/>
              <a:gd name="T6" fmla="*/ 0 w 1838"/>
              <a:gd name="T7" fmla="*/ 618 h 618"/>
              <a:gd name="T8" fmla="*/ 0 w 1838"/>
              <a:gd name="T9" fmla="*/ 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88" y="4673600"/>
            <a:ext cx="6596062" cy="2239963"/>
          </a:xfrm>
          <a:custGeom>
            <a:avLst/>
            <a:gdLst>
              <a:gd name="T0" fmla="*/ 1114 w 4171"/>
              <a:gd name="T1" fmla="*/ 0 h 1416"/>
              <a:gd name="T2" fmla="*/ 0 w 4171"/>
              <a:gd name="T3" fmla="*/ 754 h 1416"/>
              <a:gd name="T4" fmla="*/ 406 w 4171"/>
              <a:gd name="T5" fmla="*/ 1375 h 1416"/>
              <a:gd name="T6" fmla="*/ 4171 w 4171"/>
              <a:gd name="T7" fmla="*/ 1375 h 1416"/>
              <a:gd name="T8" fmla="*/ 4171 w 4171"/>
              <a:gd name="T9" fmla="*/ 468 h 1416"/>
              <a:gd name="T10" fmla="*/ 1114 w 4171"/>
              <a:gd name="T11" fmla="*/ 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>
              <a:gd name="T0" fmla="*/ 548 w 3016"/>
              <a:gd name="T1" fmla="*/ 1300 h 3791"/>
              <a:gd name="T2" fmla="*/ 0 w 3016"/>
              <a:gd name="T3" fmla="*/ 2525 h 3791"/>
              <a:gd name="T4" fmla="*/ 3016 w 3016"/>
              <a:gd name="T5" fmla="*/ 2752 h 3791"/>
              <a:gd name="T6" fmla="*/ 3016 w 3016"/>
              <a:gd name="T7" fmla="*/ 665 h 3791"/>
              <a:gd name="T8" fmla="*/ 1944 w 3016"/>
              <a:gd name="T9" fmla="*/ 0 h 3791"/>
              <a:gd name="T10" fmla="*/ 548 w 3016"/>
              <a:gd name="T11" fmla="*/ 1300 h 3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38" y="-1588"/>
            <a:ext cx="2543175" cy="2632076"/>
          </a:xfrm>
          <a:custGeom>
            <a:avLst/>
            <a:gdLst>
              <a:gd name="T0" fmla="*/ 0 w 1569"/>
              <a:gd name="T1" fmla="*/ 0 h 1645"/>
              <a:gd name="T2" fmla="*/ 335 w 1569"/>
              <a:gd name="T3" fmla="*/ 1645 h 1645"/>
              <a:gd name="T4" fmla="*/ 1569 w 1569"/>
              <a:gd name="T5" fmla="*/ 0 h 1645"/>
              <a:gd name="T6" fmla="*/ 0 w 1569"/>
              <a:gd name="T7" fmla="*/ 0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>
              <a:gd name="T0" fmla="*/ 0 w 3690"/>
              <a:gd name="T1" fmla="*/ 3810 h 4280"/>
              <a:gd name="T2" fmla="*/ 0 w 3690"/>
              <a:gd name="T3" fmla="*/ 1 h 4280"/>
              <a:gd name="T4" fmla="*/ 2974 w 3690"/>
              <a:gd name="T5" fmla="*/ 0 h 4280"/>
              <a:gd name="T6" fmla="*/ 2768 w 3690"/>
              <a:gd name="T7" fmla="*/ 2926 h 4280"/>
              <a:gd name="T8" fmla="*/ 0 w 3690"/>
              <a:gd name="T9" fmla="*/ 3810 h 4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>
              <a:gd name="T0" fmla="*/ 0 w 3635"/>
              <a:gd name="T1" fmla="*/ 3765 h 4115"/>
              <a:gd name="T2" fmla="*/ 0 w 3635"/>
              <a:gd name="T3" fmla="*/ 0 h 4115"/>
              <a:gd name="T4" fmla="*/ 2767 w 3635"/>
              <a:gd name="T5" fmla="*/ 0 h 4115"/>
              <a:gd name="T6" fmla="*/ 2567 w 3635"/>
              <a:gd name="T7" fmla="*/ 2858 h 4115"/>
              <a:gd name="T8" fmla="*/ 0 w 3635"/>
              <a:gd name="T9" fmla="*/ 3765 h 4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>
              <a:gd name="T0" fmla="*/ 363 w 454"/>
              <a:gd name="T1" fmla="*/ 0 h 680"/>
              <a:gd name="T2" fmla="*/ 0 w 454"/>
              <a:gd name="T3" fmla="*/ 0 h 680"/>
              <a:gd name="T4" fmla="*/ 0 w 454"/>
              <a:gd name="T5" fmla="*/ 680 h 680"/>
              <a:gd name="T6" fmla="*/ 409 w 454"/>
              <a:gd name="T7" fmla="*/ 680 h 680"/>
              <a:gd name="T8" fmla="*/ 454 w 454"/>
              <a:gd name="T9" fmla="*/ 317 h 680"/>
              <a:gd name="T10" fmla="*/ 363 w 454"/>
              <a:gd name="T11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>
              <a:gd name="T0" fmla="*/ 635 w 680"/>
              <a:gd name="T1" fmla="*/ 0 h 681"/>
              <a:gd name="T2" fmla="*/ 0 w 680"/>
              <a:gd name="T3" fmla="*/ 0 h 681"/>
              <a:gd name="T4" fmla="*/ 0 w 680"/>
              <a:gd name="T5" fmla="*/ 681 h 681"/>
              <a:gd name="T6" fmla="*/ 272 w 680"/>
              <a:gd name="T7" fmla="*/ 681 h 681"/>
              <a:gd name="T8" fmla="*/ 680 w 680"/>
              <a:gd name="T9" fmla="*/ 454 h 681"/>
              <a:gd name="T10" fmla="*/ 680 w 680"/>
              <a:gd name="T11" fmla="*/ 0 h 681"/>
              <a:gd name="T12" fmla="*/ 635 w 680"/>
              <a:gd name="T13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>
              <a:gd name="T0" fmla="*/ 34 w 1009"/>
              <a:gd name="T1" fmla="*/ 0 h 775"/>
              <a:gd name="T2" fmla="*/ 0 w 1009"/>
              <a:gd name="T3" fmla="*/ 255 h 775"/>
              <a:gd name="T4" fmla="*/ 1007 w 1009"/>
              <a:gd name="T5" fmla="*/ 775 h 775"/>
              <a:gd name="T6" fmla="*/ 1009 w 1009"/>
              <a:gd name="T7" fmla="*/ 0 h 775"/>
              <a:gd name="T8" fmla="*/ 34 w 1009"/>
              <a:gd name="T9" fmla="*/ 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A4549A-7835-41A4-8164-5634B41A094D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 Black" panose="020B0A04020102020204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C6F5E-406F-4EE8-B777-A5E8029A8DB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8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0CB52-358B-4C75-BBE6-8F5F49F61DD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56BC47-469C-419A-81B2-F20F019866A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5BAB3-80C1-4566-B50A-A766A2843E7A}" type="slidenum">
              <a:rPr lang="cs-CZ"/>
              <a:pPr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75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91D72-9139-4D80-8C22-E9C99FBD8E6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3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4BEED-2601-460A-8F33-8EECFF7313F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5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C7ABD-F9CB-40EF-A23D-75292876150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5442-10EE-4439-9F67-73E717B2383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4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59F57-0ADB-4B8E-B55A-8222215B4D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06247-F094-4B09-96FE-007EF17CBC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0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29FE4-8FD4-4CD4-938D-03259341845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C061-2326-4D9E-B0C6-45180A7C4F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A1CB27-C8BD-46A8-B613-49401BA404B1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44824"/>
            <a:ext cx="4559424" cy="1470025"/>
          </a:xfrm>
        </p:spPr>
        <p:txBody>
          <a:bodyPr/>
          <a:lstStyle/>
          <a:p>
            <a:r>
              <a:rPr lang="es-ES_tradnl" sz="3600" dirty="0" smtClean="0"/>
              <a:t>Metabolismo y Nutrición</a:t>
            </a:r>
            <a:br>
              <a:rPr lang="es-ES_tradnl" sz="3600" dirty="0" smtClean="0"/>
            </a:br>
            <a:r>
              <a:rPr lang="es-ES_tradnl" sz="3600" dirty="0" smtClean="0"/>
              <a:t> </a:t>
            </a:r>
            <a:br>
              <a:rPr lang="es-ES_tradnl" sz="3600" dirty="0" smtClean="0"/>
            </a:br>
            <a:r>
              <a:rPr lang="es-ES_tradnl" sz="3600" dirty="0" smtClean="0"/>
              <a:t>Tema </a:t>
            </a:r>
            <a:r>
              <a:rPr lang="es-ES_tradnl" sz="3600" dirty="0"/>
              <a:t>III. Metabolismo de los glúcidos</a:t>
            </a:r>
            <a:r>
              <a:rPr lang="es-ES" sz="3600" dirty="0"/>
              <a:t/>
            </a:r>
            <a:br>
              <a:rPr lang="es-ES" sz="3600" dirty="0"/>
            </a:b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221088"/>
            <a:ext cx="6400800" cy="493445"/>
          </a:xfrm>
        </p:spPr>
        <p:txBody>
          <a:bodyPr/>
          <a:lstStyle/>
          <a:p>
            <a:r>
              <a:rPr lang="es-ES" sz="2000" b="1" dirty="0" smtClean="0"/>
              <a:t>Profesor</a:t>
            </a:r>
            <a:r>
              <a:rPr lang="en-US" sz="2000" b="1" dirty="0" smtClean="0"/>
              <a:t>: MSc. Gleymis Venet Cadet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332472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CARACTERÍSTICAS GENERALES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1600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DEFINICIÓN:</a:t>
            </a:r>
            <a:r>
              <a:rPr lang="es-ES" sz="2400" b="1" dirty="0"/>
              <a:t> </a:t>
            </a:r>
            <a:r>
              <a:rPr lang="es-ES" sz="2400" b="1" dirty="0" smtClean="0"/>
              <a:t>DEGRADACIÓN DE GLUCOSA</a:t>
            </a:r>
            <a:endParaRPr lang="es-ES" sz="2400" b="1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990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NOMBRE DEL PROCESO</a:t>
            </a:r>
            <a:r>
              <a:rPr lang="es-ES" sz="2400" b="1" dirty="0"/>
              <a:t>: </a:t>
            </a:r>
            <a:r>
              <a:rPr lang="es-ES" sz="2400" b="1" dirty="0" smtClean="0"/>
              <a:t>GLUCÓLISIS</a:t>
            </a:r>
            <a:endParaRPr lang="es-ES" sz="2400" b="1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9388" y="29972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PRECURSOR </a:t>
            </a:r>
            <a:r>
              <a:rPr lang="es-ES" sz="2000" b="1" dirty="0" smtClean="0"/>
              <a:t>:</a:t>
            </a:r>
            <a:r>
              <a:rPr lang="es-ES" sz="2400" b="1" dirty="0" smtClean="0"/>
              <a:t> GLUCOSA 6 FOSFATO</a:t>
            </a:r>
            <a:endParaRPr lang="es-ES" sz="2400" b="1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1300" y="36449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PRODUCTO FINAL:</a:t>
            </a:r>
            <a:r>
              <a:rPr lang="es-ES" sz="2400" b="1" dirty="0"/>
              <a:t> </a:t>
            </a:r>
            <a:r>
              <a:rPr lang="es-ES" sz="2400" b="1" dirty="0" smtClean="0"/>
              <a:t>ÁCIDO PIRÚVICO</a:t>
            </a:r>
            <a:endParaRPr lang="es-ES" sz="2400" b="1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400" b="1">
              <a:solidFill>
                <a:srgbClr val="FFFF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79389" y="2209800"/>
            <a:ext cx="896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LOCALIZACIÓN:</a:t>
            </a:r>
            <a:r>
              <a:rPr lang="es-ES" sz="2400" b="1" dirty="0"/>
              <a:t> CITOPLASMA. </a:t>
            </a:r>
            <a:r>
              <a:rPr lang="es-ES" sz="2400" b="1" dirty="0" smtClean="0"/>
              <a:t>TODOS LOS TEJIDOS</a:t>
            </a:r>
            <a:endParaRPr lang="es-ES" sz="2400" b="1" dirty="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81000" y="4772025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400" b="1">
              <a:solidFill>
                <a:srgbClr val="FFFF00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50825" y="4941888"/>
            <a:ext cx="4826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 b="1" dirty="0"/>
              <a:t>TIPO DE PROCESO:</a:t>
            </a:r>
            <a:r>
              <a:rPr lang="es-ES" sz="2400" b="1" dirty="0"/>
              <a:t>  </a:t>
            </a:r>
            <a:r>
              <a:rPr lang="es-ES" sz="2400" b="1" dirty="0" smtClean="0"/>
              <a:t>CATABÓLICO</a:t>
            </a:r>
            <a:endParaRPr lang="es-ES" sz="2400" b="1" dirty="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50825" y="5516563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ESTADO ENERGÉTICO:</a:t>
            </a:r>
            <a:r>
              <a:rPr lang="es-ES" sz="2400" b="1" dirty="0"/>
              <a:t> </a:t>
            </a:r>
            <a:r>
              <a:rPr lang="es-ES" sz="2400" b="1" dirty="0" smtClean="0"/>
              <a:t>EXERGÓNICO</a:t>
            </a:r>
            <a:endParaRPr lang="es-ES" sz="2400" b="1" dirty="0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887538" y="6207125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REVERSIBILIDAD:</a:t>
            </a:r>
            <a:r>
              <a:rPr lang="es-ES" sz="2400" b="1" dirty="0"/>
              <a:t> No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79388" y="4292600"/>
            <a:ext cx="446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 b="1" dirty="0"/>
              <a:t>TIPO DE SECUENCIA:</a:t>
            </a:r>
            <a:r>
              <a:rPr lang="es-ES" sz="2400" b="1" dirty="0"/>
              <a:t>   ABIERTA</a:t>
            </a:r>
          </a:p>
        </p:txBody>
      </p:sp>
    </p:spTree>
    <p:extLst>
      <p:ext uri="{BB962C8B-B14F-4D97-AF65-F5344CB8AC3E}">
        <p14:creationId xmlns:p14="http://schemas.microsoft.com/office/powerpoint/2010/main" val="29772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4" grpId="0"/>
      <p:bldP spid="14346" grpId="0"/>
      <p:bldP spid="14347" grpId="0"/>
      <p:bldP spid="14348" grpId="0"/>
      <p:bldP spid="143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39725" y="4956378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/>
              <a:t>OTRAS CARACTERÍSTICAS:</a:t>
            </a:r>
            <a:r>
              <a:rPr lang="es-ES" sz="2400" b="1" dirty="0"/>
              <a:t> </a:t>
            </a:r>
            <a:r>
              <a:rPr lang="es-ES" sz="2000" b="1" dirty="0" smtClean="0"/>
              <a:t>Ocurre en dos etapas</a:t>
            </a:r>
            <a:endParaRPr lang="es-ES" sz="2400" b="1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09825" y="1437972"/>
            <a:ext cx="80216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000" b="1" dirty="0" smtClean="0"/>
              <a:t>ENZIMAS REGULADORA:</a:t>
            </a:r>
            <a:r>
              <a:rPr lang="es-ES" sz="2400" b="1" dirty="0" smtClean="0"/>
              <a:t> FOSFOFRUCTO QUINASA 1</a:t>
            </a:r>
          </a:p>
          <a:p>
            <a:r>
              <a:rPr lang="es-ES" sz="2400" b="1" dirty="0" smtClean="0"/>
              <a:t>                                      Mecanismo</a:t>
            </a:r>
            <a:r>
              <a:rPr lang="es-ES" sz="2400" b="1" dirty="0"/>
              <a:t>: ALOSTÉRICO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95288" y="10525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s-ES" sz="2400" b="1">
              <a:solidFill>
                <a:srgbClr val="FFFF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39725" y="2390945"/>
            <a:ext cx="828040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" sz="2000" b="1" dirty="0"/>
              <a:t>INTERRELACIONES:</a:t>
            </a:r>
            <a:r>
              <a:rPr lang="es-ES" sz="2400" b="1" dirty="0"/>
              <a:t> Con el Metabolismo </a:t>
            </a:r>
            <a:r>
              <a:rPr lang="es-ES" sz="2400" b="1" dirty="0" smtClean="0"/>
              <a:t>Glusídicos, </a:t>
            </a:r>
            <a:r>
              <a:rPr lang="es-ES" sz="2400" b="1" dirty="0"/>
              <a:t>Lipídico y de Compuestos Nitrogenados.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9614" y="3637478"/>
            <a:ext cx="8496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2000" b="1" dirty="0"/>
              <a:t>IMPORTANCIA BIOLÓGICA:</a:t>
            </a:r>
            <a:r>
              <a:rPr lang="es-ES" sz="2400" b="1" dirty="0"/>
              <a:t> </a:t>
            </a:r>
            <a:r>
              <a:rPr lang="es-ES" sz="2400" b="1" dirty="0" smtClean="0"/>
              <a:t>Degradación de glucosa para obtener energía</a:t>
            </a:r>
            <a:endParaRPr lang="es-ES" sz="2400" b="1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1520" y="382369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CARACTERÍSTICAS GENERALES</a:t>
            </a:r>
          </a:p>
        </p:txBody>
      </p:sp>
    </p:spTree>
    <p:extLst>
      <p:ext uri="{BB962C8B-B14F-4D97-AF65-F5344CB8AC3E}">
        <p14:creationId xmlns:p14="http://schemas.microsoft.com/office/powerpoint/2010/main" val="295667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7" grpId="0"/>
      <p:bldP spid="153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PRIMERA ETAPA DE LA GLICÓLISIS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1671191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GLUCOSA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89295" y="1671191"/>
            <a:ext cx="251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GLUGOSA 6 P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372200" y="2492896"/>
            <a:ext cx="268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FRUCTOSA 6 P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88108" y="1134078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ATP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299955" y="1134701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ADP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056394" y="3842686"/>
            <a:ext cx="357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FRUCTOSA 1,6 BIS P</a:t>
            </a:r>
            <a:endParaRPr lang="es-ES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9948" y="5517232"/>
            <a:ext cx="3416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FOSFODIHIDROXI</a:t>
            </a:r>
          </a:p>
          <a:p>
            <a:r>
              <a:rPr lang="es-ES" sz="2800" b="1" dirty="0" smtClean="0"/>
              <a:t>ACETONA</a:t>
            </a:r>
            <a:endParaRPr lang="es-ES" sz="2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16147" y="5445224"/>
            <a:ext cx="2927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3 FOSFOGLICER</a:t>
            </a:r>
          </a:p>
          <a:p>
            <a:r>
              <a:rPr lang="es-ES" sz="2800" b="1" dirty="0" smtClean="0"/>
              <a:t>ALDEHIDO</a:t>
            </a:r>
            <a:endParaRPr lang="es-ES" sz="2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30065" y="2123564"/>
            <a:ext cx="191539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HEXOQUINASA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40276" y="1477233"/>
            <a:ext cx="1747210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FOSFOGLUCO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ISOMERASA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603508" y="3147569"/>
            <a:ext cx="193642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FOSFOFRUCTO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QUINASA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05443" y="4582869"/>
            <a:ext cx="2022541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FRUCTOSA BIS P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ALDOLASA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945461" y="6092641"/>
            <a:ext cx="1796261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FOSFOTRIOSA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ISOMERASA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7" name="16 Flecha circular"/>
          <p:cNvSpPr/>
          <p:nvPr/>
        </p:nvSpPr>
        <p:spPr>
          <a:xfrm flipV="1">
            <a:off x="2143487" y="1057819"/>
            <a:ext cx="1358465" cy="907256"/>
          </a:xfrm>
          <a:prstGeom prst="circularArrow">
            <a:avLst>
              <a:gd name="adj1" fmla="val 2072"/>
              <a:gd name="adj2" fmla="val 1288294"/>
              <a:gd name="adj3" fmla="val 20570285"/>
              <a:gd name="adj4" fmla="val 10800000"/>
              <a:gd name="adj5" fmla="val 9772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9" name="18 Conector recto de flecha"/>
          <p:cNvCxnSpPr>
            <a:stCxn id="4" idx="3"/>
            <a:endCxn id="5" idx="1"/>
          </p:cNvCxnSpPr>
          <p:nvPr/>
        </p:nvCxnSpPr>
        <p:spPr>
          <a:xfrm>
            <a:off x="1984941" y="1932801"/>
            <a:ext cx="200435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Flecha circular"/>
          <p:cNvSpPr/>
          <p:nvPr/>
        </p:nvSpPr>
        <p:spPr>
          <a:xfrm rot="8508636">
            <a:off x="5276355" y="2553043"/>
            <a:ext cx="1055916" cy="1063706"/>
          </a:xfrm>
          <a:prstGeom prst="circularArrow">
            <a:avLst>
              <a:gd name="adj1" fmla="val 2072"/>
              <a:gd name="adj2" fmla="val 1288294"/>
              <a:gd name="adj3" fmla="val 20570285"/>
              <a:gd name="adj4" fmla="val 10800000"/>
              <a:gd name="adj5" fmla="val 97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6472107" y="1965075"/>
            <a:ext cx="630314" cy="53047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 flipV="1">
            <a:off x="6229401" y="2146215"/>
            <a:ext cx="576064" cy="44215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5508104" y="3012472"/>
            <a:ext cx="1119718" cy="8302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5559437" y="2492896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ATP</a:t>
            </a:r>
            <a:endParaRPr lang="es-ES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037381" y="296290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ADP</a:t>
            </a:r>
            <a:endParaRPr lang="es-ES" b="1" dirty="0"/>
          </a:p>
        </p:txBody>
      </p:sp>
      <p:cxnSp>
        <p:nvCxnSpPr>
          <p:cNvPr id="39" name="38 Conector recto de flecha"/>
          <p:cNvCxnSpPr/>
          <p:nvPr/>
        </p:nvCxnSpPr>
        <p:spPr>
          <a:xfrm>
            <a:off x="3596268" y="5805264"/>
            <a:ext cx="2619879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4907564" y="4365906"/>
            <a:ext cx="0" cy="14393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701242" y="6453336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84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RESUMEN DE LA PRIMERA ETAPA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Se forman dos triosas interconvertibles.</a:t>
            </a:r>
          </a:p>
          <a:p>
            <a:r>
              <a:rPr lang="es-ES" sz="4000" b="1" dirty="0" smtClean="0"/>
              <a:t>Se consumen dos moléculas de ATP.</a:t>
            </a:r>
          </a:p>
          <a:p>
            <a:r>
              <a:rPr lang="es-ES" sz="4000" b="1" dirty="0" smtClean="0"/>
              <a:t>Participa la principal enzima reguladora de la vía.</a:t>
            </a:r>
            <a:endParaRPr lang="es-ES" sz="4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557226" y="6433591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280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SEGUNDA ETAPA DE LA GLICÓLISIS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91487" y="1640994"/>
            <a:ext cx="2142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3 FOSFOGLICER</a:t>
            </a:r>
          </a:p>
          <a:p>
            <a:pPr algn="ctr"/>
            <a:r>
              <a:rPr lang="es-ES" sz="2000" b="1" dirty="0" smtClean="0"/>
              <a:t>ALDEHIDO</a:t>
            </a:r>
            <a:endParaRPr lang="es-ES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622256" y="1496978"/>
            <a:ext cx="2500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ÁCIDO 1,3 BIS </a:t>
            </a:r>
          </a:p>
          <a:p>
            <a:pPr algn="ctr"/>
            <a:r>
              <a:rPr lang="es-ES" sz="2000" b="1" dirty="0" smtClean="0"/>
              <a:t>FOSFO</a:t>
            </a:r>
            <a:r>
              <a:rPr lang="es-ES" sz="2000" b="1" dirty="0"/>
              <a:t> </a:t>
            </a:r>
            <a:r>
              <a:rPr lang="es-ES" sz="2000" b="1" dirty="0" smtClean="0"/>
              <a:t>GLICÉRICO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493959" y="3467159"/>
            <a:ext cx="2111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ÁCIDO 3 FOSFO</a:t>
            </a:r>
          </a:p>
          <a:p>
            <a:pPr algn="ctr"/>
            <a:r>
              <a:rPr lang="es-ES" sz="2000" b="1" dirty="0" smtClean="0"/>
              <a:t>GLICÉRICO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444208" y="5478323"/>
            <a:ext cx="2179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ÁCIDO 2 FOSFO </a:t>
            </a:r>
          </a:p>
          <a:p>
            <a:pPr algn="ctr"/>
            <a:r>
              <a:rPr lang="es-ES" sz="2000" b="1" dirty="0" smtClean="0"/>
              <a:t>GLICÉRICO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576612" y="5373216"/>
            <a:ext cx="1787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FOSFOENOL </a:t>
            </a:r>
          </a:p>
          <a:p>
            <a:pPr algn="ctr"/>
            <a:r>
              <a:rPr lang="es-ES" sz="2000" b="1" dirty="0" smtClean="0"/>
              <a:t>PIRÚVICO</a:t>
            </a:r>
            <a:endParaRPr lang="es-E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3886" y="5301208"/>
            <a:ext cx="1461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ÁCIDO </a:t>
            </a:r>
          </a:p>
          <a:p>
            <a:pPr algn="ctr"/>
            <a:r>
              <a:rPr lang="es-ES" sz="2000" b="1" dirty="0" smtClean="0"/>
              <a:t>PIRÚVICO</a:t>
            </a:r>
            <a:endParaRPr lang="es-ES" sz="2000" b="1" dirty="0"/>
          </a:p>
        </p:txBody>
      </p:sp>
      <p:sp>
        <p:nvSpPr>
          <p:cNvPr id="11" name="10 CuadroTexto"/>
          <p:cNvSpPr txBox="1"/>
          <p:nvPr/>
        </p:nvSpPr>
        <p:spPr>
          <a:xfrm rot="20874834">
            <a:off x="2132550" y="2375297"/>
            <a:ext cx="235487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DESHIDROGENASA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79037" y="2618286"/>
            <a:ext cx="2024850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FOSFOGLICERO </a:t>
            </a:r>
          </a:p>
          <a:p>
            <a:pPr algn="ctr"/>
            <a:r>
              <a:rPr lang="es-ES" b="1" dirty="0" smtClean="0">
                <a:solidFill>
                  <a:srgbClr val="002060"/>
                </a:solidFill>
              </a:rPr>
              <a:t>QUINASA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57727" y="4293096"/>
            <a:ext cx="2024850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FOSFOGLICERO </a:t>
            </a:r>
          </a:p>
          <a:p>
            <a:pPr algn="ctr"/>
            <a:r>
              <a:rPr lang="es-ES" b="1" dirty="0" smtClean="0">
                <a:solidFill>
                  <a:srgbClr val="002060"/>
                </a:solidFill>
              </a:rPr>
              <a:t>MUTASA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24251" y="6093296"/>
            <a:ext cx="125778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ENOLASA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 rot="1243848">
            <a:off x="2184074" y="5925305"/>
            <a:ext cx="1382173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PIRÚVICO 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QUINASA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198082" y="113803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NAD+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382221" y="1124744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NADH.H+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 rot="21242491">
            <a:off x="5559382" y="507919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H2O</a:t>
            </a:r>
            <a:endParaRPr lang="es-ES" b="1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3009883" y="1844823"/>
            <a:ext cx="2462021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Flecha circular"/>
          <p:cNvSpPr/>
          <p:nvPr/>
        </p:nvSpPr>
        <p:spPr>
          <a:xfrm flipV="1">
            <a:off x="3604604" y="1052736"/>
            <a:ext cx="1358465" cy="907256"/>
          </a:xfrm>
          <a:prstGeom prst="circularArrow">
            <a:avLst>
              <a:gd name="adj1" fmla="val 2072"/>
              <a:gd name="adj2" fmla="val 1288294"/>
              <a:gd name="adj3" fmla="val 20570285"/>
              <a:gd name="adj4" fmla="val 10800000"/>
              <a:gd name="adj5" fmla="val 9772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7403605" y="2290394"/>
            <a:ext cx="53896" cy="11945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7385127" y="4367578"/>
            <a:ext cx="16818" cy="10413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7190170" y="2305355"/>
            <a:ext cx="7679" cy="11355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7177646" y="4295570"/>
            <a:ext cx="26905" cy="11398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>
            <a:off x="5510181" y="5696864"/>
            <a:ext cx="920144" cy="261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 flipV="1">
            <a:off x="1857607" y="5617065"/>
            <a:ext cx="1538004" cy="332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H="1" flipV="1">
            <a:off x="5970253" y="5369949"/>
            <a:ext cx="123188" cy="3475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Flecha circular"/>
          <p:cNvSpPr/>
          <p:nvPr/>
        </p:nvSpPr>
        <p:spPr>
          <a:xfrm rot="5400000" flipV="1">
            <a:off x="7309643" y="2352560"/>
            <a:ext cx="1095181" cy="907256"/>
          </a:xfrm>
          <a:prstGeom prst="circularArrow">
            <a:avLst>
              <a:gd name="adj1" fmla="val 2072"/>
              <a:gd name="adj2" fmla="val 1288294"/>
              <a:gd name="adj3" fmla="val 20570285"/>
              <a:gd name="adj4" fmla="val 10800000"/>
              <a:gd name="adj5" fmla="val 9772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915027" y="3095377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ATP</a:t>
            </a:r>
            <a:endParaRPr lang="es-ES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7847845" y="2255591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ADP</a:t>
            </a:r>
            <a:endParaRPr lang="es-ES" b="1" dirty="0"/>
          </a:p>
        </p:txBody>
      </p:sp>
      <p:sp>
        <p:nvSpPr>
          <p:cNvPr id="45" name="44 Flecha circular"/>
          <p:cNvSpPr/>
          <p:nvPr/>
        </p:nvSpPr>
        <p:spPr>
          <a:xfrm flipH="1" flipV="1">
            <a:off x="2169672" y="4753208"/>
            <a:ext cx="990700" cy="907256"/>
          </a:xfrm>
          <a:prstGeom prst="circularArrow">
            <a:avLst>
              <a:gd name="adj1" fmla="val 2072"/>
              <a:gd name="adj2" fmla="val 1288294"/>
              <a:gd name="adj3" fmla="val 20570285"/>
              <a:gd name="adj4" fmla="val 10800000"/>
              <a:gd name="adj5" fmla="val 9772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818506" y="484721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ADP</a:t>
            </a:r>
            <a:endParaRPr lang="es-ES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1903335" y="4809024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ATP</a:t>
            </a:r>
            <a:endParaRPr lang="es-ES" b="1" dirty="0"/>
          </a:p>
        </p:txBody>
      </p:sp>
      <p:cxnSp>
        <p:nvCxnSpPr>
          <p:cNvPr id="48" name="47 Conector recto de flecha"/>
          <p:cNvCxnSpPr/>
          <p:nvPr/>
        </p:nvCxnSpPr>
        <p:spPr>
          <a:xfrm flipV="1">
            <a:off x="5554260" y="5863533"/>
            <a:ext cx="889948" cy="1373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flipH="1">
            <a:off x="2987662" y="2070592"/>
            <a:ext cx="239932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6736940" y="6523930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038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1" grpId="0" animBg="1"/>
      <p:bldP spid="42" grpId="0" animBg="1"/>
      <p:bldP spid="43" grpId="0"/>
      <p:bldP spid="44" grpId="0"/>
      <p:bldP spid="45" grpId="0" animBg="1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DESTINOS DEL NADH. H+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155679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s-ES" sz="3200" b="1" dirty="0" smtClean="0"/>
              <a:t>El NADH. H obtenido en la vía glicolítica en condiciones  anaeróbicas es utilizado en la fermentación láctica donde no tiene implicación energética.</a:t>
            </a:r>
          </a:p>
          <a:p>
            <a:pPr algn="just"/>
            <a:r>
              <a:rPr lang="es-ES" sz="3200" b="1" dirty="0" smtClean="0"/>
              <a:t>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s-ES" sz="3200" b="1" dirty="0" smtClean="0"/>
              <a:t>En aerobiosis el NADH.H pasa a la cadena respiratoria para la obtención de energía que es la principal función de esta vía.</a:t>
            </a:r>
            <a:endParaRPr lang="es-ES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588224" y="6381328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086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5228" y="652699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RESUMEN DE LA SEGUNDA ETAPA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843808" y="1862626"/>
            <a:ext cx="253434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3 FOSFOGLICER</a:t>
            </a:r>
          </a:p>
          <a:p>
            <a:pPr algn="ctr"/>
            <a:r>
              <a:rPr lang="es-ES" sz="2400" b="1" dirty="0" smtClean="0"/>
              <a:t>ALDEHIDO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55555" y="5589240"/>
            <a:ext cx="1710853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ÁCIDO </a:t>
            </a:r>
          </a:p>
          <a:p>
            <a:pPr algn="ctr"/>
            <a:r>
              <a:rPr lang="es-ES" sz="2400" b="1" dirty="0" smtClean="0"/>
              <a:t>PIRÚVICO</a:t>
            </a:r>
            <a:endParaRPr lang="es-ES" sz="2400" b="1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903509" y="2706544"/>
            <a:ext cx="0" cy="8073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910136" y="3670832"/>
            <a:ext cx="0" cy="6942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3910136" y="4509120"/>
            <a:ext cx="0" cy="97720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110982" y="2953763"/>
            <a:ext cx="1181098" cy="32275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5508104" y="2998118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NADH.H+</a:t>
            </a:r>
            <a:endParaRPr lang="es-ES" sz="2800" b="1" dirty="0"/>
          </a:p>
        </p:txBody>
      </p:sp>
      <p:sp>
        <p:nvSpPr>
          <p:cNvPr id="15" name="14 Cerrar llave"/>
          <p:cNvSpPr/>
          <p:nvPr/>
        </p:nvSpPr>
        <p:spPr>
          <a:xfrm>
            <a:off x="4480028" y="4017968"/>
            <a:ext cx="380004" cy="1333860"/>
          </a:xfrm>
          <a:prstGeom prst="rightBrace">
            <a:avLst>
              <a:gd name="adj1" fmla="val 47133"/>
              <a:gd name="adj2" fmla="val 5100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Llamada de flecha a la izquierda"/>
          <p:cNvSpPr/>
          <p:nvPr/>
        </p:nvSpPr>
        <p:spPr>
          <a:xfrm>
            <a:off x="2771800" y="2852935"/>
            <a:ext cx="648072" cy="2633393"/>
          </a:xfrm>
          <a:prstGeom prst="leftArrowCallout">
            <a:avLst>
              <a:gd name="adj1" fmla="val 25000"/>
              <a:gd name="adj2" fmla="val 25000"/>
              <a:gd name="adj3" fmla="val 21059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1475656" y="3801234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latin typeface="Arial" pitchFamily="34" charset="0"/>
                <a:cs typeface="Arial" pitchFamily="34" charset="0"/>
              </a:rPr>
              <a:t>X 2</a:t>
            </a:r>
            <a:endParaRPr lang="es-E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557226" y="6433591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  <p:sp>
        <p:nvSpPr>
          <p:cNvPr id="21" name="15 CuadroTexto"/>
          <p:cNvSpPr txBox="1"/>
          <p:nvPr/>
        </p:nvSpPr>
        <p:spPr>
          <a:xfrm>
            <a:off x="5089833" y="4397359"/>
            <a:ext cx="3593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800" b="1" dirty="0" smtClean="0"/>
              <a:t>ATP (Fosforilación </a:t>
            </a:r>
          </a:p>
          <a:p>
            <a:r>
              <a:rPr lang="es-ES" sz="2800" b="1" dirty="0" smtClean="0"/>
              <a:t>a nivel de sustrato)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9857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 animBg="1"/>
      <p:bldP spid="17" grpId="0" animBg="1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2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REGULACIÓN DE LA ENZIMA FOSFOFRUCTO QUINASA I.</a:t>
            </a:r>
            <a:r>
              <a:rPr lang="es-ES" b="1" dirty="0">
                <a:solidFill>
                  <a:srgbClr val="C00000"/>
                </a:solidFill>
              </a:rPr>
              <a:t/>
            </a:r>
            <a:br>
              <a:rPr lang="es-ES" b="1" dirty="0">
                <a:solidFill>
                  <a:srgbClr val="C00000"/>
                </a:solidFill>
              </a:rPr>
            </a:b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95800"/>
          </a:xfrm>
        </p:spPr>
        <p:txBody>
          <a:bodyPr>
            <a:noAutofit/>
          </a:bodyPr>
          <a:lstStyle/>
          <a:p>
            <a:pPr algn="just"/>
            <a:r>
              <a:rPr lang="es-ES" sz="2800" b="1" dirty="0" smtClean="0"/>
              <a:t>Principal enzima reguladora con </a:t>
            </a:r>
            <a:r>
              <a:rPr lang="es-ES" sz="2800" b="1" smtClean="0"/>
              <a:t>regulación alostérica</a:t>
            </a:r>
            <a:endParaRPr lang="es-ES" sz="2800" b="1" dirty="0" smtClean="0"/>
          </a:p>
          <a:p>
            <a:pPr algn="just"/>
            <a:r>
              <a:rPr lang="es-ES" sz="2800" b="1" dirty="0" smtClean="0"/>
              <a:t>Se encuentra activada por el AMP, ADP, P y fructosa 2,6 bis fosfato e inhibida por el ATP, el citrato y bajos valores de pH. </a:t>
            </a:r>
            <a:endParaRPr lang="es-ES" sz="2800" b="1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800" b="1" dirty="0" smtClean="0"/>
              <a:t>ATP, ADP, AMP y P se relacionan con el estado energético de la célula.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b="1" dirty="0" smtClean="0"/>
              <a:t>El citrato con la disponibilidad de sustrato como ácidos grasos y cuerpos cetónicos.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b="1" dirty="0"/>
              <a:t>fructosa 2,6 bis </a:t>
            </a:r>
            <a:r>
              <a:rPr lang="es-ES" sz="2800" b="1" dirty="0" smtClean="0"/>
              <a:t>fosfato depende de la relación insulina/glucagón.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516216" y="6381328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163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Incorporación de otras hexosas a la vía glucolítica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es-ES" sz="2800" b="1" dirty="0"/>
              <a:t>La </a:t>
            </a:r>
            <a:r>
              <a:rPr lang="es-ES" sz="2800" b="1" dirty="0" smtClean="0"/>
              <a:t>degradación </a:t>
            </a:r>
            <a:r>
              <a:rPr lang="es-ES" sz="2800" b="1" dirty="0"/>
              <a:t>de </a:t>
            </a:r>
            <a:r>
              <a:rPr lang="es-ES" sz="2800" b="1" dirty="0" smtClean="0"/>
              <a:t>polisacáridos </a:t>
            </a:r>
            <a:r>
              <a:rPr lang="es-ES" sz="2800" b="1" dirty="0"/>
              <a:t>y </a:t>
            </a:r>
            <a:r>
              <a:rPr lang="es-ES" sz="2800" b="1" dirty="0" smtClean="0"/>
              <a:t>oligosacáridos </a:t>
            </a:r>
            <a:r>
              <a:rPr lang="es-ES" sz="2800" b="1" dirty="0"/>
              <a:t>tanto </a:t>
            </a:r>
            <a:r>
              <a:rPr lang="es-ES" sz="2800" b="1" dirty="0" smtClean="0"/>
              <a:t>exógenos </a:t>
            </a:r>
            <a:r>
              <a:rPr lang="es-ES" sz="2800" b="1" dirty="0"/>
              <a:t>como </a:t>
            </a:r>
            <a:r>
              <a:rPr lang="es-ES" sz="2800" b="1" dirty="0" smtClean="0"/>
              <a:t>endógenos</a:t>
            </a:r>
            <a:r>
              <a:rPr lang="es-ES" sz="2800" b="1" dirty="0"/>
              <a:t> </a:t>
            </a:r>
            <a:r>
              <a:rPr lang="es-ES" sz="2800" b="1" dirty="0" smtClean="0"/>
              <a:t>da </a:t>
            </a:r>
            <a:r>
              <a:rPr lang="es-ES" sz="2800" b="1" dirty="0"/>
              <a:t>como productos otros </a:t>
            </a:r>
            <a:r>
              <a:rPr lang="es-ES" sz="2800" b="1" dirty="0" smtClean="0"/>
              <a:t>monosacáridos además </a:t>
            </a:r>
            <a:r>
              <a:rPr lang="es-ES" sz="2800" b="1" dirty="0"/>
              <a:t>de la </a:t>
            </a:r>
            <a:r>
              <a:rPr lang="es-ES" sz="2800" b="1" dirty="0" smtClean="0"/>
              <a:t>glucosa.</a:t>
            </a:r>
          </a:p>
          <a:p>
            <a:pPr algn="just"/>
            <a:r>
              <a:rPr lang="es-ES" sz="2800" b="1" dirty="0" smtClean="0"/>
              <a:t>Estos monosacáridos</a:t>
            </a:r>
            <a:r>
              <a:rPr lang="es-ES" sz="2800" b="1" dirty="0"/>
              <a:t> </a:t>
            </a:r>
            <a:r>
              <a:rPr lang="es-ES" sz="2800" b="1" dirty="0" smtClean="0"/>
              <a:t>experimentan </a:t>
            </a:r>
            <a:r>
              <a:rPr lang="es-ES" sz="2800" b="1" dirty="0"/>
              <a:t>algunas transformaciones iniciales hasta convertirse en </a:t>
            </a:r>
            <a:r>
              <a:rPr lang="es-ES" sz="2800" b="1" dirty="0" smtClean="0"/>
              <a:t>algún metabolito de </a:t>
            </a:r>
            <a:r>
              <a:rPr lang="es-ES" sz="2800" b="1" dirty="0"/>
              <a:t>la </a:t>
            </a:r>
            <a:r>
              <a:rPr lang="es-ES" sz="2800" b="1" dirty="0" smtClean="0"/>
              <a:t>vía glucolítica</a:t>
            </a:r>
            <a:r>
              <a:rPr lang="es-ES" sz="2800" b="1" dirty="0"/>
              <a:t>, se incorporan entonces a dicha </a:t>
            </a:r>
            <a:r>
              <a:rPr lang="es-ES" sz="2800" b="1" dirty="0" smtClean="0"/>
              <a:t>vía </a:t>
            </a:r>
            <a:r>
              <a:rPr lang="es-ES" sz="2800" b="1" dirty="0"/>
              <a:t>y </a:t>
            </a:r>
            <a:r>
              <a:rPr lang="es-ES" sz="2800" b="1" dirty="0" smtClean="0"/>
              <a:t>así </a:t>
            </a:r>
            <a:r>
              <a:rPr lang="es-ES" sz="2800" b="1" dirty="0"/>
              <a:t>completan su </a:t>
            </a:r>
            <a:r>
              <a:rPr lang="es-ES" sz="2800" b="1" dirty="0" smtClean="0"/>
              <a:t>degradación.</a:t>
            </a:r>
            <a:endParaRPr lang="es-ES" sz="2800" b="1" dirty="0"/>
          </a:p>
          <a:p>
            <a:pPr algn="just"/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516216" y="6381328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541478" y="572987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 dirty="0"/>
              <a:t>Manosa           M</a:t>
            </a:r>
            <a:r>
              <a:rPr lang="es-ES" sz="2800" b="1" dirty="0" smtClean="0"/>
              <a:t>anosa-6-</a:t>
            </a:r>
            <a:r>
              <a:rPr lang="es-ES" sz="2800" b="1" dirty="0"/>
              <a:t>(P</a:t>
            </a:r>
            <a:r>
              <a:rPr lang="es-ES" sz="2800" b="1" dirty="0" smtClean="0"/>
              <a:t>)           fructosa-6-</a:t>
            </a:r>
            <a:r>
              <a:rPr lang="es-ES" sz="2800" b="1" dirty="0"/>
              <a:t>(P)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2051720" y="5892575"/>
            <a:ext cx="978408" cy="255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5364088" y="5892575"/>
            <a:ext cx="936104" cy="255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4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653082" y="1885330"/>
            <a:ext cx="3168352" cy="927100"/>
          </a:xfrm>
        </p:spPr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pic>
        <p:nvPicPr>
          <p:cNvPr id="4" name="Picture 4" descr="http://www.arrakis.es/~lluengo/glucoli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624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CuadroTexto"/>
          <p:cNvSpPr txBox="1"/>
          <p:nvPr/>
        </p:nvSpPr>
        <p:spPr>
          <a:xfrm>
            <a:off x="6701242" y="6433591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457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3427"/>
            <a:ext cx="8229600" cy="927100"/>
          </a:xfrm>
        </p:spPr>
        <p:txBody>
          <a:bodyPr/>
          <a:lstStyle/>
          <a:p>
            <a:r>
              <a:rPr lang="es-ES_tradnl" sz="2800" dirty="0" smtClean="0"/>
              <a:t>Conferencia 5: </a:t>
            </a:r>
            <a:br>
              <a:rPr lang="es-ES_tradnl" sz="2800" dirty="0" smtClean="0"/>
            </a:br>
            <a:r>
              <a:rPr lang="es-ES_tradnl" sz="2800" dirty="0" smtClean="0"/>
              <a:t>Metabolismo de la glucosa.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n-US" sz="2800" dirty="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gray">
          <a:xfrm>
            <a:off x="611559" y="2425700"/>
            <a:ext cx="8239049" cy="83590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gray">
          <a:xfrm>
            <a:off x="611558" y="1614031"/>
            <a:ext cx="8239049" cy="77041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8297788" y="2069403"/>
            <a:ext cx="187325" cy="601663"/>
            <a:chOff x="960" y="1764"/>
            <a:chExt cx="130" cy="418"/>
          </a:xfrm>
        </p:grpSpPr>
        <p:sp>
          <p:nvSpPr>
            <p:cNvPr id="5126" name="Oval 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847515" y="2094894"/>
            <a:ext cx="187325" cy="601663"/>
            <a:chOff x="960" y="1764"/>
            <a:chExt cx="130" cy="418"/>
          </a:xfrm>
        </p:grpSpPr>
        <p:sp>
          <p:nvSpPr>
            <p:cNvPr id="5130" name="Oval 10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2" name="AutoShape 12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133" name="Text Box 13"/>
          <p:cNvSpPr txBox="1">
            <a:spLocks noChangeArrowheads="1"/>
          </p:cNvSpPr>
          <p:nvPr/>
        </p:nvSpPr>
        <p:spPr bwMode="white">
          <a:xfrm>
            <a:off x="895180" y="1601349"/>
            <a:ext cx="7486071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AutoNum type="arabicPeriod"/>
            </a:pPr>
            <a:r>
              <a:rPr lang="es-ES" sz="2400" b="1" dirty="0" smtClean="0">
                <a:solidFill>
                  <a:schemeClr val="bg1"/>
                </a:solidFill>
              </a:rPr>
              <a:t>Glucólisis</a:t>
            </a:r>
            <a:r>
              <a:rPr lang="es-ES" sz="2400" b="1" dirty="0">
                <a:solidFill>
                  <a:schemeClr val="bg1"/>
                </a:solidFill>
              </a:rPr>
              <a:t>. </a:t>
            </a:r>
            <a:r>
              <a:rPr lang="es-ES" sz="2400" b="1" dirty="0" smtClean="0">
                <a:solidFill>
                  <a:schemeClr val="bg1"/>
                </a:solidFill>
              </a:rPr>
              <a:t>Concepto. Características</a:t>
            </a:r>
            <a:r>
              <a:rPr lang="es-ES" sz="2400" b="1" dirty="0">
                <a:solidFill>
                  <a:schemeClr val="bg1"/>
                </a:solidFill>
              </a:rPr>
              <a:t>. Etapas. Rendimiento energético. 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gray">
          <a:xfrm>
            <a:off x="611560" y="3292052"/>
            <a:ext cx="8239048" cy="5690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gray">
          <a:xfrm>
            <a:off x="523252" y="3907397"/>
            <a:ext cx="8239048" cy="7986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8345115" y="3509963"/>
            <a:ext cx="187325" cy="601662"/>
            <a:chOff x="960" y="1764"/>
            <a:chExt cx="130" cy="418"/>
          </a:xfrm>
        </p:grpSpPr>
        <p:sp>
          <p:nvSpPr>
            <p:cNvPr id="5137" name="Oval 17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9" name="AutoShape 19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140" name="Group 20"/>
          <p:cNvGrpSpPr>
            <a:grpSpLocks/>
          </p:cNvGrpSpPr>
          <p:nvPr/>
        </p:nvGrpSpPr>
        <p:grpSpPr bwMode="auto">
          <a:xfrm>
            <a:off x="788585" y="3626892"/>
            <a:ext cx="187325" cy="601662"/>
            <a:chOff x="960" y="1764"/>
            <a:chExt cx="130" cy="418"/>
          </a:xfrm>
        </p:grpSpPr>
        <p:sp>
          <p:nvSpPr>
            <p:cNvPr id="5141" name="Oval 21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3" name="AutoShape 23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144" name="AutoShape 24"/>
          <p:cNvSpPr>
            <a:spLocks noChangeArrowheads="1"/>
          </p:cNvSpPr>
          <p:nvPr/>
        </p:nvSpPr>
        <p:spPr bwMode="gray">
          <a:xfrm>
            <a:off x="550590" y="4872924"/>
            <a:ext cx="8239048" cy="86397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white">
          <a:xfrm>
            <a:off x="893625" y="2498725"/>
            <a:ext cx="7956984" cy="138499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Gluconeogénesis. Concepto. Características. Etapas. Importancia biológica.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white">
          <a:xfrm>
            <a:off x="879365" y="3351396"/>
            <a:ext cx="7877257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.</a:t>
            </a:r>
            <a:r>
              <a:rPr lang="es-ES" sz="2400" b="1" dirty="0">
                <a:solidFill>
                  <a:srgbClr val="FFFFFF"/>
                </a:solidFill>
                <a:latin typeface="+mj-lt"/>
              </a:rPr>
              <a:t> Regulación coordinada de los procesos.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 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white">
          <a:xfrm>
            <a:off x="891852" y="3927922"/>
            <a:ext cx="8042001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chemeClr val="bg1"/>
                </a:solidFill>
              </a:rPr>
              <a:t>4. </a:t>
            </a:r>
            <a:r>
              <a:rPr lang="es-ES" sz="2400" b="1" dirty="0">
                <a:solidFill>
                  <a:schemeClr val="bg1"/>
                </a:solidFill>
              </a:rPr>
              <a:t>Ciclo de las pentosas. Concepto. Etapas e importancia biológica. 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white">
          <a:xfrm>
            <a:off x="916959" y="4923746"/>
            <a:ext cx="7956984" cy="138499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5. </a:t>
            </a:r>
            <a:r>
              <a:rPr lang="es-ES" sz="2400" b="1" dirty="0">
                <a:solidFill>
                  <a:srgbClr val="FFFFFF"/>
                </a:solidFill>
              </a:rPr>
              <a:t>El metabolismo de la glucosa en hiperglicemia e hipoglicemia.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gray">
          <a:xfrm>
            <a:off x="593617" y="5760551"/>
            <a:ext cx="8239048" cy="8073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white">
          <a:xfrm>
            <a:off x="891852" y="5754658"/>
            <a:ext cx="7803201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  <a:latin typeface="+mj-lt"/>
              </a:rPr>
              <a:t>6. </a:t>
            </a:r>
            <a:r>
              <a:rPr lang="es-ES" sz="2400" b="1" dirty="0">
                <a:solidFill>
                  <a:schemeClr val="bg1"/>
                </a:solidFill>
                <a:latin typeface="+mj-lt"/>
              </a:rPr>
              <a:t>Significado del metabolismo de la glucosa en diferentes órganos y tejidos. 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5151" name="Group 31"/>
          <p:cNvGrpSpPr>
            <a:grpSpLocks/>
          </p:cNvGrpSpPr>
          <p:nvPr/>
        </p:nvGrpSpPr>
        <p:grpSpPr bwMode="auto">
          <a:xfrm>
            <a:off x="8388568" y="5461178"/>
            <a:ext cx="187325" cy="601663"/>
            <a:chOff x="960" y="1764"/>
            <a:chExt cx="130" cy="418"/>
          </a:xfrm>
        </p:grpSpPr>
        <p:sp>
          <p:nvSpPr>
            <p:cNvPr id="5152" name="Oval 32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4" name="AutoShape 34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155" name="Group 35"/>
          <p:cNvGrpSpPr>
            <a:grpSpLocks/>
          </p:cNvGrpSpPr>
          <p:nvPr/>
        </p:nvGrpSpPr>
        <p:grpSpPr bwMode="auto">
          <a:xfrm>
            <a:off x="742475" y="5412744"/>
            <a:ext cx="187325" cy="601663"/>
            <a:chOff x="960" y="1764"/>
            <a:chExt cx="130" cy="418"/>
          </a:xfrm>
        </p:grpSpPr>
        <p:sp>
          <p:nvSpPr>
            <p:cNvPr id="5156" name="Oval 3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8" name="AutoShape 3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GLUCONEOGÉNESIS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b="1" dirty="0" smtClean="0"/>
              <a:t>Es el proceso mediante el cual se forma glucosa a partir de compuestos no glusídicos principalmente algunos aminoácidos, el ácido láctico, el glicerol y cualquiera de los metabolitos intermediarios del ciclo de Krebs. Ocurre solo en el hígado y tiene gran importancia durante el ayuno.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701242" y="6433591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756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332472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CARACTERÍSTICAS GENERALES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04098" y="1575202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DEFINICIÓN:</a:t>
            </a:r>
            <a:r>
              <a:rPr lang="es-ES" sz="2400" b="1" dirty="0"/>
              <a:t> </a:t>
            </a:r>
            <a:r>
              <a:rPr lang="es-ES" sz="2400" b="1" dirty="0" smtClean="0"/>
              <a:t>SÍNTESIS DE GLUCOSA</a:t>
            </a:r>
            <a:endParaRPr lang="es-ES" sz="2400" b="1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600" y="1018619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NOMBRE DEL PROCESO</a:t>
            </a:r>
            <a:r>
              <a:rPr lang="es-ES" sz="2400" b="1" dirty="0"/>
              <a:t>: </a:t>
            </a:r>
            <a:r>
              <a:rPr lang="es-ES" sz="2400" b="1" dirty="0" smtClean="0"/>
              <a:t>GLUCONEOGÉNESIS</a:t>
            </a:r>
            <a:endParaRPr lang="es-ES" sz="2400" b="1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396" y="2997200"/>
            <a:ext cx="86410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PRECURSOR </a:t>
            </a:r>
            <a:r>
              <a:rPr lang="es-ES" sz="2000" b="1" dirty="0" smtClean="0"/>
              <a:t>:</a:t>
            </a:r>
            <a:r>
              <a:rPr lang="es-ES" sz="2400" b="1" dirty="0" smtClean="0"/>
              <a:t> Pirúvico, aminoácidos</a:t>
            </a:r>
            <a:r>
              <a:rPr lang="es-ES" sz="2400" b="1" dirty="0"/>
              <a:t>, el ácido láctico, el glicerol y cualquiera de los metabolitos intermediarios del ciclo de Krebs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75598" y="4192137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PRODUCTO FINAL:</a:t>
            </a:r>
            <a:r>
              <a:rPr lang="es-ES" sz="2400" b="1" dirty="0"/>
              <a:t> </a:t>
            </a:r>
            <a:r>
              <a:rPr lang="es-ES" sz="2400" b="1" dirty="0" smtClean="0"/>
              <a:t>GLUCOSA</a:t>
            </a:r>
            <a:endParaRPr lang="es-ES" sz="2400" b="1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400" b="1">
              <a:solidFill>
                <a:srgbClr val="FFFF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19200" y="2104859"/>
            <a:ext cx="72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2000" b="1" dirty="0"/>
              <a:t>LOCALIZACIÓN:</a:t>
            </a:r>
            <a:r>
              <a:rPr lang="es-ES" sz="2400" b="1" dirty="0"/>
              <a:t> </a:t>
            </a:r>
            <a:r>
              <a:rPr lang="es-ES" sz="2400" b="1" dirty="0" smtClean="0"/>
              <a:t>MITOCONDRIA Y CITOPLASMA</a:t>
            </a:r>
            <a:r>
              <a:rPr lang="es-ES" sz="2400" b="1" dirty="0"/>
              <a:t>. </a:t>
            </a:r>
          </a:p>
          <a:p>
            <a:pPr algn="ctr">
              <a:spcBef>
                <a:spcPts val="0"/>
              </a:spcBef>
            </a:pPr>
            <a:r>
              <a:rPr lang="es-ES" sz="2400" b="1" dirty="0" smtClean="0"/>
              <a:t>TEJIDO HEPÁTICO</a:t>
            </a:r>
            <a:endParaRPr lang="es-ES" sz="2400" b="1" dirty="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81000" y="4772025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400" b="1">
              <a:solidFill>
                <a:srgbClr val="FFFF00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802494" y="5148553"/>
            <a:ext cx="4672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 b="1" dirty="0"/>
              <a:t>TIPO DE PROCESO:</a:t>
            </a:r>
            <a:r>
              <a:rPr lang="es-ES" sz="2400" b="1" dirty="0"/>
              <a:t>  </a:t>
            </a:r>
            <a:r>
              <a:rPr lang="es-ES" sz="2400" b="1" dirty="0" smtClean="0"/>
              <a:t>ANABÓLICO</a:t>
            </a:r>
            <a:endParaRPr lang="es-ES" sz="2400" b="1" dirty="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504098" y="5651344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ESTADO ENERGÉTICO:</a:t>
            </a:r>
            <a:r>
              <a:rPr lang="es-ES" sz="2400" b="1" dirty="0"/>
              <a:t> </a:t>
            </a:r>
            <a:r>
              <a:rPr lang="es-ES" sz="2400" b="1" dirty="0" smtClean="0"/>
              <a:t>ENDERGÓNICO</a:t>
            </a:r>
            <a:endParaRPr lang="es-ES" sz="2400" b="1" dirty="0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843808" y="6215926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REVERSIBILIDAD:</a:t>
            </a:r>
            <a:r>
              <a:rPr lang="es-ES" sz="2400" b="1" dirty="0"/>
              <a:t> No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907704" y="4619648"/>
            <a:ext cx="446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 b="1" dirty="0"/>
              <a:t>TIPO DE SECUENCIA:</a:t>
            </a:r>
            <a:r>
              <a:rPr lang="es-ES" sz="2400" b="1" dirty="0"/>
              <a:t>   ABIERTA</a:t>
            </a:r>
          </a:p>
        </p:txBody>
      </p:sp>
    </p:spTree>
    <p:extLst>
      <p:ext uri="{BB962C8B-B14F-4D97-AF65-F5344CB8AC3E}">
        <p14:creationId xmlns:p14="http://schemas.microsoft.com/office/powerpoint/2010/main" val="2136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4" grpId="0"/>
      <p:bldP spid="14346" grpId="0"/>
      <p:bldP spid="14347" grpId="0"/>
      <p:bldP spid="14348" grpId="0"/>
      <p:bldP spid="143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39725" y="4956378"/>
            <a:ext cx="807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/>
              <a:t>OTRAS CARACTERÍSTICAS:</a:t>
            </a:r>
            <a:r>
              <a:rPr lang="es-ES" sz="2400" b="1" dirty="0"/>
              <a:t> </a:t>
            </a:r>
            <a:r>
              <a:rPr lang="es-ES" sz="2000" b="1" dirty="0" smtClean="0"/>
              <a:t>Ocurre solo en el hígado y tiene tres rodeos metabólicos</a:t>
            </a:r>
            <a:endParaRPr lang="es-ES" sz="2400" b="1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5536" y="1437972"/>
            <a:ext cx="8734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2000" b="1" dirty="0" smtClean="0"/>
              <a:t>ENZIMAS REGULADORA:</a:t>
            </a:r>
            <a:r>
              <a:rPr lang="es-ES" sz="2400" b="1" dirty="0" smtClean="0"/>
              <a:t> </a:t>
            </a:r>
            <a:r>
              <a:rPr lang="es-ES" sz="2400" b="1" dirty="0"/>
              <a:t>FRUCTOSA 1,6 BIS </a:t>
            </a:r>
            <a:r>
              <a:rPr lang="es-ES" sz="2400" b="1" dirty="0" smtClean="0"/>
              <a:t>P FOSFATASA  </a:t>
            </a:r>
            <a:r>
              <a:rPr lang="es-ES" sz="2400" b="1" dirty="0"/>
              <a:t>I</a:t>
            </a:r>
          </a:p>
          <a:p>
            <a:r>
              <a:rPr lang="es-ES" sz="2400" b="1" dirty="0" smtClean="0"/>
              <a:t>                                      Mecanismo</a:t>
            </a:r>
            <a:r>
              <a:rPr lang="es-ES" sz="2400" b="1" dirty="0"/>
              <a:t>: ALOSTÉRICO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95288" y="10525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s-ES" sz="2400" b="1">
              <a:solidFill>
                <a:srgbClr val="FFFF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39725" y="2390945"/>
            <a:ext cx="828040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" sz="2000" b="1" dirty="0"/>
              <a:t>INTERRELACIONES:</a:t>
            </a:r>
            <a:r>
              <a:rPr lang="es-ES" sz="2400" b="1" dirty="0"/>
              <a:t> Con el Metabolismo </a:t>
            </a:r>
            <a:r>
              <a:rPr lang="es-ES" sz="2400" b="1" dirty="0" smtClean="0"/>
              <a:t>Glusídicos, </a:t>
            </a:r>
            <a:r>
              <a:rPr lang="es-ES" sz="2400" b="1" dirty="0"/>
              <a:t>Lipídico y de Compuestos Nitrogenados.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9614" y="3637478"/>
            <a:ext cx="8496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2000" b="1" dirty="0"/>
              <a:t>IMPORTANCIA BIOLÓGICA:</a:t>
            </a:r>
            <a:r>
              <a:rPr lang="es-ES" sz="2400" b="1" dirty="0"/>
              <a:t> </a:t>
            </a:r>
            <a:r>
              <a:rPr lang="es-ES" sz="2400" b="1" dirty="0" smtClean="0"/>
              <a:t>Síntesis de glucosa que tiene </a:t>
            </a:r>
            <a:r>
              <a:rPr lang="es-ES" sz="2400" b="1" dirty="0"/>
              <a:t>gran importancia durante el </a:t>
            </a:r>
            <a:r>
              <a:rPr lang="es-ES" sz="2400" b="1" dirty="0" smtClean="0"/>
              <a:t>ayuno prolongado.</a:t>
            </a:r>
            <a:endParaRPr lang="es-ES" sz="2400" b="1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1520" y="382369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CARACTERÍSTICAS GENERALES</a:t>
            </a:r>
          </a:p>
        </p:txBody>
      </p:sp>
    </p:spTree>
    <p:extLst>
      <p:ext uri="{BB962C8B-B14F-4D97-AF65-F5344CB8AC3E}">
        <p14:creationId xmlns:p14="http://schemas.microsoft.com/office/powerpoint/2010/main" val="33576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7" grpId="0"/>
      <p:bldP spid="153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gray">
          <a:xfrm rot="19023845">
            <a:off x="2535367" y="3136042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gray">
          <a:xfrm rot="3465783">
            <a:off x="2371573" y="5005809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gray">
          <a:xfrm>
            <a:off x="2879997" y="4101357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gray">
          <a:xfrm>
            <a:off x="251520" y="3156922"/>
            <a:ext cx="2592288" cy="1901825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tint val="42353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tint val="42353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gray">
          <a:xfrm>
            <a:off x="421038" y="3281288"/>
            <a:ext cx="2253253" cy="1653093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shade val="54118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gray">
          <a:xfrm>
            <a:off x="422942" y="3284083"/>
            <a:ext cx="2253253" cy="1653093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shade val="63529"/>
                  <a:invGamma/>
                </a:srgbClr>
              </a:gs>
              <a:gs pos="100000">
                <a:srgbClr val="0099CC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gray">
          <a:xfrm>
            <a:off x="542938" y="3363733"/>
            <a:ext cx="2028499" cy="1488203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579127" y="3380502"/>
            <a:ext cx="1963739" cy="1440692"/>
            <a:chOff x="4166" y="1706"/>
            <a:chExt cx="1252" cy="1252"/>
          </a:xfrm>
        </p:grpSpPr>
        <p:sp>
          <p:nvSpPr>
            <p:cNvPr id="25616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25617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25618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25619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</p:grpSp>
      <p:sp>
        <p:nvSpPr>
          <p:cNvPr id="25620" name="Text Box 20"/>
          <p:cNvSpPr txBox="1">
            <a:spLocks noChangeArrowheads="1"/>
          </p:cNvSpPr>
          <p:nvPr/>
        </p:nvSpPr>
        <p:spPr bwMode="gray">
          <a:xfrm>
            <a:off x="706742" y="3840238"/>
            <a:ext cx="1799935" cy="58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chemeClr val="tx2"/>
                </a:solidFill>
              </a:rPr>
              <a:t>Rodeos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gray">
          <a:xfrm>
            <a:off x="3298345" y="2582973"/>
            <a:ext cx="5162627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400" b="1" dirty="0">
                <a:solidFill>
                  <a:srgbClr val="FEFEFE"/>
                </a:solidFill>
              </a:rPr>
              <a:t>Glucosa --- Glucosa 6 </a:t>
            </a:r>
            <a:r>
              <a:rPr lang="es-ES" sz="2400" b="1" dirty="0" smtClean="0">
                <a:solidFill>
                  <a:srgbClr val="FEFEFE"/>
                </a:solidFill>
              </a:rPr>
              <a:t>P </a:t>
            </a:r>
            <a:endParaRPr lang="es-ES" sz="2400" b="1" dirty="0">
              <a:solidFill>
                <a:srgbClr val="FEFEFE"/>
              </a:solidFill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gray">
          <a:xfrm>
            <a:off x="3640013" y="4024513"/>
            <a:ext cx="5347540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000" b="1" dirty="0">
                <a:solidFill>
                  <a:srgbClr val="FEFEFE"/>
                </a:solidFill>
              </a:rPr>
              <a:t>Fructosa 6 P ---- Fructosa 1,6 bis P</a:t>
            </a: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gray">
          <a:xfrm>
            <a:off x="3233626" y="5294476"/>
            <a:ext cx="5454776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400" b="1" dirty="0">
                <a:solidFill>
                  <a:srgbClr val="FEFEFE"/>
                </a:solidFill>
              </a:rPr>
              <a:t>Fosfoenolpirúvico ---- Pirúvico </a:t>
            </a:r>
            <a:r>
              <a:rPr lang="es-ES" sz="2400" b="1" dirty="0" smtClean="0">
                <a:solidFill>
                  <a:srgbClr val="FEFEFE"/>
                </a:solidFill>
              </a:rPr>
              <a:t> </a:t>
            </a:r>
            <a:endParaRPr lang="es-ES" sz="2400" b="1" dirty="0">
              <a:solidFill>
                <a:srgbClr val="FEFEFE"/>
              </a:solidFill>
            </a:endParaRPr>
          </a:p>
        </p:txBody>
      </p:sp>
      <p:sp>
        <p:nvSpPr>
          <p:cNvPr id="34" name="38 CuadroTexto"/>
          <p:cNvSpPr txBox="1"/>
          <p:nvPr/>
        </p:nvSpPr>
        <p:spPr>
          <a:xfrm>
            <a:off x="5765847" y="6369662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  <p:sp>
        <p:nvSpPr>
          <p:cNvPr id="35" name="1 Título"/>
          <p:cNvSpPr txBox="1">
            <a:spLocks/>
          </p:cNvSpPr>
          <p:nvPr/>
        </p:nvSpPr>
        <p:spPr bwMode="gray">
          <a:xfrm>
            <a:off x="414417" y="220011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dirty="0" smtClean="0"/>
              <a:t>GLUCONEOGÉNESIS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568504" y="1088302"/>
            <a:ext cx="8005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La mayoría de las enzimas son las mismas que las de la vía </a:t>
            </a:r>
            <a:r>
              <a:rPr lang="es-ES" sz="2400" b="1" dirty="0" smtClean="0"/>
              <a:t>glucolítica, </a:t>
            </a:r>
            <a:r>
              <a:rPr lang="es-ES" sz="2400" b="1" dirty="0"/>
              <a:t>con excepción de las tres que catalizan reacciones </a:t>
            </a:r>
            <a:r>
              <a:rPr lang="es-ES" sz="2400" b="1" dirty="0" smtClean="0"/>
              <a:t>irreversibles:</a:t>
            </a:r>
            <a:endParaRPr lang="es-ES" sz="2400" b="1" dirty="0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gray">
          <a:xfrm>
            <a:off x="6253179" y="3101336"/>
            <a:ext cx="2320932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400" b="1" dirty="0" smtClean="0">
                <a:solidFill>
                  <a:srgbClr val="FEFEFE"/>
                </a:solidFill>
              </a:rPr>
              <a:t>Tercer rodeo</a:t>
            </a:r>
            <a:endParaRPr lang="es-ES" sz="2400" b="1" dirty="0">
              <a:solidFill>
                <a:srgbClr val="FEFEFE"/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gray">
          <a:xfrm>
            <a:off x="6660232" y="4528073"/>
            <a:ext cx="2322205" cy="53067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400" b="1" dirty="0" smtClean="0">
                <a:solidFill>
                  <a:srgbClr val="FEFEFE"/>
                </a:solidFill>
              </a:rPr>
              <a:t>Segundo rodeo</a:t>
            </a:r>
            <a:endParaRPr lang="es-ES" sz="2400" b="1" dirty="0">
              <a:solidFill>
                <a:srgbClr val="FEFEFE"/>
              </a:solidFill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gray">
          <a:xfrm>
            <a:off x="6848392" y="5812838"/>
            <a:ext cx="2085678" cy="4244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sz="2400" b="1" dirty="0" smtClean="0">
                <a:solidFill>
                  <a:srgbClr val="FEFEFE"/>
                </a:solidFill>
              </a:rPr>
              <a:t>Primer rodeo</a:t>
            </a:r>
            <a:endParaRPr lang="es-ES" sz="2400" b="1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7" grpId="0" animBg="1"/>
      <p:bldP spid="25620" grpId="0"/>
      <p:bldP spid="25625" grpId="0" animBg="1"/>
      <p:bldP spid="32" grpId="0" animBg="1"/>
      <p:bldP spid="33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S" b="1" dirty="0" smtClean="0"/>
              <a:t>RESUMEN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098229" y="483504"/>
            <a:ext cx="163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GLUCOSA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941230" y="1576298"/>
            <a:ext cx="206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GLUCOSA 6P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941230" y="2708920"/>
            <a:ext cx="2322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FRUCTOSA 6 P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716016" y="3892406"/>
            <a:ext cx="42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FRUCTOSA 1,6 BIS FOSFATO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292080" y="4999882"/>
            <a:ext cx="363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FOSFOENOL PIRÚVICO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940152" y="6093874"/>
            <a:ext cx="227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ÁC. PIRÚVICO</a:t>
            </a:r>
            <a:endParaRPr lang="es-ES" sz="2400" b="1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6843105" y="836712"/>
            <a:ext cx="23651" cy="8640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6866756" y="2037963"/>
            <a:ext cx="0" cy="7429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6876759" y="3121449"/>
            <a:ext cx="0" cy="7601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873114" y="4221088"/>
            <a:ext cx="3645" cy="8640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892340" y="5461547"/>
            <a:ext cx="0" cy="7119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6660232" y="1977807"/>
            <a:ext cx="0" cy="803121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V="1">
            <a:off x="6656587" y="4282063"/>
            <a:ext cx="0" cy="803121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1202305" y="5087626"/>
            <a:ext cx="269144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PRIMER RODEO </a:t>
            </a:r>
          </a:p>
          <a:p>
            <a:pPr algn="ctr"/>
            <a:r>
              <a:rPr lang="es-ES" sz="2400" b="1" dirty="0" smtClean="0"/>
              <a:t>METABÓLICO</a:t>
            </a:r>
            <a:endParaRPr lang="es-ES" sz="24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043608" y="3061409"/>
            <a:ext cx="3008837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SEGUNDO RODEO </a:t>
            </a:r>
          </a:p>
          <a:p>
            <a:pPr algn="ctr"/>
            <a:r>
              <a:rPr lang="es-ES" sz="2400" b="1" dirty="0" smtClean="0"/>
              <a:t>METABÓLICO</a:t>
            </a:r>
            <a:endParaRPr lang="es-ES" sz="24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835696" y="1391631"/>
            <a:ext cx="258904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/>
              <a:t>TERCER RODEO</a:t>
            </a:r>
          </a:p>
          <a:p>
            <a:pPr algn="ctr"/>
            <a:r>
              <a:rPr lang="es-ES" sz="2400" b="1" dirty="0" smtClean="0"/>
              <a:t>METABÓLICO</a:t>
            </a:r>
            <a:endParaRPr lang="es-ES" sz="2400" b="1" dirty="0"/>
          </a:p>
        </p:txBody>
      </p:sp>
      <p:cxnSp>
        <p:nvCxnSpPr>
          <p:cNvPr id="37" name="36 Conector recto de flecha"/>
          <p:cNvCxnSpPr/>
          <p:nvPr/>
        </p:nvCxnSpPr>
        <p:spPr>
          <a:xfrm flipV="1">
            <a:off x="4424739" y="1174687"/>
            <a:ext cx="2235493" cy="52612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35" idx="3"/>
          </p:cNvCxnSpPr>
          <p:nvPr/>
        </p:nvCxnSpPr>
        <p:spPr>
          <a:xfrm flipV="1">
            <a:off x="4052445" y="3476907"/>
            <a:ext cx="2604142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3893747" y="5817538"/>
            <a:ext cx="276648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76506" y="6433591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735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REGULACIÓN COORDINADA DE LA GLUCÓLISIS Y LA GLUCONEOGÉNESIS</a:t>
            </a:r>
            <a:endParaRPr lang="es-ES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1324591"/>
            <a:ext cx="2570459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GLICÓLISIS</a:t>
            </a:r>
          </a:p>
          <a:p>
            <a:pPr algn="ctr"/>
            <a:r>
              <a:rPr lang="es-ES" sz="2400" b="1" dirty="0" smtClean="0"/>
              <a:t>FOSOFRUCTO </a:t>
            </a:r>
          </a:p>
          <a:p>
            <a:pPr algn="ctr"/>
            <a:r>
              <a:rPr lang="es-ES" sz="2400" b="1" dirty="0" smtClean="0"/>
              <a:t>QUINASA I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15611" y="1324591"/>
            <a:ext cx="332975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/>
              <a:t>GLUCONEOGÉNESIS</a:t>
            </a:r>
          </a:p>
          <a:p>
            <a:r>
              <a:rPr lang="es-ES" sz="2400" b="1" dirty="0" smtClean="0"/>
              <a:t>FRUCTOSA 1,6 BIS P</a:t>
            </a:r>
          </a:p>
          <a:p>
            <a:pPr algn="ctr"/>
            <a:r>
              <a:rPr lang="es-ES" sz="2400" b="1" dirty="0" smtClean="0"/>
              <a:t>FOSFATASA  I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452970" y="5301208"/>
            <a:ext cx="181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FRUCTOSA 2,6 </a:t>
            </a:r>
          </a:p>
          <a:p>
            <a:pPr algn="ctr"/>
            <a:r>
              <a:rPr lang="es-ES" b="1" dirty="0" smtClean="0"/>
              <a:t>BIS FOSFATO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12586" y="5229200"/>
            <a:ext cx="2670155" cy="830997"/>
          </a:xfrm>
          <a:prstGeom prst="rect">
            <a:avLst/>
          </a:prstGeom>
          <a:solidFill>
            <a:srgbClr val="9AD6DC"/>
          </a:solidFill>
          <a:effectLst>
            <a:glow rad="228600">
              <a:srgbClr val="0070C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Insulina favorece</a:t>
            </a:r>
          </a:p>
          <a:p>
            <a:pPr algn="ctr"/>
            <a:r>
              <a:rPr lang="es-ES" sz="2400" b="1" dirty="0"/>
              <a:t>G</a:t>
            </a:r>
            <a:r>
              <a:rPr lang="es-ES" sz="2400" b="1" dirty="0" smtClean="0"/>
              <a:t>licólisis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5229200"/>
            <a:ext cx="2833789" cy="830997"/>
          </a:xfrm>
          <a:prstGeom prst="rect">
            <a:avLst/>
          </a:prstGeom>
          <a:solidFill>
            <a:srgbClr val="9AD6DC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Glucagón favorece</a:t>
            </a:r>
          </a:p>
          <a:p>
            <a:pPr algn="ctr"/>
            <a:r>
              <a:rPr lang="es-ES" sz="2400" b="1" dirty="0"/>
              <a:t>G</a:t>
            </a:r>
            <a:r>
              <a:rPr lang="es-ES" sz="2400" b="1" dirty="0" smtClean="0"/>
              <a:t>luconeogénesis</a:t>
            </a:r>
            <a:endParaRPr lang="es-ES" sz="2400" b="1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1547664" y="2483582"/>
            <a:ext cx="0" cy="803121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3131840" y="5301208"/>
            <a:ext cx="0" cy="803121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7357171" y="2500446"/>
            <a:ext cx="0" cy="803121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580112" y="5229200"/>
            <a:ext cx="0" cy="783703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Abrir corchete"/>
          <p:cNvSpPr/>
          <p:nvPr/>
        </p:nvSpPr>
        <p:spPr>
          <a:xfrm>
            <a:off x="3419872" y="5167173"/>
            <a:ext cx="160457" cy="998131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Abrir corchete"/>
          <p:cNvSpPr/>
          <p:nvPr/>
        </p:nvSpPr>
        <p:spPr>
          <a:xfrm flipH="1">
            <a:off x="5064693" y="5167172"/>
            <a:ext cx="177870" cy="998131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6557226" y="6433591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  <p:grpSp>
        <p:nvGrpSpPr>
          <p:cNvPr id="6" name="Grupo 5"/>
          <p:cNvGrpSpPr/>
          <p:nvPr/>
        </p:nvGrpSpPr>
        <p:grpSpPr>
          <a:xfrm>
            <a:off x="683567" y="2985724"/>
            <a:ext cx="7709487" cy="1908698"/>
            <a:chOff x="683567" y="2985724"/>
            <a:chExt cx="7709487" cy="1908698"/>
          </a:xfrm>
        </p:grpSpPr>
        <p:sp>
          <p:nvSpPr>
            <p:cNvPr id="3" name="Rectángulo redondeado 2"/>
            <p:cNvSpPr/>
            <p:nvPr/>
          </p:nvSpPr>
          <p:spPr>
            <a:xfrm>
              <a:off x="683567" y="2985724"/>
              <a:ext cx="7709487" cy="188169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1022519" y="3025235"/>
              <a:ext cx="12650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/>
                <a:t>Inhibe (-)</a:t>
              </a:r>
              <a:endParaRPr lang="es-ES" sz="2000" b="1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964811" y="4445694"/>
              <a:ext cx="1343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/>
                <a:t>Activa (+)</a:t>
              </a:r>
              <a:endParaRPr lang="es-ES" sz="2000" b="1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3117692" y="3025235"/>
              <a:ext cx="26356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b="1" dirty="0" smtClean="0"/>
                <a:t>ATP, Citrato</a:t>
              </a:r>
            </a:p>
            <a:p>
              <a:pPr algn="ctr"/>
              <a:r>
                <a:rPr lang="es-ES" sz="2000" b="1" dirty="0" smtClean="0"/>
                <a:t>Bajos valores de pH</a:t>
              </a:r>
              <a:endParaRPr lang="es-ES" sz="2000" b="1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3008083" y="4131367"/>
              <a:ext cx="30604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b="1" dirty="0" smtClean="0"/>
                <a:t>ADP, AMP</a:t>
              </a:r>
            </a:p>
            <a:p>
              <a:pPr algn="ctr"/>
              <a:r>
                <a:rPr lang="es-ES" sz="2000" b="1" dirty="0" smtClean="0"/>
                <a:t>Fructosa 2,6 bis fosfato</a:t>
              </a:r>
              <a:endParaRPr lang="es-ES" sz="2000" b="1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995209" y="4494312"/>
              <a:ext cx="12650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/>
                <a:t>Inhibe (-)</a:t>
              </a:r>
              <a:endParaRPr lang="es-ES" sz="2000" b="1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908534" y="3025235"/>
              <a:ext cx="1343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/>
                <a:t>Activa (+)</a:t>
              </a:r>
              <a:endParaRPr lang="es-E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48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/>
              <a:t>INTERACCIÓN DEL METABOLISMO DE LA GLUCOSA ENTRE DIFERENTES TEJIDOS</a:t>
            </a:r>
            <a:endParaRPr lang="es-ES" sz="3600" b="1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/>
          </p:nvPr>
        </p:nvGraphicFramePr>
        <p:xfrm>
          <a:off x="358775" y="3571528"/>
          <a:ext cx="1981200" cy="20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Image" r:id="rId3" imgW="2821038" imgH="2630427" progId="Photoshop.Image.4">
                  <p:embed/>
                </p:oleObj>
              </mc:Choice>
              <mc:Fallback>
                <p:oleObj name="Image" r:id="rId3" imgW="2821038" imgH="2630427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571528"/>
                        <a:ext cx="1981200" cy="201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1" descr="E:\WINNT\Profiles\lisette\Personal\PowerPoint\Imagenes\Musculo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58" y="2559982"/>
            <a:ext cx="2246784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1520" y="1916832"/>
            <a:ext cx="2891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CICLO DE CORI</a:t>
            </a:r>
            <a:endParaRPr lang="es-ES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280699" y="5517232"/>
            <a:ext cx="3031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ÁCIDO LÁCTICO</a:t>
            </a:r>
            <a:endParaRPr lang="es-ES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915816" y="3717032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GLUCOSA</a:t>
            </a:r>
            <a:endParaRPr lang="es-ES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86435" y="4931876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ATP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76256" y="3717032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GLUCOSA</a:t>
            </a:r>
            <a:endParaRPr lang="es-ES" sz="2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938199" y="5507673"/>
            <a:ext cx="3031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ÁCIDO LÁCTICO</a:t>
            </a:r>
            <a:endParaRPr lang="es-ES" sz="28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884368" y="4937743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ATP</a:t>
            </a:r>
            <a:endParaRPr lang="es-ES" b="1" dirty="0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3563888" y="4194161"/>
            <a:ext cx="0" cy="1140219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7596336" y="4224077"/>
            <a:ext cx="0" cy="128359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7598950" y="4545264"/>
            <a:ext cx="432048" cy="392479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4067944" y="3027085"/>
            <a:ext cx="0" cy="803121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9" idx="3"/>
            <a:endCxn id="12" idx="1"/>
          </p:cNvCxnSpPr>
          <p:nvPr/>
        </p:nvCxnSpPr>
        <p:spPr>
          <a:xfrm>
            <a:off x="4793253" y="3978642"/>
            <a:ext cx="2083003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13" idx="1"/>
            <a:endCxn id="8" idx="3"/>
          </p:cNvCxnSpPr>
          <p:nvPr/>
        </p:nvCxnSpPr>
        <p:spPr>
          <a:xfrm flipH="1">
            <a:off x="4312042" y="5769283"/>
            <a:ext cx="1626157" cy="9559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3059832" y="4576608"/>
            <a:ext cx="504056" cy="3693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6557226" y="6433591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  <p:pic>
        <p:nvPicPr>
          <p:cNvPr id="2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5" b="80276"/>
          <a:stretch/>
        </p:blipFill>
        <p:spPr bwMode="auto">
          <a:xfrm>
            <a:off x="3468936" y="1484173"/>
            <a:ext cx="1656184" cy="135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4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/>
              <a:t>INTERACCIÓN DEL METABOLISMO DE LA GLUCOSA ENTRE DIFERENTES TEJIDOS</a:t>
            </a:r>
            <a:endParaRPr lang="es-ES" sz="3600" b="1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/>
          </p:nvPr>
        </p:nvGraphicFramePr>
        <p:xfrm>
          <a:off x="358775" y="3356992"/>
          <a:ext cx="1981200" cy="20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Image" r:id="rId3" imgW="2821038" imgH="2630427" progId="Photoshop.Image.4">
                  <p:embed/>
                </p:oleObj>
              </mc:Choice>
              <mc:Fallback>
                <p:oleObj name="Image" r:id="rId3" imgW="2821038" imgH="2630427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356992"/>
                        <a:ext cx="1981200" cy="201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1" descr="E:\WINNT\Profiles\lisette\Personal\PowerPoint\Imagenes\Musculo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58" y="1804082"/>
            <a:ext cx="2246784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1520" y="1916832"/>
            <a:ext cx="1999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CICLO DE </a:t>
            </a:r>
          </a:p>
          <a:p>
            <a:r>
              <a:rPr lang="es-ES" sz="2800" b="1" dirty="0" smtClean="0"/>
              <a:t>CAHILL</a:t>
            </a:r>
            <a:endParaRPr lang="es-ES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796370" y="3199171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GLUCOSA</a:t>
            </a:r>
            <a:endParaRPr lang="es-ES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67982" y="4251108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ATP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945649" y="2937561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GLUCOSA</a:t>
            </a:r>
            <a:endParaRPr lang="es-ES" sz="2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49355" y="4620440"/>
            <a:ext cx="1971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PIRUVICO</a:t>
            </a:r>
            <a:endParaRPr lang="es-ES" sz="28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894363" y="3870920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ATP</a:t>
            </a:r>
            <a:endParaRPr lang="es-ES" b="1" dirty="0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3579358" y="3597958"/>
            <a:ext cx="0" cy="1140219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7620779" y="3336844"/>
            <a:ext cx="0" cy="128359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7630126" y="3586163"/>
            <a:ext cx="432048" cy="392479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9" idx="3"/>
            <a:endCxn id="12" idx="1"/>
          </p:cNvCxnSpPr>
          <p:nvPr/>
        </p:nvCxnSpPr>
        <p:spPr>
          <a:xfrm flipV="1">
            <a:off x="4673807" y="3199171"/>
            <a:ext cx="2271842" cy="26161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4673807" y="6093296"/>
            <a:ext cx="2218917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3045873" y="4055586"/>
            <a:ext cx="504056" cy="3693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6557226" y="6433591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72180" y="5784337"/>
            <a:ext cx="1804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ALANINA</a:t>
            </a:r>
            <a:endParaRPr lang="es-ES" sz="2800" b="1" dirty="0"/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7630126" y="5116542"/>
            <a:ext cx="0" cy="64179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65566" y="5776185"/>
            <a:ext cx="1804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ALANINA</a:t>
            </a:r>
            <a:endParaRPr lang="es-ES" sz="28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682146" y="4725144"/>
            <a:ext cx="1971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PIRUVICO</a:t>
            </a:r>
            <a:endParaRPr lang="es-ES" sz="2800" b="1" dirty="0"/>
          </a:p>
        </p:txBody>
      </p:sp>
      <p:cxnSp>
        <p:nvCxnSpPr>
          <p:cNvPr id="31" name="30 Conector recto de flecha"/>
          <p:cNvCxnSpPr/>
          <p:nvPr/>
        </p:nvCxnSpPr>
        <p:spPr>
          <a:xfrm flipV="1">
            <a:off x="3574884" y="5156413"/>
            <a:ext cx="0" cy="627924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5" b="80276"/>
          <a:stretch/>
        </p:blipFill>
        <p:spPr bwMode="auto">
          <a:xfrm>
            <a:off x="4355976" y="1357040"/>
            <a:ext cx="1656184" cy="135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echa doblada hacia arriba 10"/>
          <p:cNvSpPr/>
          <p:nvPr/>
        </p:nvSpPr>
        <p:spPr>
          <a:xfrm rot="5400000" flipH="1">
            <a:off x="3283097" y="2270308"/>
            <a:ext cx="1195694" cy="662031"/>
          </a:xfrm>
          <a:prstGeom prst="bentUpArrow">
            <a:avLst>
              <a:gd name="adj1" fmla="val 9437"/>
              <a:gd name="adj2" fmla="val 1527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43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3" grpId="0"/>
      <p:bldP spid="27" grpId="0"/>
      <p:bldP spid="2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648"/>
            <a:ext cx="8280400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/>
              <a:t>Liver gluconeogenesis</a:t>
            </a:r>
            <a:endParaRPr lang="cs-CZ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C00000"/>
                </a:solidFill>
              </a:rPr>
              <a:t>Gluconeogenesis occurs predominantly in the liver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(90%)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C00000"/>
                </a:solidFill>
              </a:rPr>
              <a:t>Precursors: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sz="2000" dirty="0" smtClean="0"/>
              <a:t>		</a:t>
            </a:r>
            <a:r>
              <a:rPr lang="cs-CZ" sz="2000" b="1" dirty="0" smtClean="0"/>
              <a:t>1. Amino acids derived from the muscles (prolonged fasting results in a 	massive degradation of muscle protein)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sz="2000" b="1" dirty="0" smtClean="0"/>
              <a:t>		2. Lactate formed in erythrocytes and in muscles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sz="2000" b="1" dirty="0" smtClean="0"/>
              <a:t>		3. Glycerol produced from the degradation of fats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C00000"/>
                </a:solidFill>
              </a:rPr>
              <a:t>Cortisol, glucagon, epinephrine</a:t>
            </a:r>
            <a:r>
              <a:rPr lang="cs-CZ" sz="2000" dirty="0" smtClean="0">
                <a:solidFill>
                  <a:srgbClr val="C00000"/>
                </a:solidFill>
              </a:rPr>
              <a:t>: </a:t>
            </a:r>
            <a:r>
              <a:rPr lang="cs-CZ" sz="2000" b="1" dirty="0" smtClean="0"/>
              <a:t>promote gluconeogenesis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C00000"/>
                </a:solidFill>
              </a:rPr>
              <a:t>Insulin: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/>
              <a:t>inhibits gluconeogenesis</a:t>
            </a:r>
          </a:p>
        </p:txBody>
      </p:sp>
      <p:pic>
        <p:nvPicPr>
          <p:cNvPr id="17411" name="Picture 9" descr="a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688632" cy="364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0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6976"/>
          </a:xfrm>
        </p:spPr>
        <p:txBody>
          <a:bodyPr/>
          <a:lstStyle/>
          <a:p>
            <a:r>
              <a:rPr lang="es-ES" b="1" dirty="0" smtClean="0"/>
              <a:t>CICLO DE LAS PENTOSAS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6065"/>
            <a:ext cx="8229600" cy="519135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b="1" dirty="0" smtClean="0"/>
              <a:t>Es la vía de oxidación directa de la glucosa.</a:t>
            </a:r>
          </a:p>
          <a:p>
            <a:pPr algn="just"/>
            <a:r>
              <a:rPr lang="es-ES" b="1" dirty="0" smtClean="0"/>
              <a:t>Es muy importante para algunos tejidos como los eritrocitos, el tejido adiposo y el cristalino.</a:t>
            </a:r>
          </a:p>
          <a:p>
            <a:pPr algn="just"/>
            <a:r>
              <a:rPr lang="es-ES" b="1" dirty="0" smtClean="0"/>
              <a:t>La energía se conserva en forma de cofactores reducidos (NADPH.H</a:t>
            </a:r>
            <a:r>
              <a:rPr lang="es-ES" b="1" baseline="30000" dirty="0" smtClean="0"/>
              <a:t>+</a:t>
            </a:r>
            <a:r>
              <a:rPr lang="es-ES" b="1" dirty="0" smtClean="0"/>
              <a:t>) que es utilizado en la síntesis de ácidos grasos y colesterol.</a:t>
            </a:r>
          </a:p>
          <a:p>
            <a:pPr algn="just"/>
            <a:r>
              <a:rPr lang="es-ES" b="1" dirty="0" smtClean="0"/>
              <a:t>Consta de dos etapas.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Oxidativa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No oxidativa</a:t>
            </a:r>
          </a:p>
          <a:p>
            <a:pPr algn="just"/>
            <a:r>
              <a:rPr lang="es-ES" b="1" dirty="0" smtClean="0"/>
              <a:t>Se obtiene Ribosa 5P para la síntesis de nucleótidos</a:t>
            </a:r>
          </a:p>
          <a:p>
            <a:pPr algn="just"/>
            <a:r>
              <a:rPr lang="es-ES" b="1" dirty="0" smtClean="0"/>
              <a:t>Interconversión de  diferentes monosacáridos.</a:t>
            </a:r>
          </a:p>
          <a:p>
            <a:pPr algn="just"/>
            <a:r>
              <a:rPr lang="es-ES" b="1" dirty="0" smtClean="0"/>
              <a:t>Se obtiene fructosa 6-P y  3-fosfogliceraldehido para la vía glucolítica.</a:t>
            </a:r>
          </a:p>
          <a:p>
            <a:pPr algn="just"/>
            <a:r>
              <a:rPr lang="es-ES" b="1" dirty="0">
                <a:cs typeface="Times New Roman" panose="02020603050405020304" pitchFamily="18" charset="0"/>
              </a:rPr>
              <a:t>La glucosa-6-(P) deshidrogenasa es la reguladora </a:t>
            </a:r>
            <a:r>
              <a:rPr lang="es-ES" b="1" dirty="0" smtClean="0">
                <a:cs typeface="Times New Roman" panose="02020603050405020304" pitchFamily="18" charset="0"/>
              </a:rPr>
              <a:t>principal: Se </a:t>
            </a:r>
            <a:r>
              <a:rPr lang="es-ES" b="1" dirty="0">
                <a:cs typeface="Times New Roman" panose="02020603050405020304" pitchFamily="18" charset="0"/>
              </a:rPr>
              <a:t>activa por  NADP</a:t>
            </a:r>
            <a:r>
              <a:rPr lang="es-ES" b="1" baseline="30000" dirty="0">
                <a:cs typeface="Times New Roman" panose="02020603050405020304" pitchFamily="18" charset="0"/>
              </a:rPr>
              <a:t>+</a:t>
            </a:r>
            <a:r>
              <a:rPr lang="es-ES" b="1" dirty="0">
                <a:cs typeface="Times New Roman" panose="02020603050405020304" pitchFamily="18" charset="0"/>
              </a:rPr>
              <a:t>  y  se  inhibe  por  NADPH  y  </a:t>
            </a:r>
            <a:r>
              <a:rPr lang="es-ES" b="1" dirty="0" smtClean="0">
                <a:cs typeface="Times New Roman" panose="02020603050405020304" pitchFamily="18" charset="0"/>
              </a:rPr>
              <a:t>ATP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557226" y="6433591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533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744"/>
            <a:ext cx="8287072" cy="4061048"/>
          </a:xfrm>
        </p:spPr>
        <p:txBody>
          <a:bodyPr/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/>
              <a:t>Expresar las etapas de la glicólisis así como su importancia biológica.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/>
              <a:t>Citar las condiciones metabólicas celulares y del organismo que regulan la intensidad de la glucólisis.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/>
              <a:t>Expresar el significado biológico de la Gluconeogénesis.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/>
              <a:t>Mencionar las condiciones en que se regulan la glucólisis y la Gluconeogénesis.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7" name="13 CuadroTexto"/>
          <p:cNvSpPr txBox="1"/>
          <p:nvPr/>
        </p:nvSpPr>
        <p:spPr>
          <a:xfrm>
            <a:off x="5646596" y="6309320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MSc. Gleymis Venet Cadet </a:t>
            </a:r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/>
              <a:t>GALACTOSEMIA </a:t>
            </a:r>
            <a:r>
              <a:rPr lang="es-ES" b="1" dirty="0" smtClean="0"/>
              <a:t>CLÁSICA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1528721"/>
            <a:ext cx="2923621" cy="138499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b="1" dirty="0"/>
              <a:t>UDP-GLUCOSA</a:t>
            </a:r>
          </a:p>
          <a:p>
            <a:pPr algn="ctr"/>
            <a:r>
              <a:rPr lang="es-ES" sz="2800" b="1" dirty="0" smtClean="0"/>
              <a:t>+</a:t>
            </a:r>
          </a:p>
          <a:p>
            <a:pPr algn="ctr"/>
            <a:r>
              <a:rPr lang="es-ES" sz="2800" b="1" dirty="0" smtClean="0"/>
              <a:t>GALACTOSA </a:t>
            </a:r>
            <a:r>
              <a:rPr lang="es-ES" sz="2800" b="1" dirty="0"/>
              <a:t>1 </a:t>
            </a:r>
            <a:r>
              <a:rPr lang="es-ES" sz="2800" b="1" dirty="0" smtClean="0"/>
              <a:t>P</a:t>
            </a:r>
            <a:endParaRPr lang="es-ES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96136" y="1527627"/>
            <a:ext cx="3214854" cy="1384995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GALACTOSA-UDP</a:t>
            </a:r>
          </a:p>
          <a:p>
            <a:pPr algn="ctr"/>
            <a:r>
              <a:rPr lang="es-ES" sz="2800" b="1" dirty="0" smtClean="0"/>
              <a:t>+</a:t>
            </a:r>
          </a:p>
          <a:p>
            <a:pPr algn="ctr"/>
            <a:r>
              <a:rPr lang="es-ES" sz="2800" b="1" dirty="0"/>
              <a:t>GLUCOSA </a:t>
            </a:r>
            <a:r>
              <a:rPr lang="es-ES" sz="2800" b="1" dirty="0" smtClean="0"/>
              <a:t>1P</a:t>
            </a:r>
            <a:endParaRPr lang="es-ES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210287" y="3700687"/>
            <a:ext cx="2386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GLUCOSA 6P</a:t>
            </a:r>
            <a:endParaRPr lang="es-ES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232116" y="5058762"/>
            <a:ext cx="218899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GLICÓLISIS</a:t>
            </a:r>
            <a:endParaRPr lang="es-ES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560" y="3843498"/>
            <a:ext cx="246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GALACTITOL</a:t>
            </a:r>
            <a:endParaRPr lang="es-ES" sz="2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05968" y="1148187"/>
            <a:ext cx="1872209" cy="1015663"/>
          </a:xfrm>
          <a:prstGeom prst="rect">
            <a:avLst/>
          </a:prstGeom>
          <a:solidFill>
            <a:srgbClr val="9AD6D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err="1"/>
              <a:t>G</a:t>
            </a:r>
            <a:r>
              <a:rPr lang="es-ES" sz="2000" b="1" dirty="0" err="1" smtClean="0"/>
              <a:t>alctosa</a:t>
            </a:r>
            <a:r>
              <a:rPr lang="es-ES" sz="2000" b="1" dirty="0" smtClean="0"/>
              <a:t> 1P</a:t>
            </a:r>
          </a:p>
          <a:p>
            <a:pPr algn="ctr"/>
            <a:r>
              <a:rPr lang="es-ES" sz="2000" b="1" dirty="0" smtClean="0"/>
              <a:t> </a:t>
            </a:r>
            <a:r>
              <a:rPr lang="es-ES" sz="2000" b="1" dirty="0" err="1"/>
              <a:t>uridil</a:t>
            </a:r>
            <a:r>
              <a:rPr lang="es-ES" sz="2000" b="1" dirty="0"/>
              <a:t> </a:t>
            </a:r>
            <a:endParaRPr lang="es-ES" sz="2000" b="1" dirty="0" smtClean="0"/>
          </a:p>
          <a:p>
            <a:pPr algn="ctr"/>
            <a:r>
              <a:rPr lang="es-ES" sz="2000" b="1" dirty="0" err="1" smtClean="0"/>
              <a:t>transferasa</a:t>
            </a:r>
            <a:endParaRPr lang="es-ES" sz="2000" b="1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321275" y="2420888"/>
            <a:ext cx="2271842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4262051" y="977621"/>
            <a:ext cx="360041" cy="18657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7305756" y="2913716"/>
            <a:ext cx="0" cy="862525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7305756" y="4105108"/>
            <a:ext cx="0" cy="79051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662495" y="2912622"/>
            <a:ext cx="0" cy="922519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3003571" y="2787934"/>
            <a:ext cx="1453625" cy="1578784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1662495" y="4320346"/>
            <a:ext cx="0" cy="73841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91794" y="5135296"/>
            <a:ext cx="178311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Cataratas</a:t>
            </a:r>
            <a:endParaRPr lang="es-ES" sz="28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071721" y="4599223"/>
            <a:ext cx="277095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Retraso mental</a:t>
            </a:r>
            <a:endParaRPr lang="es-ES" sz="28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557226" y="6433591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6351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/>
      <p:bldP spid="11" grpId="0" animBg="1"/>
      <p:bldP spid="14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ES" b="1" dirty="0"/>
              <a:t>GALACTOSEMIA CLÁSICA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19251042">
            <a:off x="103421" y="2725733"/>
            <a:ext cx="3565819" cy="798802"/>
          </a:xfrm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b="1" dirty="0" smtClean="0"/>
              <a:t>Hepatomegalia </a:t>
            </a:r>
            <a:endParaRPr lang="es-ES" sz="3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123728" y="3700687"/>
            <a:ext cx="2320828" cy="5232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/>
              <a:t>GLUCOSA 1P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210287" y="3700687"/>
            <a:ext cx="2386551" cy="523220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GLUCOSA 6P</a:t>
            </a:r>
            <a:endParaRPr 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026310" y="2914836"/>
            <a:ext cx="282224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err="1" smtClean="0"/>
              <a:t>Fosfoglucomutasa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613574" y="1556792"/>
            <a:ext cx="2849050" cy="5232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GALACTOSA </a:t>
            </a:r>
            <a:r>
              <a:rPr lang="es-ES" sz="2800" b="1" dirty="0"/>
              <a:t>1 </a:t>
            </a:r>
            <a:r>
              <a:rPr lang="es-ES" sz="2800" b="1" dirty="0" smtClean="0"/>
              <a:t>P</a:t>
            </a:r>
            <a:endParaRPr lang="es-ES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5085184"/>
            <a:ext cx="7193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Es un producto  de la glucogenólisis que al acumularse  provoca que se inhiba dicha vía y se acumule el glucógeno.</a:t>
            </a:r>
            <a:endParaRPr lang="es-ES" sz="2800" b="1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444556" y="3987263"/>
            <a:ext cx="1756281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322696" y="3305991"/>
            <a:ext cx="0" cy="65630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724128" y="2125444"/>
            <a:ext cx="0" cy="78939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enos"/>
          <p:cNvSpPr/>
          <p:nvPr/>
        </p:nvSpPr>
        <p:spPr>
          <a:xfrm>
            <a:off x="5834053" y="2318674"/>
            <a:ext cx="322830" cy="318238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2932434" y="4222749"/>
            <a:ext cx="0" cy="83367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557226" y="6433591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592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CONCLUSIONES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43766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b="1" dirty="0" smtClean="0"/>
              <a:t>La glicólisis tiene como función principal la obtención de energía metabólicamente útil y constituye la vía central del metabolismo de los glúcidos.</a:t>
            </a:r>
          </a:p>
          <a:p>
            <a:pPr algn="just"/>
            <a:r>
              <a:rPr lang="es-ES" sz="2400" b="1" dirty="0" smtClean="0"/>
              <a:t>La gluconeogénesis es el proceso mediante el cual se forma glucosa a partir de compuestos no glucídicos. Procede por la inversión de la mayoría de las reacciones de la glicólisis con excepción de las irreversibles que constituyen rodeos metabólicos.</a:t>
            </a:r>
          </a:p>
          <a:p>
            <a:pPr algn="just"/>
            <a:r>
              <a:rPr lang="es-ES" sz="2400" b="1" dirty="0" smtClean="0"/>
              <a:t>El ciclo de las pentosas es </a:t>
            </a:r>
            <a:r>
              <a:rPr lang="es-ES" sz="2400" b="1" dirty="0"/>
              <a:t>la vía de oxidación directa de la </a:t>
            </a:r>
            <a:r>
              <a:rPr lang="es-ES" sz="2400" b="1" dirty="0" smtClean="0"/>
              <a:t>glucosa y es de gran importancia para </a:t>
            </a:r>
            <a:r>
              <a:rPr lang="es-ES" sz="2400" b="1" dirty="0"/>
              <a:t>algunos tejidos como los eritrocitos, el tejido adiposo y el cristalino.</a:t>
            </a:r>
          </a:p>
          <a:p>
            <a:pPr algn="just"/>
            <a:endParaRPr lang="es-ES" sz="2400" b="1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6557226" y="6433591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836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9730"/>
            <a:ext cx="8229600" cy="927100"/>
          </a:xfrm>
        </p:spPr>
        <p:txBody>
          <a:bodyPr/>
          <a:lstStyle/>
          <a:p>
            <a:r>
              <a:rPr lang="es-ES" b="1" dirty="0" smtClean="0"/>
              <a:t>ESTUDIO INDEPENDIENTE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2484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sz="2400" b="1" dirty="0"/>
              <a:t>Para el estudio de los procesos metabólicos de glucólisis y gluconeogénesis deberán guiarse por las invariantes</a:t>
            </a:r>
            <a:r>
              <a:rPr lang="es-ES_tradnl" sz="2400" b="1" dirty="0" smtClean="0"/>
              <a:t>.</a:t>
            </a:r>
          </a:p>
          <a:p>
            <a:pPr algn="just"/>
            <a:r>
              <a:rPr lang="es-ES_tradnl" sz="2400" b="1" dirty="0"/>
              <a:t>Compare el rendimiento energético en moles de ATP de la glucólisis aerobia y anaerobia. </a:t>
            </a:r>
            <a:r>
              <a:rPr lang="es-ES" sz="2400" b="1" dirty="0"/>
              <a:t>Teniendo en cuenta también el paso del </a:t>
            </a:r>
            <a:r>
              <a:rPr lang="es-ES" sz="2400" b="1" dirty="0" err="1"/>
              <a:t>acetilcoA</a:t>
            </a:r>
            <a:r>
              <a:rPr lang="es-ES" sz="2400" b="1" dirty="0"/>
              <a:t>  al ciclo de Krebs</a:t>
            </a:r>
            <a:r>
              <a:rPr lang="es-ES" sz="2400" b="1" dirty="0" smtClean="0"/>
              <a:t>.</a:t>
            </a:r>
            <a:endParaRPr lang="es-ES_tradnl" sz="2400" b="1" dirty="0" smtClean="0"/>
          </a:p>
          <a:p>
            <a:pPr algn="just"/>
            <a:r>
              <a:rPr lang="es-ES_tradnl" sz="2400" b="1" dirty="0"/>
              <a:t>Deberá  estudiar para  explicar  el mecanismo  de </a:t>
            </a:r>
            <a:r>
              <a:rPr lang="es-ES_tradnl" sz="2400" b="1" dirty="0" smtClean="0"/>
              <a:t>regulación  </a:t>
            </a:r>
            <a:r>
              <a:rPr lang="es-ES_tradnl" sz="2400" b="1" dirty="0"/>
              <a:t>de  las  enzimas  </a:t>
            </a:r>
            <a:r>
              <a:rPr lang="es-ES_tradnl" sz="2400" b="1" dirty="0" err="1"/>
              <a:t>fosfofructoquinasa</a:t>
            </a:r>
            <a:r>
              <a:rPr lang="es-ES_tradnl" sz="2400" b="1" dirty="0"/>
              <a:t>  1 </a:t>
            </a:r>
            <a:r>
              <a:rPr lang="es-ES_tradnl" sz="2400" b="1" dirty="0" smtClean="0"/>
              <a:t>y </a:t>
            </a:r>
            <a:r>
              <a:rPr lang="es-ES_tradnl" sz="2400" b="1" dirty="0" err="1" smtClean="0"/>
              <a:t>Bisfosfofructofosfatasa</a:t>
            </a:r>
            <a:r>
              <a:rPr lang="es-ES_tradnl" sz="2400" b="1" dirty="0" smtClean="0"/>
              <a:t> </a:t>
            </a:r>
            <a:r>
              <a:rPr lang="es-ES_tradnl" sz="2400" b="1" dirty="0"/>
              <a:t>1.</a:t>
            </a:r>
            <a:endParaRPr lang="es-ES" sz="2400" b="1" dirty="0"/>
          </a:p>
          <a:p>
            <a:pPr algn="just"/>
            <a:r>
              <a:rPr lang="es-ES_tradnl" sz="2400" b="1" dirty="0"/>
              <a:t>Interpretar la intensidad de los procesos, y sus consecuencias para la glucemia de acuerdo a condiciones de la célula y del organismo</a:t>
            </a:r>
            <a:r>
              <a:rPr lang="es-ES_tradnl" sz="2400" b="1" dirty="0" smtClean="0"/>
              <a:t>.</a:t>
            </a:r>
          </a:p>
          <a:p>
            <a:pPr marL="0" indent="0" algn="just">
              <a:buNone/>
            </a:pPr>
            <a:r>
              <a:rPr lang="es-ES_tradnl" sz="2400" b="1" dirty="0" err="1"/>
              <a:t>Pag</a:t>
            </a:r>
            <a:r>
              <a:rPr lang="es-ES_tradnl" sz="2400" b="1" dirty="0"/>
              <a:t>. 148 de Bioquímica Humana.</a:t>
            </a:r>
          </a:p>
          <a:p>
            <a:pPr marL="0" indent="0" algn="just">
              <a:buNone/>
            </a:pPr>
            <a:endParaRPr lang="es-ES" sz="2400" b="1" dirty="0"/>
          </a:p>
          <a:p>
            <a:pPr algn="just"/>
            <a:endParaRPr lang="es-ES_tradnl" sz="2400" b="1" dirty="0"/>
          </a:p>
        </p:txBody>
      </p:sp>
      <p:pic>
        <p:nvPicPr>
          <p:cNvPr id="7170" name="Picture 2" descr="D:\Gleymis\Imagenes\book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2100689" cy="19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51720" y="6374778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67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500" dirty="0"/>
              <a:t>Thank You!</a:t>
            </a:r>
          </a:p>
        </p:txBody>
      </p:sp>
      <p:pic>
        <p:nvPicPr>
          <p:cNvPr id="8" name="Picture 6" descr="FRDAY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282200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25200"/>
            <a:ext cx="8229600" cy="384929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b="1" dirty="0"/>
              <a:t>Texto de </a:t>
            </a:r>
            <a:r>
              <a:rPr lang="es-ES" b="1" dirty="0" smtClean="0"/>
              <a:t>Bioquímica </a:t>
            </a:r>
            <a:r>
              <a:rPr lang="es-ES" b="1" dirty="0"/>
              <a:t>Humana </a:t>
            </a:r>
            <a:r>
              <a:rPr lang="es-ES" b="1" dirty="0" smtClean="0"/>
              <a:t>pág. 143-164 </a:t>
            </a:r>
            <a:endParaRPr lang="es-ES" b="1" dirty="0"/>
          </a:p>
          <a:p>
            <a:pPr>
              <a:lnSpc>
                <a:spcPct val="80000"/>
              </a:lnSpc>
              <a:buFontTx/>
              <a:buNone/>
            </a:pPr>
            <a:endParaRPr lang="es-ES" b="1" dirty="0"/>
          </a:p>
          <a:p>
            <a:pPr>
              <a:lnSpc>
                <a:spcPct val="80000"/>
              </a:lnSpc>
            </a:pPr>
            <a:r>
              <a:rPr lang="es-ES" b="1" dirty="0"/>
              <a:t>Bioquímica Médica de </a:t>
            </a:r>
            <a:r>
              <a:rPr lang="es-ES" b="1" dirty="0" err="1"/>
              <a:t>Cardellá</a:t>
            </a:r>
            <a:r>
              <a:rPr lang="es-ES" b="1" dirty="0"/>
              <a:t>, Tomo III, capítulo 44. Pág., 743 - 770. </a:t>
            </a:r>
          </a:p>
          <a:p>
            <a:endParaRPr lang="es-ES" dirty="0"/>
          </a:p>
        </p:txBody>
      </p:sp>
      <p:pic>
        <p:nvPicPr>
          <p:cNvPr id="4" name="Picture 4" descr="BD0509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14499"/>
            <a:ext cx="3456384" cy="196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3 CuadroTexto"/>
          <p:cNvSpPr txBox="1"/>
          <p:nvPr/>
        </p:nvSpPr>
        <p:spPr>
          <a:xfrm>
            <a:off x="5652120" y="6080737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MSc. Gleymis Venet Cadet 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METABOLISMO DE LA GLUCOSA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b="1" dirty="0" smtClean="0"/>
              <a:t>En condiciones normales los glúcidos constituyen la principal fuente de energía en los animales y el producto principal de la digestión de los glúcidos de la dieta humana es la </a:t>
            </a:r>
            <a:r>
              <a:rPr lang="es-ES" sz="2800" b="1" dirty="0" smtClean="0">
                <a:solidFill>
                  <a:srgbClr val="FF0000"/>
                </a:solidFill>
              </a:rPr>
              <a:t>Glucosa </a:t>
            </a:r>
            <a:r>
              <a:rPr lang="es-ES" sz="2800" b="1" dirty="0" smtClean="0"/>
              <a:t>y en menor medida otros monosacáridos.</a:t>
            </a:r>
          </a:p>
          <a:p>
            <a:pPr marL="0" indent="0" algn="just">
              <a:buNone/>
            </a:pPr>
            <a:endParaRPr lang="es-ES" sz="2800" b="1" dirty="0" smtClean="0"/>
          </a:p>
          <a:p>
            <a:pPr algn="just"/>
            <a:r>
              <a:rPr lang="es-ES" sz="2800" b="1" dirty="0" smtClean="0"/>
              <a:t>En la mayoría de las células la vía degradativa por excelencia de los monosacáridos es la </a:t>
            </a:r>
            <a:r>
              <a:rPr lang="es-ES" sz="2800" b="1" dirty="0" smtClean="0">
                <a:solidFill>
                  <a:srgbClr val="FF0000"/>
                </a:solidFill>
              </a:rPr>
              <a:t>Glucólisis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927695" y="6300028"/>
            <a:ext cx="24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MSc. Gleymis Venet Cadet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4171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7863" y="260225"/>
            <a:ext cx="6131024" cy="927100"/>
          </a:xfrm>
        </p:spPr>
        <p:txBody>
          <a:bodyPr/>
          <a:lstStyle/>
          <a:p>
            <a:r>
              <a:rPr lang="es-ES" dirty="0" smtClean="0"/>
              <a:t>Glucólisis</a:t>
            </a:r>
            <a:endParaRPr lang="es-ES" dirty="0"/>
          </a:p>
        </p:txBody>
      </p:sp>
      <p:pic>
        <p:nvPicPr>
          <p:cNvPr id="12292" name="Picture 4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884363"/>
            <a:ext cx="792163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gray">
          <a:xfrm>
            <a:off x="3329129" y="3831712"/>
            <a:ext cx="2322991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>
                  <a:gamma/>
                  <a:tint val="8000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2294" name="Picture 6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214688"/>
            <a:ext cx="79375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AutoShape 7"/>
          <p:cNvSpPr>
            <a:spLocks noChangeArrowheads="1"/>
          </p:cNvSpPr>
          <p:nvPr/>
        </p:nvSpPr>
        <p:spPr bwMode="gray">
          <a:xfrm>
            <a:off x="5194300" y="5378915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>
                  <a:gamma/>
                  <a:tint val="8000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2296" name="Picture 8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4538663"/>
            <a:ext cx="7921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179514" y="1948285"/>
            <a:ext cx="2922232" cy="904652"/>
            <a:chOff x="2457" y="2000"/>
            <a:chExt cx="901" cy="888"/>
          </a:xfrm>
        </p:grpSpPr>
        <p:pic>
          <p:nvPicPr>
            <p:cNvPr id="12298" name="Picture 10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Oval 11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sz="2000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 sz="2000"/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2302" name="Group 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03" name="AutoShape 1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2000"/>
                </a:p>
              </p:txBody>
            </p:sp>
            <p:sp>
              <p:nvSpPr>
                <p:cNvPr id="12304" name="AutoShape 1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2000"/>
                </a:p>
              </p:txBody>
            </p:sp>
            <p:sp>
              <p:nvSpPr>
                <p:cNvPr id="12305" name="AutoShape 17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2000"/>
                </a:p>
              </p:txBody>
            </p:sp>
            <p:sp>
              <p:nvSpPr>
                <p:cNvPr id="12306" name="AutoShape 18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2000"/>
                </a:p>
              </p:txBody>
            </p:sp>
          </p:grpSp>
          <p:grpSp>
            <p:nvGrpSpPr>
              <p:cNvPr id="12307" name="Group 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08" name="AutoShape 20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2000"/>
                </a:p>
              </p:txBody>
            </p:sp>
            <p:sp>
              <p:nvSpPr>
                <p:cNvPr id="12309" name="AutoShape 2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2000"/>
                </a:p>
              </p:txBody>
            </p:sp>
            <p:sp>
              <p:nvSpPr>
                <p:cNvPr id="12310" name="AutoShape 2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2000"/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2000"/>
                </a:p>
              </p:txBody>
            </p:sp>
          </p:grpSp>
        </p:grpSp>
      </p:grpSp>
      <p:sp>
        <p:nvSpPr>
          <p:cNvPr id="12327" name="Rectangle 39"/>
          <p:cNvSpPr>
            <a:spLocks noChangeArrowheads="1"/>
          </p:cNvSpPr>
          <p:nvPr/>
        </p:nvSpPr>
        <p:spPr bwMode="black">
          <a:xfrm>
            <a:off x="2790239" y="3959887"/>
            <a:ext cx="3425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400" b="1" dirty="0" smtClean="0"/>
              <a:t>ETANOL</a:t>
            </a:r>
          </a:p>
          <a:p>
            <a:pPr algn="ctr"/>
            <a:r>
              <a:rPr lang="es-ES" sz="2400" b="1" dirty="0" smtClean="0"/>
              <a:t>(LEVADURAS)</a:t>
            </a:r>
            <a:endParaRPr lang="es-ES" sz="2400" b="1" dirty="0"/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black">
          <a:xfrm>
            <a:off x="5247448" y="5536077"/>
            <a:ext cx="342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400" b="1" dirty="0" smtClean="0"/>
              <a:t>ÁCIDO LÁCTICO</a:t>
            </a:r>
          </a:p>
          <a:p>
            <a:pPr algn="ctr"/>
            <a:r>
              <a:rPr lang="es-ES" sz="1600" b="1" dirty="0" smtClean="0"/>
              <a:t>(ORGANISMOS SUPERIORES)</a:t>
            </a:r>
            <a:endParaRPr lang="es-ES" sz="1600" b="1" dirty="0"/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247695" y="2095067"/>
            <a:ext cx="270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AEROBIOSIS</a:t>
            </a:r>
            <a:endParaRPr lang="es-ES" sz="28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5452617" y="1818940"/>
            <a:ext cx="3135214" cy="848294"/>
            <a:chOff x="179513" y="3956051"/>
            <a:chExt cx="3135214" cy="848294"/>
          </a:xfrm>
        </p:grpSpPr>
        <p:grpSp>
          <p:nvGrpSpPr>
            <p:cNvPr id="12312" name="Group 24"/>
            <p:cNvGrpSpPr>
              <a:grpSpLocks/>
            </p:cNvGrpSpPr>
            <p:nvPr/>
          </p:nvGrpSpPr>
          <p:grpSpPr bwMode="auto">
            <a:xfrm>
              <a:off x="179513" y="3956051"/>
              <a:ext cx="3135214" cy="848294"/>
              <a:chOff x="2457" y="2000"/>
              <a:chExt cx="901" cy="888"/>
            </a:xfrm>
          </p:grpSpPr>
          <p:pic>
            <p:nvPicPr>
              <p:cNvPr id="12313" name="Picture 25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14" name="Oval 26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8F8F8">
                      <a:alpha val="45000"/>
                    </a:srgbClr>
                  </a:gs>
                  <a:gs pos="10000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2316" name="Group 28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12317" name="Group 29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18" name="AutoShape 30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2319" name="AutoShape 31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2320" name="AutoShape 32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2321" name="AutoShape 33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2322" name="Group 34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23" name="AutoShape 35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2324" name="AutoShape 36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2325" name="AutoShape 37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2326" name="AutoShape 38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12331" name="Text Box 43"/>
            <p:cNvSpPr txBox="1">
              <a:spLocks noChangeArrowheads="1"/>
            </p:cNvSpPr>
            <p:nvPr/>
          </p:nvSpPr>
          <p:spPr bwMode="auto">
            <a:xfrm>
              <a:off x="218684" y="4112148"/>
              <a:ext cx="300146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ES" sz="2800" b="1" dirty="0" smtClean="0"/>
                <a:t>ANAEROBIOSIS</a:t>
              </a:r>
              <a:endParaRPr lang="es-ES" sz="2800" b="1" dirty="0"/>
            </a:p>
          </p:txBody>
        </p:sp>
      </p:grpSp>
      <p:sp>
        <p:nvSpPr>
          <p:cNvPr id="12332" name="Freeform 44"/>
          <p:cNvSpPr>
            <a:spLocks/>
          </p:cNvSpPr>
          <p:nvPr/>
        </p:nvSpPr>
        <p:spPr bwMode="gray">
          <a:xfrm flipH="1">
            <a:off x="735387" y="2837659"/>
            <a:ext cx="1210624" cy="2396450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3" name="Freeform 45"/>
          <p:cNvSpPr>
            <a:spLocks/>
          </p:cNvSpPr>
          <p:nvPr/>
        </p:nvSpPr>
        <p:spPr bwMode="gray">
          <a:xfrm rot="2298154">
            <a:off x="5155394" y="2396514"/>
            <a:ext cx="202236" cy="161767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ltGray">
          <a:xfrm>
            <a:off x="184763" y="5288989"/>
            <a:ext cx="3702050" cy="77400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tint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black">
          <a:xfrm>
            <a:off x="316943" y="5420845"/>
            <a:ext cx="3425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400" b="1" dirty="0" smtClean="0"/>
              <a:t>CO</a:t>
            </a:r>
            <a:r>
              <a:rPr lang="es-ES" sz="2400" b="1" baseline="-25000" dirty="0" smtClean="0"/>
              <a:t>2</a:t>
            </a:r>
            <a:r>
              <a:rPr lang="es-ES" sz="2400" b="1" dirty="0" smtClean="0"/>
              <a:t> + H</a:t>
            </a:r>
            <a:r>
              <a:rPr lang="es-ES" sz="2400" b="1" baseline="-25000" dirty="0" smtClean="0"/>
              <a:t>2</a:t>
            </a:r>
            <a:r>
              <a:rPr lang="es-ES" sz="2400" b="1" dirty="0" smtClean="0"/>
              <a:t>O + ATP</a:t>
            </a:r>
            <a:endParaRPr lang="es-ES" sz="2400" b="1" dirty="0"/>
          </a:p>
        </p:txBody>
      </p:sp>
      <p:sp>
        <p:nvSpPr>
          <p:cNvPr id="12334" name="Freeform 46"/>
          <p:cNvSpPr>
            <a:spLocks/>
          </p:cNvSpPr>
          <p:nvPr/>
        </p:nvSpPr>
        <p:spPr bwMode="gray">
          <a:xfrm>
            <a:off x="7141127" y="2750810"/>
            <a:ext cx="1294631" cy="256411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7" name="6 CuadroTexto"/>
          <p:cNvSpPr txBox="1"/>
          <p:nvPr/>
        </p:nvSpPr>
        <p:spPr>
          <a:xfrm>
            <a:off x="3102883" y="1043970"/>
            <a:ext cx="217673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GLUCOSA</a:t>
            </a:r>
            <a:endParaRPr lang="es-ES" sz="2800" b="1" dirty="0"/>
          </a:p>
        </p:txBody>
      </p:sp>
      <p:sp>
        <p:nvSpPr>
          <p:cNvPr id="49" name="21 CuadroTexto"/>
          <p:cNvSpPr txBox="1"/>
          <p:nvPr/>
        </p:nvSpPr>
        <p:spPr>
          <a:xfrm>
            <a:off x="2051032" y="6426129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MSc. Gleymis Venet Cadet 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1" name="9 Flecha doblada"/>
          <p:cNvSpPr/>
          <p:nvPr/>
        </p:nvSpPr>
        <p:spPr>
          <a:xfrm rot="16200000" flipH="1">
            <a:off x="1552796" y="560984"/>
            <a:ext cx="728123" cy="1996175"/>
          </a:xfrm>
          <a:prstGeom prst="bentArrow">
            <a:avLst>
              <a:gd name="adj1" fmla="val 14795"/>
              <a:gd name="adj2" fmla="val 1873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2" name="10 Flecha doblada"/>
          <p:cNvSpPr/>
          <p:nvPr/>
        </p:nvSpPr>
        <p:spPr>
          <a:xfrm rot="16200000" flipH="1" flipV="1">
            <a:off x="6098717" y="559808"/>
            <a:ext cx="728124" cy="1992641"/>
          </a:xfrm>
          <a:prstGeom prst="bentArrow">
            <a:avLst>
              <a:gd name="adj1" fmla="val 14795"/>
              <a:gd name="adj2" fmla="val 1873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5" grpId="0" animBg="1"/>
      <p:bldP spid="12327" grpId="0"/>
      <p:bldP spid="12329" grpId="0"/>
      <p:bldP spid="12330" grpId="0"/>
      <p:bldP spid="12332" grpId="0" animBg="1"/>
      <p:bldP spid="12333" grpId="0" animBg="1"/>
      <p:bldP spid="12291" grpId="0" animBg="1"/>
      <p:bldP spid="12328" grpId="0"/>
      <p:bldP spid="12334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ES" b="1" dirty="0" smtClean="0"/>
              <a:t>GLUCÓLISIS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15616"/>
            <a:ext cx="8229600" cy="5055840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 smtClean="0"/>
              <a:t>Es el proceso mediante el cual la glucosa se degrada hasta ácido pirúvico. Es un proceso catabólico que aporta energía al organismo y se lleva a cabo en el citoplasma soluble de la mayoría de los tejidos. Es una vía universal que ocurre en dos etapas.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b="1" dirty="0" smtClean="0">
                <a:solidFill>
                  <a:srgbClr val="C00000"/>
                </a:solidFill>
              </a:rPr>
              <a:t>Desde glucosa hasta dos triosas fosfatadas.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b="1" dirty="0" smtClean="0">
                <a:solidFill>
                  <a:srgbClr val="C00000"/>
                </a:solidFill>
              </a:rPr>
              <a:t>Desde 3-fosfogliceraldehido hasta ácido pirúvico.</a:t>
            </a:r>
          </a:p>
          <a:p>
            <a:pPr algn="just"/>
            <a:r>
              <a:rPr lang="es-ES" sz="2800" b="1" dirty="0" smtClean="0"/>
              <a:t>Los procesos ulteriores dependen de las condiciones metabólicas del organismo.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162502" y="6402814"/>
            <a:ext cx="2729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MSc. Gleymis Venet Cadet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914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S" b="1" dirty="0" smtClean="0"/>
              <a:t>GLUCÓLISIS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563888" y="2762344"/>
            <a:ext cx="1971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PIRÚVICO</a:t>
            </a:r>
            <a:endParaRPr 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42547" y="3816419"/>
            <a:ext cx="220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ACETIL </a:t>
            </a:r>
            <a:r>
              <a:rPr lang="es-ES" sz="2800" b="1" dirty="0" err="1" smtClean="0"/>
              <a:t>CoA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4777988"/>
            <a:ext cx="3030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</a:t>
            </a:r>
            <a:r>
              <a:rPr lang="es-ES" sz="2800" b="1" dirty="0" smtClean="0"/>
              <a:t>ESP. CELULAR</a:t>
            </a:r>
            <a:endParaRPr lang="es-ES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34716" y="5930116"/>
            <a:ext cx="293740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CO2 , H2O y ATP</a:t>
            </a:r>
            <a:endParaRPr lang="es-ES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025019" y="4308192"/>
            <a:ext cx="3777829" cy="1261884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Á</a:t>
            </a:r>
            <a:r>
              <a:rPr lang="es-ES" sz="2400" b="1" dirty="0" smtClean="0">
                <a:solidFill>
                  <a:schemeClr val="tx1"/>
                </a:solidFill>
              </a:rPr>
              <a:t>CIDO LÁCTICO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Con menos rendimiento 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energético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4716" y="1791980"/>
            <a:ext cx="23784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AEROBIOSIS</a:t>
            </a:r>
            <a:endParaRPr lang="es-ES" sz="2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966661" y="1878504"/>
            <a:ext cx="294753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ANAEROBIOSIS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47057" y="1268760"/>
            <a:ext cx="1989039" cy="52322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GLUCOSA</a:t>
            </a:r>
            <a:endParaRPr lang="es-ES" sz="2800" b="1" dirty="0"/>
          </a:p>
        </p:txBody>
      </p:sp>
      <p:sp>
        <p:nvSpPr>
          <p:cNvPr id="13" name="12 Flecha doblada"/>
          <p:cNvSpPr/>
          <p:nvPr/>
        </p:nvSpPr>
        <p:spPr>
          <a:xfrm rot="16200000" flipH="1">
            <a:off x="2176940" y="605763"/>
            <a:ext cx="376263" cy="1996175"/>
          </a:xfrm>
          <a:prstGeom prst="bentArrow">
            <a:avLst>
              <a:gd name="adj1" fmla="val 14795"/>
              <a:gd name="adj2" fmla="val 1873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Flecha doblada"/>
          <p:cNvSpPr/>
          <p:nvPr/>
        </p:nvSpPr>
        <p:spPr>
          <a:xfrm rot="16200000" flipH="1" flipV="1">
            <a:off x="6308547" y="746621"/>
            <a:ext cx="376263" cy="1887503"/>
          </a:xfrm>
          <a:prstGeom prst="bentArrow">
            <a:avLst>
              <a:gd name="adj1" fmla="val 14795"/>
              <a:gd name="adj2" fmla="val 1873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4502606" y="1901213"/>
            <a:ext cx="5468" cy="8611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2195736" y="3140968"/>
            <a:ext cx="1167423" cy="6754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1723952" y="4229380"/>
            <a:ext cx="0" cy="5486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1723952" y="5301208"/>
            <a:ext cx="0" cy="5486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5552927" y="3140968"/>
            <a:ext cx="747265" cy="9370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162502" y="6402814"/>
            <a:ext cx="2729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MSc. Gleymis Venet Cadet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22651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ES" b="1" dirty="0" smtClean="0"/>
              <a:t>GLUCÓLISIS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just"/>
            <a:r>
              <a:rPr lang="es-ES" sz="3200" b="1" dirty="0" smtClean="0"/>
              <a:t>Todas las enzimas se encuentran en el citoplasma.</a:t>
            </a:r>
          </a:p>
          <a:p>
            <a:pPr algn="just"/>
            <a:r>
              <a:rPr lang="es-ES" sz="3200" b="1" dirty="0" smtClean="0"/>
              <a:t>Todos los metabolitos intermediarios están fosforilados lo que es muy importante pues a pH=7 los grupos fosfatos se encuentran ionizados y esto impide que los metabolitos puedan salir de la célula por difusión simple.</a:t>
            </a:r>
            <a:endParaRPr lang="es-ES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162502" y="6402814"/>
            <a:ext cx="2729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MSc. Gleymis Venet Cadet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0456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577TGp_fruit_light_ani</Template>
  <TotalTime>730</TotalTime>
  <Words>1808</Words>
  <Application>Microsoft Office PowerPoint</Application>
  <PresentationFormat>Presentación en pantalla (4:3)</PresentationFormat>
  <Paragraphs>308</Paragraphs>
  <Slides>34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Times New Roman</vt:lpstr>
      <vt:lpstr>Wingdings</vt:lpstr>
      <vt:lpstr>Default Design</vt:lpstr>
      <vt:lpstr>Image</vt:lpstr>
      <vt:lpstr>Metabolismo y Nutrición   Tema III. Metabolismo de los glúcidos </vt:lpstr>
      <vt:lpstr>Conferencia 5:  Metabolismo de la glucosa. </vt:lpstr>
      <vt:lpstr>Objetivos: </vt:lpstr>
      <vt:lpstr>Bibliografía </vt:lpstr>
      <vt:lpstr>METABOLISMO DE LA GLUCOSA</vt:lpstr>
      <vt:lpstr>Glucólisis</vt:lpstr>
      <vt:lpstr>GLUCÓLISIS</vt:lpstr>
      <vt:lpstr>GLUCÓLISIS</vt:lpstr>
      <vt:lpstr>GLUCÓLISIS</vt:lpstr>
      <vt:lpstr>Presentación de PowerPoint</vt:lpstr>
      <vt:lpstr>Presentación de PowerPoint</vt:lpstr>
      <vt:lpstr>PRIMERA ETAPA DE LA GLICÓLISIS</vt:lpstr>
      <vt:lpstr>RESUMEN DE LA PRIMERA ETAPA</vt:lpstr>
      <vt:lpstr>SEGUNDA ETAPA DE LA GLICÓLISIS</vt:lpstr>
      <vt:lpstr>DESTINOS DEL NADH. H+</vt:lpstr>
      <vt:lpstr>RESUMEN DE LA SEGUNDA ETAPA</vt:lpstr>
      <vt:lpstr>REGULACIÓN DE LA ENZIMA FOSFOFRUCTO QUINASA I. </vt:lpstr>
      <vt:lpstr>Incorporación de otras hexosas a la vía glucolítica</vt:lpstr>
      <vt:lpstr>RESUMEN</vt:lpstr>
      <vt:lpstr>GLUCONEOGÉNESIS</vt:lpstr>
      <vt:lpstr>Presentación de PowerPoint</vt:lpstr>
      <vt:lpstr>Presentación de PowerPoint</vt:lpstr>
      <vt:lpstr>Presentación de PowerPoint</vt:lpstr>
      <vt:lpstr>RESUMEN</vt:lpstr>
      <vt:lpstr>REGULACIÓN COORDINADA DE LA GLUCÓLISIS Y LA GLUCONEOGÉNESIS</vt:lpstr>
      <vt:lpstr>INTERACCIÓN DEL METABOLISMO DE LA GLUCOSA ENTRE DIFERENTES TEJIDOS</vt:lpstr>
      <vt:lpstr>INTERACCIÓN DEL METABOLISMO DE LA GLUCOSA ENTRE DIFERENTES TEJIDOS</vt:lpstr>
      <vt:lpstr>Presentación de PowerPoint</vt:lpstr>
      <vt:lpstr>CICLO DE LAS PENTOSAS</vt:lpstr>
      <vt:lpstr>GALACTOSEMIA CLÁSICA</vt:lpstr>
      <vt:lpstr>GALACTOSEMIA CLÁSICA</vt:lpstr>
      <vt:lpstr>CONCLUSIONES</vt:lpstr>
      <vt:lpstr>ESTUDIO INDEPENDIENTE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Metabolismo y Nutrición   Tema III. Metabolismo de los glúcidos</dc:title>
  <dc:creator>Gleymis</dc:creator>
  <cp:lastModifiedBy>Gleymis</cp:lastModifiedBy>
  <cp:revision>73</cp:revision>
  <dcterms:created xsi:type="dcterms:W3CDTF">2018-02-25T23:06:54Z</dcterms:created>
  <dcterms:modified xsi:type="dcterms:W3CDTF">2008-01-02T16:24:53Z</dcterms:modified>
</cp:coreProperties>
</file>