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59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6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338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81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86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353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378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533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618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584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531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423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790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22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595515" y="1185643"/>
            <a:ext cx="5372148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defRPr/>
            </a:pPr>
            <a:r>
              <a:rPr lang="es-ES" sz="2400" b="1" dirty="0">
                <a:solidFill>
                  <a:prstClr val="black"/>
                </a:solidFill>
                <a:latin typeface="Arial" charset="0"/>
              </a:rPr>
              <a:t>Preparación del Té de </a:t>
            </a:r>
            <a:r>
              <a:rPr lang="es-ES" sz="2400" b="1" dirty="0" smtClean="0">
                <a:solidFill>
                  <a:prstClr val="black"/>
                </a:solidFill>
                <a:latin typeface="Arial" charset="0"/>
              </a:rPr>
              <a:t>Hierbas</a:t>
            </a:r>
          </a:p>
          <a:p>
            <a:pPr marL="342900" indent="-342900">
              <a:defRPr/>
            </a:pPr>
            <a:endParaRPr lang="es-MX" sz="2400" b="1" dirty="0">
              <a:solidFill>
                <a:prstClr val="black"/>
              </a:solidFill>
              <a:latin typeface="Arial" charset="0"/>
            </a:endParaRPr>
          </a:p>
          <a:p>
            <a:pPr marL="342900" indent="-342900">
              <a:defRPr/>
            </a:pPr>
            <a:endParaRPr lang="es-ES" sz="2200" dirty="0" smtClean="0">
              <a:solidFill>
                <a:prstClr val="black"/>
              </a:solidFill>
              <a:latin typeface="Arial" charset="0"/>
            </a:endParaRPr>
          </a:p>
          <a:p>
            <a:pPr marL="342900" indent="-342900">
              <a:defRPr/>
            </a:pPr>
            <a:r>
              <a:rPr lang="es-ES" sz="2200" dirty="0" smtClean="0">
                <a:solidFill>
                  <a:prstClr val="black"/>
                </a:solidFill>
                <a:latin typeface="Arial" charset="0"/>
              </a:rPr>
              <a:t>INFUSIONES</a:t>
            </a:r>
            <a:endParaRPr lang="es-ES" sz="2200" dirty="0">
              <a:solidFill>
                <a:prstClr val="black"/>
              </a:solidFill>
              <a:latin typeface="Arial" charset="0"/>
            </a:endParaRPr>
          </a:p>
          <a:p>
            <a:pPr marL="342900" indent="-342900">
              <a:defRPr/>
            </a:pPr>
            <a:endParaRPr lang="es-ES" sz="2200" b="1" dirty="0"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buFontTx/>
              <a:buChar char="•"/>
              <a:defRPr/>
            </a:pPr>
            <a:r>
              <a:rPr lang="es-ES" sz="2200" dirty="0">
                <a:solidFill>
                  <a:prstClr val="black"/>
                </a:solidFill>
                <a:latin typeface="Arial" charset="0"/>
              </a:rPr>
              <a:t>Poner en la tetera una cucharadita llena de hierba por cada taza</a:t>
            </a:r>
          </a:p>
          <a:p>
            <a:pPr marL="342900" indent="-342900">
              <a:buFontTx/>
              <a:buChar char="•"/>
              <a:defRPr/>
            </a:pPr>
            <a:r>
              <a:rPr lang="es-ES" sz="2200" dirty="0">
                <a:solidFill>
                  <a:prstClr val="black"/>
                </a:solidFill>
                <a:latin typeface="Arial" charset="0"/>
              </a:rPr>
              <a:t>Añadir agua hirviendo y cubrir. Deje impregnar durante 5 o 10 minutos</a:t>
            </a:r>
          </a:p>
          <a:p>
            <a:pPr marL="342900" indent="-342900">
              <a:buFontTx/>
              <a:buChar char="•"/>
              <a:defRPr/>
            </a:pPr>
            <a:r>
              <a:rPr lang="es-ES" sz="2200" dirty="0">
                <a:solidFill>
                  <a:prstClr val="black"/>
                </a:solidFill>
                <a:latin typeface="Arial" charset="0"/>
              </a:rPr>
              <a:t>Endulzar a gusto.</a:t>
            </a:r>
            <a:r>
              <a:rPr lang="en-US" sz="2200" dirty="0">
                <a:solidFill>
                  <a:prstClr val="black"/>
                </a:solidFill>
                <a:latin typeface="Arial" charset="0"/>
              </a:rPr>
              <a:t> (</a:t>
            </a:r>
            <a:r>
              <a:rPr lang="en-US" sz="2200" dirty="0" err="1">
                <a:solidFill>
                  <a:prstClr val="black"/>
                </a:solidFill>
                <a:latin typeface="Arial" charset="0"/>
              </a:rPr>
              <a:t>preferible</a:t>
            </a:r>
            <a:r>
              <a:rPr lang="en-US" sz="22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Arial" charset="0"/>
              </a:rPr>
              <a:t>miel</a:t>
            </a:r>
            <a:r>
              <a:rPr lang="en-US" sz="2200" dirty="0">
                <a:solidFill>
                  <a:prstClr val="black"/>
                </a:solidFill>
                <a:latin typeface="Arial" charset="0"/>
              </a:rPr>
              <a:t>)</a:t>
            </a:r>
            <a:endParaRPr lang="es-ES" sz="2200" dirty="0">
              <a:solidFill>
                <a:prstClr val="black"/>
              </a:solidFill>
              <a:latin typeface="Arial" charset="0"/>
            </a:endParaRPr>
          </a:p>
          <a:p>
            <a:pPr marL="342900" indent="-342900">
              <a:buFontTx/>
              <a:buChar char="•"/>
              <a:defRPr/>
            </a:pPr>
            <a:r>
              <a:rPr lang="es-ES" sz="2200" dirty="0">
                <a:solidFill>
                  <a:prstClr val="black"/>
                </a:solidFill>
                <a:latin typeface="Arial" charset="0"/>
              </a:rPr>
              <a:t>Puede tomarse caliente, tibia o helada</a:t>
            </a:r>
            <a:endParaRPr lang="es-MX" sz="22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6304548" y="1889827"/>
            <a:ext cx="572703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</a:rPr>
              <a:t>Adecuadas para hojas, flores o tallos verdes donde las propiedades medicinales son de fácil acceso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</a:rPr>
              <a:t>Infusión de cortezas, raíces, semillas o resinas, pulverizarlas primero antes de añadirles el agua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</a:rPr>
              <a:t>La hierba aromática debe infundirse en recipientes con tapa hermética para reducir la pérdida de aceites volátiles por evaporación</a:t>
            </a:r>
            <a:endParaRPr lang="es-MX" sz="22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804062" y="5367702"/>
            <a:ext cx="657530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pueden usar hierbas frescas o secas</a:t>
            </a:r>
            <a:endParaRPr lang="en-US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s-ES" sz="2000" b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partes de hierbas frescas = 1 parte de hierba seca</a:t>
            </a:r>
            <a:endParaRPr lang="es-MX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854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464457" y="561523"/>
            <a:ext cx="11117943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ctr">
              <a:defRPr/>
            </a:pPr>
            <a:r>
              <a:rPr lang="es-ES" sz="2800" dirty="0">
                <a:solidFill>
                  <a:prstClr val="black"/>
                </a:solidFill>
                <a:latin typeface="Arial" charset="0"/>
              </a:rPr>
              <a:t>DECOCCIONES</a:t>
            </a:r>
          </a:p>
          <a:p>
            <a:pPr marL="342900" indent="-342900">
              <a:defRPr/>
            </a:pPr>
            <a:endParaRPr lang="es-ES" b="1" dirty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marL="342900" indent="-342900">
              <a:buFontTx/>
              <a:buChar char="•"/>
              <a:defRPr/>
            </a:pPr>
            <a:r>
              <a:rPr lang="es-ES" sz="2200" dirty="0">
                <a:solidFill>
                  <a:prstClr val="black"/>
                </a:solidFill>
                <a:latin typeface="Arial" charset="0"/>
              </a:rPr>
              <a:t>Poner en un recipiente 1 </a:t>
            </a:r>
            <a:r>
              <a:rPr lang="es-ES" sz="2200" dirty="0" err="1">
                <a:solidFill>
                  <a:prstClr val="black"/>
                </a:solidFill>
                <a:latin typeface="Arial" charset="0"/>
              </a:rPr>
              <a:t>cdta</a:t>
            </a:r>
            <a:r>
              <a:rPr lang="es-ES" sz="2200" dirty="0">
                <a:solidFill>
                  <a:prstClr val="black"/>
                </a:solidFill>
                <a:latin typeface="Arial" charset="0"/>
              </a:rPr>
              <a:t> de la hierba seca o 3 de material fresco, por cada taza de agua </a:t>
            </a:r>
            <a:br>
              <a:rPr lang="es-ES" sz="2200" dirty="0">
                <a:solidFill>
                  <a:prstClr val="black"/>
                </a:solidFill>
                <a:latin typeface="Arial" charset="0"/>
              </a:rPr>
            </a:br>
            <a:r>
              <a:rPr lang="es-ES" sz="2200" dirty="0">
                <a:solidFill>
                  <a:prstClr val="black"/>
                </a:solidFill>
                <a:latin typeface="Arial" charset="0"/>
              </a:rPr>
              <a:t>Las hierbas secas se deben pulverizar o romper en pedazos pequeños</a:t>
            </a:r>
            <a:br>
              <a:rPr lang="es-ES" sz="2200" dirty="0">
                <a:solidFill>
                  <a:prstClr val="black"/>
                </a:solidFill>
                <a:latin typeface="Arial" charset="0"/>
              </a:rPr>
            </a:br>
            <a:r>
              <a:rPr lang="es-ES" sz="2200" dirty="0">
                <a:solidFill>
                  <a:prstClr val="black"/>
                </a:solidFill>
                <a:latin typeface="Arial" charset="0"/>
              </a:rPr>
              <a:t>Las frescas se debe cortar en porciones</a:t>
            </a:r>
            <a:br>
              <a:rPr lang="es-ES" sz="2200" dirty="0">
                <a:solidFill>
                  <a:prstClr val="black"/>
                </a:solidFill>
                <a:latin typeface="Arial" charset="0"/>
              </a:rPr>
            </a:br>
            <a:endParaRPr lang="es-ES" sz="2200" dirty="0">
              <a:solidFill>
                <a:prstClr val="black"/>
              </a:solidFill>
              <a:latin typeface="Arial" charset="0"/>
            </a:endParaRPr>
          </a:p>
          <a:p>
            <a:pPr marL="342900" indent="-342900">
              <a:buFontTx/>
              <a:buChar char="•"/>
              <a:defRPr/>
            </a:pPr>
            <a:r>
              <a:rPr lang="es-ES" sz="2200" dirty="0">
                <a:solidFill>
                  <a:prstClr val="black"/>
                </a:solidFill>
                <a:latin typeface="Arial" charset="0"/>
              </a:rPr>
              <a:t>Añadir cantidad adecuada de agua</a:t>
            </a:r>
          </a:p>
          <a:p>
            <a:pPr marL="342900" indent="-342900">
              <a:buFontTx/>
              <a:buChar char="•"/>
              <a:defRPr/>
            </a:pPr>
            <a:r>
              <a:rPr lang="es-ES" sz="2200" dirty="0">
                <a:solidFill>
                  <a:prstClr val="black"/>
                </a:solidFill>
                <a:latin typeface="Arial" charset="0"/>
              </a:rPr>
              <a:t>Poner al fuego y deje hervir el agua</a:t>
            </a:r>
          </a:p>
          <a:p>
            <a:pPr marL="342900" indent="-342900">
              <a:buFontTx/>
              <a:buChar char="•"/>
              <a:defRPr/>
            </a:pPr>
            <a:r>
              <a:rPr lang="es-ES" sz="2200" dirty="0">
                <a:solidFill>
                  <a:prstClr val="black"/>
                </a:solidFill>
                <a:latin typeface="Arial" charset="0"/>
              </a:rPr>
              <a:t>Deje reposar entre 10 y 15 </a:t>
            </a:r>
            <a:r>
              <a:rPr lang="es-ES" sz="2200" dirty="0" smtClean="0">
                <a:solidFill>
                  <a:prstClr val="black"/>
                </a:solidFill>
                <a:latin typeface="Arial" charset="0"/>
              </a:rPr>
              <a:t>minutos</a:t>
            </a:r>
            <a:endParaRPr lang="es-MX" sz="2200" dirty="0">
              <a:solidFill>
                <a:prstClr val="black"/>
              </a:solidFill>
              <a:latin typeface="Arial" charset="0"/>
            </a:endParaRPr>
          </a:p>
          <a:p>
            <a:pPr>
              <a:defRPr/>
            </a:pPr>
            <a:endParaRPr lang="es-MX" sz="2200" dirty="0">
              <a:solidFill>
                <a:prstClr val="black"/>
              </a:solidFill>
              <a:latin typeface="Arial" charset="0"/>
            </a:endParaRPr>
          </a:p>
          <a:p>
            <a:pPr>
              <a:defRPr/>
            </a:pPr>
            <a:r>
              <a:rPr lang="es-ES" sz="2200" dirty="0">
                <a:solidFill>
                  <a:prstClr val="black"/>
                </a:solidFill>
                <a:latin typeface="Arial" charset="0"/>
              </a:rPr>
              <a:t>Para hierbas duras y leñosas como: </a:t>
            </a:r>
            <a:r>
              <a:rPr lang="es-ES" sz="2200" b="1" dirty="0">
                <a:solidFill>
                  <a:prstClr val="black"/>
                </a:solidFill>
                <a:latin typeface="Arial" charset="0"/>
              </a:rPr>
              <a:t>jengibre </a:t>
            </a:r>
            <a:r>
              <a:rPr lang="es-ES" sz="2200" dirty="0">
                <a:solidFill>
                  <a:prstClr val="black"/>
                </a:solidFill>
                <a:latin typeface="Arial" charset="0"/>
              </a:rPr>
              <a:t>y </a:t>
            </a:r>
            <a:r>
              <a:rPr lang="es-ES" sz="2200" b="1" dirty="0">
                <a:solidFill>
                  <a:prstClr val="black"/>
                </a:solidFill>
                <a:latin typeface="Arial" charset="0"/>
              </a:rPr>
              <a:t>canela en rama</a:t>
            </a:r>
            <a:r>
              <a:rPr lang="es-ES" sz="2200" dirty="0">
                <a:solidFill>
                  <a:prstClr val="black"/>
                </a:solidFill>
                <a:latin typeface="Arial" charset="0"/>
              </a:rPr>
              <a:t>, hacer decocciones, para asegurar que el contenido soluble de la planta llegue al agua</a:t>
            </a:r>
          </a:p>
          <a:p>
            <a:pPr>
              <a:defRPr/>
            </a:pPr>
            <a:endParaRPr lang="es-ES" sz="2200" dirty="0">
              <a:solidFill>
                <a:prstClr val="black"/>
              </a:solidFill>
              <a:latin typeface="Arial" charset="0"/>
            </a:endParaRPr>
          </a:p>
          <a:p>
            <a:pPr>
              <a:defRPr/>
            </a:pPr>
            <a:r>
              <a:rPr lang="es-ES" sz="2200" b="1" dirty="0">
                <a:solidFill>
                  <a:prstClr val="black"/>
                </a:solidFill>
                <a:latin typeface="Arial" charset="0"/>
              </a:rPr>
              <a:t>Raíces, maderas, nueces, semillas, cortezas</a:t>
            </a:r>
            <a:r>
              <a:rPr lang="es-ES" sz="2200" dirty="0">
                <a:solidFill>
                  <a:prstClr val="black"/>
                </a:solidFill>
                <a:latin typeface="Arial" charset="0"/>
              </a:rPr>
              <a:t>, son duras y sus paredes celulares son muy resistentes, por lo que requieren más calor para liberar sus aceites</a:t>
            </a:r>
          </a:p>
          <a:p>
            <a:pPr>
              <a:defRPr/>
            </a:pPr>
            <a:endParaRPr lang="es-ES" sz="2400" dirty="0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484848" y="2017330"/>
            <a:ext cx="932753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Medicamentos </a:t>
            </a:r>
            <a:r>
              <a:rPr lang="es-ES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herbáreos</a:t>
            </a:r>
            <a:r>
              <a:rPr lang="es-E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fitofármacos, con acción analgésica y/o </a:t>
            </a:r>
            <a:r>
              <a:rPr lang="es-ES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antiinflamatoria</a:t>
            </a:r>
          </a:p>
          <a:p>
            <a:endParaRPr lang="es-ES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Ajo, Caléndula, Jengibre</a:t>
            </a:r>
          </a:p>
          <a:p>
            <a:endParaRPr lang="es-E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Fitofármacos</a:t>
            </a:r>
          </a:p>
          <a:p>
            <a:r>
              <a:rPr lang="es-E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Muralla </a:t>
            </a: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Muraya</a:t>
            </a: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paniculada) </a:t>
            </a:r>
            <a:r>
              <a:rPr lang="es-E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Tintura al 20%: </a:t>
            </a: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fricciones, 3 v/ día </a:t>
            </a:r>
          </a:p>
          <a:p>
            <a:endParaRPr lang="es-ES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913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12378" y="542825"/>
            <a:ext cx="11631704" cy="5677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Formas farmacéuticas Ajo </a:t>
            </a:r>
            <a:r>
              <a:rPr lang="es-MX" sz="2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s-MX" sz="2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Allium</a:t>
            </a:r>
            <a:r>
              <a:rPr lang="es-MX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sativum</a:t>
            </a:r>
            <a:r>
              <a:rPr lang="es-MX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s-MX" sz="2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	</a:t>
            </a:r>
            <a:endParaRPr lang="en-US" sz="22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Decocción</a:t>
            </a:r>
            <a:r>
              <a:rPr lang="es-MX" sz="2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VO. Hervir por 5 min, una cabeza de ajo (bulbo) en 1/2 litro de agua o leche, beber una taza, 3 veces al día	</a:t>
            </a:r>
            <a:endParaRPr lang="en-US" sz="22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Tintura</a:t>
            </a:r>
            <a:r>
              <a:rPr lang="es-MX" sz="2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VO: cortar en pequeñas porciones 10-14 dientes de ajo frescos y pelados, colocarlos en un recipiente de vidrio color ámbar agregarle alcohol hasta cubrirlos totalmente, dejar reposar de 8-10 días al abrigo de la luz, guardar en frío, beber 20-30 gotas en 1/2 vaso de agua, 3 veces al día.		</a:t>
            </a:r>
            <a:endParaRPr lang="en-US" sz="22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Tópica: Aplicar directamente en forma de pinceladas, compresas o fomentos, 2- 3 veces al día.	</a:t>
            </a:r>
            <a:endParaRPr lang="en-US" sz="22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Consumo Oral</a:t>
            </a:r>
            <a:r>
              <a:rPr lang="es-MX" sz="2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consumir de 2-3 dientes de ajo diariamente, dosis única o directo, fraccionada				</a:t>
            </a:r>
            <a:endParaRPr lang="en-US" sz="22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Tintura al 20%:</a:t>
            </a:r>
            <a:r>
              <a:rPr lang="es-MX" sz="2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Oral: 20-30 gotas diluidas en 1/2 vaso de agua. Beber 2 o 3 veces al día. Tópica: aplicar directamente en forma de pinceladas, compresas o fomentos, 2-3 veces al día.	</a:t>
            </a:r>
            <a:endParaRPr lang="en-US" sz="22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3334" y="230062"/>
            <a:ext cx="1010290" cy="796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01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25934" y="1483016"/>
            <a:ext cx="10475258" cy="4520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Caléndula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s-MX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Caléndula </a:t>
            </a:r>
            <a:r>
              <a:rPr lang="es-MX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officinalis</a:t>
            </a:r>
            <a:r>
              <a:rPr lang="es-MX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L.)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24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Tintura </a:t>
            </a:r>
            <a:r>
              <a:rPr lang="es-MX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(10%): </a:t>
            </a:r>
            <a:r>
              <a:rPr lang="es-MX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 uso tópico mezclar 5 ml en 200 ml de agua, aplicar 2 a 5 veces al día; por vía oral de 10 a 20 gotas mezcladas en 100 ml de agua 2 o 3 veces al día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Tintura (20%): </a:t>
            </a:r>
            <a:r>
              <a:rPr lang="es-MX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 uso tópico mezclar 2,5 ml en 200 ml de agua, vía oral 5 a 10 gotas en 100 ml de agua 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Extracto fluido</a:t>
            </a:r>
            <a:r>
              <a:rPr lang="es-MX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para uso tópico mezclar 10 gotas en 200 ml de agua, aplicar 3 a 5 veces al día, vía oral 1 a 2 gotas en 100 ml de agua y 2 a 3 veces al día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6991"/>
          <a:stretch/>
        </p:blipFill>
        <p:spPr>
          <a:xfrm>
            <a:off x="8325853" y="437338"/>
            <a:ext cx="939171" cy="1045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4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73819" y="1164683"/>
            <a:ext cx="1037048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Jengibre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Zingiber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officinale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</a:p>
          <a:p>
            <a:pPr>
              <a:lnSpc>
                <a:spcPct val="150000"/>
              </a:lnSpc>
            </a:pPr>
            <a:r>
              <a:rPr lang="es-ES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Vía </a:t>
            </a:r>
            <a:r>
              <a:rPr lang="es-E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</a:t>
            </a: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Decocción: una cucharadita de rizomas picados finamente en una taza de agua, hervir durante 1 minuto, tapar dejar reposar de 10-15 min. Tomar 3 tazas al día, después de las comidas.			</a:t>
            </a:r>
          </a:p>
          <a:p>
            <a:pPr>
              <a:lnSpc>
                <a:spcPct val="150000"/>
              </a:lnSpc>
            </a:pPr>
            <a:r>
              <a:rPr lang="es-E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Tintura 50%: </a:t>
            </a: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VO. 20-30 gotas en 1/2 vaso de agua, 2-3 v/d			</a:t>
            </a:r>
          </a:p>
          <a:p>
            <a:pPr>
              <a:lnSpc>
                <a:spcPct val="150000"/>
              </a:lnSpc>
            </a:pPr>
            <a:r>
              <a:rPr lang="es-E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Melito Estimulante</a:t>
            </a: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VO. 1 a 3 </a:t>
            </a:r>
            <a:r>
              <a:rPr lang="es-E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chdta</a:t>
            </a: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/d			</a:t>
            </a:r>
          </a:p>
          <a:p>
            <a:pPr>
              <a:lnSpc>
                <a:spcPct val="150000"/>
              </a:lnSpc>
            </a:pPr>
            <a:r>
              <a:rPr lang="es-E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Melito Antiespasmódico</a:t>
            </a: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VO. 1 a 3 </a:t>
            </a:r>
            <a:r>
              <a:rPr lang="es-E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chdta</a:t>
            </a: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/d	</a:t>
            </a:r>
            <a:endParaRPr lang="es-ES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s-ES" sz="2400" dirty="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s-E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</a:t>
            </a:r>
            <a:r>
              <a:rPr lang="es-E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Formulario Nacional Fitofármacos y </a:t>
            </a:r>
            <a:r>
              <a:rPr lang="es-E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Apifármacos</a:t>
            </a:r>
            <a:r>
              <a:rPr lang="es-E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2013 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8006" y="442927"/>
            <a:ext cx="889898" cy="984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6945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343</Words>
  <Application>Microsoft Office PowerPoint</Application>
  <PresentationFormat>Panorámica</PresentationFormat>
  <Paragraphs>48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Tratamiento con fitoterapia y medicina herbolaria</dc:title>
  <dc:creator>Malena</dc:creator>
  <cp:lastModifiedBy>Malena</cp:lastModifiedBy>
  <cp:revision>9</cp:revision>
  <dcterms:created xsi:type="dcterms:W3CDTF">2020-03-31T00:12:27Z</dcterms:created>
  <dcterms:modified xsi:type="dcterms:W3CDTF">2020-03-31T00:47:40Z</dcterms:modified>
</cp:coreProperties>
</file>