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61" r:id="rId2"/>
    <p:sldId id="262" r:id="rId3"/>
    <p:sldId id="256" r:id="rId4"/>
    <p:sldId id="263" r:id="rId5"/>
    <p:sldId id="257" r:id="rId6"/>
    <p:sldId id="303" r:id="rId7"/>
    <p:sldId id="305" r:id="rId8"/>
    <p:sldId id="283" r:id="rId9"/>
    <p:sldId id="277" r:id="rId10"/>
    <p:sldId id="279" r:id="rId11"/>
    <p:sldId id="280" r:id="rId12"/>
    <p:sldId id="281" r:id="rId13"/>
    <p:sldId id="333" r:id="rId14"/>
    <p:sldId id="336" r:id="rId15"/>
    <p:sldId id="337" r:id="rId16"/>
    <p:sldId id="286" r:id="rId17"/>
    <p:sldId id="272" r:id="rId18"/>
    <p:sldId id="330" r:id="rId19"/>
    <p:sldId id="331" r:id="rId20"/>
    <p:sldId id="341" r:id="rId21"/>
    <p:sldId id="290" r:id="rId22"/>
    <p:sldId id="291" r:id="rId23"/>
    <p:sldId id="292" r:id="rId24"/>
    <p:sldId id="293" r:id="rId25"/>
    <p:sldId id="294" r:id="rId26"/>
    <p:sldId id="295" r:id="rId27"/>
    <p:sldId id="296" r:id="rId28"/>
    <p:sldId id="297" r:id="rId29"/>
    <p:sldId id="316" r:id="rId30"/>
    <p:sldId id="325" r:id="rId31"/>
    <p:sldId id="317" r:id="rId32"/>
    <p:sldId id="320" r:id="rId33"/>
    <p:sldId id="321" r:id="rId34"/>
    <p:sldId id="322" r:id="rId35"/>
    <p:sldId id="323" r:id="rId36"/>
    <p:sldId id="324" r:id="rId37"/>
    <p:sldId id="301" r:id="rId38"/>
    <p:sldId id="299" r:id="rId39"/>
    <p:sldId id="307" r:id="rId40"/>
    <p:sldId id="309" r:id="rId41"/>
    <p:sldId id="310" r:id="rId42"/>
    <p:sldId id="311" r:id="rId43"/>
    <p:sldId id="312" r:id="rId44"/>
    <p:sldId id="313" r:id="rId45"/>
    <p:sldId id="326" r:id="rId46"/>
    <p:sldId id="327" r:id="rId47"/>
    <p:sldId id="328" r:id="rId48"/>
    <p:sldId id="314" r:id="rId49"/>
    <p:sldId id="315" r:id="rId50"/>
    <p:sldId id="306" r:id="rId51"/>
    <p:sldId id="338" r:id="rId52"/>
    <p:sldId id="339" r:id="rId53"/>
    <p:sldId id="340" r:id="rId54"/>
    <p:sldId id="335" r:id="rId55"/>
    <p:sldId id="287" r:id="rId56"/>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A3D09BF1-E57B-4ABA-B9AD-D786A233A4EE}">
          <p14:sldIdLst>
            <p14:sldId id="261"/>
            <p14:sldId id="262"/>
            <p14:sldId id="256"/>
            <p14:sldId id="263"/>
            <p14:sldId id="257"/>
            <p14:sldId id="303"/>
            <p14:sldId id="305"/>
            <p14:sldId id="283"/>
            <p14:sldId id="277"/>
            <p14:sldId id="279"/>
            <p14:sldId id="280"/>
            <p14:sldId id="281"/>
            <p14:sldId id="333"/>
            <p14:sldId id="336"/>
            <p14:sldId id="337"/>
            <p14:sldId id="286"/>
            <p14:sldId id="272"/>
            <p14:sldId id="330"/>
            <p14:sldId id="331"/>
            <p14:sldId id="341"/>
            <p14:sldId id="290"/>
            <p14:sldId id="291"/>
            <p14:sldId id="292"/>
            <p14:sldId id="293"/>
            <p14:sldId id="294"/>
            <p14:sldId id="295"/>
            <p14:sldId id="296"/>
            <p14:sldId id="297"/>
            <p14:sldId id="316"/>
            <p14:sldId id="325"/>
            <p14:sldId id="317"/>
            <p14:sldId id="320"/>
            <p14:sldId id="321"/>
            <p14:sldId id="322"/>
            <p14:sldId id="323"/>
            <p14:sldId id="324"/>
            <p14:sldId id="301"/>
            <p14:sldId id="299"/>
            <p14:sldId id="307"/>
            <p14:sldId id="309"/>
            <p14:sldId id="310"/>
            <p14:sldId id="311"/>
            <p14:sldId id="312"/>
            <p14:sldId id="313"/>
            <p14:sldId id="326"/>
            <p14:sldId id="327"/>
            <p14:sldId id="328"/>
            <p14:sldId id="314"/>
            <p14:sldId id="315"/>
            <p14:sldId id="306"/>
            <p14:sldId id="338"/>
            <p14:sldId id="339"/>
            <p14:sldId id="340"/>
            <p14:sldId id="335"/>
            <p14:sldId id="28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32" autoAdjust="0"/>
    <p:restoredTop sz="94434" autoAdjust="0"/>
  </p:normalViewPr>
  <p:slideViewPr>
    <p:cSldViewPr snapToGrid="0">
      <p:cViewPr varScale="1">
        <p:scale>
          <a:sx n="74" d="100"/>
          <a:sy n="74" d="100"/>
        </p:scale>
        <p:origin x="59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NUL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1C1030-4E7C-4948-9CAE-28EB53486280}" type="datetimeFigureOut">
              <a:rPr lang="es-ES" smtClean="0"/>
              <a:t>28/02/2021</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42D3CB-4BA2-4649-86D9-48998A4EE6E9}" type="slidenum">
              <a:rPr lang="es-ES" smtClean="0"/>
              <a:t>‹Nº›</a:t>
            </a:fld>
            <a:endParaRPr lang="es-ES"/>
          </a:p>
        </p:txBody>
      </p:sp>
    </p:spTree>
    <p:extLst>
      <p:ext uri="{BB962C8B-B14F-4D97-AF65-F5344CB8AC3E}">
        <p14:creationId xmlns:p14="http://schemas.microsoft.com/office/powerpoint/2010/main" val="3823935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5016B851-5E38-4BF6-8AF1-1B7309DD1D7A}" type="slidenum">
              <a:rPr lang="es-ES" smtClean="0"/>
              <a:t>45</a:t>
            </a:fld>
            <a:endParaRPr lang="es-ES"/>
          </a:p>
        </p:txBody>
      </p:sp>
    </p:spTree>
    <p:extLst>
      <p:ext uri="{BB962C8B-B14F-4D97-AF65-F5344CB8AC3E}">
        <p14:creationId xmlns:p14="http://schemas.microsoft.com/office/powerpoint/2010/main" val="1443301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ES"/>
          </a:p>
        </p:txBody>
      </p:sp>
      <p:sp>
        <p:nvSpPr>
          <p:cNvPr id="4" name="Marcador de fecha 3"/>
          <p:cNvSpPr>
            <a:spLocks noGrp="1"/>
          </p:cNvSpPr>
          <p:nvPr>
            <p:ph type="dt" sz="half" idx="10"/>
          </p:nvPr>
        </p:nvSpPr>
        <p:spPr/>
        <p:txBody>
          <a:bodyPr/>
          <a:lstStyle/>
          <a:p>
            <a:fld id="{24B42778-5AAC-4871-93B4-CEC8368DE3C9}" type="datetimeFigureOut">
              <a:rPr lang="es-ES" smtClean="0"/>
              <a:t>28/02/2021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39ED422-9E15-4FA6-93EA-8CE6A6ABE30B}" type="slidenum">
              <a:rPr lang="es-ES" smtClean="0"/>
              <a:t>‹Nº›</a:t>
            </a:fld>
            <a:endParaRPr lang="es-ES"/>
          </a:p>
        </p:txBody>
      </p:sp>
    </p:spTree>
    <p:extLst>
      <p:ext uri="{BB962C8B-B14F-4D97-AF65-F5344CB8AC3E}">
        <p14:creationId xmlns:p14="http://schemas.microsoft.com/office/powerpoint/2010/main" val="3336256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24B42778-5AAC-4871-93B4-CEC8368DE3C9}" type="datetimeFigureOut">
              <a:rPr lang="es-ES" smtClean="0"/>
              <a:t>28/02/2021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39ED422-9E15-4FA6-93EA-8CE6A6ABE30B}" type="slidenum">
              <a:rPr lang="es-ES" smtClean="0"/>
              <a:t>‹Nº›</a:t>
            </a:fld>
            <a:endParaRPr lang="es-ES"/>
          </a:p>
        </p:txBody>
      </p:sp>
    </p:spTree>
    <p:extLst>
      <p:ext uri="{BB962C8B-B14F-4D97-AF65-F5344CB8AC3E}">
        <p14:creationId xmlns:p14="http://schemas.microsoft.com/office/powerpoint/2010/main" val="3998220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24B42778-5AAC-4871-93B4-CEC8368DE3C9}" type="datetimeFigureOut">
              <a:rPr lang="es-ES" smtClean="0"/>
              <a:t>28/02/2021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39ED422-9E15-4FA6-93EA-8CE6A6ABE30B}" type="slidenum">
              <a:rPr lang="es-ES" smtClean="0"/>
              <a:t>‹Nº›</a:t>
            </a:fld>
            <a:endParaRPr lang="es-ES"/>
          </a:p>
        </p:txBody>
      </p:sp>
    </p:spTree>
    <p:extLst>
      <p:ext uri="{BB962C8B-B14F-4D97-AF65-F5344CB8AC3E}">
        <p14:creationId xmlns:p14="http://schemas.microsoft.com/office/powerpoint/2010/main" val="2763935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24B42778-5AAC-4871-93B4-CEC8368DE3C9}" type="datetimeFigureOut">
              <a:rPr lang="es-ES" smtClean="0"/>
              <a:t>28/02/2021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39ED422-9E15-4FA6-93EA-8CE6A6ABE30B}" type="slidenum">
              <a:rPr lang="es-ES" smtClean="0"/>
              <a:t>‹Nº›</a:t>
            </a:fld>
            <a:endParaRPr lang="es-ES"/>
          </a:p>
        </p:txBody>
      </p:sp>
    </p:spTree>
    <p:extLst>
      <p:ext uri="{BB962C8B-B14F-4D97-AF65-F5344CB8AC3E}">
        <p14:creationId xmlns:p14="http://schemas.microsoft.com/office/powerpoint/2010/main" val="920535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24B42778-5AAC-4871-93B4-CEC8368DE3C9}" type="datetimeFigureOut">
              <a:rPr lang="es-ES" smtClean="0"/>
              <a:t>28/02/2021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39ED422-9E15-4FA6-93EA-8CE6A6ABE30B}" type="slidenum">
              <a:rPr lang="es-ES" smtClean="0"/>
              <a:t>‹Nº›</a:t>
            </a:fld>
            <a:endParaRPr lang="es-ES"/>
          </a:p>
        </p:txBody>
      </p:sp>
    </p:spTree>
    <p:extLst>
      <p:ext uri="{BB962C8B-B14F-4D97-AF65-F5344CB8AC3E}">
        <p14:creationId xmlns:p14="http://schemas.microsoft.com/office/powerpoint/2010/main" val="231157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24B42778-5AAC-4871-93B4-CEC8368DE3C9}" type="datetimeFigureOut">
              <a:rPr lang="es-ES" smtClean="0"/>
              <a:t>28/02/2021</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39ED422-9E15-4FA6-93EA-8CE6A6ABE30B}" type="slidenum">
              <a:rPr lang="es-ES" smtClean="0"/>
              <a:t>‹Nº›</a:t>
            </a:fld>
            <a:endParaRPr lang="es-ES"/>
          </a:p>
        </p:txBody>
      </p:sp>
    </p:spTree>
    <p:extLst>
      <p:ext uri="{BB962C8B-B14F-4D97-AF65-F5344CB8AC3E}">
        <p14:creationId xmlns:p14="http://schemas.microsoft.com/office/powerpoint/2010/main" val="405729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24B42778-5AAC-4871-93B4-CEC8368DE3C9}" type="datetimeFigureOut">
              <a:rPr lang="es-ES" smtClean="0"/>
              <a:t>28/02/2021</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239ED422-9E15-4FA6-93EA-8CE6A6ABE30B}" type="slidenum">
              <a:rPr lang="es-ES" smtClean="0"/>
              <a:t>‹Nº›</a:t>
            </a:fld>
            <a:endParaRPr lang="es-ES"/>
          </a:p>
        </p:txBody>
      </p:sp>
    </p:spTree>
    <p:extLst>
      <p:ext uri="{BB962C8B-B14F-4D97-AF65-F5344CB8AC3E}">
        <p14:creationId xmlns:p14="http://schemas.microsoft.com/office/powerpoint/2010/main" val="1047872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24B42778-5AAC-4871-93B4-CEC8368DE3C9}" type="datetimeFigureOut">
              <a:rPr lang="es-ES" smtClean="0"/>
              <a:t>28/02/2021</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239ED422-9E15-4FA6-93EA-8CE6A6ABE30B}" type="slidenum">
              <a:rPr lang="es-ES" smtClean="0"/>
              <a:t>‹Nº›</a:t>
            </a:fld>
            <a:endParaRPr lang="es-ES"/>
          </a:p>
        </p:txBody>
      </p:sp>
    </p:spTree>
    <p:extLst>
      <p:ext uri="{BB962C8B-B14F-4D97-AF65-F5344CB8AC3E}">
        <p14:creationId xmlns:p14="http://schemas.microsoft.com/office/powerpoint/2010/main" val="1557682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4B42778-5AAC-4871-93B4-CEC8368DE3C9}" type="datetimeFigureOut">
              <a:rPr lang="es-ES" smtClean="0"/>
              <a:t>28/02/2021</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239ED422-9E15-4FA6-93EA-8CE6A6ABE30B}" type="slidenum">
              <a:rPr lang="es-ES" smtClean="0"/>
              <a:t>‹Nº›</a:t>
            </a:fld>
            <a:endParaRPr lang="es-ES"/>
          </a:p>
        </p:txBody>
      </p:sp>
    </p:spTree>
    <p:extLst>
      <p:ext uri="{BB962C8B-B14F-4D97-AF65-F5344CB8AC3E}">
        <p14:creationId xmlns:p14="http://schemas.microsoft.com/office/powerpoint/2010/main" val="1477572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24B42778-5AAC-4871-93B4-CEC8368DE3C9}" type="datetimeFigureOut">
              <a:rPr lang="es-ES" smtClean="0"/>
              <a:t>28/02/2021</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39ED422-9E15-4FA6-93EA-8CE6A6ABE30B}" type="slidenum">
              <a:rPr lang="es-ES" smtClean="0"/>
              <a:t>‹Nº›</a:t>
            </a:fld>
            <a:endParaRPr lang="es-ES"/>
          </a:p>
        </p:txBody>
      </p:sp>
    </p:spTree>
    <p:extLst>
      <p:ext uri="{BB962C8B-B14F-4D97-AF65-F5344CB8AC3E}">
        <p14:creationId xmlns:p14="http://schemas.microsoft.com/office/powerpoint/2010/main" val="473440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24B42778-5AAC-4871-93B4-CEC8368DE3C9}" type="datetimeFigureOut">
              <a:rPr lang="es-ES" smtClean="0"/>
              <a:t>28/02/2021</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39ED422-9E15-4FA6-93EA-8CE6A6ABE30B}" type="slidenum">
              <a:rPr lang="es-ES" smtClean="0"/>
              <a:t>‹Nº›</a:t>
            </a:fld>
            <a:endParaRPr lang="es-ES"/>
          </a:p>
        </p:txBody>
      </p:sp>
    </p:spTree>
    <p:extLst>
      <p:ext uri="{BB962C8B-B14F-4D97-AF65-F5344CB8AC3E}">
        <p14:creationId xmlns:p14="http://schemas.microsoft.com/office/powerpoint/2010/main" val="2008384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42778-5AAC-4871-93B4-CEC8368DE3C9}" type="datetimeFigureOut">
              <a:rPr lang="es-ES" smtClean="0"/>
              <a:t>28/02/2021</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9ED422-9E15-4FA6-93EA-8CE6A6ABE30B}" type="slidenum">
              <a:rPr lang="es-ES" smtClean="0"/>
              <a:t>‹Nº›</a:t>
            </a:fld>
            <a:endParaRPr lang="es-ES"/>
          </a:p>
        </p:txBody>
      </p:sp>
    </p:spTree>
    <p:extLst>
      <p:ext uri="{BB962C8B-B14F-4D97-AF65-F5344CB8AC3E}">
        <p14:creationId xmlns:p14="http://schemas.microsoft.com/office/powerpoint/2010/main" val="3105924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wmf"/><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67.emf"/><Relationship Id="rId4" Type="http://schemas.openxmlformats.org/officeDocument/2006/relationships/image" Target="../media/image66.jpeg"/></Relationships>
</file>

<file path=ppt/slides/_rels/slide38.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wmf"/><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4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xml"/><Relationship Id="rId4" Type="http://schemas.openxmlformats.org/officeDocument/2006/relationships/image" Target="../media/image8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pn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jpeg"/><Relationship Id="rId7"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9.jpeg"/><Relationship Id="rId5" Type="http://schemas.openxmlformats.org/officeDocument/2006/relationships/oleObject" Target="../embeddings/oleObject2.bin"/><Relationship Id="rId4" Type="http://schemas.openxmlformats.org/officeDocument/2006/relationships/image" Target="../media/image8.jpeg"/><Relationship Id="rId9"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1757364" y="1196975"/>
            <a:ext cx="8154987"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S" altLang="es-ES" sz="2800" b="1" u="sng" dirty="0">
              <a:solidFill>
                <a:srgbClr val="FFFF00"/>
              </a:solidFill>
              <a:effectLst>
                <a:outerShdw blurRad="38100" dist="38100" dir="2700000" algn="tl">
                  <a:srgbClr val="000000"/>
                </a:outerShdw>
              </a:effectLst>
            </a:endParaRPr>
          </a:p>
          <a:p>
            <a:endParaRPr lang="es-ES" altLang="es-ES" sz="2800" b="1" u="sng" dirty="0">
              <a:solidFill>
                <a:srgbClr val="FFFF00"/>
              </a:solidFill>
              <a:effectLst>
                <a:outerShdw blurRad="38100" dist="38100" dir="2700000" algn="tl">
                  <a:srgbClr val="000000"/>
                </a:outerShdw>
              </a:effectLst>
            </a:endParaRPr>
          </a:p>
          <a:p>
            <a:r>
              <a:rPr lang="es-ES" altLang="es-ES" sz="2800" b="1" u="sng" dirty="0" smtClean="0">
                <a:solidFill>
                  <a:srgbClr val="FFFF00"/>
                </a:solidFill>
                <a:effectLst>
                  <a:outerShdw blurRad="38100" dist="38100" dir="2700000" algn="tl">
                    <a:srgbClr val="000000"/>
                  </a:outerShdw>
                </a:effectLst>
              </a:rPr>
              <a:t> </a:t>
            </a:r>
            <a:endParaRPr lang="es-ES" altLang="es-ES" sz="2800" b="1" u="sng" dirty="0">
              <a:solidFill>
                <a:srgbClr val="FFFF00"/>
              </a:solidFill>
              <a:effectLst>
                <a:outerShdw blurRad="38100" dist="38100" dir="2700000" algn="tl">
                  <a:srgbClr val="000000"/>
                </a:outerShdw>
              </a:effectLst>
            </a:endParaRPr>
          </a:p>
          <a:p>
            <a:endParaRPr lang="es-ES" altLang="es-ES" sz="2800" b="1" u="sng" dirty="0">
              <a:solidFill>
                <a:srgbClr val="FFFF00"/>
              </a:solidFill>
              <a:effectLst>
                <a:outerShdw blurRad="38100" dist="38100" dir="2700000" algn="tl">
                  <a:srgbClr val="000000"/>
                </a:outerShdw>
              </a:effectLst>
            </a:endParaRPr>
          </a:p>
          <a:p>
            <a:r>
              <a:rPr lang="es-ES" altLang="es-ES" sz="2800" b="1" u="sng" dirty="0" smtClean="0">
                <a:solidFill>
                  <a:srgbClr val="FFFF00"/>
                </a:solidFill>
                <a:effectLst>
                  <a:outerShdw blurRad="38100" dist="38100" dir="2700000" algn="tl">
                    <a:srgbClr val="000000"/>
                  </a:outerShdw>
                </a:effectLst>
              </a:rPr>
              <a:t> </a:t>
            </a:r>
            <a:endParaRPr lang="es-ES" altLang="es-ES" sz="2800" b="1" u="sng" dirty="0">
              <a:solidFill>
                <a:srgbClr val="FFFF00"/>
              </a:solidFill>
              <a:effectLst>
                <a:outerShdw blurRad="38100" dist="38100" dir="2700000" algn="tl">
                  <a:srgbClr val="000000"/>
                </a:outerShdw>
              </a:effectLst>
            </a:endParaRPr>
          </a:p>
        </p:txBody>
      </p:sp>
      <p:sp>
        <p:nvSpPr>
          <p:cNvPr id="2055" name="Text Box 7"/>
          <p:cNvSpPr txBox="1">
            <a:spLocks noChangeArrowheads="1"/>
          </p:cNvSpPr>
          <p:nvPr/>
        </p:nvSpPr>
        <p:spPr bwMode="auto">
          <a:xfrm>
            <a:off x="2639899" y="5008740"/>
            <a:ext cx="638991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s-ES" altLang="es-ES" sz="2400" b="1" dirty="0" smtClean="0">
                <a:latin typeface="Arial" pitchFamily="34" charset="0"/>
                <a:cs typeface="Arial" panose="020B0604020202020204" pitchFamily="34" charset="0"/>
              </a:rPr>
              <a:t> </a:t>
            </a:r>
            <a:r>
              <a:rPr lang="es-ES" altLang="es-ES" sz="2000" b="1" dirty="0">
                <a:latin typeface="Arial" panose="020B0604020202020204" pitchFamily="34" charset="0"/>
                <a:cs typeface="Arial" panose="020B0604020202020204" pitchFamily="34" charset="0"/>
              </a:rPr>
              <a:t>Dr. Carlos A. Santamaría González</a:t>
            </a:r>
          </a:p>
          <a:p>
            <a:pPr algn="ctr">
              <a:spcBef>
                <a:spcPct val="50000"/>
              </a:spcBef>
            </a:pPr>
            <a:r>
              <a:rPr lang="es-ES" altLang="es-ES" sz="2000" b="1" dirty="0">
                <a:latin typeface="Arial" panose="020B0604020202020204" pitchFamily="34" charset="0"/>
                <a:cs typeface="Arial" panose="020B0604020202020204" pitchFamily="34" charset="0"/>
              </a:rPr>
              <a:t>Especialista de 1.º Grado en MGI</a:t>
            </a:r>
          </a:p>
          <a:p>
            <a:pPr algn="ctr">
              <a:spcBef>
                <a:spcPct val="50000"/>
              </a:spcBef>
            </a:pPr>
            <a:r>
              <a:rPr lang="es-ES" altLang="es-ES" sz="2000" b="1" dirty="0">
                <a:latin typeface="Arial" panose="020B0604020202020204" pitchFamily="34" charset="0"/>
                <a:cs typeface="Arial" panose="020B0604020202020204" pitchFamily="34" charset="0"/>
              </a:rPr>
              <a:t>Profesor Asistente</a:t>
            </a:r>
          </a:p>
        </p:txBody>
      </p:sp>
      <p:sp>
        <p:nvSpPr>
          <p:cNvPr id="3" name="CuadroTexto 2"/>
          <p:cNvSpPr txBox="1"/>
          <p:nvPr/>
        </p:nvSpPr>
        <p:spPr>
          <a:xfrm>
            <a:off x="5534526" y="3272589"/>
            <a:ext cx="184731" cy="369332"/>
          </a:xfrm>
          <a:prstGeom prst="rect">
            <a:avLst/>
          </a:prstGeom>
          <a:noFill/>
        </p:spPr>
        <p:txBody>
          <a:bodyPr wrap="none" rtlCol="0">
            <a:spAutoFit/>
          </a:bodyPr>
          <a:lstStyle/>
          <a:p>
            <a:endParaRPr lang="es-ES" dirty="0"/>
          </a:p>
        </p:txBody>
      </p:sp>
      <p:sp>
        <p:nvSpPr>
          <p:cNvPr id="4" name="CuadroTexto 3"/>
          <p:cNvSpPr txBox="1"/>
          <p:nvPr/>
        </p:nvSpPr>
        <p:spPr>
          <a:xfrm>
            <a:off x="2782888" y="4427621"/>
            <a:ext cx="245580" cy="369332"/>
          </a:xfrm>
          <a:prstGeom prst="rect">
            <a:avLst/>
          </a:prstGeom>
          <a:noFill/>
        </p:spPr>
        <p:txBody>
          <a:bodyPr wrap="none" rtlCol="0">
            <a:spAutoFit/>
          </a:bodyPr>
          <a:lstStyle/>
          <a:p>
            <a:r>
              <a:rPr lang="es-ES" b="1" dirty="0" smtClean="0"/>
              <a:t>.</a:t>
            </a:r>
            <a:endParaRPr lang="es-ES" dirty="0"/>
          </a:p>
        </p:txBody>
      </p:sp>
      <p:sp>
        <p:nvSpPr>
          <p:cNvPr id="11" name="Rectángulo 10"/>
          <p:cNvSpPr/>
          <p:nvPr/>
        </p:nvSpPr>
        <p:spPr>
          <a:xfrm>
            <a:off x="359912" y="4197782"/>
            <a:ext cx="10308088" cy="523220"/>
          </a:xfrm>
          <a:prstGeom prst="rect">
            <a:avLst/>
          </a:prstGeom>
        </p:spPr>
        <p:txBody>
          <a:bodyPr wrap="square">
            <a:spAutoFit/>
          </a:bodyPr>
          <a:lstStyle/>
          <a:p>
            <a:r>
              <a:rPr lang="es-ES" sz="2400" b="1" smtClean="0">
                <a:latin typeface="Arial" panose="020B0604020202020204" pitchFamily="34" charset="0"/>
                <a:cs typeface="Arial" panose="020B0604020202020204" pitchFamily="34" charset="0"/>
              </a:rPr>
              <a:t>Clase </a:t>
            </a:r>
            <a:r>
              <a:rPr lang="es-ES" sz="2400" b="1" smtClean="0">
                <a:latin typeface="Arial" panose="020B0604020202020204" pitchFamily="34" charset="0"/>
                <a:cs typeface="Arial" panose="020B0604020202020204" pitchFamily="34" charset="0"/>
              </a:rPr>
              <a:t>:</a:t>
            </a:r>
            <a:r>
              <a:rPr lang="en-US" sz="2400" b="1" dirty="0" smtClean="0">
                <a:latin typeface="Arial" panose="020B0604020202020204" pitchFamily="34" charset="0"/>
                <a:cs typeface="Arial" panose="020B0604020202020204" pitchFamily="34" charset="0"/>
              </a:rPr>
              <a:t> </a:t>
            </a:r>
            <a:r>
              <a:rPr lang="es-ES" sz="2800" b="1" dirty="0"/>
              <a:t>Trabajo de Salvamento y Prestación de Primeros Auxilios</a:t>
            </a:r>
            <a:r>
              <a:rPr lang="es-ES" sz="2800" b="1" dirty="0" smtClean="0"/>
              <a:t>. </a:t>
            </a:r>
            <a:r>
              <a:rPr lang="es-ES" sz="2400" b="1" dirty="0" smtClean="0">
                <a:latin typeface="Arial" panose="020B0604020202020204" pitchFamily="34" charset="0"/>
                <a:cs typeface="Arial" panose="020B0604020202020204" pitchFamily="34" charset="0"/>
              </a:rPr>
              <a:t> </a:t>
            </a:r>
            <a:endParaRPr lang="es-ES" sz="2000" dirty="0">
              <a:latin typeface="Arial" panose="020B0604020202020204" pitchFamily="34" charset="0"/>
              <a:cs typeface="Arial" panose="020B0604020202020204" pitchFamily="34" charset="0"/>
            </a:endParaRPr>
          </a:p>
        </p:txBody>
      </p:sp>
      <p:sp>
        <p:nvSpPr>
          <p:cNvPr id="6" name="Rectangle 1"/>
          <p:cNvSpPr>
            <a:spLocks noChangeArrowheads="1"/>
          </p:cNvSpPr>
          <p:nvPr/>
        </p:nvSpPr>
        <p:spPr bwMode="auto">
          <a:xfrm>
            <a:off x="359912" y="3140341"/>
            <a:ext cx="1141102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kumimoji="0" lang="es-ES" altLang="es-ES" sz="2400" b="1"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TEMA VI: </a:t>
            </a:r>
            <a:r>
              <a:rPr lang="es-ES" sz="2400" b="1" dirty="0">
                <a:latin typeface="Arial" pitchFamily="34" charset="0"/>
                <a:cs typeface="Arial" pitchFamily="34" charset="0"/>
              </a:rPr>
              <a:t>Prestación de la Asistencia Primaria en Situaciones excepcionales y desastres</a:t>
            </a:r>
            <a:r>
              <a:rPr lang="es-ES" sz="2400" b="1" dirty="0" smtClean="0">
                <a:latin typeface="Arial" pitchFamily="34" charset="0"/>
                <a:cs typeface="Arial" pitchFamily="34" charset="0"/>
              </a:rPr>
              <a:t>.</a:t>
            </a:r>
            <a:r>
              <a:rPr lang="en-US" sz="2400" b="1" dirty="0" smtClean="0">
                <a:latin typeface="Arial" panose="020B0604020202020204" pitchFamily="34" charset="0"/>
                <a:cs typeface="Arial" panose="020B0604020202020204" pitchFamily="34" charset="0"/>
              </a:rPr>
              <a:t> </a:t>
            </a:r>
            <a:endParaRPr kumimoji="0" lang="es-ES" altLang="es-ES" sz="2400" b="0" i="0" u="none" strike="noStrike" cap="none" normalizeH="0" baseline="0" dirty="0" smtClean="0">
              <a:ln>
                <a:noFill/>
              </a:ln>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10442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1" y="3241342"/>
            <a:ext cx="3848669" cy="36166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7976" y="3241342"/>
            <a:ext cx="3821372" cy="36166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9348" y="3241342"/>
            <a:ext cx="4148920" cy="36166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Rectángulo 6"/>
          <p:cNvSpPr/>
          <p:nvPr/>
        </p:nvSpPr>
        <p:spPr>
          <a:xfrm>
            <a:off x="218365" y="376282"/>
            <a:ext cx="5486400" cy="1815882"/>
          </a:xfrm>
          <a:prstGeom prst="rect">
            <a:avLst/>
          </a:prstGeom>
          <a:ln w="38100">
            <a:solidFill>
              <a:srgbClr val="C00000"/>
            </a:solidFill>
          </a:ln>
        </p:spPr>
        <p:txBody>
          <a:bodyPr wrap="square">
            <a:spAutoFit/>
          </a:bodyPr>
          <a:lstStyle/>
          <a:p>
            <a:pPr algn="just"/>
            <a:r>
              <a:rPr lang="es-ES" sz="2800" b="1" i="1" u="sng" dirty="0">
                <a:latin typeface="Arial" panose="020B0604020202020204" pitchFamily="34" charset="0"/>
                <a:cs typeface="Arial" panose="020B0604020202020204" pitchFamily="34" charset="0"/>
              </a:rPr>
              <a:t>La asistencia </a:t>
            </a:r>
            <a:r>
              <a:rPr lang="es-ES" sz="2800" b="1" i="1" u="sng" dirty="0" smtClean="0">
                <a:latin typeface="Arial" panose="020B0604020202020204" pitchFamily="34" charset="0"/>
                <a:cs typeface="Arial" panose="020B0604020202020204" pitchFamily="34" charset="0"/>
              </a:rPr>
              <a:t>mutua:</a:t>
            </a:r>
            <a:r>
              <a:rPr lang="es-ES" sz="2800" b="1" i="1" dirty="0" smtClean="0">
                <a:latin typeface="Arial" panose="020B0604020202020204" pitchFamily="34" charset="0"/>
                <a:cs typeface="Arial" panose="020B0604020202020204" pitchFamily="34" charset="0"/>
              </a:rPr>
              <a:t> </a:t>
            </a:r>
            <a:r>
              <a:rPr lang="es-ES" sz="2800" b="1" dirty="0">
                <a:latin typeface="Arial" panose="020B0604020202020204" pitchFamily="34" charset="0"/>
                <a:cs typeface="Arial" panose="020B0604020202020204" pitchFamily="34" charset="0"/>
              </a:rPr>
              <a:t>E</a:t>
            </a:r>
            <a:r>
              <a:rPr lang="es-ES" sz="2800" b="1" dirty="0" smtClean="0">
                <a:latin typeface="Arial" panose="020B0604020202020204" pitchFamily="34" charset="0"/>
                <a:cs typeface="Arial" panose="020B0604020202020204" pitchFamily="34" charset="0"/>
              </a:rPr>
              <a:t>s </a:t>
            </a:r>
            <a:r>
              <a:rPr lang="es-ES" sz="2800" b="1" dirty="0">
                <a:latin typeface="Arial" panose="020B0604020202020204" pitchFamily="34" charset="0"/>
                <a:cs typeface="Arial" panose="020B0604020202020204" pitchFamily="34" charset="0"/>
              </a:rPr>
              <a:t>la asistencia primaria que un lesionado o no, le presta a otro lesionado.</a:t>
            </a:r>
          </a:p>
        </p:txBody>
      </p:sp>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3127" y="177421"/>
            <a:ext cx="6155141" cy="282508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Picture 4" descr="HTIL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59606" y="1924334"/>
            <a:ext cx="2470245" cy="1078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80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ircle(in)">
                                      <p:cBhvr>
                                        <p:cTn id="3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8796" y="245660"/>
            <a:ext cx="4217158" cy="353477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8782" y="245660"/>
            <a:ext cx="3753134" cy="353477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83" y="3780430"/>
            <a:ext cx="3875964" cy="307757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6089" y="3780430"/>
            <a:ext cx="4107978" cy="307757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8782" y="3780430"/>
            <a:ext cx="3753133" cy="307757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9" name="CuadroTexto 8"/>
          <p:cNvSpPr txBox="1"/>
          <p:nvPr/>
        </p:nvSpPr>
        <p:spPr>
          <a:xfrm>
            <a:off x="839340" y="935827"/>
            <a:ext cx="2251880" cy="1077218"/>
          </a:xfrm>
          <a:prstGeom prst="rect">
            <a:avLst/>
          </a:prstGeom>
          <a:noFill/>
          <a:ln w="38100">
            <a:solidFill>
              <a:srgbClr val="C00000"/>
            </a:solidFill>
          </a:ln>
        </p:spPr>
        <p:txBody>
          <a:bodyPr wrap="square" rtlCol="0">
            <a:spAutoFit/>
          </a:bodyPr>
          <a:lstStyle/>
          <a:p>
            <a:r>
              <a:rPr lang="es-ES" sz="3200" b="1" i="1" u="sng" dirty="0" smtClean="0">
                <a:latin typeface="Arial" panose="020B0604020202020204" pitchFamily="34" charset="0"/>
                <a:cs typeface="Arial" panose="020B0604020202020204" pitchFamily="34" charset="0"/>
              </a:rPr>
              <a:t>Asistencia Sanitaria </a:t>
            </a:r>
            <a:endParaRPr lang="es-ES" sz="3200" b="1" i="1"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259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18363" y="1665026"/>
            <a:ext cx="5527343" cy="5192974"/>
          </a:xfrm>
          <a:prstGeom prst="rect">
            <a:avLst/>
          </a:prstGeom>
          <a:ln w="228600" cap="sq" cmpd="thickThin">
            <a:solidFill>
              <a:srgbClr val="000000"/>
            </a:solidFill>
            <a:prstDash val="solid"/>
            <a:miter lim="800000"/>
          </a:ln>
          <a:effectLst>
            <a:innerShdw blurRad="76200">
              <a:srgbClr val="000000"/>
            </a:innerShdw>
          </a:effectLst>
        </p:spPr>
      </p:pic>
      <p:pic>
        <p:nvPicPr>
          <p:cNvPr id="3" name="Imagen 2"/>
          <p:cNvPicPr>
            <a:picLocks noChangeAspect="1"/>
          </p:cNvPicPr>
          <p:nvPr/>
        </p:nvPicPr>
        <p:blipFill>
          <a:blip r:embed="rId3"/>
          <a:stretch>
            <a:fillRect/>
          </a:stretch>
        </p:blipFill>
        <p:spPr>
          <a:xfrm>
            <a:off x="6086901" y="1665027"/>
            <a:ext cx="5827596" cy="5192973"/>
          </a:xfrm>
          <a:prstGeom prst="rect">
            <a:avLst/>
          </a:prstGeom>
          <a:ln w="228600" cap="sq" cmpd="thickThin">
            <a:solidFill>
              <a:srgbClr val="000000"/>
            </a:solidFill>
            <a:prstDash val="solid"/>
            <a:miter lim="800000"/>
          </a:ln>
          <a:effectLst>
            <a:innerShdw blurRad="76200">
              <a:srgbClr val="000000"/>
            </a:innerShdw>
          </a:effectLst>
        </p:spPr>
      </p:pic>
      <p:sp>
        <p:nvSpPr>
          <p:cNvPr id="2" name="CuadroTexto 1"/>
          <p:cNvSpPr txBox="1"/>
          <p:nvPr/>
        </p:nvSpPr>
        <p:spPr>
          <a:xfrm>
            <a:off x="492369" y="204717"/>
            <a:ext cx="11085342" cy="954107"/>
          </a:xfrm>
          <a:prstGeom prst="rect">
            <a:avLst/>
          </a:prstGeom>
          <a:noFill/>
          <a:ln w="38100">
            <a:solidFill>
              <a:srgbClr val="FF0000"/>
            </a:solidFill>
          </a:ln>
        </p:spPr>
        <p:txBody>
          <a:bodyPr wrap="square" rtlCol="0">
            <a:spAutoFit/>
          </a:bodyPr>
          <a:lstStyle/>
          <a:p>
            <a:r>
              <a:rPr lang="es-ES" sz="2800" b="1" i="1" u="sng" dirty="0" smtClean="0">
                <a:latin typeface="Arial" panose="020B0604020202020204" pitchFamily="34" charset="0"/>
                <a:cs typeface="Arial" panose="020B0604020202020204" pitchFamily="34" charset="0"/>
              </a:rPr>
              <a:t>La Digitopuntura empleada en la Asistencia Primaria, como otra medida a aplicar en los heridos y enfermos.</a:t>
            </a:r>
            <a:endParaRPr lang="es-ES" sz="2800" b="1" i="1"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9147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75781" y="499015"/>
            <a:ext cx="10797436" cy="3142399"/>
          </a:xfrm>
          <a:prstGeom prst="rect">
            <a:avLst/>
          </a:prstGeom>
          <a:ln w="38100">
            <a:solidFill>
              <a:srgbClr val="FF0000"/>
            </a:solidFill>
          </a:ln>
        </p:spPr>
        <p:txBody>
          <a:bodyPr wrap="square">
            <a:spAutoFit/>
          </a:bodyPr>
          <a:lstStyle/>
          <a:p>
            <a:pPr algn="ctr">
              <a:lnSpc>
                <a:spcPct val="115000"/>
              </a:lnSpc>
              <a:spcAft>
                <a:spcPts val="600"/>
              </a:spcAft>
            </a:pPr>
            <a:r>
              <a:rPr lang="es-ES" sz="2400" b="1" i="1" u="sng"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Durante la prestación de los primeros auxilios  tener en cuenta</a:t>
            </a:r>
            <a:endParaRPr lang="es-ES" sz="2400" i="1" u="sng"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15000"/>
              </a:lnSpc>
              <a:spcAft>
                <a:spcPts val="0"/>
              </a:spcAft>
              <a:buFont typeface="Symbol" panose="05050102010706020507" pitchFamily="18" charset="2"/>
              <a:buChar char=""/>
            </a:pPr>
            <a:r>
              <a:rPr lang="es-ES" sz="2400" b="1" dirty="0">
                <a:latin typeface="Arial" panose="020B0604020202020204" pitchFamily="34" charset="0"/>
                <a:ea typeface="Times New Roman" panose="02020603050405020304" pitchFamily="18" charset="0"/>
                <a:cs typeface="Arial" panose="020B0604020202020204" pitchFamily="34" charset="0"/>
              </a:rPr>
              <a:t>Mantener la tranquilidad durante su prestación.</a:t>
            </a:r>
            <a:endParaRPr lang="es-ES" sz="24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15000"/>
              </a:lnSpc>
              <a:spcAft>
                <a:spcPts val="0"/>
              </a:spcAft>
              <a:buFont typeface="Symbol" panose="05050102010706020507" pitchFamily="18" charset="2"/>
              <a:buChar char=""/>
            </a:pPr>
            <a:r>
              <a:rPr lang="es-ES" sz="2400" b="1" dirty="0">
                <a:latin typeface="Arial" panose="020B0604020202020204" pitchFamily="34" charset="0"/>
                <a:ea typeface="Times New Roman" panose="02020603050405020304" pitchFamily="18" charset="0"/>
                <a:cs typeface="Arial" panose="020B0604020202020204" pitchFamily="34" charset="0"/>
              </a:rPr>
              <a:t>Actuar con seguridad y rapidez.</a:t>
            </a:r>
            <a:endParaRPr lang="es-ES" sz="24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15000"/>
              </a:lnSpc>
              <a:spcAft>
                <a:spcPts val="0"/>
              </a:spcAft>
              <a:buFont typeface="Symbol" panose="05050102010706020507" pitchFamily="18" charset="2"/>
              <a:buChar char=""/>
            </a:pPr>
            <a:r>
              <a:rPr lang="es-ES" sz="2400" b="1" dirty="0">
                <a:latin typeface="Arial" panose="020B0604020202020204" pitchFamily="34" charset="0"/>
                <a:ea typeface="Times New Roman" panose="02020603050405020304" pitchFamily="18" charset="0"/>
                <a:cs typeface="Arial" panose="020B0604020202020204" pitchFamily="34" charset="0"/>
              </a:rPr>
              <a:t>Evitar algún movimiento que afecte al lesionado.</a:t>
            </a:r>
            <a:endParaRPr lang="es-ES" sz="24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15000"/>
              </a:lnSpc>
              <a:spcAft>
                <a:spcPts val="0"/>
              </a:spcAft>
              <a:buFont typeface="Symbol" panose="05050102010706020507" pitchFamily="18" charset="2"/>
              <a:buChar char=""/>
            </a:pPr>
            <a:r>
              <a:rPr lang="es-ES" sz="2400" b="1" dirty="0">
                <a:latin typeface="Arial" panose="020B0604020202020204" pitchFamily="34" charset="0"/>
                <a:ea typeface="Times New Roman" panose="02020603050405020304" pitchFamily="18" charset="0"/>
                <a:cs typeface="Arial" panose="020B0604020202020204" pitchFamily="34" charset="0"/>
              </a:rPr>
              <a:t>Evitar la aglomeración de personas alrededor del lesionado.</a:t>
            </a:r>
            <a:endParaRPr lang="es-ES" sz="24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15000"/>
              </a:lnSpc>
              <a:spcAft>
                <a:spcPts val="0"/>
              </a:spcAft>
              <a:buFont typeface="Symbol" panose="05050102010706020507" pitchFamily="18" charset="2"/>
              <a:buChar char=""/>
            </a:pPr>
            <a:r>
              <a:rPr lang="es-ES" sz="2400" b="1" dirty="0">
                <a:latin typeface="Arial" panose="020B0604020202020204" pitchFamily="34" charset="0"/>
                <a:ea typeface="Times New Roman" panose="02020603050405020304" pitchFamily="18" charset="0"/>
                <a:cs typeface="Arial" panose="020B0604020202020204" pitchFamily="34" charset="0"/>
              </a:rPr>
              <a:t>Prestar apoyo emocional al lesionado y sus </a:t>
            </a:r>
            <a:r>
              <a:rPr lang="es-ES" sz="2400" b="1" dirty="0" smtClean="0">
                <a:latin typeface="Arial" panose="020B0604020202020204" pitchFamily="34" charset="0"/>
                <a:ea typeface="Times New Roman" panose="02020603050405020304" pitchFamily="18" charset="0"/>
                <a:cs typeface="Arial" panose="020B0604020202020204" pitchFamily="34" charset="0"/>
              </a:rPr>
              <a:t>familiares.</a:t>
            </a:r>
            <a:endParaRPr lang="es-ES" sz="24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15000"/>
              </a:lnSpc>
              <a:spcAft>
                <a:spcPts val="0"/>
              </a:spcAft>
              <a:buFont typeface="Symbol" panose="05050102010706020507" pitchFamily="18" charset="2"/>
              <a:buChar char=""/>
            </a:pPr>
            <a:r>
              <a:rPr lang="es-ES" sz="2400" b="1" dirty="0">
                <a:latin typeface="Arial" panose="020B0604020202020204" pitchFamily="34" charset="0"/>
                <a:ea typeface="Times New Roman" panose="02020603050405020304" pitchFamily="18" charset="0"/>
                <a:cs typeface="Arial" panose="020B0604020202020204" pitchFamily="34" charset="0"/>
              </a:rPr>
              <a:t>Tratar con respeto a los fallecidos.</a:t>
            </a:r>
            <a:endParaRPr lang="es-ES" sz="24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8" descr="D:\Dra. Yvonne\fotos y VIDEOS desastres naturales\Fallecidos Haití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8663" y="3926388"/>
            <a:ext cx="3178175" cy="266541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2" descr="D:\Dra. Yvonne\Cursos  Salud Mental en Desastres\Fotos para el Ejercicios Terremoto Haiti\Anexo 3er dia terremoto Haiti 0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7496" y="3941175"/>
            <a:ext cx="3858015" cy="26506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7" descr="D:\Dra. Yvonne\Cursos  Salud Mental en Desastres\Fotos para el Ejercicios Terremoto Haiti\Anexo 3er dia terremoto Haiti 0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5781" y="3926388"/>
            <a:ext cx="2918563" cy="26654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66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600960" y="462896"/>
            <a:ext cx="6746240" cy="830997"/>
          </a:xfrm>
          <a:prstGeom prst="rect">
            <a:avLst/>
          </a:prstGeom>
          <a:ln w="38100">
            <a:solidFill>
              <a:srgbClr val="FF0000"/>
            </a:solidFill>
          </a:ln>
        </p:spPr>
        <p:txBody>
          <a:bodyPr wrap="square">
            <a:spAutoFit/>
          </a:bodyPr>
          <a:lstStyle/>
          <a:p>
            <a:pPr algn="ctr"/>
            <a:r>
              <a:rPr lang="es-ES" sz="2400" b="1" dirty="0">
                <a:latin typeface="Arial" panose="020B0604020202020204" pitchFamily="34" charset="0"/>
                <a:cs typeface="Arial" panose="020B0604020202020204" pitchFamily="34" charset="0"/>
              </a:rPr>
              <a:t>TRABAJOS DEL SANITARIO DE PELOTÓN.</a:t>
            </a:r>
          </a:p>
          <a:p>
            <a:pPr algn="ctr"/>
            <a:r>
              <a:rPr lang="es-ES" sz="2400" b="1" dirty="0">
                <a:latin typeface="Arial" panose="020B0604020202020204" pitchFamily="34" charset="0"/>
                <a:cs typeface="Arial" panose="020B0604020202020204" pitchFamily="34" charset="0"/>
              </a:rPr>
              <a:t>(MISIONES)</a:t>
            </a:r>
            <a:endParaRPr lang="es-ES" sz="2400" dirty="0">
              <a:latin typeface="Arial" panose="020B0604020202020204" pitchFamily="34" charset="0"/>
              <a:cs typeface="Arial" panose="020B0604020202020204" pitchFamily="34" charset="0"/>
            </a:endParaRPr>
          </a:p>
        </p:txBody>
      </p:sp>
      <p:sp>
        <p:nvSpPr>
          <p:cNvPr id="3" name="2 Rectángulo"/>
          <p:cNvSpPr/>
          <p:nvPr/>
        </p:nvSpPr>
        <p:spPr>
          <a:xfrm>
            <a:off x="487680" y="1585575"/>
            <a:ext cx="10932160" cy="830997"/>
          </a:xfrm>
          <a:prstGeom prst="rect">
            <a:avLst/>
          </a:prstGeom>
        </p:spPr>
        <p:txBody>
          <a:bodyPr wrap="square">
            <a:spAutoFit/>
          </a:bodyPr>
          <a:lstStyle/>
          <a:p>
            <a:pPr algn="just"/>
            <a:r>
              <a:rPr lang="es-ES" sz="2400" b="1" dirty="0">
                <a:latin typeface="Arial" panose="020B0604020202020204" pitchFamily="34" charset="0"/>
                <a:cs typeface="Arial" panose="020B0604020202020204" pitchFamily="34" charset="0"/>
              </a:rPr>
              <a:t>El sanitario con el objetivo de prestar una adecuada asistencia en el foco de destrucción, debe cumplir las funciones siguientes:</a:t>
            </a:r>
          </a:p>
        </p:txBody>
      </p:sp>
      <p:sp>
        <p:nvSpPr>
          <p:cNvPr id="5" name="4 Rectángulo"/>
          <p:cNvSpPr/>
          <p:nvPr/>
        </p:nvSpPr>
        <p:spPr>
          <a:xfrm>
            <a:off x="731520" y="2372807"/>
            <a:ext cx="10688320" cy="461665"/>
          </a:xfrm>
          <a:prstGeom prst="rect">
            <a:avLst/>
          </a:prstGeom>
        </p:spPr>
        <p:txBody>
          <a:bodyPr wrap="square">
            <a:spAutoFit/>
          </a:bodyPr>
          <a:lstStyle/>
          <a:p>
            <a:pPr lvl="0" algn="just"/>
            <a:r>
              <a:rPr lang="es-ES" sz="2400" b="1" dirty="0" smtClean="0">
                <a:latin typeface="Arial" panose="020B0604020202020204" pitchFamily="34" charset="0"/>
                <a:cs typeface="Arial" panose="020B0604020202020204" pitchFamily="34" charset="0"/>
              </a:rPr>
              <a:t>1. Realizar </a:t>
            </a:r>
            <a:r>
              <a:rPr lang="es-ES" sz="2400" b="1" dirty="0">
                <a:latin typeface="Arial" panose="020B0604020202020204" pitchFamily="34" charset="0"/>
                <a:cs typeface="Arial" panose="020B0604020202020204" pitchFamily="34" charset="0"/>
              </a:rPr>
              <a:t>la búsqueda y localización de los lesionados.</a:t>
            </a:r>
          </a:p>
        </p:txBody>
      </p:sp>
      <p:sp>
        <p:nvSpPr>
          <p:cNvPr id="6" name="5 Rectángulo"/>
          <p:cNvSpPr/>
          <p:nvPr/>
        </p:nvSpPr>
        <p:spPr>
          <a:xfrm>
            <a:off x="731520" y="2862494"/>
            <a:ext cx="10180320" cy="461665"/>
          </a:xfrm>
          <a:prstGeom prst="rect">
            <a:avLst/>
          </a:prstGeom>
        </p:spPr>
        <p:txBody>
          <a:bodyPr wrap="square">
            <a:spAutoFit/>
          </a:bodyPr>
          <a:lstStyle/>
          <a:p>
            <a:pPr lvl="0" algn="just"/>
            <a:r>
              <a:rPr lang="es-ES" sz="2400" b="1" dirty="0" smtClean="0">
                <a:latin typeface="Arial" panose="020B0604020202020204" pitchFamily="34" charset="0"/>
                <a:cs typeface="Arial" panose="020B0604020202020204" pitchFamily="34" charset="0"/>
              </a:rPr>
              <a:t>2. Realizar </a:t>
            </a:r>
            <a:r>
              <a:rPr lang="es-ES" sz="2400" b="1" dirty="0">
                <a:latin typeface="Arial" panose="020B0604020202020204" pitchFamily="34" charset="0"/>
                <a:cs typeface="Arial" panose="020B0604020202020204" pitchFamily="34" charset="0"/>
              </a:rPr>
              <a:t>el reconocimiento de urgencia del lesionado.</a:t>
            </a:r>
          </a:p>
        </p:txBody>
      </p:sp>
      <p:sp>
        <p:nvSpPr>
          <p:cNvPr id="7" name="6 Rectángulo"/>
          <p:cNvSpPr/>
          <p:nvPr/>
        </p:nvSpPr>
        <p:spPr>
          <a:xfrm>
            <a:off x="731520" y="3475167"/>
            <a:ext cx="10546080" cy="461665"/>
          </a:xfrm>
          <a:prstGeom prst="rect">
            <a:avLst/>
          </a:prstGeom>
        </p:spPr>
        <p:txBody>
          <a:bodyPr wrap="square">
            <a:spAutoFit/>
          </a:bodyPr>
          <a:lstStyle/>
          <a:p>
            <a:pPr lvl="0" algn="just"/>
            <a:r>
              <a:rPr lang="es-ES" sz="2400" b="1" dirty="0" smtClean="0">
                <a:latin typeface="Arial" panose="020B0604020202020204" pitchFamily="34" charset="0"/>
                <a:cs typeface="Arial" panose="020B0604020202020204" pitchFamily="34" charset="0"/>
              </a:rPr>
              <a:t>3. Evaluar </a:t>
            </a:r>
            <a:r>
              <a:rPr lang="es-ES" sz="2400" b="1" dirty="0">
                <a:latin typeface="Arial" panose="020B0604020202020204" pitchFamily="34" charset="0"/>
                <a:cs typeface="Arial" panose="020B0604020202020204" pitchFamily="34" charset="0"/>
              </a:rPr>
              <a:t>las medidas de autoasistencia y asistencia mutua.</a:t>
            </a:r>
          </a:p>
        </p:txBody>
      </p:sp>
      <p:sp>
        <p:nvSpPr>
          <p:cNvPr id="8" name="7 Rectángulo"/>
          <p:cNvSpPr/>
          <p:nvPr/>
        </p:nvSpPr>
        <p:spPr>
          <a:xfrm>
            <a:off x="731520" y="4085603"/>
            <a:ext cx="11033760" cy="830997"/>
          </a:xfrm>
          <a:prstGeom prst="rect">
            <a:avLst/>
          </a:prstGeom>
        </p:spPr>
        <p:txBody>
          <a:bodyPr wrap="square">
            <a:spAutoFit/>
          </a:bodyPr>
          <a:lstStyle/>
          <a:p>
            <a:pPr marL="530225" lvl="0" indent="-530225" algn="just"/>
            <a:r>
              <a:rPr lang="es-ES" sz="2400" b="1" dirty="0" smtClean="0">
                <a:latin typeface="Arial" panose="020B0604020202020204" pitchFamily="34" charset="0"/>
                <a:cs typeface="Arial" panose="020B0604020202020204" pitchFamily="34" charset="0"/>
              </a:rPr>
              <a:t>4. Prestar </a:t>
            </a:r>
            <a:r>
              <a:rPr lang="es-ES" sz="2400" b="1" dirty="0">
                <a:latin typeface="Arial" panose="020B0604020202020204" pitchFamily="34" charset="0"/>
                <a:cs typeface="Arial" panose="020B0604020202020204" pitchFamily="34" charset="0"/>
              </a:rPr>
              <a:t>la asistencia sanitaria con la bolsa sanitaria y  medios improvisados.</a:t>
            </a:r>
          </a:p>
        </p:txBody>
      </p:sp>
      <p:sp>
        <p:nvSpPr>
          <p:cNvPr id="9" name="8 Rectángulo"/>
          <p:cNvSpPr/>
          <p:nvPr/>
        </p:nvSpPr>
        <p:spPr>
          <a:xfrm>
            <a:off x="731520" y="5033776"/>
            <a:ext cx="10180320" cy="461665"/>
          </a:xfrm>
          <a:prstGeom prst="rect">
            <a:avLst/>
          </a:prstGeom>
        </p:spPr>
        <p:txBody>
          <a:bodyPr wrap="square">
            <a:spAutoFit/>
          </a:bodyPr>
          <a:lstStyle/>
          <a:p>
            <a:pPr lvl="0" algn="just"/>
            <a:r>
              <a:rPr lang="es-ES" sz="2400" b="1" dirty="0" smtClean="0">
                <a:latin typeface="Arial" panose="020B0604020202020204" pitchFamily="34" charset="0"/>
                <a:cs typeface="Arial" panose="020B0604020202020204" pitchFamily="34" charset="0"/>
              </a:rPr>
              <a:t>5. Organizar </a:t>
            </a:r>
            <a:r>
              <a:rPr lang="es-ES" sz="2400" b="1" dirty="0">
                <a:latin typeface="Arial" panose="020B0604020202020204" pitchFamily="34" charset="0"/>
                <a:cs typeface="Arial" panose="020B0604020202020204" pitchFamily="34" charset="0"/>
              </a:rPr>
              <a:t>la evacuación de los lesionados graves.</a:t>
            </a:r>
          </a:p>
        </p:txBody>
      </p:sp>
      <p:sp>
        <p:nvSpPr>
          <p:cNvPr id="10" name="9 Rectángulo"/>
          <p:cNvSpPr/>
          <p:nvPr/>
        </p:nvSpPr>
        <p:spPr>
          <a:xfrm>
            <a:off x="731520" y="5559193"/>
            <a:ext cx="10688320" cy="461665"/>
          </a:xfrm>
          <a:prstGeom prst="rect">
            <a:avLst/>
          </a:prstGeom>
        </p:spPr>
        <p:txBody>
          <a:bodyPr wrap="square">
            <a:spAutoFit/>
          </a:bodyPr>
          <a:lstStyle/>
          <a:p>
            <a:pPr lvl="0" algn="just"/>
            <a:r>
              <a:rPr lang="es-ES" sz="2400" b="1" dirty="0" smtClean="0">
                <a:latin typeface="Arial" panose="020B0604020202020204" pitchFamily="34" charset="0"/>
                <a:cs typeface="Arial" panose="020B0604020202020204" pitchFamily="34" charset="0"/>
              </a:rPr>
              <a:t>6. Orientar </a:t>
            </a:r>
            <a:r>
              <a:rPr lang="es-ES" sz="2400" b="1" dirty="0">
                <a:latin typeface="Arial" panose="020B0604020202020204" pitchFamily="34" charset="0"/>
                <a:cs typeface="Arial" panose="020B0604020202020204" pitchFamily="34" charset="0"/>
              </a:rPr>
              <a:t>a los lesionados leves para su evacuación.</a:t>
            </a:r>
          </a:p>
        </p:txBody>
      </p:sp>
      <p:sp>
        <p:nvSpPr>
          <p:cNvPr id="11" name="10 Rectángulo"/>
          <p:cNvSpPr/>
          <p:nvPr/>
        </p:nvSpPr>
        <p:spPr>
          <a:xfrm>
            <a:off x="731520" y="6060215"/>
            <a:ext cx="10180320" cy="461665"/>
          </a:xfrm>
          <a:prstGeom prst="rect">
            <a:avLst/>
          </a:prstGeom>
        </p:spPr>
        <p:txBody>
          <a:bodyPr wrap="square">
            <a:spAutoFit/>
          </a:bodyPr>
          <a:lstStyle/>
          <a:p>
            <a:pPr lvl="0" algn="just"/>
            <a:r>
              <a:rPr lang="es-ES" sz="2400" b="1" dirty="0" smtClean="0">
                <a:latin typeface="Arial" panose="020B0604020202020204" pitchFamily="34" charset="0"/>
                <a:cs typeface="Arial" panose="020B0604020202020204" pitchFamily="34" charset="0"/>
              </a:rPr>
              <a:t>7. Velar </a:t>
            </a:r>
            <a:r>
              <a:rPr lang="es-ES" sz="2400" b="1" dirty="0">
                <a:latin typeface="Arial" panose="020B0604020202020204" pitchFamily="34" charset="0"/>
                <a:cs typeface="Arial" panose="020B0604020202020204" pitchFamily="34" charset="0"/>
              </a:rPr>
              <a:t>por el cumplimiento de las medidas higiénico-sanitarias. </a:t>
            </a:r>
          </a:p>
        </p:txBody>
      </p:sp>
    </p:spTree>
    <p:extLst>
      <p:ext uri="{BB962C8B-B14F-4D97-AF65-F5344CB8AC3E}">
        <p14:creationId xmlns:p14="http://schemas.microsoft.com/office/powerpoint/2010/main" val="67134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2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20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circle(in)">
                                      <p:cBhvr>
                                        <p:cTn id="4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6" grpId="0"/>
      <p:bldP spid="7" grpId="0"/>
      <p:bldP spid="8" grpId="0"/>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35429" y="413662"/>
            <a:ext cx="11411131" cy="4893647"/>
          </a:xfrm>
          <a:prstGeom prst="rect">
            <a:avLst/>
          </a:prstGeom>
          <a:noFill/>
        </p:spPr>
        <p:txBody>
          <a:bodyPr wrap="square" rtlCol="0">
            <a:spAutoFit/>
          </a:bodyPr>
          <a:lstStyle/>
          <a:p>
            <a:pPr algn="ctr"/>
            <a:r>
              <a:rPr lang="es-ES" sz="2400" b="1" dirty="0" smtClean="0">
                <a:latin typeface="Arial" panose="020B0604020202020204" pitchFamily="34" charset="0"/>
                <a:cs typeface="Arial" panose="020B0604020202020204" pitchFamily="34" charset="0"/>
              </a:rPr>
              <a:t>TRABAJO DEL SANITARIO MAYOR DE CAMPAÑA.</a:t>
            </a:r>
          </a:p>
          <a:p>
            <a:pPr algn="ctr"/>
            <a:r>
              <a:rPr lang="es-ES" sz="2400" b="1" dirty="0" smtClean="0">
                <a:latin typeface="Arial" panose="020B0604020202020204" pitchFamily="34" charset="0"/>
                <a:cs typeface="Arial" panose="020B0604020202020204" pitchFamily="34" charset="0"/>
              </a:rPr>
              <a:t>(MISIONES)</a:t>
            </a:r>
            <a:endParaRPr lang="es-ES" sz="2400" dirty="0">
              <a:latin typeface="Arial" panose="020B0604020202020204" pitchFamily="34" charset="0"/>
              <a:cs typeface="Arial" panose="020B0604020202020204" pitchFamily="34" charset="0"/>
            </a:endParaRPr>
          </a:p>
          <a:p>
            <a:r>
              <a:rPr lang="es-ES" sz="2400" dirty="0" smtClean="0">
                <a:latin typeface="Arial" panose="020B0604020202020204" pitchFamily="34" charset="0"/>
                <a:cs typeface="Arial" panose="020B0604020202020204" pitchFamily="34" charset="0"/>
              </a:rPr>
              <a:t> </a:t>
            </a:r>
            <a:r>
              <a:rPr lang="es-ES" sz="2400" b="1" dirty="0" smtClean="0">
                <a:latin typeface="Arial" panose="020B0604020202020204" pitchFamily="34" charset="0"/>
                <a:cs typeface="Arial" panose="020B0604020202020204" pitchFamily="34" charset="0"/>
              </a:rPr>
              <a:t> </a:t>
            </a:r>
          </a:p>
          <a:p>
            <a:pPr marL="528638" lvl="0" indent="-528638" algn="just"/>
            <a:r>
              <a:rPr lang="es-ES" sz="2400" b="1" dirty="0" smtClean="0">
                <a:latin typeface="Arial" panose="020B0604020202020204" pitchFamily="34" charset="0"/>
                <a:cs typeface="Arial" panose="020B0604020202020204" pitchFamily="34" charset="0"/>
              </a:rPr>
              <a:t>8.  Evaluar y mejorar la asistencia prestada por el sanitario, así como la   autoasistencia y asistencia mutua.</a:t>
            </a:r>
          </a:p>
          <a:p>
            <a:pPr lvl="0" algn="just"/>
            <a:r>
              <a:rPr lang="es-ES" sz="2400" b="1" dirty="0" smtClean="0">
                <a:latin typeface="Arial" panose="020B0604020202020204" pitchFamily="34" charset="0"/>
                <a:cs typeface="Arial" panose="020B0604020202020204" pitchFamily="34" charset="0"/>
              </a:rPr>
              <a:t>9.   Iniciar </a:t>
            </a:r>
            <a:r>
              <a:rPr lang="es-ES" sz="2400" b="1" dirty="0">
                <a:latin typeface="Arial" panose="020B0604020202020204" pitchFamily="34" charset="0"/>
                <a:cs typeface="Arial" panose="020B0604020202020204" pitchFamily="34" charset="0"/>
              </a:rPr>
              <a:t>la tarjeta del lesionado o ficha clínica.</a:t>
            </a:r>
          </a:p>
          <a:p>
            <a:pPr lvl="0" algn="just"/>
            <a:r>
              <a:rPr lang="es-ES" sz="2400" b="1" dirty="0" smtClean="0">
                <a:latin typeface="Arial" panose="020B0604020202020204" pitchFamily="34" charset="0"/>
                <a:cs typeface="Arial" panose="020B0604020202020204" pitchFamily="34" charset="0"/>
              </a:rPr>
              <a:t>10.  Realizar </a:t>
            </a:r>
            <a:r>
              <a:rPr lang="es-ES" sz="2400" b="1" dirty="0">
                <a:latin typeface="Arial" panose="020B0604020202020204" pitchFamily="34" charset="0"/>
                <a:cs typeface="Arial" panose="020B0604020202020204" pitchFamily="34" charset="0"/>
              </a:rPr>
              <a:t>la clasificación de los lesionados en graves y leves.</a:t>
            </a:r>
          </a:p>
          <a:p>
            <a:pPr marL="528638" lvl="0" indent="-528638" algn="just"/>
            <a:r>
              <a:rPr lang="es-ES" sz="2400" b="1" dirty="0" smtClean="0">
                <a:latin typeface="Arial" panose="020B0604020202020204" pitchFamily="34" charset="0"/>
                <a:cs typeface="Arial" panose="020B0604020202020204" pitchFamily="34" charset="0"/>
              </a:rPr>
              <a:t>11. Mantener </a:t>
            </a:r>
            <a:r>
              <a:rPr lang="es-ES" sz="2400" b="1" dirty="0">
                <a:latin typeface="Arial" panose="020B0604020202020204" pitchFamily="34" charset="0"/>
                <a:cs typeface="Arial" panose="020B0604020202020204" pitchFamily="34" charset="0"/>
              </a:rPr>
              <a:t>una constante observación de los lesionado graves y prepararlos para la evacuación.</a:t>
            </a:r>
          </a:p>
          <a:p>
            <a:pPr marL="528638" lvl="0" indent="-528638" algn="just"/>
            <a:r>
              <a:rPr lang="es-ES" sz="2400" b="1" dirty="0" smtClean="0">
                <a:latin typeface="Arial" panose="020B0604020202020204" pitchFamily="34" charset="0"/>
                <a:cs typeface="Arial" panose="020B0604020202020204" pitchFamily="34" charset="0"/>
              </a:rPr>
              <a:t>12. Organizar </a:t>
            </a:r>
            <a:r>
              <a:rPr lang="es-ES" sz="2400" b="1" dirty="0">
                <a:latin typeface="Arial" panose="020B0604020202020204" pitchFamily="34" charset="0"/>
                <a:cs typeface="Arial" panose="020B0604020202020204" pitchFamily="34" charset="0"/>
              </a:rPr>
              <a:t>la defensa y protección de los lesionados que se encuentran en el puesto de asistencia sanitaria, puestos de enfermería y nichos lesionados.</a:t>
            </a:r>
          </a:p>
          <a:p>
            <a:pPr lvl="0" algn="just"/>
            <a:endParaRPr lang="es-E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579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circle(in)">
                                      <p:cBhvr>
                                        <p:cTn id="10" dur="20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circle(in)">
                                      <p:cBhvr>
                                        <p:cTn id="15" dur="2000"/>
                                        <p:tgtEl>
                                          <p:spTgt spid="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circle(in)">
                                      <p:cBhvr>
                                        <p:cTn id="20" dur="2000"/>
                                        <p:tgtEl>
                                          <p:spTgt spid="4">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circle(in)">
                                      <p:cBhvr>
                                        <p:cTn id="25" dur="2000"/>
                                        <p:tgtEl>
                                          <p:spTgt spid="4">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animEffect transition="in" filter="circle(in)">
                                      <p:cBhvr>
                                        <p:cTn id="30" dur="2000"/>
                                        <p:tgtEl>
                                          <p:spTgt spid="4">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Effect transition="in" filter="circle(in)">
                                      <p:cBhvr>
                                        <p:cTn id="35" dur="20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03009" y="245656"/>
            <a:ext cx="5281684" cy="400110"/>
          </a:xfrm>
          <a:prstGeom prst="rect">
            <a:avLst/>
          </a:prstGeom>
          <a:noFill/>
          <a:ln w="38100">
            <a:solidFill>
              <a:srgbClr val="FF0000"/>
            </a:solidFill>
          </a:ln>
        </p:spPr>
        <p:txBody>
          <a:bodyPr wrap="square" rtlCol="0">
            <a:spAutoFit/>
          </a:bodyPr>
          <a:lstStyle/>
          <a:p>
            <a:pPr algn="ctr"/>
            <a:r>
              <a:rPr lang="es-ES" sz="2000" b="1" dirty="0">
                <a:latin typeface="Arial" panose="020B0604020202020204" pitchFamily="34" charset="0"/>
                <a:cs typeface="Arial" panose="020B0604020202020204" pitchFamily="34" charset="0"/>
              </a:rPr>
              <a:t>RECONOCIMIENTO DEL LESIONADO</a:t>
            </a:r>
          </a:p>
        </p:txBody>
      </p:sp>
      <p:sp>
        <p:nvSpPr>
          <p:cNvPr id="5" name="CuadroTexto 4"/>
          <p:cNvSpPr txBox="1"/>
          <p:nvPr/>
        </p:nvSpPr>
        <p:spPr>
          <a:xfrm>
            <a:off x="1350498" y="968983"/>
            <a:ext cx="9076392" cy="1015663"/>
          </a:xfrm>
          <a:prstGeom prst="rect">
            <a:avLst/>
          </a:prstGeom>
          <a:noFill/>
        </p:spPr>
        <p:txBody>
          <a:bodyPr wrap="square" rtlCol="0">
            <a:spAutoFit/>
          </a:bodyPr>
          <a:lstStyle/>
          <a:p>
            <a:pPr algn="just"/>
            <a:r>
              <a:rPr lang="es-ES" sz="2000" b="1" dirty="0" smtClean="0">
                <a:latin typeface="Arial" panose="020B0604020202020204" pitchFamily="34" charset="0"/>
                <a:cs typeface="Arial" panose="020B0604020202020204" pitchFamily="34" charset="0"/>
              </a:rPr>
              <a:t>Al llegar el lesionado la primera función del sanitario </a:t>
            </a:r>
            <a:r>
              <a:rPr lang="es-ES" sz="2000" b="1" dirty="0">
                <a:latin typeface="Arial" panose="020B0604020202020204" pitchFamily="34" charset="0"/>
                <a:cs typeface="Arial" panose="020B0604020202020204" pitchFamily="34" charset="0"/>
              </a:rPr>
              <a:t>es hacer el </a:t>
            </a:r>
            <a:r>
              <a:rPr lang="es-ES" sz="2000" b="1" i="1" u="sng" dirty="0" smtClean="0">
                <a:latin typeface="Arial" panose="020B0604020202020204" pitchFamily="34" charset="0"/>
                <a:cs typeface="Arial" panose="020B0604020202020204" pitchFamily="34" charset="0"/>
              </a:rPr>
              <a:t>RECONOCIMIENTO DE URGENCIA, </a:t>
            </a:r>
            <a:r>
              <a:rPr lang="es-ES" sz="2000" b="1" dirty="0" smtClean="0">
                <a:latin typeface="Arial" panose="020B0604020202020204" pitchFamily="34" charset="0"/>
                <a:cs typeface="Arial" panose="020B0604020202020204" pitchFamily="34" charset="0"/>
              </a:rPr>
              <a:t>el </a:t>
            </a:r>
            <a:r>
              <a:rPr lang="es-ES" sz="2000" b="1" dirty="0">
                <a:latin typeface="Arial" panose="020B0604020202020204" pitchFamily="34" charset="0"/>
                <a:cs typeface="Arial" panose="020B0604020202020204" pitchFamily="34" charset="0"/>
              </a:rPr>
              <a:t>cual lo realizará de la cabeza a los pies, primero en decúbito supino y después en decúbito prono.</a:t>
            </a:r>
          </a:p>
        </p:txBody>
      </p:sp>
      <p:sp>
        <p:nvSpPr>
          <p:cNvPr id="6" name="CuadroTexto 5"/>
          <p:cNvSpPr txBox="1"/>
          <p:nvPr/>
        </p:nvSpPr>
        <p:spPr>
          <a:xfrm>
            <a:off x="1957602" y="2077239"/>
            <a:ext cx="5495415" cy="400110"/>
          </a:xfrm>
          <a:prstGeom prst="rect">
            <a:avLst/>
          </a:prstGeom>
          <a:noFill/>
        </p:spPr>
        <p:txBody>
          <a:bodyPr wrap="none" rtlCol="0">
            <a:spAutoFit/>
          </a:bodyPr>
          <a:lstStyle/>
          <a:p>
            <a:pPr algn="just"/>
            <a:r>
              <a:rPr lang="es-ES" sz="2000" b="1" dirty="0">
                <a:latin typeface="Arial" panose="020B0604020202020204" pitchFamily="34" charset="0"/>
                <a:cs typeface="Arial" panose="020B0604020202020204" pitchFamily="34" charset="0"/>
              </a:rPr>
              <a:t>El examen del lesionado se caracteriza por:</a:t>
            </a:r>
          </a:p>
        </p:txBody>
      </p:sp>
      <p:sp>
        <p:nvSpPr>
          <p:cNvPr id="7" name="CuadroTexto 6"/>
          <p:cNvSpPr txBox="1"/>
          <p:nvPr/>
        </p:nvSpPr>
        <p:spPr>
          <a:xfrm>
            <a:off x="1091822" y="2538478"/>
            <a:ext cx="9608024" cy="707886"/>
          </a:xfrm>
          <a:prstGeom prst="rect">
            <a:avLst/>
          </a:prstGeom>
          <a:noFill/>
        </p:spPr>
        <p:txBody>
          <a:bodyPr wrap="square" rtlCol="0">
            <a:spAutoFit/>
          </a:bodyPr>
          <a:lstStyle/>
          <a:p>
            <a:pPr marL="457200" lvl="0" indent="-457200" algn="just">
              <a:buFont typeface="+mj-lt"/>
              <a:buAutoNum type="arabicPeriod"/>
            </a:pPr>
            <a:r>
              <a:rPr lang="es-ES" sz="2000" b="1" dirty="0">
                <a:latin typeface="Arial" panose="020B0604020202020204" pitchFamily="34" charset="0"/>
                <a:cs typeface="Arial" panose="020B0604020202020204" pitchFamily="34" charset="0"/>
              </a:rPr>
              <a:t>Ser lo más amplio posible, en dependencia de las circunstancias concretas de cada caso y el volumen de asistencia establecido.</a:t>
            </a:r>
          </a:p>
        </p:txBody>
      </p:sp>
      <p:sp>
        <p:nvSpPr>
          <p:cNvPr id="8" name="CuadroTexto 7"/>
          <p:cNvSpPr txBox="1"/>
          <p:nvPr/>
        </p:nvSpPr>
        <p:spPr>
          <a:xfrm>
            <a:off x="1091822" y="3275453"/>
            <a:ext cx="9608024" cy="1015663"/>
          </a:xfrm>
          <a:prstGeom prst="rect">
            <a:avLst/>
          </a:prstGeom>
          <a:noFill/>
        </p:spPr>
        <p:txBody>
          <a:bodyPr wrap="square" rtlCol="0">
            <a:spAutoFit/>
          </a:bodyPr>
          <a:lstStyle/>
          <a:p>
            <a:pPr algn="just"/>
            <a:r>
              <a:rPr lang="es-ES" sz="2000" b="1" dirty="0" smtClean="0">
                <a:latin typeface="Arial" panose="020B0604020202020204" pitchFamily="34" charset="0"/>
                <a:cs typeface="Arial" panose="020B0604020202020204" pitchFamily="34" charset="0"/>
              </a:rPr>
              <a:t>2. Estar </a:t>
            </a:r>
            <a:r>
              <a:rPr lang="es-ES" sz="2000" b="1" dirty="0">
                <a:latin typeface="Arial" panose="020B0604020202020204" pitchFamily="34" charset="0"/>
                <a:cs typeface="Arial" panose="020B0604020202020204" pitchFamily="34" charset="0"/>
              </a:rPr>
              <a:t>dirigido, en primer orden, a la búsqueda de lesiones que comprometan la vida del lesionado</a:t>
            </a:r>
            <a:r>
              <a:rPr lang="es-ES" sz="2000" b="1" dirty="0" smtClean="0">
                <a:latin typeface="Arial" panose="020B0604020202020204" pitchFamily="34" charset="0"/>
                <a:cs typeface="Arial" panose="020B0604020202020204" pitchFamily="34" charset="0"/>
              </a:rPr>
              <a:t>. (Seguir </a:t>
            </a:r>
            <a:r>
              <a:rPr lang="es-ES" sz="2000" b="1" dirty="0">
                <a:latin typeface="Arial" panose="020B0604020202020204" pitchFamily="34" charset="0"/>
                <a:cs typeface="Arial" panose="020B0604020202020204" pitchFamily="34" charset="0"/>
              </a:rPr>
              <a:t>un </a:t>
            </a:r>
            <a:r>
              <a:rPr lang="es-ES" sz="2000" b="1" dirty="0" smtClean="0">
                <a:latin typeface="Arial" panose="020B0604020202020204" pitchFamily="34" charset="0"/>
                <a:cs typeface="Arial" panose="020B0604020202020204" pitchFamily="34" charset="0"/>
              </a:rPr>
              <a:t>orden: </a:t>
            </a:r>
            <a:r>
              <a:rPr lang="es-ES" sz="2000" b="1" dirty="0">
                <a:latin typeface="Arial" panose="020B0604020202020204" pitchFamily="34" charset="0"/>
                <a:cs typeface="Arial" panose="020B0604020202020204" pitchFamily="34" charset="0"/>
              </a:rPr>
              <a:t>Cabeza, cuello, tórax, abdomen, pelvis y </a:t>
            </a:r>
            <a:r>
              <a:rPr lang="es-ES" sz="2000" b="1" dirty="0" smtClean="0">
                <a:latin typeface="Arial" panose="020B0604020202020204" pitchFamily="34" charset="0"/>
                <a:cs typeface="Arial" panose="020B0604020202020204" pitchFamily="34" charset="0"/>
              </a:rPr>
              <a:t>miembros).</a:t>
            </a:r>
            <a:endParaRPr lang="es-ES" sz="2000" b="1" dirty="0">
              <a:latin typeface="Arial" panose="020B0604020202020204" pitchFamily="34" charset="0"/>
              <a:cs typeface="Arial" panose="020B0604020202020204" pitchFamily="34" charset="0"/>
            </a:endParaRPr>
          </a:p>
        </p:txBody>
      </p:sp>
      <p:sp>
        <p:nvSpPr>
          <p:cNvPr id="9" name="CuadroTexto 8"/>
          <p:cNvSpPr txBox="1"/>
          <p:nvPr/>
        </p:nvSpPr>
        <p:spPr>
          <a:xfrm>
            <a:off x="1091822" y="4312687"/>
            <a:ext cx="9608024" cy="1015663"/>
          </a:xfrm>
          <a:prstGeom prst="rect">
            <a:avLst/>
          </a:prstGeom>
          <a:noFill/>
        </p:spPr>
        <p:txBody>
          <a:bodyPr wrap="square" rtlCol="0">
            <a:spAutoFit/>
          </a:bodyPr>
          <a:lstStyle/>
          <a:p>
            <a:pPr lvl="0" algn="just"/>
            <a:r>
              <a:rPr lang="es-ES" sz="2000" b="1" dirty="0" smtClean="0">
                <a:latin typeface="Arial" panose="020B0604020202020204" pitchFamily="34" charset="0"/>
                <a:cs typeface="Arial" panose="020B0604020202020204" pitchFamily="34" charset="0"/>
              </a:rPr>
              <a:t>3. Ser </a:t>
            </a:r>
            <a:r>
              <a:rPr lang="es-ES" sz="2000" b="1" dirty="0">
                <a:latin typeface="Arial" panose="020B0604020202020204" pitchFamily="34" charset="0"/>
                <a:cs typeface="Arial" panose="020B0604020202020204" pitchFamily="34" charset="0"/>
              </a:rPr>
              <a:t>preciso, cada paso del examen debe estar fundamentado y se evitarán </a:t>
            </a:r>
            <a:r>
              <a:rPr lang="es-ES" sz="2000" b="1" dirty="0" smtClean="0">
                <a:latin typeface="Arial" panose="020B0604020202020204" pitchFamily="34" charset="0"/>
                <a:cs typeface="Arial" panose="020B0604020202020204" pitchFamily="34" charset="0"/>
              </a:rPr>
              <a:t>    al  máximo </a:t>
            </a:r>
            <a:r>
              <a:rPr lang="es-ES" sz="2000" b="1" dirty="0">
                <a:latin typeface="Arial" panose="020B0604020202020204" pitchFamily="34" charset="0"/>
                <a:cs typeface="Arial" panose="020B0604020202020204" pitchFamily="34" charset="0"/>
              </a:rPr>
              <a:t>las acciones excesivas que no persiguen un objetivo práctico bien definido.</a:t>
            </a:r>
          </a:p>
        </p:txBody>
      </p:sp>
      <p:sp>
        <p:nvSpPr>
          <p:cNvPr id="11" name="CuadroTexto 10"/>
          <p:cNvSpPr txBox="1"/>
          <p:nvPr/>
        </p:nvSpPr>
        <p:spPr>
          <a:xfrm>
            <a:off x="1091822" y="5314701"/>
            <a:ext cx="9608024" cy="400110"/>
          </a:xfrm>
          <a:prstGeom prst="rect">
            <a:avLst/>
          </a:prstGeom>
          <a:noFill/>
        </p:spPr>
        <p:txBody>
          <a:bodyPr wrap="square" rtlCol="0">
            <a:spAutoFit/>
          </a:bodyPr>
          <a:lstStyle/>
          <a:p>
            <a:pPr lvl="0" algn="just"/>
            <a:r>
              <a:rPr lang="es-ES" sz="2000" b="1" dirty="0" smtClean="0">
                <a:latin typeface="Arial" panose="020B0604020202020204" pitchFamily="34" charset="0"/>
                <a:cs typeface="Arial" panose="020B0604020202020204" pitchFamily="34" charset="0"/>
              </a:rPr>
              <a:t>4. Manipular </a:t>
            </a:r>
            <a:r>
              <a:rPr lang="es-ES" sz="2000" b="1" dirty="0">
                <a:latin typeface="Arial" panose="020B0604020202020204" pitchFamily="34" charset="0"/>
                <a:cs typeface="Arial" panose="020B0604020202020204" pitchFamily="34" charset="0"/>
              </a:rPr>
              <a:t>cuidadosamente al lesionado cuando sea indispensable.</a:t>
            </a:r>
          </a:p>
        </p:txBody>
      </p:sp>
      <p:sp>
        <p:nvSpPr>
          <p:cNvPr id="12" name="CuadroTexto 11"/>
          <p:cNvSpPr txBox="1"/>
          <p:nvPr/>
        </p:nvSpPr>
        <p:spPr>
          <a:xfrm>
            <a:off x="1091822" y="5769960"/>
            <a:ext cx="10126638" cy="707886"/>
          </a:xfrm>
          <a:prstGeom prst="rect">
            <a:avLst/>
          </a:prstGeom>
          <a:noFill/>
        </p:spPr>
        <p:txBody>
          <a:bodyPr wrap="square" rtlCol="0">
            <a:spAutoFit/>
          </a:bodyPr>
          <a:lstStyle/>
          <a:p>
            <a:r>
              <a:rPr lang="es-ES" sz="2000" b="1" dirty="0" smtClean="0">
                <a:latin typeface="Arial" panose="020B0604020202020204" pitchFamily="34" charset="0"/>
                <a:cs typeface="Arial" panose="020B0604020202020204" pitchFamily="34" charset="0"/>
              </a:rPr>
              <a:t>5. Realizar una correcta evaluación del lesionado y determinar la prioridad de evacuación.</a:t>
            </a:r>
            <a:endParaRPr lang="es-ES" sz="2000" dirty="0"/>
          </a:p>
        </p:txBody>
      </p:sp>
    </p:spTree>
    <p:extLst>
      <p:ext uri="{BB962C8B-B14F-4D97-AF65-F5344CB8AC3E}">
        <p14:creationId xmlns:p14="http://schemas.microsoft.com/office/powerpoint/2010/main" val="205846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P spid="9"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defRPr/>
            </a:pPr>
            <a:r>
              <a:rPr lang="es-ES" kern="10" dirty="0" smtClean="0">
                <a:ln w="9525">
                  <a:noFill/>
                  <a:round/>
                  <a:headEnd/>
                  <a:tailEnd/>
                </a:ln>
                <a:solidFill>
                  <a:srgbClr val="333333"/>
                </a:solidFill>
                <a:effectLst>
                  <a:outerShdw dist="35921" dir="2700000" algn="ctr" rotWithShape="0">
                    <a:srgbClr val="C0C0C0">
                      <a:alpha val="79999"/>
                    </a:srgbClr>
                  </a:outerShdw>
                </a:effectLst>
                <a:latin typeface="Impact"/>
              </a:rPr>
              <a:t/>
            </a:r>
            <a:br>
              <a:rPr lang="es-ES" kern="10" dirty="0" smtClean="0">
                <a:ln w="9525">
                  <a:noFill/>
                  <a:round/>
                  <a:headEnd/>
                  <a:tailEnd/>
                </a:ln>
                <a:solidFill>
                  <a:srgbClr val="333333"/>
                </a:solidFill>
                <a:effectLst>
                  <a:outerShdw dist="35921" dir="2700000" algn="ctr" rotWithShape="0">
                    <a:srgbClr val="C0C0C0">
                      <a:alpha val="79999"/>
                    </a:srgbClr>
                  </a:outerShdw>
                </a:effectLst>
                <a:latin typeface="Impact"/>
              </a:rPr>
            </a:br>
            <a:r>
              <a:rPr lang="es-ES" kern="10" dirty="0" smtClean="0">
                <a:ln w="9525">
                  <a:noFill/>
                  <a:round/>
                  <a:headEnd/>
                  <a:tailEnd/>
                </a:ln>
                <a:solidFill>
                  <a:srgbClr val="333333"/>
                </a:solidFill>
                <a:effectLst>
                  <a:outerShdw dist="35921" dir="2700000" algn="ctr" rotWithShape="0">
                    <a:srgbClr val="C0C0C0">
                      <a:alpha val="79999"/>
                    </a:srgbClr>
                  </a:outerShdw>
                </a:effectLst>
                <a:latin typeface="Impact"/>
              </a:rPr>
              <a:t> </a:t>
            </a:r>
            <a:endParaRPr lang="es-ES" dirty="0"/>
          </a:p>
        </p:txBody>
      </p:sp>
      <p:sp>
        <p:nvSpPr>
          <p:cNvPr id="3" name="2 Rectángulo redondeado"/>
          <p:cNvSpPr/>
          <p:nvPr/>
        </p:nvSpPr>
        <p:spPr>
          <a:xfrm>
            <a:off x="2083225" y="1562427"/>
            <a:ext cx="3571900" cy="1357322"/>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s-ES" b="1" dirty="0">
                <a:solidFill>
                  <a:srgbClr val="000000"/>
                </a:solidFill>
                <a:effectLst>
                  <a:outerShdw blurRad="38100" dist="38100" dir="2700000" algn="tl">
                    <a:srgbClr val="FFFFFF"/>
                  </a:outerShdw>
                </a:effectLst>
              </a:rPr>
              <a:t>I- Compromiso Respiratorio.</a:t>
            </a:r>
          </a:p>
          <a:p>
            <a:pPr algn="ctr">
              <a:defRPr/>
            </a:pPr>
            <a:endParaRPr lang="es-ES" dirty="0">
              <a:solidFill>
                <a:schemeClr val="bg1">
                  <a:lumMod val="50000"/>
                </a:schemeClr>
              </a:solidFill>
            </a:endParaRPr>
          </a:p>
        </p:txBody>
      </p:sp>
      <p:sp>
        <p:nvSpPr>
          <p:cNvPr id="4" name="3 Rectángulo redondeado"/>
          <p:cNvSpPr/>
          <p:nvPr/>
        </p:nvSpPr>
        <p:spPr>
          <a:xfrm>
            <a:off x="6189210" y="3310750"/>
            <a:ext cx="3714776" cy="1357322"/>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defRPr/>
            </a:pPr>
            <a:r>
              <a:rPr lang="es-ES" b="1" dirty="0">
                <a:solidFill>
                  <a:srgbClr val="000000"/>
                </a:solidFill>
                <a:effectLst>
                  <a:outerShdw blurRad="38100" dist="38100" dir="2700000" algn="tl">
                    <a:srgbClr val="FFFFFF"/>
                  </a:outerShdw>
                </a:effectLst>
              </a:rPr>
              <a:t>IV- Fracturas, Luxaciones y esguince.</a:t>
            </a:r>
          </a:p>
        </p:txBody>
      </p:sp>
      <p:sp>
        <p:nvSpPr>
          <p:cNvPr id="5" name="4 Rectángulo redondeado"/>
          <p:cNvSpPr/>
          <p:nvPr/>
        </p:nvSpPr>
        <p:spPr>
          <a:xfrm>
            <a:off x="1738282" y="3214686"/>
            <a:ext cx="4071966" cy="1357322"/>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s-ES" b="1" dirty="0">
                <a:solidFill>
                  <a:srgbClr val="000000"/>
                </a:solidFill>
                <a:effectLst>
                  <a:outerShdw blurRad="38100" dist="38100" dir="2700000" algn="tl">
                    <a:srgbClr val="FFFFFF"/>
                  </a:outerShdw>
                </a:effectLst>
              </a:rPr>
              <a:t>III- Heridas y Quemaduras.</a:t>
            </a:r>
          </a:p>
          <a:p>
            <a:pPr algn="ctr">
              <a:defRPr/>
            </a:pPr>
            <a:endParaRPr lang="es-ES" dirty="0">
              <a:solidFill>
                <a:schemeClr val="bg1">
                  <a:lumMod val="50000"/>
                </a:schemeClr>
              </a:solidFill>
            </a:endParaRPr>
          </a:p>
        </p:txBody>
      </p:sp>
      <p:sp>
        <p:nvSpPr>
          <p:cNvPr id="6" name="5 Rectángulo redondeado"/>
          <p:cNvSpPr/>
          <p:nvPr/>
        </p:nvSpPr>
        <p:spPr>
          <a:xfrm>
            <a:off x="6332086" y="1599575"/>
            <a:ext cx="3571900" cy="1357322"/>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s-ES" b="1" dirty="0">
                <a:solidFill>
                  <a:srgbClr val="000000"/>
                </a:solidFill>
                <a:effectLst>
                  <a:outerShdw blurRad="38100" dist="38100" dir="2700000" algn="tl">
                    <a:srgbClr val="FFFFFF"/>
                  </a:outerShdw>
                </a:effectLst>
              </a:rPr>
              <a:t>II- Hemorragia Externa Aguda.</a:t>
            </a:r>
          </a:p>
          <a:p>
            <a:pPr algn="ctr">
              <a:defRPr/>
            </a:pPr>
            <a:endParaRPr lang="es-ES" dirty="0">
              <a:solidFill>
                <a:schemeClr val="bg1">
                  <a:lumMod val="50000"/>
                </a:schemeClr>
              </a:solidFill>
            </a:endParaRPr>
          </a:p>
        </p:txBody>
      </p:sp>
      <p:sp>
        <p:nvSpPr>
          <p:cNvPr id="7" name="6 Rectángulo redondeado"/>
          <p:cNvSpPr/>
          <p:nvPr/>
        </p:nvSpPr>
        <p:spPr>
          <a:xfrm>
            <a:off x="3952860" y="4929198"/>
            <a:ext cx="3571900" cy="1357322"/>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s-ES" b="1" dirty="0">
                <a:solidFill>
                  <a:srgbClr val="000000"/>
                </a:solidFill>
                <a:effectLst>
                  <a:outerShdw blurRad="38100" dist="38100" dir="2700000" algn="tl">
                    <a:srgbClr val="FFFFFF"/>
                  </a:outerShdw>
                </a:effectLst>
              </a:rPr>
              <a:t>V- Shock.</a:t>
            </a:r>
          </a:p>
        </p:txBody>
      </p:sp>
      <p:sp>
        <p:nvSpPr>
          <p:cNvPr id="8" name="CuadroTexto 7"/>
          <p:cNvSpPr txBox="1"/>
          <p:nvPr/>
        </p:nvSpPr>
        <p:spPr>
          <a:xfrm>
            <a:off x="2808515" y="457200"/>
            <a:ext cx="5530268" cy="523220"/>
          </a:xfrm>
          <a:prstGeom prst="rect">
            <a:avLst/>
          </a:prstGeom>
          <a:noFill/>
          <a:ln w="38100">
            <a:solidFill>
              <a:srgbClr val="FF0000"/>
            </a:solidFill>
          </a:ln>
        </p:spPr>
        <p:txBody>
          <a:bodyPr wrap="square" rtlCol="0">
            <a:spAutoFit/>
          </a:bodyPr>
          <a:lstStyle/>
          <a:p>
            <a:r>
              <a:rPr lang="es-ES" sz="2800" b="1" dirty="0">
                <a:latin typeface="Arial" panose="020B0604020202020204" pitchFamily="34" charset="0"/>
                <a:cs typeface="Arial" panose="020B0604020202020204" pitchFamily="34" charset="0"/>
              </a:rPr>
              <a:t>ORDEN DE </a:t>
            </a:r>
            <a:r>
              <a:rPr lang="es-ES" sz="2800" b="1" dirty="0" smtClean="0">
                <a:latin typeface="Arial" panose="020B0604020202020204" pitchFamily="34" charset="0"/>
                <a:cs typeface="Arial" panose="020B0604020202020204" pitchFamily="34" charset="0"/>
              </a:rPr>
              <a:t>RECONOCIMIENTO </a:t>
            </a:r>
            <a:endParaRPr lang="es-ES" dirty="0"/>
          </a:p>
        </p:txBody>
      </p:sp>
    </p:spTree>
    <p:extLst>
      <p:ext uri="{BB962C8B-B14F-4D97-AF65-F5344CB8AC3E}">
        <p14:creationId xmlns:p14="http://schemas.microsoft.com/office/powerpoint/2010/main" val="201952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703512" y="1556793"/>
            <a:ext cx="8640960" cy="4524315"/>
          </a:xfrm>
          <a:prstGeom prst="rect">
            <a:avLst/>
          </a:prstGeom>
          <a:noFill/>
        </p:spPr>
        <p:txBody>
          <a:bodyPr wrap="square" rtlCol="0">
            <a:spAutoFit/>
          </a:bodyPr>
          <a:lstStyle/>
          <a:p>
            <a:pPr algn="just"/>
            <a:r>
              <a:rPr lang="es-ES" sz="2400" dirty="0">
                <a:latin typeface="Arial" panose="020B0604020202020204" pitchFamily="34" charset="0"/>
                <a:cs typeface="Arial" panose="020B0604020202020204" pitchFamily="34" charset="0"/>
              </a:rPr>
              <a:t>Cuando el aire atmosférico que penetra por las vías respiratorias es insuficiente para asegurar la adecuada oxigenación de la sangre y los tejidos,  estamos en presencia de  un </a:t>
            </a:r>
            <a:r>
              <a:rPr lang="es-ES" sz="2400" b="1" i="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compromiso respiratorio</a:t>
            </a:r>
            <a:r>
              <a:rPr lang="es-ES" sz="2400" dirty="0">
                <a:latin typeface="Arial" panose="020B0604020202020204" pitchFamily="34" charset="0"/>
                <a:cs typeface="Arial" panose="020B0604020202020204" pitchFamily="34" charset="0"/>
              </a:rPr>
              <a:t>, se adopta este término y no el de asfixia o el de insuficiencia respiratoria, como también se le conoce, </a:t>
            </a:r>
            <a:r>
              <a:rPr lang="es-ES" sz="2400" b="1" i="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porque abarca todas las causas posibles de interferencia en el intercambio gaseoso entre el pulmón y la sangre,</a:t>
            </a:r>
            <a:r>
              <a:rPr lang="es-ES" sz="2400" dirty="0">
                <a:latin typeface="Arial" panose="020B0604020202020204" pitchFamily="34" charset="0"/>
                <a:cs typeface="Arial" panose="020B0604020202020204" pitchFamily="34" charset="0"/>
              </a:rPr>
              <a:t> que conducen al síndrome de hipoxia y acidosis.</a:t>
            </a:r>
          </a:p>
          <a:p>
            <a:pPr algn="just"/>
            <a:r>
              <a:rPr lang="es-ES" sz="2400" dirty="0" smtClean="0">
                <a:latin typeface="Arial" panose="020B0604020202020204" pitchFamily="34" charset="0"/>
                <a:cs typeface="Arial" panose="020B0604020202020204" pitchFamily="34" charset="0"/>
              </a:rPr>
              <a:t>El </a:t>
            </a:r>
            <a:r>
              <a:rPr lang="es-ES" sz="2400" dirty="0">
                <a:latin typeface="Arial" panose="020B0604020202020204" pitchFamily="34" charset="0"/>
                <a:cs typeface="Arial" panose="020B0604020202020204" pitchFamily="34" charset="0"/>
              </a:rPr>
              <a:t>compromiso respiratorio puede ser muy agudo, en cuyo caso solo disponemos de segundos o de pocos minutos para salvarle la vida al afectado.</a:t>
            </a:r>
          </a:p>
        </p:txBody>
      </p:sp>
      <p:sp>
        <p:nvSpPr>
          <p:cNvPr id="6" name="5 CuadroTexto"/>
          <p:cNvSpPr txBox="1"/>
          <p:nvPr/>
        </p:nvSpPr>
        <p:spPr>
          <a:xfrm>
            <a:off x="5087888" y="1052737"/>
            <a:ext cx="1800200" cy="461665"/>
          </a:xfrm>
          <a:prstGeom prst="rect">
            <a:avLst/>
          </a:prstGeom>
          <a:noFill/>
        </p:spPr>
        <p:txBody>
          <a:bodyPr wrap="square" rtlCol="0">
            <a:spAutoFit/>
          </a:bodyPr>
          <a:lstStyle/>
          <a:p>
            <a:r>
              <a:rPr lang="es-ES" sz="2400" b="1" dirty="0">
                <a:latin typeface="Arial" panose="020B0604020202020204" pitchFamily="34" charset="0"/>
                <a:cs typeface="Arial" panose="020B0604020202020204" pitchFamily="34" charset="0"/>
              </a:rPr>
              <a:t>Concepto:</a:t>
            </a:r>
          </a:p>
        </p:txBody>
      </p:sp>
      <p:sp>
        <p:nvSpPr>
          <p:cNvPr id="7" name="6 Rectángulo redondeado"/>
          <p:cNvSpPr/>
          <p:nvPr/>
        </p:nvSpPr>
        <p:spPr>
          <a:xfrm>
            <a:off x="3149601" y="243840"/>
            <a:ext cx="5384800" cy="808898"/>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s-ES" sz="2400" b="1" dirty="0">
                <a:solidFill>
                  <a:srgbClr val="000000"/>
                </a:solidFill>
                <a:effectLst>
                  <a:outerShdw blurRad="38100" dist="38100" dir="2700000" algn="tl">
                    <a:srgbClr val="FFFFFF"/>
                  </a:outerShdw>
                </a:effectLst>
                <a:latin typeface="Arial" pitchFamily="34" charset="0"/>
                <a:cs typeface="Arial" pitchFamily="34" charset="0"/>
              </a:rPr>
              <a:t>I- Compromiso Respiratorio</a:t>
            </a:r>
            <a:r>
              <a:rPr lang="es-ES" sz="2400" b="1" dirty="0" smtClean="0">
                <a:solidFill>
                  <a:srgbClr val="000000"/>
                </a:solidFill>
                <a:effectLst>
                  <a:outerShdw blurRad="38100" dist="38100" dir="2700000" algn="tl">
                    <a:srgbClr val="FFFFFF"/>
                  </a:outerShdw>
                </a:effectLst>
                <a:latin typeface="Arial" pitchFamily="34" charset="0"/>
                <a:cs typeface="Arial" pitchFamily="34" charset="0"/>
              </a:rPr>
              <a:t>.</a:t>
            </a:r>
            <a:endParaRPr lang="es-ES" sz="2400" dirty="0">
              <a:solidFill>
                <a:schemeClr val="bg1">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47594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
            <a:ext cx="4572000" cy="6857999"/>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
            <a:ext cx="4572000" cy="6857999"/>
          </a:xfrm>
          <a:prstGeom prst="rect">
            <a:avLst/>
          </a:prstGeom>
        </p:spPr>
      </p:pic>
    </p:spTree>
    <p:extLst>
      <p:ext uri="{BB962C8B-B14F-4D97-AF65-F5344CB8AC3E}">
        <p14:creationId xmlns:p14="http://schemas.microsoft.com/office/powerpoint/2010/main" val="3533859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528321" y="1420879"/>
            <a:ext cx="11190438" cy="3416320"/>
          </a:xfrm>
          <a:prstGeom prst="rect">
            <a:avLst/>
          </a:prstGeom>
          <a:noFill/>
        </p:spPr>
        <p:txBody>
          <a:bodyPr wrap="square" rtlCol="0">
            <a:spAutoFit/>
          </a:bodyPr>
          <a:lstStyle/>
          <a:p>
            <a:pPr algn="ctr"/>
            <a:r>
              <a:rPr lang="es-ES" sz="2400" b="1" u="sng" dirty="0" smtClean="0">
                <a:latin typeface="Arial" panose="020B0604020202020204" pitchFamily="34" charset="0"/>
                <a:cs typeface="Arial" panose="020B0604020202020204" pitchFamily="34" charset="0"/>
              </a:rPr>
              <a:t>OBJETIVO:</a:t>
            </a:r>
            <a:endParaRPr lang="es-ES" sz="2400" dirty="0" smtClean="0">
              <a:latin typeface="Arial" panose="020B0604020202020204" pitchFamily="34" charset="0"/>
              <a:cs typeface="Arial" panose="020B0604020202020204" pitchFamily="34" charset="0"/>
            </a:endParaRPr>
          </a:p>
          <a:p>
            <a:r>
              <a:rPr lang="es-ES" sz="2400" dirty="0">
                <a:latin typeface="Arial" panose="020B0604020202020204" pitchFamily="34" charset="0"/>
                <a:cs typeface="Arial" panose="020B0604020202020204" pitchFamily="34" charset="0"/>
              </a:rPr>
              <a:t> </a:t>
            </a:r>
            <a:endParaRPr lang="es-ES" sz="2400" dirty="0" smtClean="0">
              <a:latin typeface="Arial" panose="020B0604020202020204" pitchFamily="34" charset="0"/>
              <a:cs typeface="Arial" panose="020B0604020202020204" pitchFamily="34" charset="0"/>
            </a:endParaRPr>
          </a:p>
          <a:p>
            <a:pPr marL="457200" lvl="0" indent="-457200" algn="just">
              <a:buFont typeface="+mj-lt"/>
              <a:buAutoNum type="arabicPeriod"/>
            </a:pPr>
            <a:r>
              <a:rPr lang="es-ES" sz="2400" b="1" dirty="0" smtClean="0">
                <a:latin typeface="Arial" pitchFamily="34" charset="0"/>
                <a:cs typeface="Arial" pitchFamily="34" charset="0"/>
              </a:rPr>
              <a:t>Interpretar  las diferentes formas de la Asistencia Primaria  y  los medios disponibles para brindarla.</a:t>
            </a:r>
          </a:p>
          <a:p>
            <a:pPr lvl="0" algn="just"/>
            <a:endParaRPr lang="es-ES" sz="2400" b="1" dirty="0" smtClean="0">
              <a:latin typeface="Arial" pitchFamily="34" charset="0"/>
              <a:cs typeface="Arial" pitchFamily="34" charset="0"/>
            </a:endParaRPr>
          </a:p>
          <a:p>
            <a:pPr marL="365125" lvl="0" indent="-365125" algn="just"/>
            <a:r>
              <a:rPr lang="es-ES" sz="2400" b="1" dirty="0" smtClean="0">
                <a:latin typeface="Arial" pitchFamily="34" charset="0"/>
                <a:cs typeface="Arial" pitchFamily="34" charset="0"/>
              </a:rPr>
              <a:t>2.</a:t>
            </a:r>
            <a:r>
              <a:rPr lang="en-US" sz="2400" b="1" dirty="0" smtClean="0">
                <a:latin typeface="Arial" panose="020B0604020202020204" pitchFamily="34" charset="0"/>
                <a:cs typeface="Arial" panose="020B0604020202020204" pitchFamily="34" charset="0"/>
              </a:rPr>
              <a:t> </a:t>
            </a:r>
            <a:r>
              <a:rPr lang="es-ES" sz="2400" b="1" dirty="0">
                <a:latin typeface="Arial" pitchFamily="34" charset="0"/>
                <a:cs typeface="Arial" pitchFamily="34" charset="0"/>
              </a:rPr>
              <a:t>Evaluar las  Misiones del Sanitario y las  medidas para  la  conservación de la  vida  de   heridos y lesionados.</a:t>
            </a:r>
          </a:p>
          <a:p>
            <a:pPr algn="just"/>
            <a:endParaRPr lang="es-ES" sz="2400" b="1" dirty="0">
              <a:latin typeface="Arial" pitchFamily="34" charset="0"/>
              <a:cs typeface="Arial" pitchFamily="34" charset="0"/>
            </a:endParaRPr>
          </a:p>
          <a:p>
            <a:pPr lvl="0" algn="just"/>
            <a:endParaRPr lang="es-ES" sz="2400" b="1" dirty="0">
              <a:latin typeface="Arial" pitchFamily="34" charset="0"/>
              <a:cs typeface="Arial" pitchFamily="34" charset="0"/>
            </a:endParaRPr>
          </a:p>
        </p:txBody>
      </p:sp>
    </p:spTree>
    <p:extLst>
      <p:ext uri="{BB962C8B-B14F-4D97-AF65-F5344CB8AC3E}">
        <p14:creationId xmlns:p14="http://schemas.microsoft.com/office/powerpoint/2010/main" val="42234743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5188029" y="392006"/>
            <a:ext cx="1872208" cy="461665"/>
          </a:xfrm>
          <a:prstGeom prst="rect">
            <a:avLst/>
          </a:prstGeom>
          <a:noFill/>
          <a:ln w="38100">
            <a:solidFill>
              <a:srgbClr val="FF0000"/>
            </a:solidFill>
          </a:ln>
        </p:spPr>
        <p:txBody>
          <a:bodyPr wrap="square" rtlCol="0">
            <a:spAutoFit/>
          </a:bodyPr>
          <a:lstStyle/>
          <a:p>
            <a:r>
              <a:rPr lang="es-ES" sz="2400" b="1" dirty="0">
                <a:latin typeface="Arial" panose="020B0604020202020204" pitchFamily="34" charset="0"/>
                <a:cs typeface="Arial" panose="020B0604020202020204" pitchFamily="34" charset="0"/>
              </a:rPr>
              <a:t>Etiología:</a:t>
            </a:r>
            <a:endParaRPr lang="es-ES" sz="2400" dirty="0">
              <a:latin typeface="Arial" panose="020B0604020202020204" pitchFamily="34" charset="0"/>
              <a:cs typeface="Arial" panose="020B0604020202020204" pitchFamily="34" charset="0"/>
            </a:endParaRPr>
          </a:p>
        </p:txBody>
      </p:sp>
      <p:sp>
        <p:nvSpPr>
          <p:cNvPr id="5" name="4 CuadroTexto"/>
          <p:cNvSpPr txBox="1"/>
          <p:nvPr/>
        </p:nvSpPr>
        <p:spPr>
          <a:xfrm>
            <a:off x="726509" y="955476"/>
            <a:ext cx="10434181" cy="2308324"/>
          </a:xfrm>
          <a:prstGeom prst="rect">
            <a:avLst/>
          </a:prstGeom>
          <a:noFill/>
          <a:ln w="38100">
            <a:solidFill>
              <a:srgbClr val="FF0000"/>
            </a:solidFill>
          </a:ln>
        </p:spPr>
        <p:txBody>
          <a:bodyPr wrap="square" rtlCol="0">
            <a:spAutoFit/>
          </a:bodyPr>
          <a:lstStyle/>
          <a:p>
            <a:pPr algn="just"/>
            <a:r>
              <a:rPr lang="es-ES" sz="2400" b="1" dirty="0">
                <a:latin typeface="Arial" panose="020B0604020202020204" pitchFamily="34" charset="0"/>
                <a:cs typeface="Arial" panose="020B0604020202020204" pitchFamily="34" charset="0"/>
              </a:rPr>
              <a:t>En general, puede producirse por obstrucción de las vías aéreas y por alteración de la mecánica respiratoria.</a:t>
            </a:r>
          </a:p>
          <a:p>
            <a:pPr algn="just"/>
            <a:r>
              <a:rPr lang="es-ES" sz="2400" b="1" dirty="0">
                <a:latin typeface="Arial" panose="020B0604020202020204" pitchFamily="34" charset="0"/>
                <a:cs typeface="Arial" panose="020B0604020202020204" pitchFamily="34" charset="0"/>
              </a:rPr>
              <a:t> Como ejemplo de ello se señalan los traumatismos craneoencefálicos, maxilofaciales, cervicales y torácicos, lesiones por gases tóxicos y humos, por sumersión y paro respiratorio por shock eléctrico.</a:t>
            </a: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5555" y="3507288"/>
            <a:ext cx="2668044" cy="320666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38" y="3507287"/>
            <a:ext cx="2985639" cy="320666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4133" y="3507287"/>
            <a:ext cx="2918577" cy="327868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3244" y="3507287"/>
            <a:ext cx="2736304" cy="32066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47387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2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269685" y="2239586"/>
            <a:ext cx="5535911" cy="461665"/>
          </a:xfrm>
          <a:prstGeom prst="rect">
            <a:avLst/>
          </a:prstGeom>
          <a:noFill/>
          <a:ln w="38100">
            <a:solidFill>
              <a:srgbClr val="FF0000"/>
            </a:solidFill>
          </a:ln>
        </p:spPr>
        <p:txBody>
          <a:bodyPr wrap="square" rtlCol="0">
            <a:spAutoFit/>
          </a:bodyPr>
          <a:lstStyle/>
          <a:p>
            <a:pPr algn="ctr"/>
            <a:r>
              <a:rPr lang="es-ES" sz="2400" b="1" dirty="0" smtClean="0">
                <a:latin typeface="Arial" panose="020B0604020202020204" pitchFamily="34" charset="0"/>
                <a:cs typeface="Arial" panose="020B0604020202020204" pitchFamily="34" charset="0"/>
              </a:rPr>
              <a:t>     </a:t>
            </a:r>
            <a:r>
              <a:rPr lang="es-ES" sz="2400" b="1" dirty="0">
                <a:latin typeface="Arial" panose="020B0604020202020204" pitchFamily="34" charset="0"/>
                <a:cs typeface="Arial" panose="020B0604020202020204" pitchFamily="34" charset="0"/>
              </a:rPr>
              <a:t>A: Apertura de la vía </a:t>
            </a:r>
            <a:r>
              <a:rPr lang="es-ES" sz="2400" b="1" dirty="0" smtClean="0">
                <a:latin typeface="Arial" panose="020B0604020202020204" pitchFamily="34" charset="0"/>
                <a:cs typeface="Arial" panose="020B0604020202020204" pitchFamily="34" charset="0"/>
              </a:rPr>
              <a:t>respiratoria.</a:t>
            </a:r>
            <a:r>
              <a:rPr lang="es-ES" sz="2000" dirty="0" smtClean="0">
                <a:latin typeface="Arial" panose="020B0604020202020204" pitchFamily="34" charset="0"/>
                <a:cs typeface="Arial" panose="020B0604020202020204" pitchFamily="34" charset="0"/>
              </a:rPr>
              <a:t>  </a:t>
            </a:r>
            <a:endParaRPr lang="es-ES" sz="2000" dirty="0">
              <a:latin typeface="Arial" panose="020B0604020202020204" pitchFamily="34" charset="0"/>
              <a:cs typeface="Arial" panose="020B0604020202020204" pitchFamily="34" charset="0"/>
            </a:endParaRPr>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7158" y="3539476"/>
            <a:ext cx="3780430" cy="330414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8657" y="3536028"/>
            <a:ext cx="3875964" cy="330759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856" y="3536028"/>
            <a:ext cx="3865233" cy="330759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2 Rectángulo redondeado"/>
          <p:cNvSpPr/>
          <p:nvPr/>
        </p:nvSpPr>
        <p:spPr>
          <a:xfrm>
            <a:off x="3693212" y="502723"/>
            <a:ext cx="4661559" cy="1357322"/>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s-ES" sz="24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I- Compromiso Respiratorio</a:t>
            </a:r>
            <a:r>
              <a:rPr lang="es-ES" sz="2400" b="1" dirty="0" smtClean="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a:t>
            </a:r>
          </a:p>
          <a:p>
            <a:pPr algn="ctr">
              <a:defRPr/>
            </a:pPr>
            <a:r>
              <a:rPr lang="es-ES" sz="2400" b="1" dirty="0" smtClean="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Conducta</a:t>
            </a:r>
            <a:endParaRPr lang="es-ES" sz="24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a:p>
            <a:pPr algn="ctr">
              <a:defRPr/>
            </a:pPr>
            <a:endParaRPr lang="es-ES" dirty="0">
              <a:solidFill>
                <a:schemeClr val="bg1">
                  <a:lumMod val="50000"/>
                </a:schemeClr>
              </a:solidFill>
            </a:endParaRPr>
          </a:p>
        </p:txBody>
      </p:sp>
    </p:spTree>
    <p:extLst>
      <p:ext uri="{BB962C8B-B14F-4D97-AF65-F5344CB8AC3E}">
        <p14:creationId xmlns:p14="http://schemas.microsoft.com/office/powerpoint/2010/main" val="101503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32856"/>
            <a:ext cx="4503761" cy="47251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CuadroTexto 4"/>
          <p:cNvSpPr txBox="1"/>
          <p:nvPr/>
        </p:nvSpPr>
        <p:spPr>
          <a:xfrm>
            <a:off x="119260" y="490037"/>
            <a:ext cx="4265240" cy="830997"/>
          </a:xfrm>
          <a:prstGeom prst="rect">
            <a:avLst/>
          </a:prstGeom>
          <a:noFill/>
          <a:ln w="38100">
            <a:solidFill>
              <a:srgbClr val="FF0000"/>
            </a:solidFill>
          </a:ln>
        </p:spPr>
        <p:txBody>
          <a:bodyPr wrap="square" rtlCol="0">
            <a:spAutoFit/>
          </a:bodyPr>
          <a:lstStyle/>
          <a:p>
            <a:pPr algn="just"/>
            <a:r>
              <a:rPr lang="es-ES" sz="2400" b="1" dirty="0">
                <a:latin typeface="Arial" panose="020B0604020202020204" pitchFamily="34" charset="0"/>
                <a:cs typeface="Arial" panose="020B0604020202020204" pitchFamily="34" charset="0"/>
              </a:rPr>
              <a:t>Evaluar la respiración con tres sentidos: </a:t>
            </a:r>
            <a:r>
              <a:rPr lang="es-ES" sz="2400" b="1" dirty="0" smtClean="0">
                <a:latin typeface="Arial" panose="020B0604020202020204" pitchFamily="34" charset="0"/>
                <a:cs typeface="Arial" panose="020B0604020202020204" pitchFamily="34" charset="0"/>
              </a:rPr>
              <a:t> </a:t>
            </a:r>
            <a:endParaRPr lang="es-ES" sz="2000" b="1"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3762" y="2132855"/>
            <a:ext cx="4012442" cy="472639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5386" y="2132855"/>
            <a:ext cx="3466530" cy="472514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Flecha abajo 1"/>
          <p:cNvSpPr/>
          <p:nvPr/>
        </p:nvSpPr>
        <p:spPr>
          <a:xfrm>
            <a:off x="2115403" y="1419367"/>
            <a:ext cx="341194" cy="4776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p:cNvSpPr txBox="1"/>
          <p:nvPr/>
        </p:nvSpPr>
        <p:spPr>
          <a:xfrm>
            <a:off x="6421271" y="475107"/>
            <a:ext cx="4408227" cy="830997"/>
          </a:xfrm>
          <a:prstGeom prst="rect">
            <a:avLst/>
          </a:prstGeom>
          <a:noFill/>
          <a:ln w="38100">
            <a:solidFill>
              <a:srgbClr val="FF0000"/>
            </a:solidFill>
          </a:ln>
        </p:spPr>
        <p:txBody>
          <a:bodyPr wrap="square" rtlCol="0">
            <a:spAutoFit/>
          </a:bodyPr>
          <a:lstStyle/>
          <a:p>
            <a:pPr algn="ctr"/>
            <a:r>
              <a:rPr lang="es-ES" sz="2400" b="1" dirty="0" smtClean="0">
                <a:latin typeface="Arial" panose="020B0604020202020204" pitchFamily="34" charset="0"/>
                <a:cs typeface="Arial" panose="020B0604020202020204" pitchFamily="34" charset="0"/>
              </a:rPr>
              <a:t> Si respira suficientemente y regularmente</a:t>
            </a:r>
            <a:endParaRPr lang="es-ES" sz="2000" b="1" dirty="0">
              <a:latin typeface="Arial" panose="020B0604020202020204" pitchFamily="34" charset="0"/>
              <a:cs typeface="Arial" panose="020B0604020202020204" pitchFamily="34" charset="0"/>
            </a:endParaRPr>
          </a:p>
        </p:txBody>
      </p:sp>
      <p:sp>
        <p:nvSpPr>
          <p:cNvPr id="9" name="Flecha abajo 8"/>
          <p:cNvSpPr/>
          <p:nvPr/>
        </p:nvSpPr>
        <p:spPr>
          <a:xfrm>
            <a:off x="8543500" y="1419367"/>
            <a:ext cx="341194" cy="4776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8256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6657" y="2398888"/>
            <a:ext cx="4628368" cy="44591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CuadroTexto 1"/>
          <p:cNvSpPr txBox="1"/>
          <p:nvPr/>
        </p:nvSpPr>
        <p:spPr>
          <a:xfrm>
            <a:off x="2224585" y="272751"/>
            <a:ext cx="4382709" cy="1200329"/>
          </a:xfrm>
          <a:prstGeom prst="rect">
            <a:avLst/>
          </a:prstGeom>
          <a:noFill/>
          <a:ln w="38100">
            <a:solidFill>
              <a:srgbClr val="FF0000"/>
            </a:solidFill>
          </a:ln>
        </p:spPr>
        <p:txBody>
          <a:bodyPr wrap="square" rtlCol="0">
            <a:spAutoFit/>
          </a:bodyPr>
          <a:lstStyle/>
          <a:p>
            <a:pPr lvl="0" algn="ctr" eaLnBrk="0" fontAlgn="base" hangingPunct="0">
              <a:spcBef>
                <a:spcPct val="0"/>
              </a:spcBef>
              <a:spcAft>
                <a:spcPct val="0"/>
              </a:spcAft>
            </a:pPr>
            <a:r>
              <a:rPr lang="es-ES" altLang="es-ES" sz="2400" b="1" dirty="0">
                <a:latin typeface="Arial" panose="020B0604020202020204" pitchFamily="34" charset="0"/>
                <a:ea typeface="Times New Roman" panose="02020603050405020304" pitchFamily="18" charset="0"/>
                <a:cs typeface="Arial" panose="020B0604020202020204" pitchFamily="34" charset="0"/>
              </a:rPr>
              <a:t>B. Aplicar respiración artificial boca a boca o boca </a:t>
            </a:r>
            <a:r>
              <a:rPr lang="es-ES" altLang="es-ES" sz="2400" b="1" dirty="0" smtClean="0">
                <a:latin typeface="Arial" panose="020B0604020202020204" pitchFamily="34" charset="0"/>
                <a:ea typeface="Times New Roman" panose="02020603050405020304" pitchFamily="18" charset="0"/>
                <a:cs typeface="Arial" panose="020B0604020202020204" pitchFamily="34" charset="0"/>
              </a:rPr>
              <a:t>nariz.</a:t>
            </a:r>
            <a:endParaRPr lang="es-ES" altLang="es-ES" sz="2400" b="1" dirty="0">
              <a:latin typeface="Arial" panose="020B0604020202020204" pitchFamily="34" charset="0"/>
              <a:ea typeface="Times New Roman" panose="02020603050405020304" pitchFamily="18" charset="0"/>
              <a:cs typeface="Arial" panose="020B0604020202020204" pitchFamily="34" charset="0"/>
            </a:endParaRPr>
          </a:p>
        </p:txBody>
      </p:sp>
      <p:sp>
        <p:nvSpPr>
          <p:cNvPr id="3" name="Flecha derecha 2"/>
          <p:cNvSpPr/>
          <p:nvPr/>
        </p:nvSpPr>
        <p:spPr>
          <a:xfrm rot="2546951">
            <a:off x="5721298" y="1759177"/>
            <a:ext cx="664743" cy="3536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p:cNvSpPr/>
          <p:nvPr/>
        </p:nvSpPr>
        <p:spPr>
          <a:xfrm>
            <a:off x="8420668" y="923162"/>
            <a:ext cx="3616657" cy="1200329"/>
          </a:xfrm>
          <a:prstGeom prst="rect">
            <a:avLst/>
          </a:prstGeom>
          <a:ln w="38100">
            <a:solidFill>
              <a:srgbClr val="FF0000"/>
            </a:solidFill>
          </a:ln>
        </p:spPr>
        <p:txBody>
          <a:bodyPr wrap="square">
            <a:spAutoFit/>
          </a:bodyPr>
          <a:lstStyle/>
          <a:p>
            <a:pPr algn="ctr">
              <a:spcAft>
                <a:spcPts val="0"/>
              </a:spcAft>
            </a:pPr>
            <a:r>
              <a:rPr lang="es-ES" sz="2400" b="1" dirty="0">
                <a:latin typeface="Arial" panose="020B0604020202020204" pitchFamily="34" charset="0"/>
                <a:ea typeface="Times New Roman" panose="02020603050405020304" pitchFamily="18" charset="0"/>
                <a:cs typeface="Arial" panose="020B0604020202020204" pitchFamily="34" charset="0"/>
              </a:rPr>
              <a:t>C: Circulación artificial: Aplicar masaje cardíaco externo.</a:t>
            </a: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20668" y="2729552"/>
            <a:ext cx="3466532" cy="372583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Flecha derecha 6"/>
          <p:cNvSpPr/>
          <p:nvPr/>
        </p:nvSpPr>
        <p:spPr>
          <a:xfrm rot="5400000">
            <a:off x="9968466" y="2277015"/>
            <a:ext cx="370937" cy="3536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90" y="2398888"/>
            <a:ext cx="3331345" cy="435675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9" name="Flecha derecha 8"/>
          <p:cNvSpPr/>
          <p:nvPr/>
        </p:nvSpPr>
        <p:spPr>
          <a:xfrm rot="7355852">
            <a:off x="2742281" y="1686447"/>
            <a:ext cx="664743" cy="3536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15962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7"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Rectángulo redondeado"/>
          <p:cNvSpPr/>
          <p:nvPr/>
        </p:nvSpPr>
        <p:spPr>
          <a:xfrm>
            <a:off x="3384169" y="303038"/>
            <a:ext cx="4968260" cy="843374"/>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s-ES" sz="2400" b="1" dirty="0" smtClean="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a:p>
            <a:pPr algn="ctr">
              <a:defRPr/>
            </a:pPr>
            <a:r>
              <a:rPr lang="es-ES" sz="2400" b="1" dirty="0" smtClean="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II- </a:t>
            </a:r>
            <a:r>
              <a:rPr lang="es-ES" sz="24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Hemorragia Externa Aguda.</a:t>
            </a:r>
          </a:p>
          <a:p>
            <a:pPr algn="ctr">
              <a:defRPr/>
            </a:pPr>
            <a:endParaRPr lang="es-ES" sz="2400" dirty="0">
              <a:solidFill>
                <a:schemeClr val="bg1">
                  <a:lumMod val="50000"/>
                </a:schemeClr>
              </a:solidFill>
              <a:latin typeface="Arial" panose="020B0604020202020204" pitchFamily="34" charset="0"/>
              <a:cs typeface="Arial" panose="020B0604020202020204" pitchFamily="34" charset="0"/>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2074460"/>
            <a:ext cx="4285396" cy="47835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8227" y="2074460"/>
            <a:ext cx="3821373" cy="47835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2429" y="2074460"/>
            <a:ext cx="3725840" cy="47835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9" name="Flecha abajo 8"/>
          <p:cNvSpPr/>
          <p:nvPr/>
        </p:nvSpPr>
        <p:spPr>
          <a:xfrm rot="2479800">
            <a:off x="2416805" y="1027667"/>
            <a:ext cx="393134"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lecha abajo 9"/>
          <p:cNvSpPr/>
          <p:nvPr/>
        </p:nvSpPr>
        <p:spPr>
          <a:xfrm>
            <a:off x="6168788" y="1269242"/>
            <a:ext cx="395785" cy="7447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Flecha abajo 10"/>
          <p:cNvSpPr/>
          <p:nvPr/>
        </p:nvSpPr>
        <p:spPr>
          <a:xfrm rot="18997433">
            <a:off x="8962523" y="858810"/>
            <a:ext cx="462488"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8747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031729" y="1193441"/>
            <a:ext cx="4676280" cy="461665"/>
          </a:xfrm>
          <a:prstGeom prst="rect">
            <a:avLst/>
          </a:prstGeom>
          <a:ln w="38100">
            <a:solidFill>
              <a:srgbClr val="FF0000"/>
            </a:solidFill>
          </a:ln>
        </p:spPr>
        <p:txBody>
          <a:bodyPr wrap="none">
            <a:spAutoFit/>
          </a:bodyPr>
          <a:lstStyle/>
          <a:p>
            <a:pPr lvl="0"/>
            <a:r>
              <a:rPr lang="es-ES" sz="2400" b="1" dirty="0">
                <a:latin typeface="Arial" panose="020B0604020202020204" pitchFamily="34" charset="0"/>
                <a:cs typeface="Arial" panose="020B0604020202020204" pitchFamily="34" charset="0"/>
              </a:rPr>
              <a:t>Comprensión digital o manual.</a:t>
            </a:r>
          </a:p>
        </p:txBody>
      </p:sp>
      <p:sp>
        <p:nvSpPr>
          <p:cNvPr id="3" name="Rectángulo 2"/>
          <p:cNvSpPr/>
          <p:nvPr/>
        </p:nvSpPr>
        <p:spPr>
          <a:xfrm>
            <a:off x="1687330" y="287257"/>
            <a:ext cx="9163086" cy="646331"/>
          </a:xfrm>
          <a:prstGeom prst="rect">
            <a:avLst/>
          </a:prstGeom>
          <a:ln w="38100">
            <a:solidFill>
              <a:srgbClr val="FF0000"/>
            </a:solidFill>
          </a:ln>
        </p:spPr>
        <p:txBody>
          <a:bodyPr wrap="none">
            <a:spAutoFit/>
          </a:bodyPr>
          <a:lstStyle/>
          <a:p>
            <a:r>
              <a:rPr lang="es-ES" dirty="0"/>
              <a:t> </a:t>
            </a:r>
            <a:r>
              <a:rPr lang="es-E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Los métodos de hemostasia provisional </a:t>
            </a:r>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6032" y="2391819"/>
            <a:ext cx="4334005" cy="43468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478" y="2361063"/>
            <a:ext cx="3220497" cy="43468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9" name="Flecha abajo 8"/>
          <p:cNvSpPr/>
          <p:nvPr/>
        </p:nvSpPr>
        <p:spPr>
          <a:xfrm rot="3195096">
            <a:off x="3319664" y="1553469"/>
            <a:ext cx="464825" cy="685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lecha abajo 9"/>
          <p:cNvSpPr/>
          <p:nvPr/>
        </p:nvSpPr>
        <p:spPr>
          <a:xfrm rot="19214882">
            <a:off x="7001385" y="1681787"/>
            <a:ext cx="480831" cy="6624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2154" y="2361064"/>
            <a:ext cx="4048699" cy="43468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26261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361641" y="787737"/>
            <a:ext cx="5518498" cy="461665"/>
          </a:xfrm>
          <a:prstGeom prst="rect">
            <a:avLst/>
          </a:prstGeom>
          <a:ln w="38100">
            <a:solidFill>
              <a:srgbClr val="FF0000"/>
            </a:solidFill>
          </a:ln>
        </p:spPr>
        <p:txBody>
          <a:bodyPr wrap="none">
            <a:spAutoFit/>
          </a:bodyPr>
          <a:lstStyle/>
          <a:p>
            <a:pPr lvl="0"/>
            <a:r>
              <a:rPr lang="es-E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Vendaje compresivo sobre la herida.</a:t>
            </a:r>
          </a:p>
        </p:txBody>
      </p:sp>
      <p:pic>
        <p:nvPicPr>
          <p:cNvPr id="5" name="Imagen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3385" y="2224586"/>
            <a:ext cx="4080681" cy="449091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Imagen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6078" y="2224586"/>
            <a:ext cx="3698543" cy="449091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364" y="2224586"/>
            <a:ext cx="3684895" cy="463341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CuadroTexto 7"/>
          <p:cNvSpPr txBox="1"/>
          <p:nvPr/>
        </p:nvSpPr>
        <p:spPr>
          <a:xfrm>
            <a:off x="532263" y="2538484"/>
            <a:ext cx="2829378" cy="646331"/>
          </a:xfrm>
          <a:prstGeom prst="rect">
            <a:avLst/>
          </a:prstGeom>
          <a:noFill/>
          <a:ln>
            <a:solidFill>
              <a:srgbClr val="FF0000"/>
            </a:solidFill>
          </a:ln>
        </p:spPr>
        <p:txBody>
          <a:bodyPr wrap="square" rtlCol="0">
            <a:spAutoFit/>
          </a:bodyPr>
          <a:lstStyle/>
          <a:p>
            <a:pPr algn="ctr"/>
            <a:r>
              <a:rPr lang="es-ES" b="1" dirty="0" smtClean="0">
                <a:solidFill>
                  <a:srgbClr val="FFFF00"/>
                </a:solidFill>
                <a:latin typeface="Arial" panose="020B0604020202020204" pitchFamily="34" charset="0"/>
                <a:cs typeface="Arial" panose="020B0604020202020204" pitchFamily="34" charset="0"/>
              </a:rPr>
              <a:t>Paquete Individual del Soldado</a:t>
            </a:r>
            <a:endParaRPr lang="es-ES" b="1" dirty="0">
              <a:solidFill>
                <a:srgbClr val="FFFF00"/>
              </a:solidFill>
              <a:latin typeface="Arial" panose="020B0604020202020204" pitchFamily="34" charset="0"/>
              <a:cs typeface="Arial" panose="020B0604020202020204" pitchFamily="34" charset="0"/>
            </a:endParaRPr>
          </a:p>
        </p:txBody>
      </p:sp>
      <p:sp>
        <p:nvSpPr>
          <p:cNvPr id="9" name="Flecha abajo 8"/>
          <p:cNvSpPr/>
          <p:nvPr/>
        </p:nvSpPr>
        <p:spPr>
          <a:xfrm rot="3178341">
            <a:off x="2377027" y="1046118"/>
            <a:ext cx="373740"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lecha abajo 9"/>
          <p:cNvSpPr/>
          <p:nvPr/>
        </p:nvSpPr>
        <p:spPr>
          <a:xfrm rot="18539543">
            <a:off x="9350683" y="1051597"/>
            <a:ext cx="363985"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9968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270726" y="412844"/>
            <a:ext cx="5139548" cy="461665"/>
          </a:xfrm>
          <a:prstGeom prst="rect">
            <a:avLst/>
          </a:prstGeom>
          <a:ln w="38100">
            <a:solidFill>
              <a:srgbClr val="FF0000"/>
            </a:solidFill>
          </a:ln>
        </p:spPr>
        <p:txBody>
          <a:bodyPr wrap="none">
            <a:spAutoFit/>
          </a:bodyPr>
          <a:lstStyle/>
          <a:p>
            <a:r>
              <a:rPr lang="es-ES" sz="2400" b="1" dirty="0">
                <a:latin typeface="Arial" panose="020B0604020202020204" pitchFamily="34" charset="0"/>
                <a:cs typeface="Arial" panose="020B0604020202020204" pitchFamily="34" charset="0"/>
              </a:rPr>
              <a:t>Elevación del miembro lesionado.</a:t>
            </a:r>
            <a:endParaRPr lang="es-ES" sz="2400"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2877" y="1978925"/>
            <a:ext cx="6223379" cy="45788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35" y="1978925"/>
            <a:ext cx="5268036" cy="45788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Flecha abajo 6"/>
          <p:cNvSpPr/>
          <p:nvPr/>
        </p:nvSpPr>
        <p:spPr>
          <a:xfrm rot="3468124">
            <a:off x="3072429" y="861242"/>
            <a:ext cx="304371"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Flecha abajo 7"/>
          <p:cNvSpPr/>
          <p:nvPr/>
        </p:nvSpPr>
        <p:spPr>
          <a:xfrm rot="18345388">
            <a:off x="8739486" y="889986"/>
            <a:ext cx="326143"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15996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4174240" y="432895"/>
            <a:ext cx="3942105" cy="461665"/>
          </a:xfrm>
          <a:prstGeom prst="rect">
            <a:avLst/>
          </a:prstGeom>
          <a:ln w="38100">
            <a:solidFill>
              <a:srgbClr val="FF0000"/>
            </a:solidFill>
          </a:ln>
        </p:spPr>
        <p:txBody>
          <a:bodyPr wrap="none">
            <a:spAutoFit/>
          </a:bodyPr>
          <a:lstStyle/>
          <a:p>
            <a:pPr lvl="0"/>
            <a:r>
              <a:rPr lang="es-ES" sz="2400" b="1" dirty="0">
                <a:latin typeface="Arial" panose="020B0604020202020204" pitchFamily="34" charset="0"/>
                <a:cs typeface="Arial" panose="020B0604020202020204" pitchFamily="34" charset="0"/>
              </a:rPr>
              <a:t>Aplicación del torniquete.</a:t>
            </a: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829" y="1705970"/>
            <a:ext cx="5540991" cy="50291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5958" y="1705970"/>
            <a:ext cx="6005015" cy="50291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Flecha abajo 7"/>
          <p:cNvSpPr/>
          <p:nvPr/>
        </p:nvSpPr>
        <p:spPr>
          <a:xfrm rot="3646125">
            <a:off x="3223040" y="579180"/>
            <a:ext cx="379899"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Flecha abajo 8"/>
          <p:cNvSpPr/>
          <p:nvPr/>
        </p:nvSpPr>
        <p:spPr>
          <a:xfrm rot="18347980">
            <a:off x="8944600" y="616243"/>
            <a:ext cx="393239"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00901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24192" y="793929"/>
            <a:ext cx="2943616" cy="792088"/>
          </a:xfrm>
          <a:ln w="38100">
            <a:solidFill>
              <a:srgbClr val="FF0000"/>
            </a:solidFill>
          </a:ln>
        </p:spPr>
        <p:txBody>
          <a:bodyPr>
            <a:normAutofit fontScale="90000"/>
          </a:bodyPr>
          <a:lstStyle/>
          <a:p>
            <a:r>
              <a:rPr lang="es-ES" dirty="0" smtClean="0"/>
              <a:t>          </a:t>
            </a:r>
            <a:br>
              <a:rPr lang="es-ES" dirty="0" smtClean="0"/>
            </a:br>
            <a:r>
              <a:rPr lang="es-ES" dirty="0" smtClean="0"/>
              <a:t>   </a:t>
            </a:r>
            <a:r>
              <a:rPr lang="es-ES_tradnl" sz="3100" b="1" dirty="0" smtClean="0">
                <a:latin typeface="Arial" panose="020B0604020202020204" pitchFamily="34" charset="0"/>
                <a:cs typeface="Arial" panose="020B0604020202020204" pitchFamily="34" charset="0"/>
              </a:rPr>
              <a:t>TORNIQUETE</a:t>
            </a:r>
            <a:r>
              <a:rPr lang="es-ES_tradnl" b="1" dirty="0" smtClean="0">
                <a:latin typeface="Arial Black" pitchFamily="34" charset="0"/>
              </a:rPr>
              <a:t>  </a:t>
            </a:r>
            <a:r>
              <a:rPr lang="es-ES_tradnl" b="1" dirty="0" smtClean="0">
                <a:solidFill>
                  <a:srgbClr val="FFFF00"/>
                </a:solidFill>
                <a:latin typeface="Arial Black" pitchFamily="34" charset="0"/>
              </a:rPr>
              <a:t>      </a:t>
            </a:r>
            <a:r>
              <a:rPr lang="es-ES" dirty="0" smtClean="0">
                <a:solidFill>
                  <a:srgbClr val="FFFF00"/>
                </a:solidFill>
                <a:latin typeface="Arial Black" pitchFamily="34" charset="0"/>
              </a:rPr>
              <a:t/>
            </a:r>
            <a:br>
              <a:rPr lang="es-ES" dirty="0" smtClean="0">
                <a:solidFill>
                  <a:srgbClr val="FFFF00"/>
                </a:solidFill>
                <a:latin typeface="Arial Black" pitchFamily="34" charset="0"/>
              </a:rPr>
            </a:br>
            <a:r>
              <a:rPr lang="es-ES_tradnl" b="1" dirty="0" smtClean="0">
                <a:solidFill>
                  <a:srgbClr val="FFFF00"/>
                </a:solidFill>
                <a:latin typeface="Arial Black" pitchFamily="34" charset="0"/>
              </a:rPr>
              <a:t> </a:t>
            </a:r>
            <a:endParaRPr lang="es-ES" dirty="0" smtClean="0">
              <a:solidFill>
                <a:srgbClr val="FFFF00"/>
              </a:solidFill>
              <a:latin typeface="Arial Black" pitchFamily="34" charset="0"/>
            </a:endParaRPr>
          </a:p>
        </p:txBody>
      </p:sp>
      <p:sp>
        <p:nvSpPr>
          <p:cNvPr id="3" name="2 Marcador de contenido"/>
          <p:cNvSpPr>
            <a:spLocks noGrp="1"/>
          </p:cNvSpPr>
          <p:nvPr>
            <p:ph idx="1"/>
          </p:nvPr>
        </p:nvSpPr>
        <p:spPr>
          <a:xfrm>
            <a:off x="838200" y="1189973"/>
            <a:ext cx="10515600" cy="3269293"/>
          </a:xfrm>
        </p:spPr>
        <p:txBody>
          <a:bodyPr>
            <a:normAutofit/>
          </a:bodyPr>
          <a:lstStyle/>
          <a:p>
            <a:pPr algn="just"/>
            <a:endParaRPr lang="es-ES_tradnl" sz="2400" b="1" dirty="0" smtClean="0">
              <a:latin typeface="Arial" pitchFamily="34" charset="0"/>
              <a:cs typeface="Arial" pitchFamily="34" charset="0"/>
            </a:endParaRPr>
          </a:p>
          <a:p>
            <a:pPr algn="just"/>
            <a:endParaRPr lang="es-ES_tradnl" sz="2400" b="1" dirty="0">
              <a:latin typeface="Arial" pitchFamily="34" charset="0"/>
              <a:cs typeface="Arial" pitchFamily="34" charset="0"/>
            </a:endParaRPr>
          </a:p>
          <a:p>
            <a:pPr algn="just"/>
            <a:r>
              <a:rPr lang="es-ES_tradnl" sz="2400" b="1" dirty="0" smtClean="0">
                <a:latin typeface="Arial" pitchFamily="34" charset="0"/>
                <a:cs typeface="Arial" pitchFamily="34" charset="0"/>
              </a:rPr>
              <a:t>Recibe el nombre de torniquete la banda o vendaje de compresión que se aplique a un miembro, de manera que pueda apretarse y detener la sangre.</a:t>
            </a:r>
            <a:endParaRPr lang="es-ES" sz="2400" b="1" dirty="0" smtClean="0">
              <a:latin typeface="Arial" pitchFamily="34" charset="0"/>
              <a:cs typeface="Arial" pitchFamily="34" charset="0"/>
            </a:endParaRPr>
          </a:p>
          <a:p>
            <a:pPr algn="just"/>
            <a:r>
              <a:rPr lang="es-ES_tradnl" sz="2400" b="1" dirty="0" smtClean="0">
                <a:latin typeface="Arial" pitchFamily="34" charset="0"/>
                <a:cs typeface="Arial" pitchFamily="34" charset="0"/>
              </a:rPr>
              <a:t>Es el método más seguro para detener la hemorragia en las extremidades. Las hemorragias en las partes blandas de la cabeza y el tronco se contienen mediante vendajes compresivos</a:t>
            </a:r>
            <a:endParaRPr lang="es-ES" sz="2400" b="1" dirty="0">
              <a:latin typeface="Arial" pitchFamily="34" charset="0"/>
              <a:cs typeface="Arial" pitchFamily="34" charset="0"/>
            </a:endParaRPr>
          </a:p>
        </p:txBody>
      </p:sp>
    </p:spTree>
    <p:extLst>
      <p:ext uri="{BB962C8B-B14F-4D97-AF65-F5344CB8AC3E}">
        <p14:creationId xmlns:p14="http://schemas.microsoft.com/office/powerpoint/2010/main" val="36973614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64161" y="1338122"/>
            <a:ext cx="11454598" cy="3754874"/>
          </a:xfrm>
          <a:prstGeom prst="rect">
            <a:avLst/>
          </a:prstGeom>
        </p:spPr>
        <p:txBody>
          <a:bodyPr wrap="square">
            <a:spAutoFit/>
          </a:bodyPr>
          <a:lstStyle/>
          <a:p>
            <a:pPr algn="ctr">
              <a:spcAft>
                <a:spcPts val="0"/>
              </a:spcAft>
            </a:pPr>
            <a:r>
              <a:rPr lang="es-ES" sz="2400" b="1" u="sng" dirty="0" smtClean="0">
                <a:latin typeface="Arial" panose="020B0604020202020204" pitchFamily="34" charset="0"/>
                <a:ea typeface="Times New Roman" panose="02020603050405020304" pitchFamily="18" charset="0"/>
                <a:cs typeface="Arial" panose="020B0604020202020204" pitchFamily="34" charset="0"/>
              </a:rPr>
              <a:t>SUMARIO:</a:t>
            </a:r>
          </a:p>
          <a:p>
            <a:pPr algn="ctr">
              <a:spcAft>
                <a:spcPts val="0"/>
              </a:spcAft>
            </a:pPr>
            <a:endParaRPr lang="es-ES" sz="2400" dirty="0" smtClean="0">
              <a:latin typeface="Arial" panose="020B0604020202020204" pitchFamily="34" charset="0"/>
              <a:ea typeface="Times New Roman" panose="02020603050405020304" pitchFamily="18" charset="0"/>
              <a:cs typeface="Arial" panose="020B0604020202020204" pitchFamily="34" charset="0"/>
            </a:endParaRPr>
          </a:p>
          <a:p>
            <a:pPr lvl="0"/>
            <a:r>
              <a:rPr lang="es-ES" sz="2400" b="1" dirty="0" smtClean="0">
                <a:latin typeface="Arial" pitchFamily="34" charset="0"/>
                <a:cs typeface="Arial" pitchFamily="34" charset="0"/>
              </a:rPr>
              <a:t>1.  Asistencia </a:t>
            </a:r>
            <a:r>
              <a:rPr lang="es-ES" sz="2400" b="1" dirty="0">
                <a:latin typeface="Arial" pitchFamily="34" charset="0"/>
                <a:cs typeface="Arial" pitchFamily="34" charset="0"/>
              </a:rPr>
              <a:t>primaria. Modalidades. Concepto</a:t>
            </a:r>
            <a:r>
              <a:rPr lang="es-ES" sz="2400" b="1" dirty="0" smtClean="0">
                <a:latin typeface="Arial" pitchFamily="34" charset="0"/>
                <a:cs typeface="Arial" pitchFamily="34" charset="0"/>
              </a:rPr>
              <a:t>. Medidas.</a:t>
            </a:r>
            <a:endParaRPr lang="es-ES" sz="2400" b="1" dirty="0">
              <a:latin typeface="Arial" pitchFamily="34" charset="0"/>
              <a:cs typeface="Arial" pitchFamily="34" charset="0"/>
            </a:endParaRPr>
          </a:p>
          <a:p>
            <a:r>
              <a:rPr lang="es-ES" sz="2400" b="1" dirty="0" smtClean="0">
                <a:latin typeface="Arial" pitchFamily="34" charset="0"/>
                <a:cs typeface="Arial" pitchFamily="34" charset="0"/>
              </a:rPr>
              <a:t>2. Trabajo </a:t>
            </a:r>
            <a:r>
              <a:rPr lang="es-ES" sz="2400" b="1" dirty="0">
                <a:latin typeface="Arial" pitchFamily="34" charset="0"/>
                <a:cs typeface="Arial" pitchFamily="34" charset="0"/>
              </a:rPr>
              <a:t>del sanitario. Misiones. </a:t>
            </a:r>
          </a:p>
          <a:p>
            <a:pPr marL="365125" lvl="0" indent="-365125"/>
            <a:r>
              <a:rPr lang="es-ES" sz="2400" b="1" dirty="0" smtClean="0">
                <a:latin typeface="Arial" pitchFamily="34" charset="0"/>
                <a:cs typeface="Arial" pitchFamily="34" charset="0"/>
              </a:rPr>
              <a:t>3. Reconocimiento </a:t>
            </a:r>
            <a:r>
              <a:rPr lang="es-ES" sz="2400" b="1" dirty="0">
                <a:latin typeface="Arial" pitchFamily="34" charset="0"/>
                <a:cs typeface="Arial" pitchFamily="34" charset="0"/>
              </a:rPr>
              <a:t>de heridos y  lesionados</a:t>
            </a:r>
            <a:r>
              <a:rPr lang="es-ES" sz="2400" b="1" dirty="0" smtClean="0">
                <a:latin typeface="Arial" pitchFamily="34" charset="0"/>
                <a:cs typeface="Arial" pitchFamily="34" charset="0"/>
              </a:rPr>
              <a:t>.   </a:t>
            </a:r>
            <a:r>
              <a:rPr lang="es-ES" sz="2400" b="1" dirty="0">
                <a:latin typeface="Arial" pitchFamily="34" charset="0"/>
                <a:cs typeface="Arial" pitchFamily="34" charset="0"/>
              </a:rPr>
              <a:t>Afecciones.  Conducta para  preservar la vida.  </a:t>
            </a:r>
            <a:r>
              <a:rPr lang="es-ES" sz="2400" b="1" dirty="0" smtClean="0">
                <a:latin typeface="Arial" pitchFamily="34" charset="0"/>
                <a:cs typeface="Arial" pitchFamily="34" charset="0"/>
              </a:rPr>
              <a:t>Medidas </a:t>
            </a:r>
            <a:r>
              <a:rPr lang="es-ES" sz="2400" b="1" dirty="0">
                <a:latin typeface="Arial" pitchFamily="34" charset="0"/>
                <a:cs typeface="Arial" pitchFamily="34" charset="0"/>
              </a:rPr>
              <a:t>complementarias. </a:t>
            </a:r>
          </a:p>
          <a:p>
            <a:pPr lvl="0"/>
            <a:endParaRPr lang="es-ES" sz="2400" b="1" dirty="0" smtClean="0">
              <a:latin typeface="Arial" panose="020B0604020202020204" pitchFamily="34" charset="0"/>
              <a:cs typeface="Arial" panose="020B0604020202020204" pitchFamily="34" charset="0"/>
            </a:endParaRPr>
          </a:p>
          <a:p>
            <a:pPr lvl="0"/>
            <a:endParaRPr lang="es-ES" sz="2400" dirty="0">
              <a:latin typeface="Arial" panose="020B0604020202020204" pitchFamily="34" charset="0"/>
              <a:cs typeface="Arial" panose="020B0604020202020204" pitchFamily="34" charset="0"/>
            </a:endParaRPr>
          </a:p>
          <a:p>
            <a:pPr algn="just">
              <a:spcAft>
                <a:spcPts val="0"/>
              </a:spcAft>
            </a:pPr>
            <a:endParaRPr lang="es-ES" dirty="0" smtClean="0">
              <a:latin typeface="Arial" panose="020B0604020202020204" pitchFamily="34" charset="0"/>
              <a:ea typeface="Times New Roman" panose="02020603050405020304" pitchFamily="18" charset="0"/>
              <a:cs typeface="Arial" panose="020B0604020202020204" pitchFamily="34" charset="0"/>
            </a:endParaRPr>
          </a:p>
          <a:p>
            <a:pPr lvl="0" algn="just">
              <a:spcAft>
                <a:spcPts val="0"/>
              </a:spcAft>
              <a:tabLst>
                <a:tab pos="228600" algn="l"/>
              </a:tabLst>
            </a:pPr>
            <a:endParaRPr lang="es-ES" sz="24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2901458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613775" y="1109751"/>
            <a:ext cx="10797436"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tabLst>
                <a:tab pos="215900" algn="l"/>
              </a:tabLst>
            </a:pPr>
            <a:r>
              <a:rPr lang="es-ES" sz="2400" b="1" dirty="0" smtClean="0">
                <a:latin typeface="Arial" panose="020B0604020202020204" pitchFamily="34" charset="0"/>
                <a:ea typeface="Times New Roman" pitchFamily="18" charset="0"/>
                <a:cs typeface="Arial" panose="020B0604020202020204" pitchFamily="34" charset="0"/>
              </a:rPr>
              <a:t>El </a:t>
            </a:r>
            <a:r>
              <a:rPr lang="es-ES" sz="2400" b="1" dirty="0">
                <a:latin typeface="Arial" panose="020B0604020202020204" pitchFamily="34" charset="0"/>
                <a:ea typeface="Times New Roman" pitchFamily="18" charset="0"/>
                <a:cs typeface="Arial" panose="020B0604020202020204" pitchFamily="34" charset="0"/>
              </a:rPr>
              <a:t>torniquete se coloca lo más cerca posible de la herida sangrante, con el objetivo de evitar una isquemia exagerada o innecesaria del miembro.</a:t>
            </a:r>
            <a:endParaRPr lang="es-ES" sz="2400" b="1" dirty="0">
              <a:latin typeface="Arial" panose="020B0604020202020204" pitchFamily="34" charset="0"/>
              <a:cs typeface="Arial" panose="020B0604020202020204" pitchFamily="34" charset="0"/>
            </a:endParaRPr>
          </a:p>
          <a:p>
            <a:pPr algn="just" eaLnBrk="0" fontAlgn="base" hangingPunct="0">
              <a:spcBef>
                <a:spcPct val="0"/>
              </a:spcBef>
              <a:spcAft>
                <a:spcPct val="0"/>
              </a:spcAft>
              <a:tabLst>
                <a:tab pos="215900" algn="l"/>
              </a:tabLst>
            </a:pPr>
            <a:r>
              <a:rPr lang="es-ES" sz="2400" b="1" dirty="0">
                <a:effectLst>
                  <a:outerShdw blurRad="38100" dist="38100" dir="2700000" algn="tl">
                    <a:srgbClr val="000000">
                      <a:alpha val="43137"/>
                    </a:srgbClr>
                  </a:outerShdw>
                </a:effectLst>
                <a:latin typeface="Arial" panose="020B0604020202020204" pitchFamily="34" charset="0"/>
                <a:ea typeface="Times New Roman" pitchFamily="18" charset="0"/>
                <a:cs typeface="Arial" panose="020B0604020202020204" pitchFamily="34" charset="0"/>
              </a:rPr>
              <a:t>   De acuerdo con la región afectada, el torniquete debe aplicarse en los lugares siguientes:</a:t>
            </a:r>
            <a:endParaRPr lang="es-E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just" eaLnBrk="0" fontAlgn="base" hangingPunct="0">
              <a:spcBef>
                <a:spcPct val="0"/>
              </a:spcBef>
              <a:spcAft>
                <a:spcPct val="0"/>
              </a:spcAft>
              <a:buFontTx/>
              <a:buChar char="•"/>
              <a:tabLst>
                <a:tab pos="215900" algn="l"/>
              </a:tabLst>
            </a:pPr>
            <a:r>
              <a:rPr lang="es-ES" sz="2400" b="1" dirty="0">
                <a:solidFill>
                  <a:srgbClr val="FF0000"/>
                </a:solidFill>
                <a:latin typeface="Arial" panose="020B0604020202020204" pitchFamily="34" charset="0"/>
                <a:ea typeface="Times New Roman" pitchFamily="18" charset="0"/>
                <a:cs typeface="Arial" panose="020B0604020202020204" pitchFamily="34" charset="0"/>
              </a:rPr>
              <a:t>En la parte media o superior del brazo, con una almohadilla en la cara interna, en los lesionados de los miembros superiores (excepto la mano).</a:t>
            </a:r>
            <a:endParaRPr lang="es-ES" sz="2400" b="1" dirty="0">
              <a:solidFill>
                <a:srgbClr val="FF0000"/>
              </a:solidFill>
              <a:latin typeface="Arial" panose="020B0604020202020204" pitchFamily="34" charset="0"/>
              <a:cs typeface="Arial" panose="020B0604020202020204" pitchFamily="34" charset="0"/>
            </a:endParaRPr>
          </a:p>
          <a:p>
            <a:pPr algn="just" eaLnBrk="0" fontAlgn="base" hangingPunct="0">
              <a:spcBef>
                <a:spcPct val="0"/>
              </a:spcBef>
              <a:spcAft>
                <a:spcPct val="0"/>
              </a:spcAft>
              <a:buFontTx/>
              <a:buChar char="•"/>
              <a:tabLst>
                <a:tab pos="215900" algn="l"/>
              </a:tabLst>
            </a:pPr>
            <a:r>
              <a:rPr lang="es-ES" sz="2400" b="1" dirty="0">
                <a:latin typeface="Arial" panose="020B0604020202020204" pitchFamily="34" charset="0"/>
                <a:ea typeface="Times New Roman" pitchFamily="18" charset="0"/>
                <a:cs typeface="Arial" panose="020B0604020202020204" pitchFamily="34" charset="0"/>
              </a:rPr>
              <a:t>En la mano se aplicará un vendaje compresivo y si no resultara efectivo, se aplicará también un torniquete por encima de la articulación de la muñeca, con una almohadilla en la cara anterior.</a:t>
            </a:r>
            <a:endParaRPr lang="es-ES" sz="2400" b="1" dirty="0">
              <a:latin typeface="Arial" panose="020B0604020202020204" pitchFamily="34" charset="0"/>
              <a:cs typeface="Arial" panose="020B0604020202020204" pitchFamily="34" charset="0"/>
            </a:endParaRPr>
          </a:p>
          <a:p>
            <a:pPr algn="just" eaLnBrk="0" fontAlgn="base" hangingPunct="0">
              <a:spcBef>
                <a:spcPct val="0"/>
              </a:spcBef>
              <a:spcAft>
                <a:spcPct val="0"/>
              </a:spcAft>
              <a:buFontTx/>
              <a:buChar char="•"/>
              <a:tabLst>
                <a:tab pos="215900" algn="l"/>
              </a:tabLst>
            </a:pPr>
            <a:r>
              <a:rPr lang="es-ES" sz="2400" b="1" dirty="0">
                <a:latin typeface="Arial" panose="020B0604020202020204" pitchFamily="34" charset="0"/>
                <a:ea typeface="Times New Roman" pitchFamily="18" charset="0"/>
                <a:cs typeface="Arial" panose="020B0604020202020204" pitchFamily="34" charset="0"/>
              </a:rPr>
              <a:t>Unos 3 ó 4 cm por debajo de la ingle, con una almohadilla sobre el triángulo de Scarpa, en los lesionados de los miembros inferiores (excepto el pie).</a:t>
            </a:r>
            <a:endParaRPr lang="es-ES" sz="2400" b="1" dirty="0">
              <a:latin typeface="Arial" panose="020B0604020202020204" pitchFamily="34" charset="0"/>
              <a:cs typeface="Arial" panose="020B0604020202020204" pitchFamily="34" charset="0"/>
            </a:endParaRPr>
          </a:p>
          <a:p>
            <a:pPr algn="just" eaLnBrk="0" fontAlgn="base" hangingPunct="0">
              <a:spcBef>
                <a:spcPct val="0"/>
              </a:spcBef>
              <a:spcAft>
                <a:spcPct val="0"/>
              </a:spcAft>
              <a:buFontTx/>
              <a:buChar char="•"/>
              <a:tabLst>
                <a:tab pos="215900" algn="l"/>
              </a:tabLst>
            </a:pPr>
            <a:r>
              <a:rPr lang="es-ES" sz="2400" b="1" dirty="0">
                <a:latin typeface="Arial" panose="020B0604020202020204" pitchFamily="34" charset="0"/>
                <a:ea typeface="Times New Roman" pitchFamily="18" charset="0"/>
                <a:cs typeface="Arial" panose="020B0604020202020204" pitchFamily="34" charset="0"/>
              </a:rPr>
              <a:t>Por encima del tobillo, sin necesidad de almohadilla, en los lesionados del pie.</a:t>
            </a:r>
            <a:endParaRPr lang="es-ES" sz="2400" b="1" dirty="0">
              <a:latin typeface="Arial" panose="020B0604020202020204" pitchFamily="34" charset="0"/>
              <a:cs typeface="Arial" panose="020B0604020202020204" pitchFamily="34" charset="0"/>
            </a:endParaRPr>
          </a:p>
        </p:txBody>
      </p:sp>
      <p:sp>
        <p:nvSpPr>
          <p:cNvPr id="2" name="Rectángulo 1"/>
          <p:cNvSpPr/>
          <p:nvPr/>
        </p:nvSpPr>
        <p:spPr>
          <a:xfrm>
            <a:off x="2805624" y="250614"/>
            <a:ext cx="7056740" cy="523220"/>
          </a:xfrm>
          <a:prstGeom prst="rect">
            <a:avLst/>
          </a:prstGeom>
          <a:ln w="38100">
            <a:solidFill>
              <a:srgbClr val="FF0000"/>
            </a:solidFill>
          </a:ln>
        </p:spPr>
        <p:txBody>
          <a:bodyPr wrap="none">
            <a:spAutoFit/>
          </a:bodyPr>
          <a:lstStyle/>
          <a:p>
            <a:pPr algn="ctr" fontAlgn="base">
              <a:spcBef>
                <a:spcPct val="0"/>
              </a:spcBef>
              <a:spcAft>
                <a:spcPct val="0"/>
              </a:spcAft>
              <a:tabLst>
                <a:tab pos="215900" algn="l"/>
              </a:tabLst>
            </a:pPr>
            <a:r>
              <a:rPr lang="es-ES" sz="2800" b="1" dirty="0">
                <a:latin typeface="Arial" panose="020B0604020202020204" pitchFamily="34" charset="0"/>
                <a:ea typeface="Times New Roman" pitchFamily="18" charset="0"/>
                <a:cs typeface="Arial" panose="020B0604020202020204" pitchFamily="34" charset="0"/>
              </a:rPr>
              <a:t>Reglas para la aplicación del torniquete.</a:t>
            </a:r>
            <a:endParaRPr lang="es-E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69583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81199" y="274638"/>
            <a:ext cx="9304751" cy="1028069"/>
          </a:xfrm>
        </p:spPr>
        <p:txBody>
          <a:bodyPr>
            <a:normAutofit/>
          </a:bodyPr>
          <a:lstStyle/>
          <a:p>
            <a:pPr algn="ctr"/>
            <a:r>
              <a:rPr lang="es-ES_tradnl" sz="3200" b="1" dirty="0" smtClean="0">
                <a:latin typeface="Arial" panose="020B0604020202020204" pitchFamily="34" charset="0"/>
                <a:cs typeface="Arial" panose="020B0604020202020204" pitchFamily="34" charset="0"/>
              </a:rPr>
              <a:t>PRECAUCIONES GENERALES EN EL USO DEL TORNIQUETE</a:t>
            </a:r>
            <a:endParaRPr lang="es-ES" sz="3200" dirty="0" smtClean="0">
              <a:latin typeface="Arial" panose="020B0604020202020204" pitchFamily="34" charset="0"/>
              <a:cs typeface="Arial" panose="020B0604020202020204" pitchFamily="34" charset="0"/>
            </a:endParaRPr>
          </a:p>
        </p:txBody>
      </p:sp>
      <p:sp>
        <p:nvSpPr>
          <p:cNvPr id="3" name="2 Marcador de contenido"/>
          <p:cNvSpPr>
            <a:spLocks noGrp="1"/>
          </p:cNvSpPr>
          <p:nvPr>
            <p:ph idx="1"/>
          </p:nvPr>
        </p:nvSpPr>
        <p:spPr>
          <a:xfrm>
            <a:off x="838200" y="1362163"/>
            <a:ext cx="10936266" cy="4900852"/>
          </a:xfrm>
        </p:spPr>
        <p:txBody>
          <a:bodyPr>
            <a:normAutofit/>
          </a:bodyPr>
          <a:lstStyle/>
          <a:p>
            <a:pPr algn="just"/>
            <a:r>
              <a:rPr lang="es-ES_tradnl" sz="2400" b="1" dirty="0" smtClean="0">
                <a:latin typeface="Arial" pitchFamily="34" charset="0"/>
                <a:cs typeface="Arial" pitchFamily="34" charset="0"/>
              </a:rPr>
              <a:t>El torniquete debe ser usado para controlar la hemorragia sólo si el sangramiento pone en peligro la vida y no puede ser controlado por otros medios.</a:t>
            </a:r>
            <a:endParaRPr lang="es-ES" sz="2400" b="1" dirty="0" smtClean="0">
              <a:latin typeface="Arial" pitchFamily="34" charset="0"/>
              <a:cs typeface="Arial" pitchFamily="34" charset="0"/>
            </a:endParaRPr>
          </a:p>
          <a:p>
            <a:pPr algn="just"/>
            <a:r>
              <a:rPr lang="es-ES_tradnl" sz="2400" b="1" dirty="0" smtClean="0">
                <a:latin typeface="Arial" pitchFamily="34" charset="0"/>
                <a:cs typeface="Arial" pitchFamily="34" charset="0"/>
              </a:rPr>
              <a:t>Debe recordarse que:</a:t>
            </a:r>
            <a:endParaRPr lang="es-ES" sz="2400" b="1" dirty="0" smtClean="0">
              <a:latin typeface="Arial" pitchFamily="34" charset="0"/>
              <a:cs typeface="Arial" pitchFamily="34" charset="0"/>
            </a:endParaRPr>
          </a:p>
          <a:p>
            <a:pPr lvl="0" algn="just"/>
            <a:r>
              <a:rPr lang="es-ES_tradnl" sz="2400" b="1" dirty="0" smtClean="0">
                <a:latin typeface="Arial" pitchFamily="34" charset="0"/>
                <a:cs typeface="Arial" pitchFamily="34" charset="0"/>
              </a:rPr>
              <a:t>Un torniquete bien aplicado puede salvar una vida.</a:t>
            </a:r>
            <a:endParaRPr lang="es-ES" sz="2400" b="1" dirty="0" smtClean="0">
              <a:latin typeface="Arial" pitchFamily="34" charset="0"/>
              <a:cs typeface="Arial" pitchFamily="34" charset="0"/>
            </a:endParaRPr>
          </a:p>
          <a:p>
            <a:pPr lvl="0" algn="just"/>
            <a:r>
              <a:rPr lang="es-ES_tradnl" sz="2400" b="1" dirty="0" smtClean="0">
                <a:latin typeface="Arial" pitchFamily="34" charset="0"/>
                <a:cs typeface="Arial" pitchFamily="34" charset="0"/>
              </a:rPr>
              <a:t>Un torniquete mal aplicado puede acelerar la muerte.</a:t>
            </a:r>
            <a:endParaRPr lang="es-ES" sz="2400" b="1" dirty="0" smtClean="0">
              <a:latin typeface="Arial" pitchFamily="34" charset="0"/>
              <a:cs typeface="Arial" pitchFamily="34" charset="0"/>
            </a:endParaRPr>
          </a:p>
          <a:p>
            <a:pPr algn="just"/>
            <a:r>
              <a:rPr lang="es-ES_tradnl" sz="2400" b="1" dirty="0" smtClean="0">
                <a:latin typeface="Arial" pitchFamily="34" charset="0"/>
                <a:cs typeface="Arial" pitchFamily="34" charset="0"/>
              </a:rPr>
              <a:t>Debe anotarse la localización del torniquete y la hora en que fue aplicado, haciendo resaltar la presencia del torniquete para que éste sea fácilmente visto, ya que al pasar desapercibido puede conducir a la pérdida innecesaria de un miembro.</a:t>
            </a:r>
          </a:p>
          <a:p>
            <a:pPr algn="just"/>
            <a:r>
              <a:rPr lang="es-ES_tradnl" sz="2400" b="1" dirty="0">
                <a:latin typeface="Arial" pitchFamily="34" charset="0"/>
                <a:cs typeface="Arial" pitchFamily="34" charset="0"/>
              </a:rPr>
              <a:t>Los heridos a quienes se les aplique el torniquete deben atenderse lo más rápidamente posible</a:t>
            </a:r>
            <a:endParaRPr lang="es-ES" sz="2400" b="1" dirty="0">
              <a:latin typeface="Arial" pitchFamily="34" charset="0"/>
              <a:cs typeface="Arial" pitchFamily="34" charset="0"/>
            </a:endParaRPr>
          </a:p>
        </p:txBody>
      </p:sp>
    </p:spTree>
    <p:extLst>
      <p:ext uri="{BB962C8B-B14F-4D97-AF65-F5344CB8AC3E}">
        <p14:creationId xmlns:p14="http://schemas.microsoft.com/office/powerpoint/2010/main" val="25777746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9252519" cy="6858000"/>
          </a:xfrm>
          <a:prstGeom prst="rect">
            <a:avLst/>
          </a:prstGeom>
        </p:spPr>
      </p:pic>
    </p:spTree>
    <p:extLst>
      <p:ext uri="{BB962C8B-B14F-4D97-AF65-F5344CB8AC3E}">
        <p14:creationId xmlns:p14="http://schemas.microsoft.com/office/powerpoint/2010/main" val="6127204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9252519" cy="6858000"/>
          </a:xfrm>
          <a:prstGeom prst="rect">
            <a:avLst/>
          </a:prstGeom>
        </p:spPr>
      </p:pic>
    </p:spTree>
    <p:extLst>
      <p:ext uri="{BB962C8B-B14F-4D97-AF65-F5344CB8AC3E}">
        <p14:creationId xmlns:p14="http://schemas.microsoft.com/office/powerpoint/2010/main" val="26288816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9324528" cy="6858000"/>
          </a:xfrm>
          <a:prstGeom prst="rect">
            <a:avLst/>
          </a:prstGeom>
        </p:spPr>
      </p:pic>
    </p:spTree>
    <p:extLst>
      <p:ext uri="{BB962C8B-B14F-4D97-AF65-F5344CB8AC3E}">
        <p14:creationId xmlns:p14="http://schemas.microsoft.com/office/powerpoint/2010/main" val="29132335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9144001" cy="6858000"/>
          </a:xfrm>
          <a:prstGeom prst="rect">
            <a:avLst/>
          </a:prstGeom>
        </p:spPr>
      </p:pic>
    </p:spTree>
    <p:extLst>
      <p:ext uri="{BB962C8B-B14F-4D97-AF65-F5344CB8AC3E}">
        <p14:creationId xmlns:p14="http://schemas.microsoft.com/office/powerpoint/2010/main" val="16746509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2" y="0"/>
            <a:ext cx="9143999" cy="6858000"/>
          </a:xfrm>
          <a:prstGeom prst="rect">
            <a:avLst/>
          </a:prstGeom>
        </p:spPr>
      </p:pic>
    </p:spTree>
    <p:extLst>
      <p:ext uri="{BB962C8B-B14F-4D97-AF65-F5344CB8AC3E}">
        <p14:creationId xmlns:p14="http://schemas.microsoft.com/office/powerpoint/2010/main" val="1883482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redondeado"/>
          <p:cNvSpPr/>
          <p:nvPr/>
        </p:nvSpPr>
        <p:spPr>
          <a:xfrm>
            <a:off x="3935572" y="109181"/>
            <a:ext cx="4526040" cy="928056"/>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s-ES" sz="24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III- Heridas y Quemaduras.</a:t>
            </a:r>
          </a:p>
          <a:p>
            <a:pPr algn="ctr">
              <a:defRPr/>
            </a:pPr>
            <a:endParaRPr lang="es-ES" dirty="0">
              <a:solidFill>
                <a:schemeClr val="bg1">
                  <a:lumMod val="50000"/>
                </a:schemeClr>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7224" y="1705971"/>
            <a:ext cx="2538483" cy="505649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Picture 2" descr="E:\Preparación sanitaria\IMAGENES\Heridas.bmp"/>
          <p:cNvPicPr>
            <a:picLocks noChangeAspect="1" noChangeArrowheads="1"/>
          </p:cNvPicPr>
          <p:nvPr/>
        </p:nvPicPr>
        <p:blipFill>
          <a:blip r:embed="rId3"/>
          <a:srcRect/>
          <a:stretch>
            <a:fillRect/>
          </a:stretch>
        </p:blipFill>
        <p:spPr bwMode="auto">
          <a:xfrm>
            <a:off x="-1" y="1705969"/>
            <a:ext cx="3179929" cy="505649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11" descr="Diferentes tipos&#10;de quemaduras"/>
          <p:cNvPicPr>
            <a:picLocks noChangeAspect="1" noChangeArrowheads="1"/>
          </p:cNvPicPr>
          <p:nvPr/>
        </p:nvPicPr>
        <p:blipFill>
          <a:blip r:embed="rId4">
            <a:lum contrast="30000"/>
            <a:extLst>
              <a:ext uri="{28A0092B-C50C-407E-A947-70E740481C1C}">
                <a14:useLocalDpi xmlns:a14="http://schemas.microsoft.com/office/drawing/2010/main" val="0"/>
              </a:ext>
            </a:extLst>
          </a:blip>
          <a:srcRect l="25813" t="1779" r="50012"/>
          <a:stretch>
            <a:fillRect/>
          </a:stretch>
        </p:blipFill>
        <p:spPr bwMode="auto">
          <a:xfrm>
            <a:off x="8664314" y="1705969"/>
            <a:ext cx="3527685" cy="515203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9" name="Picture 8" descr="Diferentes tipos&#10;de quemaduras"/>
          <p:cNvPicPr>
            <a:picLocks noChangeAspect="1" noChangeArrowheads="1"/>
          </p:cNvPicPr>
          <p:nvPr/>
        </p:nvPicPr>
        <p:blipFill>
          <a:blip r:embed="rId4">
            <a:extLst>
              <a:ext uri="{28A0092B-C50C-407E-A947-70E740481C1C}">
                <a14:useLocalDpi xmlns:a14="http://schemas.microsoft.com/office/drawing/2010/main" val="0"/>
              </a:ext>
            </a:extLst>
          </a:blip>
          <a:srcRect l="51253" t="-3288" r="26270"/>
          <a:stretch>
            <a:fillRect/>
          </a:stretch>
        </p:blipFill>
        <p:spPr bwMode="auto">
          <a:xfrm>
            <a:off x="5925700" y="1705969"/>
            <a:ext cx="2535912" cy="515203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5"/>
          <a:stretch>
            <a:fillRect/>
          </a:stretch>
        </p:blipFill>
        <p:spPr>
          <a:xfrm>
            <a:off x="9208394" y="5415398"/>
            <a:ext cx="2665927" cy="134706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CuadroTexto 2"/>
          <p:cNvSpPr txBox="1"/>
          <p:nvPr/>
        </p:nvSpPr>
        <p:spPr>
          <a:xfrm>
            <a:off x="9469471" y="5544186"/>
            <a:ext cx="636713" cy="369332"/>
          </a:xfrm>
          <a:prstGeom prst="rect">
            <a:avLst/>
          </a:prstGeom>
          <a:noFill/>
        </p:spPr>
        <p:txBody>
          <a:bodyPr wrap="none" rtlCol="0">
            <a:spAutoFit/>
          </a:bodyPr>
          <a:lstStyle/>
          <a:p>
            <a:r>
              <a:rPr lang="es-ES" dirty="0" smtClean="0"/>
              <a:t>¡NO!</a:t>
            </a:r>
            <a:endParaRPr lang="es-ES" dirty="0"/>
          </a:p>
        </p:txBody>
      </p:sp>
    </p:spTree>
    <p:extLst>
      <p:ext uri="{BB962C8B-B14F-4D97-AF65-F5344CB8AC3E}">
        <p14:creationId xmlns:p14="http://schemas.microsoft.com/office/powerpoint/2010/main" val="27011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3678022" y="339408"/>
            <a:ext cx="4510635" cy="1357322"/>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s-ES" sz="24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IV- Fracturas, Luxaciones y esguince.</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1381" y="2415654"/>
            <a:ext cx="2876888" cy="444234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5967" y="2415654"/>
            <a:ext cx="2938072" cy="444234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8" name="Picture 2" descr="E:\Preparación sanitaria\IMAGENES\fractura de mandivula.bmp"/>
          <p:cNvPicPr>
            <a:picLocks noChangeAspect="1" noChangeArrowheads="1"/>
          </p:cNvPicPr>
          <p:nvPr/>
        </p:nvPicPr>
        <p:blipFill>
          <a:blip r:embed="rId4"/>
          <a:srcRect/>
          <a:stretch>
            <a:fillRect/>
          </a:stretch>
        </p:blipFill>
        <p:spPr bwMode="auto">
          <a:xfrm>
            <a:off x="9376896" y="5471410"/>
            <a:ext cx="1910697" cy="119715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Picture 6" descr="2A54AE6D-1321-1C29-707811D2028CC580_mid"/>
          <p:cNvPicPr>
            <a:picLocks noChangeAspect="1" noChangeArrowheads="1"/>
          </p:cNvPicPr>
          <p:nvPr/>
        </p:nvPicPr>
        <p:blipFill>
          <a:blip r:embed="rId5"/>
          <a:srcRect/>
          <a:stretch>
            <a:fillRect/>
          </a:stretch>
        </p:blipFill>
        <p:spPr bwMode="auto">
          <a:xfrm>
            <a:off x="243660" y="2415654"/>
            <a:ext cx="3072984" cy="444234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Picture 1" descr="Equímosis"/>
          <p:cNvPicPr>
            <a:picLocks noChangeAspect="1" noChangeArrowheads="1"/>
          </p:cNvPicPr>
          <p:nvPr/>
        </p:nvPicPr>
        <p:blipFill>
          <a:blip r:embed="rId6"/>
          <a:srcRect/>
          <a:stretch>
            <a:fillRect/>
          </a:stretch>
        </p:blipFill>
        <p:spPr bwMode="auto">
          <a:xfrm>
            <a:off x="3433986" y="2415654"/>
            <a:ext cx="2594639" cy="444234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5699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5" name="Rectangle 3"/>
          <p:cNvSpPr>
            <a:spLocks noGrp="1" noChangeArrowheads="1"/>
          </p:cNvSpPr>
          <p:nvPr>
            <p:ph type="body" idx="4294967295"/>
          </p:nvPr>
        </p:nvSpPr>
        <p:spPr>
          <a:xfrm>
            <a:off x="263047" y="2565401"/>
            <a:ext cx="11336053" cy="3946525"/>
          </a:xfrm>
        </p:spPr>
        <p:txBody>
          <a:bodyPr/>
          <a:lstStyle/>
          <a:p>
            <a:pPr algn="just" eaLnBrk="1" hangingPunct="1">
              <a:defRPr/>
            </a:pPr>
            <a:r>
              <a:rPr lang="es-ES" sz="2400" b="1" dirty="0">
                <a:solidFill>
                  <a:schemeClr val="tx2">
                    <a:lumMod val="10000"/>
                  </a:schemeClr>
                </a:solidFill>
                <a:latin typeface="Arial" panose="020B0604020202020204" pitchFamily="34" charset="0"/>
                <a:cs typeface="Arial" panose="020B0604020202020204" pitchFamily="34" charset="0"/>
              </a:rPr>
              <a:t>Consiste en la limitación de los movimientos de los distintos segmentos del cuerpo que se encuentren afectados. Son medidas indispensables cuando existe una fractura, con el objetivo de aliviar el dolor y que los extremos óseos no provoquen lesiones en las partes blandas.  </a:t>
            </a:r>
          </a:p>
        </p:txBody>
      </p:sp>
      <p:sp>
        <p:nvSpPr>
          <p:cNvPr id="8199" name="WordArt 7"/>
          <p:cNvSpPr>
            <a:spLocks noChangeArrowheads="1" noChangeShapeType="1" noTextEdit="1"/>
          </p:cNvSpPr>
          <p:nvPr/>
        </p:nvSpPr>
        <p:spPr bwMode="auto">
          <a:xfrm>
            <a:off x="4511824" y="1628775"/>
            <a:ext cx="3312368" cy="647700"/>
          </a:xfrm>
          <a:prstGeom prst="rect">
            <a:avLst/>
          </a:prstGeom>
        </p:spPr>
        <p:txBody>
          <a:bodyPr wrap="none" fromWordArt="1">
            <a:prstTxWarp prst="textPlain">
              <a:avLst>
                <a:gd name="adj" fmla="val 50000"/>
              </a:avLst>
            </a:prstTxWarp>
          </a:bodyPr>
          <a:lstStyle/>
          <a:p>
            <a:pPr algn="ctr">
              <a:defRPr/>
            </a:pPr>
            <a:r>
              <a:rPr lang="es-VE" sz="3600" kern="10" dirty="0">
                <a:ln w="12700">
                  <a:noFill/>
                  <a:round/>
                  <a:headEnd/>
                  <a:tailEnd/>
                </a:ln>
                <a:solidFill>
                  <a:schemeClr val="tx2">
                    <a:lumMod val="10000"/>
                  </a:schemeClr>
                </a:solidFill>
                <a:effectLst>
                  <a:outerShdw dist="45791" dir="2021404" algn="ctr" rotWithShape="0">
                    <a:srgbClr val="9999FF"/>
                  </a:outerShdw>
                </a:effectLst>
                <a:latin typeface="Arial Black"/>
              </a:rPr>
              <a:t>CONCEPTO :</a:t>
            </a:r>
          </a:p>
        </p:txBody>
      </p:sp>
      <p:sp>
        <p:nvSpPr>
          <p:cNvPr id="8200" name="WordArt 8"/>
          <p:cNvSpPr>
            <a:spLocks noChangeArrowheads="1" noChangeShapeType="1" noTextEdit="1"/>
          </p:cNvSpPr>
          <p:nvPr/>
        </p:nvSpPr>
        <p:spPr bwMode="auto">
          <a:xfrm>
            <a:off x="3648076" y="620713"/>
            <a:ext cx="5038725" cy="647700"/>
          </a:xfrm>
          <a:prstGeom prst="rect">
            <a:avLst/>
          </a:prstGeom>
          <a:ln>
            <a:solidFill>
              <a:schemeClr val="tx2">
                <a:lumMod val="10000"/>
              </a:schemeClr>
            </a:solidFill>
          </a:ln>
        </p:spPr>
        <p:txBody>
          <a:bodyPr wrap="none" fromWordArt="1">
            <a:prstTxWarp prst="textPlain">
              <a:avLst>
                <a:gd name="adj" fmla="val 50000"/>
              </a:avLst>
            </a:prstTxWarp>
          </a:bodyPr>
          <a:lstStyle/>
          <a:p>
            <a:pPr algn="ctr">
              <a:defRPr/>
            </a:pPr>
            <a:r>
              <a:rPr lang="es-VE" sz="3600" kern="10" dirty="0">
                <a:ln w="12700">
                  <a:noFill/>
                  <a:round/>
                  <a:headEnd/>
                  <a:tailEnd/>
                </a:ln>
                <a:solidFill>
                  <a:schemeClr val="tx2">
                    <a:lumMod val="10000"/>
                  </a:schemeClr>
                </a:solidFill>
                <a:effectLst>
                  <a:outerShdw dist="45791" dir="2021404" algn="ctr" rotWithShape="0">
                    <a:srgbClr val="9999FF"/>
                  </a:outerShdw>
                </a:effectLst>
                <a:latin typeface="Arial Black"/>
              </a:rPr>
              <a:t>INMOVILIZACIONES</a:t>
            </a:r>
          </a:p>
        </p:txBody>
      </p:sp>
      <p:sp>
        <p:nvSpPr>
          <p:cNvPr id="5" name="Rectangle 3"/>
          <p:cNvSpPr txBox="1">
            <a:spLocks noChangeArrowheads="1"/>
          </p:cNvSpPr>
          <p:nvPr/>
        </p:nvSpPr>
        <p:spPr>
          <a:xfrm>
            <a:off x="263047" y="4008329"/>
            <a:ext cx="11336053" cy="22797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80000"/>
              </a:lnSpc>
              <a:buFontTx/>
              <a:buNone/>
              <a:defRPr/>
            </a:pPr>
            <a:r>
              <a:rPr lang="es-ES" sz="2400" dirty="0" smtClean="0">
                <a:solidFill>
                  <a:schemeClr val="tx2">
                    <a:lumMod val="10000"/>
                  </a:schemeClr>
                </a:solidFill>
                <a:latin typeface="Arial" panose="020B0604020202020204" pitchFamily="34" charset="0"/>
                <a:cs typeface="Arial" panose="020B0604020202020204" pitchFamily="34" charset="0"/>
              </a:rPr>
              <a:t> </a:t>
            </a:r>
          </a:p>
          <a:p>
            <a:pPr algn="just">
              <a:lnSpc>
                <a:spcPct val="80000"/>
              </a:lnSpc>
              <a:defRPr/>
            </a:pPr>
            <a:r>
              <a:rPr lang="es-ES" sz="2400" dirty="0" smtClean="0">
                <a:solidFill>
                  <a:schemeClr val="tx2">
                    <a:lumMod val="10000"/>
                  </a:schemeClr>
                </a:solidFill>
                <a:latin typeface="Arial" panose="020B0604020202020204" pitchFamily="34" charset="0"/>
                <a:cs typeface="Arial" panose="020B0604020202020204" pitchFamily="34" charset="0"/>
              </a:rPr>
              <a:t> </a:t>
            </a:r>
            <a:r>
              <a:rPr lang="es-ES" sz="2400" b="1" dirty="0" smtClean="0">
                <a:solidFill>
                  <a:schemeClr val="tx2">
                    <a:lumMod val="10000"/>
                  </a:schemeClr>
                </a:solidFill>
                <a:latin typeface="Arial" panose="020B0604020202020204" pitchFamily="34" charset="0"/>
                <a:cs typeface="Arial" panose="020B0604020202020204" pitchFamily="34" charset="0"/>
              </a:rPr>
              <a:t>Con este propósito se utiliza un objeto duro (fusil, ramas de árbol, tablilla, etc.), al que se le denomina </a:t>
            </a:r>
            <a:r>
              <a:rPr lang="es-ES" sz="2400" b="1" i="1" dirty="0" smtClean="0">
                <a:solidFill>
                  <a:schemeClr val="tx2">
                    <a:lumMod val="10000"/>
                  </a:schemeClr>
                </a:solidFill>
                <a:latin typeface="Arial" panose="020B0604020202020204" pitchFamily="34" charset="0"/>
                <a:cs typeface="Arial" panose="020B0604020202020204" pitchFamily="34" charset="0"/>
              </a:rPr>
              <a:t>férula</a:t>
            </a:r>
            <a:r>
              <a:rPr lang="es-ES" sz="2400" b="1" dirty="0" smtClean="0">
                <a:solidFill>
                  <a:schemeClr val="tx2">
                    <a:lumMod val="10000"/>
                  </a:schemeClr>
                </a:solidFill>
                <a:latin typeface="Arial" panose="020B0604020202020204" pitchFamily="34" charset="0"/>
                <a:cs typeface="Arial" panose="020B0604020202020204" pitchFamily="34" charset="0"/>
              </a:rPr>
              <a:t>, que se adosa al miembro y distintos materiales flexibles a los que se les llama venda (vendas de gasa, pañuelos triangulares, cintos sogas, etc.) para fijar las férulas.</a:t>
            </a:r>
            <a:endParaRPr lang="es-ES" sz="2400" b="1" dirty="0">
              <a:solidFill>
                <a:schemeClr val="tx2">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2426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to="" calcmode="lin" valueType="num">
                                      <p:cBhvr>
                                        <p:cTn id="11" dur="1" fill="hold"/>
                                        <p:tgtEl>
                                          <p:spTgt spid="5">
                                            <p:txEl>
                                              <p:pRg st="0" end="0"/>
                                            </p:txEl>
                                          </p:spTgt>
                                        </p:tgtEl>
                                        <p:attrNameLst>
                                          <p:attrName/>
                                        </p:attrNameLst>
                                      </p:cBhvr>
                                    </p:anim>
                                  </p:childTnLst>
                                </p:cTn>
                              </p:par>
                            </p:childTnLst>
                          </p:cTn>
                        </p:par>
                      </p:childTnLst>
                    </p:cTn>
                  </p:par>
                  <p:par>
                    <p:cTn id="12" fill="hold">
                      <p:stCondLst>
                        <p:cond delay="indefinite"/>
                      </p:stCondLst>
                      <p:childTnLst>
                        <p:par>
                          <p:cTn id="13" fill="hold">
                            <p:stCondLst>
                              <p:cond delay="0"/>
                            </p:stCondLst>
                            <p:childTnLst>
                              <p:par>
                                <p:cTn id="14" presetID="24" presetClass="entr" presetSubtype="0" fill="hold" grpId="0"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 to="" calcmode="lin" valueType="num">
                                      <p:cBhvr>
                                        <p:cTn id="16" dur="1" fill="hold"/>
                                        <p:tgtEl>
                                          <p:spTgt spid="5">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53441" y="1101440"/>
            <a:ext cx="10383520" cy="4431983"/>
          </a:xfrm>
          <a:prstGeom prst="rect">
            <a:avLst/>
          </a:prstGeom>
        </p:spPr>
        <p:txBody>
          <a:bodyPr wrap="square">
            <a:spAutoFit/>
          </a:bodyPr>
          <a:lstStyle/>
          <a:p>
            <a:pPr algn="just">
              <a:spcAft>
                <a:spcPts val="0"/>
              </a:spcAft>
            </a:pPr>
            <a:endParaRPr lang="es-ES" dirty="0" smtClean="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es-ES" sz="2400" dirty="0" smtClean="0">
                <a:latin typeface="Arial" panose="020B0604020202020204" pitchFamily="34" charset="0"/>
                <a:ea typeface="Times New Roman" panose="02020603050405020304" pitchFamily="18" charset="0"/>
                <a:cs typeface="Arial" panose="020B0604020202020204" pitchFamily="34" charset="0"/>
              </a:rPr>
              <a:t>           </a:t>
            </a:r>
            <a:r>
              <a:rPr lang="es-ES" sz="2400" b="1" u="sng" dirty="0" smtClean="0">
                <a:latin typeface="Arial" panose="020B0604020202020204" pitchFamily="34" charset="0"/>
                <a:ea typeface="Times New Roman" panose="02020603050405020304" pitchFamily="18" charset="0"/>
                <a:cs typeface="Arial" panose="020B0604020202020204" pitchFamily="34" charset="0"/>
              </a:rPr>
              <a:t>FORMA DE ENSEÑANZA</a:t>
            </a:r>
            <a:r>
              <a:rPr lang="es-ES" sz="2400" b="1" dirty="0" smtClean="0">
                <a:latin typeface="Arial" panose="020B0604020202020204" pitchFamily="34" charset="0"/>
                <a:ea typeface="Times New Roman" panose="02020603050405020304" pitchFamily="18" charset="0"/>
                <a:cs typeface="Arial" panose="020B0604020202020204" pitchFamily="34" charset="0"/>
              </a:rPr>
              <a:t>: Conferencia.</a:t>
            </a:r>
          </a:p>
          <a:p>
            <a:pPr algn="just">
              <a:spcAft>
                <a:spcPts val="0"/>
              </a:spcAft>
            </a:pPr>
            <a:endParaRPr lang="es-ES" sz="2400" b="1"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es-ES" sz="2400" dirty="0">
                <a:latin typeface="Arial" panose="020B0604020202020204" pitchFamily="34" charset="0"/>
                <a:ea typeface="Times New Roman" panose="02020603050405020304" pitchFamily="18" charset="0"/>
                <a:cs typeface="Arial" panose="020B0604020202020204" pitchFamily="34" charset="0"/>
              </a:rPr>
              <a:t> </a:t>
            </a:r>
            <a:r>
              <a:rPr lang="es-ES" sz="2400" dirty="0" smtClean="0">
                <a:latin typeface="Arial" panose="020B0604020202020204" pitchFamily="34" charset="0"/>
                <a:ea typeface="Times New Roman" panose="02020603050405020304" pitchFamily="18" charset="0"/>
                <a:cs typeface="Arial" panose="020B0604020202020204" pitchFamily="34" charset="0"/>
              </a:rPr>
              <a:t>          </a:t>
            </a:r>
            <a:r>
              <a:rPr lang="es-ES" sz="2400" b="1" u="sng" dirty="0" smtClean="0">
                <a:latin typeface="Arial" panose="020B0604020202020204" pitchFamily="34" charset="0"/>
                <a:ea typeface="Times New Roman" panose="02020603050405020304" pitchFamily="18" charset="0"/>
                <a:cs typeface="Arial" panose="020B0604020202020204" pitchFamily="34" charset="0"/>
              </a:rPr>
              <a:t>TIEMPO:</a:t>
            </a:r>
            <a:r>
              <a:rPr lang="es-ES" sz="2400" b="1" dirty="0" smtClean="0">
                <a:latin typeface="Arial" panose="020B0604020202020204" pitchFamily="34" charset="0"/>
                <a:ea typeface="Times New Roman" panose="02020603050405020304" pitchFamily="18" charset="0"/>
                <a:cs typeface="Arial" panose="020B0604020202020204" pitchFamily="34" charset="0"/>
              </a:rPr>
              <a:t> </a:t>
            </a:r>
            <a:r>
              <a:rPr lang="es-ES" sz="2400" b="1" dirty="0">
                <a:latin typeface="Arial" panose="020B0604020202020204" pitchFamily="34" charset="0"/>
                <a:ea typeface="Times New Roman" panose="02020603050405020304" pitchFamily="18" charset="0"/>
                <a:cs typeface="Arial" panose="020B0604020202020204" pitchFamily="34" charset="0"/>
              </a:rPr>
              <a:t> 2</a:t>
            </a:r>
            <a:r>
              <a:rPr lang="es-ES" sz="2400" b="1" dirty="0" smtClean="0">
                <a:latin typeface="Arial" panose="020B0604020202020204" pitchFamily="34" charset="0"/>
                <a:ea typeface="Times New Roman" panose="02020603050405020304" pitchFamily="18" charset="0"/>
                <a:cs typeface="Arial" panose="020B0604020202020204" pitchFamily="34" charset="0"/>
              </a:rPr>
              <a:t>  Horas.</a:t>
            </a:r>
          </a:p>
          <a:p>
            <a:pPr algn="just">
              <a:spcAft>
                <a:spcPts val="0"/>
              </a:spcAft>
            </a:pPr>
            <a:endParaRPr lang="es-ES" sz="2400" b="1" dirty="0" smtClean="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es-ES" sz="2400" dirty="0">
                <a:latin typeface="Arial" panose="020B0604020202020204" pitchFamily="34" charset="0"/>
                <a:ea typeface="Times New Roman" panose="02020603050405020304" pitchFamily="18" charset="0"/>
                <a:cs typeface="Arial" panose="020B0604020202020204" pitchFamily="34" charset="0"/>
              </a:rPr>
              <a:t> </a:t>
            </a:r>
            <a:r>
              <a:rPr lang="es-ES" sz="2400" dirty="0" smtClean="0">
                <a:latin typeface="Arial" panose="020B0604020202020204" pitchFamily="34" charset="0"/>
                <a:ea typeface="Times New Roman" panose="02020603050405020304" pitchFamily="18" charset="0"/>
                <a:cs typeface="Arial" panose="020B0604020202020204" pitchFamily="34" charset="0"/>
              </a:rPr>
              <a:t>          </a:t>
            </a:r>
            <a:r>
              <a:rPr lang="es-ES" sz="2400" b="1" u="sng" dirty="0" smtClean="0">
                <a:latin typeface="Arial" panose="020B0604020202020204" pitchFamily="34" charset="0"/>
                <a:ea typeface="Times New Roman" panose="02020603050405020304" pitchFamily="18" charset="0"/>
                <a:cs typeface="Arial" panose="020B0604020202020204" pitchFamily="34" charset="0"/>
              </a:rPr>
              <a:t>BIBLIOGRAFÍA: </a:t>
            </a:r>
          </a:p>
          <a:p>
            <a:pPr algn="ctr">
              <a:spcAft>
                <a:spcPts val="0"/>
              </a:spcAft>
            </a:pPr>
            <a:endParaRPr lang="es-ES" sz="2400" b="1" dirty="0" smtClean="0">
              <a:latin typeface="Arial" panose="020B0604020202020204" pitchFamily="34" charset="0"/>
              <a:ea typeface="Times New Roman" panose="02020603050405020304" pitchFamily="18" charset="0"/>
              <a:cs typeface="Arial" panose="020B0604020202020204" pitchFamily="34" charset="0"/>
            </a:endParaRPr>
          </a:p>
          <a:p>
            <a:pPr marL="342900" indent="-342900" algn="ctr">
              <a:spcAft>
                <a:spcPts val="0"/>
              </a:spcAft>
              <a:buFont typeface="Wingdings" panose="05000000000000000000" pitchFamily="2" charset="2"/>
              <a:buChar char="ü"/>
            </a:pPr>
            <a:r>
              <a:rPr lang="es-ES" sz="2400" b="1" dirty="0" smtClean="0">
                <a:latin typeface="Arial" panose="020B0604020202020204" pitchFamily="34" charset="0"/>
                <a:ea typeface="Times New Roman" panose="02020603050405020304" pitchFamily="18" charset="0"/>
                <a:cs typeface="Arial" panose="020B0604020202020204" pitchFamily="34" charset="0"/>
              </a:rPr>
              <a:t>Tomo II Manual de Preparación para la Defensa</a:t>
            </a:r>
            <a:endParaRPr lang="es-ES" sz="2400" b="1" dirty="0">
              <a:latin typeface="Arial" panose="020B0604020202020204" pitchFamily="34" charset="0"/>
              <a:ea typeface="Times New Roman" panose="02020603050405020304" pitchFamily="18" charset="0"/>
              <a:cs typeface="Arial" panose="020B0604020202020204" pitchFamily="34" charset="0"/>
            </a:endParaRPr>
          </a:p>
          <a:p>
            <a:r>
              <a:rPr lang="es-ES" sz="2400" b="1" dirty="0" smtClean="0">
                <a:latin typeface="Arial" panose="020B0604020202020204" pitchFamily="34" charset="0"/>
                <a:cs typeface="Arial" panose="020B0604020202020204" pitchFamily="34" charset="0"/>
              </a:rPr>
              <a:t>                                       (Pág</a:t>
            </a:r>
            <a:r>
              <a:rPr lang="es-ES" sz="2400" b="1" dirty="0">
                <a:latin typeface="Arial" panose="020B0604020202020204" pitchFamily="34" charset="0"/>
                <a:cs typeface="Arial" panose="020B0604020202020204" pitchFamily="34" charset="0"/>
              </a:rPr>
              <a:t>. </a:t>
            </a:r>
            <a:r>
              <a:rPr lang="es-ES" sz="2400" b="1" dirty="0" smtClean="0">
                <a:latin typeface="Arial" panose="020B0604020202020204" pitchFamily="34" charset="0"/>
                <a:cs typeface="Arial" panose="020B0604020202020204" pitchFamily="34" charset="0"/>
              </a:rPr>
              <a:t>1-12)</a:t>
            </a:r>
          </a:p>
          <a:p>
            <a:pPr algn="ctr"/>
            <a:endParaRPr lang="es-ES" sz="2400" b="1" dirty="0">
              <a:latin typeface="Arial" panose="020B0604020202020204" pitchFamily="34" charset="0"/>
              <a:cs typeface="Arial" panose="020B0604020202020204" pitchFamily="34" charset="0"/>
            </a:endParaRPr>
          </a:p>
          <a:p>
            <a:pPr algn="ctr"/>
            <a:endParaRPr lang="es-ES" sz="2400" b="1" dirty="0">
              <a:latin typeface="Arial" panose="020B0604020202020204" pitchFamily="34" charset="0"/>
              <a:cs typeface="Arial" panose="020B0604020202020204" pitchFamily="34" charset="0"/>
            </a:endParaRPr>
          </a:p>
          <a:p>
            <a:pPr algn="ctr">
              <a:spcAft>
                <a:spcPts val="0"/>
              </a:spcAft>
            </a:pPr>
            <a:endParaRPr lang="es-ES" sz="2400" b="1"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816258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9" name="Rectangle 3"/>
          <p:cNvSpPr>
            <a:spLocks noGrp="1" noChangeArrowheads="1"/>
          </p:cNvSpPr>
          <p:nvPr>
            <p:ph type="body" idx="1"/>
          </p:nvPr>
        </p:nvSpPr>
        <p:spPr>
          <a:xfrm>
            <a:off x="2135188" y="2133601"/>
            <a:ext cx="7942262" cy="4424363"/>
          </a:xfrm>
        </p:spPr>
        <p:txBody>
          <a:bodyPr/>
          <a:lstStyle/>
          <a:p>
            <a:pPr algn="just" eaLnBrk="1" hangingPunct="1">
              <a:lnSpc>
                <a:spcPct val="90000"/>
              </a:lnSpc>
              <a:defRPr/>
            </a:pPr>
            <a:r>
              <a:rPr lang="es-ES" sz="2400" b="1" dirty="0">
                <a:solidFill>
                  <a:schemeClr val="tx2">
                    <a:lumMod val="10000"/>
                  </a:schemeClr>
                </a:solidFill>
                <a:latin typeface="Arial" panose="020B0604020202020204" pitchFamily="34" charset="0"/>
                <a:cs typeface="Arial" panose="020B0604020202020204" pitchFamily="34" charset="0"/>
              </a:rPr>
              <a:t>I- Aliviar el dolor, por lo que interviene de manera directa en la profilaxis del tratamiento del Shock.</a:t>
            </a:r>
          </a:p>
          <a:p>
            <a:pPr algn="just" eaLnBrk="1" hangingPunct="1">
              <a:lnSpc>
                <a:spcPct val="90000"/>
              </a:lnSpc>
              <a:defRPr/>
            </a:pPr>
            <a:endParaRPr lang="es-ES" sz="2400" b="1" dirty="0">
              <a:solidFill>
                <a:schemeClr val="tx2">
                  <a:lumMod val="10000"/>
                </a:schemeClr>
              </a:solidFill>
              <a:latin typeface="Arial" panose="020B0604020202020204" pitchFamily="34" charset="0"/>
              <a:cs typeface="Arial" panose="020B0604020202020204" pitchFamily="34" charset="0"/>
            </a:endParaRPr>
          </a:p>
          <a:p>
            <a:pPr algn="just" eaLnBrk="1" hangingPunct="1">
              <a:lnSpc>
                <a:spcPct val="90000"/>
              </a:lnSpc>
              <a:defRPr/>
            </a:pPr>
            <a:r>
              <a:rPr lang="es-ES" sz="2400" b="1" dirty="0">
                <a:solidFill>
                  <a:schemeClr val="tx2">
                    <a:lumMod val="10000"/>
                  </a:schemeClr>
                </a:solidFill>
                <a:latin typeface="Arial" panose="020B0604020202020204" pitchFamily="34" charset="0"/>
                <a:cs typeface="Arial" panose="020B0604020202020204" pitchFamily="34" charset="0"/>
              </a:rPr>
              <a:t>II- Ayuda a la hemostasia porque facilita la formación de un coagulo a nivel de la lesión.</a:t>
            </a:r>
          </a:p>
          <a:p>
            <a:pPr algn="just" eaLnBrk="1" hangingPunct="1">
              <a:lnSpc>
                <a:spcPct val="90000"/>
              </a:lnSpc>
              <a:defRPr/>
            </a:pPr>
            <a:endParaRPr lang="es-ES" sz="2400" b="1" dirty="0">
              <a:solidFill>
                <a:schemeClr val="tx2">
                  <a:lumMod val="10000"/>
                </a:schemeClr>
              </a:solidFill>
              <a:latin typeface="Arial" panose="020B0604020202020204" pitchFamily="34" charset="0"/>
              <a:cs typeface="Arial" panose="020B0604020202020204" pitchFamily="34" charset="0"/>
            </a:endParaRPr>
          </a:p>
          <a:p>
            <a:pPr algn="just" eaLnBrk="1" hangingPunct="1">
              <a:lnSpc>
                <a:spcPct val="90000"/>
              </a:lnSpc>
              <a:defRPr/>
            </a:pPr>
            <a:r>
              <a:rPr lang="es-ES" sz="2400" b="1" dirty="0">
                <a:solidFill>
                  <a:schemeClr val="tx2">
                    <a:lumMod val="10000"/>
                  </a:schemeClr>
                </a:solidFill>
                <a:latin typeface="Arial" panose="020B0604020202020204" pitchFamily="34" charset="0"/>
                <a:cs typeface="Arial" panose="020B0604020202020204" pitchFamily="34" charset="0"/>
              </a:rPr>
              <a:t>III- Protege al lesionado durante su traslado, pues evita que los fragmentos óseos  causen lesiones vasculares o nerviosas y que una fractura cerrada se pueda convierta en abierta. </a:t>
            </a:r>
          </a:p>
        </p:txBody>
      </p:sp>
      <p:sp>
        <p:nvSpPr>
          <p:cNvPr id="9223" name="WordArt 7"/>
          <p:cNvSpPr>
            <a:spLocks noChangeArrowheads="1" noChangeShapeType="1" noTextEdit="1"/>
          </p:cNvSpPr>
          <p:nvPr/>
        </p:nvSpPr>
        <p:spPr bwMode="auto">
          <a:xfrm>
            <a:off x="3648076" y="1268413"/>
            <a:ext cx="5038725" cy="647700"/>
          </a:xfrm>
          <a:prstGeom prst="rect">
            <a:avLst/>
          </a:prstGeom>
        </p:spPr>
        <p:txBody>
          <a:bodyPr wrap="none" fromWordArt="1">
            <a:prstTxWarp prst="textPlain">
              <a:avLst>
                <a:gd name="adj" fmla="val 50000"/>
              </a:avLst>
            </a:prstTxWarp>
          </a:bodyPr>
          <a:lstStyle/>
          <a:p>
            <a:pPr algn="ctr">
              <a:defRPr/>
            </a:pPr>
            <a:r>
              <a:rPr lang="es-VE" sz="3600" kern="10" dirty="0">
                <a:ln w="12700">
                  <a:noFill/>
                  <a:round/>
                  <a:headEnd/>
                  <a:tailEnd/>
                </a:ln>
                <a:solidFill>
                  <a:schemeClr val="tx2">
                    <a:lumMod val="10000"/>
                  </a:schemeClr>
                </a:solidFill>
                <a:effectLst>
                  <a:outerShdw dist="45791" dir="2021404" algn="ctr" rotWithShape="0">
                    <a:srgbClr val="9999FF"/>
                  </a:outerShdw>
                </a:effectLst>
                <a:latin typeface="Arial Black"/>
              </a:rPr>
              <a:t>INMOVILIZACIONES</a:t>
            </a:r>
          </a:p>
        </p:txBody>
      </p:sp>
      <p:sp>
        <p:nvSpPr>
          <p:cNvPr id="9224" name="WordArt 8"/>
          <p:cNvSpPr>
            <a:spLocks noChangeArrowheads="1" noChangeShapeType="1" noTextEdit="1"/>
          </p:cNvSpPr>
          <p:nvPr/>
        </p:nvSpPr>
        <p:spPr bwMode="auto">
          <a:xfrm>
            <a:off x="3648076" y="333375"/>
            <a:ext cx="5038725" cy="647700"/>
          </a:xfrm>
          <a:prstGeom prst="rect">
            <a:avLst/>
          </a:prstGeom>
        </p:spPr>
        <p:txBody>
          <a:bodyPr wrap="none" fromWordArt="1">
            <a:prstTxWarp prst="textPlain">
              <a:avLst>
                <a:gd name="adj" fmla="val 50000"/>
              </a:avLst>
            </a:prstTxWarp>
          </a:bodyPr>
          <a:lstStyle/>
          <a:p>
            <a:pPr algn="ctr">
              <a:defRPr/>
            </a:pPr>
            <a:r>
              <a:rPr lang="es-VE" sz="3600" kern="10" dirty="0">
                <a:ln w="12700">
                  <a:noFill/>
                  <a:round/>
                  <a:headEnd/>
                  <a:tailEnd/>
                </a:ln>
                <a:solidFill>
                  <a:schemeClr val="tx2">
                    <a:lumMod val="10000"/>
                  </a:schemeClr>
                </a:solidFill>
                <a:effectLst>
                  <a:outerShdw dist="45791" dir="2021404" algn="ctr" rotWithShape="0">
                    <a:srgbClr val="9999FF"/>
                  </a:outerShdw>
                </a:effectLst>
                <a:latin typeface="Arial Black"/>
              </a:rPr>
              <a:t>IMPORTANCIA DE LAS </a:t>
            </a:r>
          </a:p>
        </p:txBody>
      </p:sp>
    </p:spTree>
    <p:extLst>
      <p:ext uri="{BB962C8B-B14F-4D97-AF65-F5344CB8AC3E}">
        <p14:creationId xmlns:p14="http://schemas.microsoft.com/office/powerpoint/2010/main" val="1103188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69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2063750" y="1988840"/>
            <a:ext cx="8229600" cy="4495800"/>
          </a:xfrm>
        </p:spPr>
        <p:txBody>
          <a:bodyPr/>
          <a:lstStyle/>
          <a:p>
            <a:pPr marL="0" indent="0">
              <a:buNone/>
              <a:defRPr/>
            </a:pPr>
            <a:endParaRPr lang="es-ES" dirty="0" smtClean="0">
              <a:solidFill>
                <a:schemeClr val="hlink"/>
              </a:solidFill>
            </a:endParaRPr>
          </a:p>
          <a:p>
            <a:pPr algn="just" eaLnBrk="1" hangingPunct="1">
              <a:defRPr/>
            </a:pPr>
            <a:r>
              <a:rPr lang="es-ES" sz="2400" b="1" dirty="0">
                <a:solidFill>
                  <a:schemeClr val="tx2">
                    <a:lumMod val="10000"/>
                  </a:schemeClr>
                </a:solidFill>
                <a:latin typeface="Arial" panose="020B0604020202020204" pitchFamily="34" charset="0"/>
                <a:cs typeface="Arial" panose="020B0604020202020204" pitchFamily="34" charset="0"/>
              </a:rPr>
              <a:t>I- Esguinces, luxaciones, fracturas abiertas o cerradas.</a:t>
            </a:r>
          </a:p>
          <a:p>
            <a:pPr algn="just" eaLnBrk="1" hangingPunct="1">
              <a:defRPr/>
            </a:pPr>
            <a:endParaRPr lang="es-ES" sz="2400" b="1" dirty="0">
              <a:solidFill>
                <a:schemeClr val="tx2">
                  <a:lumMod val="10000"/>
                </a:schemeClr>
              </a:solidFill>
              <a:latin typeface="Arial" panose="020B0604020202020204" pitchFamily="34" charset="0"/>
              <a:cs typeface="Arial" panose="020B0604020202020204" pitchFamily="34" charset="0"/>
            </a:endParaRPr>
          </a:p>
          <a:p>
            <a:pPr algn="just" eaLnBrk="1" hangingPunct="1">
              <a:defRPr/>
            </a:pPr>
            <a:r>
              <a:rPr lang="es-ES" sz="2400" b="1" dirty="0">
                <a:solidFill>
                  <a:schemeClr val="tx2">
                    <a:lumMod val="10000"/>
                  </a:schemeClr>
                </a:solidFill>
                <a:latin typeface="Arial" panose="020B0604020202020204" pitchFamily="34" charset="0"/>
                <a:cs typeface="Arial" panose="020B0604020202020204" pitchFamily="34" charset="0"/>
              </a:rPr>
              <a:t>II- En grandes heridas en partes blandas, aunque no exista fracturas.</a:t>
            </a:r>
          </a:p>
          <a:p>
            <a:pPr algn="just" eaLnBrk="1" hangingPunct="1">
              <a:defRPr/>
            </a:pPr>
            <a:endParaRPr lang="es-ES" sz="2400" b="1" dirty="0">
              <a:solidFill>
                <a:schemeClr val="tx2">
                  <a:lumMod val="10000"/>
                </a:schemeClr>
              </a:solidFill>
              <a:latin typeface="Arial" panose="020B0604020202020204" pitchFamily="34" charset="0"/>
              <a:cs typeface="Arial" panose="020B0604020202020204" pitchFamily="34" charset="0"/>
            </a:endParaRPr>
          </a:p>
          <a:p>
            <a:pPr algn="just" eaLnBrk="1" hangingPunct="1">
              <a:defRPr/>
            </a:pPr>
            <a:r>
              <a:rPr lang="es-ES" sz="2400" b="1" dirty="0">
                <a:solidFill>
                  <a:schemeClr val="tx2">
                    <a:lumMod val="10000"/>
                  </a:schemeClr>
                </a:solidFill>
                <a:latin typeface="Arial" panose="020B0604020202020204" pitchFamily="34" charset="0"/>
                <a:cs typeface="Arial" panose="020B0604020202020204" pitchFamily="34" charset="0"/>
              </a:rPr>
              <a:t>III- En heridas con lesiones de vasos y nervios de importancia.</a:t>
            </a:r>
          </a:p>
        </p:txBody>
      </p:sp>
      <p:sp>
        <p:nvSpPr>
          <p:cNvPr id="10247" name="WordArt 7"/>
          <p:cNvSpPr>
            <a:spLocks noChangeArrowheads="1" noChangeShapeType="1" noTextEdit="1"/>
          </p:cNvSpPr>
          <p:nvPr/>
        </p:nvSpPr>
        <p:spPr bwMode="auto">
          <a:xfrm>
            <a:off x="3648076" y="1484313"/>
            <a:ext cx="5038725" cy="647700"/>
          </a:xfrm>
          <a:prstGeom prst="rect">
            <a:avLst/>
          </a:prstGeom>
        </p:spPr>
        <p:txBody>
          <a:bodyPr wrap="none" fromWordArt="1">
            <a:prstTxWarp prst="textPlain">
              <a:avLst>
                <a:gd name="adj" fmla="val 50000"/>
              </a:avLst>
            </a:prstTxWarp>
          </a:bodyPr>
          <a:lstStyle/>
          <a:p>
            <a:pPr algn="ctr">
              <a:defRPr/>
            </a:pPr>
            <a:r>
              <a:rPr lang="es-VE" sz="3600" kern="10" dirty="0">
                <a:ln w="12700">
                  <a:noFill/>
                  <a:round/>
                  <a:headEnd/>
                  <a:tailEnd/>
                </a:ln>
                <a:solidFill>
                  <a:schemeClr val="tx2">
                    <a:lumMod val="10000"/>
                  </a:schemeClr>
                </a:solidFill>
                <a:effectLst>
                  <a:outerShdw dist="45791" dir="2021404" algn="ctr" rotWithShape="0">
                    <a:srgbClr val="9999FF"/>
                  </a:outerShdw>
                </a:effectLst>
                <a:latin typeface="Arial Black"/>
              </a:rPr>
              <a:t>INMOVILIZACIONES</a:t>
            </a:r>
          </a:p>
        </p:txBody>
      </p:sp>
      <p:sp>
        <p:nvSpPr>
          <p:cNvPr id="10248" name="WordArt 8"/>
          <p:cNvSpPr>
            <a:spLocks noChangeArrowheads="1" noChangeShapeType="1" noTextEdit="1"/>
          </p:cNvSpPr>
          <p:nvPr/>
        </p:nvSpPr>
        <p:spPr bwMode="auto">
          <a:xfrm>
            <a:off x="3648076" y="404813"/>
            <a:ext cx="5038725" cy="647700"/>
          </a:xfrm>
          <a:prstGeom prst="rect">
            <a:avLst/>
          </a:prstGeom>
        </p:spPr>
        <p:txBody>
          <a:bodyPr wrap="none" fromWordArt="1">
            <a:prstTxWarp prst="textPlain">
              <a:avLst>
                <a:gd name="adj" fmla="val 50000"/>
              </a:avLst>
            </a:prstTxWarp>
          </a:bodyPr>
          <a:lstStyle/>
          <a:p>
            <a:pPr algn="ctr">
              <a:defRPr/>
            </a:pPr>
            <a:r>
              <a:rPr lang="es-VE" sz="3600" kern="10" dirty="0">
                <a:ln w="12700">
                  <a:noFill/>
                  <a:round/>
                  <a:headEnd/>
                  <a:tailEnd/>
                </a:ln>
                <a:solidFill>
                  <a:schemeClr val="tx2">
                    <a:lumMod val="10000"/>
                  </a:schemeClr>
                </a:solidFill>
                <a:effectLst>
                  <a:outerShdw dist="45791" dir="2021404" algn="ctr" rotWithShape="0">
                    <a:srgbClr val="9999FF"/>
                  </a:outerShdw>
                </a:effectLst>
                <a:latin typeface="Arial Black"/>
              </a:rPr>
              <a:t>INDICACIONES DE LAS</a:t>
            </a:r>
            <a:r>
              <a:rPr lang="es-VE" sz="3600" kern="10" dirty="0">
                <a:ln w="12700">
                  <a:noFill/>
                  <a:round/>
                  <a:headEnd/>
                  <a:tailEnd/>
                </a:ln>
                <a:effectLst>
                  <a:outerShdw dist="45791" dir="2021404" algn="ctr" rotWithShape="0">
                    <a:srgbClr val="9999FF"/>
                  </a:outerShdw>
                </a:effectLst>
                <a:latin typeface="Arial Black"/>
              </a:rPr>
              <a:t> </a:t>
            </a:r>
          </a:p>
        </p:txBody>
      </p:sp>
    </p:spTree>
    <p:extLst>
      <p:ext uri="{BB962C8B-B14F-4D97-AF65-F5344CB8AC3E}">
        <p14:creationId xmlns:p14="http://schemas.microsoft.com/office/powerpoint/2010/main" val="1476408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9" name="Rectangle 3"/>
          <p:cNvSpPr>
            <a:spLocks noGrp="1" noChangeArrowheads="1"/>
          </p:cNvSpPr>
          <p:nvPr>
            <p:ph type="body" idx="1"/>
          </p:nvPr>
        </p:nvSpPr>
        <p:spPr>
          <a:xfrm>
            <a:off x="2135189" y="2276873"/>
            <a:ext cx="8137525" cy="3673475"/>
          </a:xfrm>
        </p:spPr>
        <p:txBody>
          <a:bodyPr/>
          <a:lstStyle/>
          <a:p>
            <a:pPr eaLnBrk="1" hangingPunct="1">
              <a:defRPr/>
            </a:pPr>
            <a:endParaRPr lang="es-ES" dirty="0" smtClean="0">
              <a:solidFill>
                <a:schemeClr val="folHlink"/>
              </a:solidFill>
            </a:endParaRPr>
          </a:p>
          <a:p>
            <a:pPr eaLnBrk="1" hangingPunct="1">
              <a:defRPr/>
            </a:pPr>
            <a:r>
              <a:rPr lang="es-ES" sz="2400" b="1" dirty="0">
                <a:solidFill>
                  <a:schemeClr val="tx2">
                    <a:lumMod val="10000"/>
                  </a:schemeClr>
                </a:solidFill>
                <a:latin typeface="Arial" panose="020B0604020202020204" pitchFamily="34" charset="0"/>
                <a:cs typeface="Arial" panose="020B0604020202020204" pitchFamily="34" charset="0"/>
              </a:rPr>
              <a:t>VENDAS (elásticas, de gasa, de tela ).</a:t>
            </a:r>
          </a:p>
          <a:p>
            <a:pPr eaLnBrk="1" hangingPunct="1">
              <a:defRPr/>
            </a:pPr>
            <a:endParaRPr lang="es-ES" sz="2400" b="1" dirty="0">
              <a:solidFill>
                <a:schemeClr val="tx2">
                  <a:lumMod val="10000"/>
                </a:schemeClr>
              </a:solidFill>
              <a:latin typeface="Arial" panose="020B0604020202020204" pitchFamily="34" charset="0"/>
              <a:cs typeface="Arial" panose="020B0604020202020204" pitchFamily="34" charset="0"/>
            </a:endParaRPr>
          </a:p>
          <a:p>
            <a:pPr eaLnBrk="1" hangingPunct="1">
              <a:defRPr/>
            </a:pPr>
            <a:r>
              <a:rPr lang="es-ES" sz="2400" b="1" dirty="0">
                <a:solidFill>
                  <a:schemeClr val="tx2">
                    <a:lumMod val="10000"/>
                  </a:schemeClr>
                </a:solidFill>
                <a:latin typeface="Arial" panose="020B0604020202020204" pitchFamily="34" charset="0"/>
                <a:cs typeface="Arial" panose="020B0604020202020204" pitchFamily="34" charset="0"/>
              </a:rPr>
              <a:t>PAÑUELOS TRIANGULARES.</a:t>
            </a:r>
          </a:p>
          <a:p>
            <a:pPr eaLnBrk="1" hangingPunct="1">
              <a:defRPr/>
            </a:pPr>
            <a:endParaRPr lang="es-ES" sz="2400" b="1" dirty="0">
              <a:solidFill>
                <a:schemeClr val="tx2">
                  <a:lumMod val="10000"/>
                </a:schemeClr>
              </a:solidFill>
              <a:latin typeface="Arial" panose="020B0604020202020204" pitchFamily="34" charset="0"/>
              <a:cs typeface="Arial" panose="020B0604020202020204" pitchFamily="34" charset="0"/>
            </a:endParaRPr>
          </a:p>
          <a:p>
            <a:pPr eaLnBrk="1" hangingPunct="1">
              <a:defRPr/>
            </a:pPr>
            <a:r>
              <a:rPr lang="es-ES" sz="2400" b="1" dirty="0">
                <a:solidFill>
                  <a:schemeClr val="tx2">
                    <a:lumMod val="10000"/>
                  </a:schemeClr>
                </a:solidFill>
                <a:latin typeface="Arial" panose="020B0604020202020204" pitchFamily="34" charset="0"/>
                <a:cs typeface="Arial" panose="020B0604020202020204" pitchFamily="34" charset="0"/>
              </a:rPr>
              <a:t>PRENDAS DE VESTIR DEL SOLDADO.</a:t>
            </a:r>
          </a:p>
        </p:txBody>
      </p:sp>
      <p:sp>
        <p:nvSpPr>
          <p:cNvPr id="14343" name="WordArt 7"/>
          <p:cNvSpPr>
            <a:spLocks noChangeArrowheads="1" noChangeShapeType="1" noTextEdit="1"/>
          </p:cNvSpPr>
          <p:nvPr/>
        </p:nvSpPr>
        <p:spPr bwMode="auto">
          <a:xfrm>
            <a:off x="3648075" y="620713"/>
            <a:ext cx="5111750" cy="647700"/>
          </a:xfrm>
          <a:prstGeom prst="rect">
            <a:avLst/>
          </a:prstGeom>
        </p:spPr>
        <p:txBody>
          <a:bodyPr wrap="none" fromWordArt="1">
            <a:prstTxWarp prst="textPlain">
              <a:avLst>
                <a:gd name="adj" fmla="val 50000"/>
              </a:avLst>
            </a:prstTxWarp>
          </a:bodyPr>
          <a:lstStyle/>
          <a:p>
            <a:pPr algn="ctr">
              <a:defRPr/>
            </a:pPr>
            <a:r>
              <a:rPr lang="es-VE" sz="3600" kern="10" dirty="0">
                <a:ln w="12700">
                  <a:noFill/>
                  <a:round/>
                  <a:headEnd/>
                  <a:tailEnd/>
                </a:ln>
                <a:solidFill>
                  <a:schemeClr val="tx2">
                    <a:lumMod val="10000"/>
                  </a:schemeClr>
                </a:solidFill>
                <a:effectLst>
                  <a:outerShdw dist="45791" dir="2021404" algn="ctr" rotWithShape="0">
                    <a:srgbClr val="9999FF"/>
                  </a:outerShdw>
                </a:effectLst>
                <a:latin typeface="Arial Black"/>
              </a:rPr>
              <a:t>MEDIOS UTILIZADOS PARA </a:t>
            </a:r>
          </a:p>
        </p:txBody>
      </p:sp>
      <p:sp>
        <p:nvSpPr>
          <p:cNvPr id="14344" name="WordArt 8"/>
          <p:cNvSpPr>
            <a:spLocks noChangeArrowheads="1" noChangeShapeType="1" noTextEdit="1"/>
          </p:cNvSpPr>
          <p:nvPr/>
        </p:nvSpPr>
        <p:spPr bwMode="auto">
          <a:xfrm>
            <a:off x="4151313" y="1484313"/>
            <a:ext cx="3744912" cy="647700"/>
          </a:xfrm>
          <a:prstGeom prst="rect">
            <a:avLst/>
          </a:prstGeom>
        </p:spPr>
        <p:txBody>
          <a:bodyPr wrap="none" fromWordArt="1">
            <a:prstTxWarp prst="textPlain">
              <a:avLst>
                <a:gd name="adj" fmla="val 50000"/>
              </a:avLst>
            </a:prstTxWarp>
          </a:bodyPr>
          <a:lstStyle/>
          <a:p>
            <a:pPr algn="ctr">
              <a:defRPr/>
            </a:pPr>
            <a:r>
              <a:rPr lang="es-VE" sz="3600" kern="10" dirty="0">
                <a:ln w="12700">
                  <a:noFill/>
                  <a:round/>
                  <a:headEnd/>
                  <a:tailEnd/>
                </a:ln>
                <a:solidFill>
                  <a:schemeClr val="tx2">
                    <a:lumMod val="10000"/>
                  </a:schemeClr>
                </a:solidFill>
                <a:effectLst>
                  <a:outerShdw dist="45791" dir="2021404" algn="ctr" rotWithShape="0">
                    <a:srgbClr val="9999FF"/>
                  </a:outerShdw>
                </a:effectLst>
                <a:latin typeface="Arial Black"/>
              </a:rPr>
              <a:t>INMOVILIZAR</a:t>
            </a:r>
          </a:p>
        </p:txBody>
      </p:sp>
    </p:spTree>
    <p:extLst>
      <p:ext uri="{BB962C8B-B14F-4D97-AF65-F5344CB8AC3E}">
        <p14:creationId xmlns:p14="http://schemas.microsoft.com/office/powerpoint/2010/main" val="34900929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1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8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7" name="Rectangle 3"/>
          <p:cNvSpPr>
            <a:spLocks noGrp="1" noChangeArrowheads="1"/>
          </p:cNvSpPr>
          <p:nvPr>
            <p:ph type="body" idx="1"/>
          </p:nvPr>
        </p:nvSpPr>
        <p:spPr>
          <a:xfrm>
            <a:off x="1774826" y="2361069"/>
            <a:ext cx="8425631" cy="4105275"/>
          </a:xfrm>
        </p:spPr>
        <p:txBody>
          <a:bodyPr/>
          <a:lstStyle/>
          <a:p>
            <a:pPr algn="just" eaLnBrk="1" hangingPunct="1">
              <a:defRPr/>
            </a:pPr>
            <a:r>
              <a:rPr lang="es-ES" sz="2400" b="1" dirty="0">
                <a:solidFill>
                  <a:schemeClr val="tx2">
                    <a:lumMod val="10000"/>
                  </a:schemeClr>
                </a:solidFill>
                <a:latin typeface="Arial" panose="020B0604020202020204" pitchFamily="34" charset="0"/>
                <a:cs typeface="Arial" panose="020B0604020202020204" pitchFamily="34" charset="0"/>
              </a:rPr>
              <a:t>1- Forrar las férulas con espuma de goma, huata, tela o hierba para no lesionar las partes blandas que cubren la eminencias óseas.</a:t>
            </a:r>
          </a:p>
          <a:p>
            <a:pPr algn="just" eaLnBrk="1" hangingPunct="1">
              <a:defRPr/>
            </a:pPr>
            <a:r>
              <a:rPr lang="es-ES" sz="2400" b="1" dirty="0">
                <a:solidFill>
                  <a:schemeClr val="tx2">
                    <a:lumMod val="10000"/>
                  </a:schemeClr>
                </a:solidFill>
                <a:latin typeface="Arial" panose="020B0604020202020204" pitchFamily="34" charset="0"/>
                <a:cs typeface="Arial" panose="020B0604020202020204" pitchFamily="34" charset="0"/>
              </a:rPr>
              <a:t>2- Colocar almohadillas en la eminencias óseas. </a:t>
            </a:r>
          </a:p>
          <a:p>
            <a:pPr algn="just" eaLnBrk="1" hangingPunct="1">
              <a:defRPr/>
            </a:pPr>
            <a:r>
              <a:rPr lang="es-ES" sz="2400" b="1" dirty="0">
                <a:solidFill>
                  <a:schemeClr val="tx2">
                    <a:lumMod val="10000"/>
                  </a:schemeClr>
                </a:solidFill>
                <a:latin typeface="Arial" panose="020B0604020202020204" pitchFamily="34" charset="0"/>
                <a:cs typeface="Arial" panose="020B0604020202020204" pitchFamily="34" charset="0"/>
              </a:rPr>
              <a:t>3- Realizar reducción de la fractura</a:t>
            </a:r>
            <a:r>
              <a:rPr lang="es-ES" sz="2400" b="1" dirty="0" smtClean="0">
                <a:solidFill>
                  <a:schemeClr val="tx2">
                    <a:lumMod val="10000"/>
                  </a:schemeClr>
                </a:solidFill>
                <a:latin typeface="Arial" panose="020B0604020202020204" pitchFamily="34" charset="0"/>
                <a:cs typeface="Arial" panose="020B0604020202020204" pitchFamily="34" charset="0"/>
              </a:rPr>
              <a:t>. </a:t>
            </a:r>
            <a:endParaRPr lang="es-ES" sz="2400" b="1" dirty="0">
              <a:solidFill>
                <a:schemeClr val="tx2">
                  <a:lumMod val="10000"/>
                </a:schemeClr>
              </a:solidFill>
              <a:latin typeface="Arial" panose="020B0604020202020204" pitchFamily="34" charset="0"/>
              <a:cs typeface="Arial" panose="020B0604020202020204" pitchFamily="34" charset="0"/>
            </a:endParaRPr>
          </a:p>
          <a:p>
            <a:pPr algn="just" eaLnBrk="1" hangingPunct="1">
              <a:defRPr/>
            </a:pPr>
            <a:r>
              <a:rPr lang="es-ES" sz="2400" b="1" dirty="0">
                <a:solidFill>
                  <a:schemeClr val="tx2">
                    <a:lumMod val="10000"/>
                  </a:schemeClr>
                </a:solidFill>
                <a:latin typeface="Arial" panose="020B0604020202020204" pitchFamily="34" charset="0"/>
                <a:cs typeface="Arial" panose="020B0604020202020204" pitchFamily="34" charset="0"/>
              </a:rPr>
              <a:t>4- Inmovilizar la articulación proximal y la distal de la diáfisis fracturada.</a:t>
            </a:r>
          </a:p>
          <a:p>
            <a:pPr algn="just" eaLnBrk="1" hangingPunct="1">
              <a:defRPr/>
            </a:pPr>
            <a:r>
              <a:rPr lang="es-ES" sz="2400" b="1" dirty="0">
                <a:solidFill>
                  <a:schemeClr val="tx2">
                    <a:lumMod val="10000"/>
                  </a:schemeClr>
                </a:solidFill>
                <a:latin typeface="Arial" panose="020B0604020202020204" pitchFamily="34" charset="0"/>
                <a:cs typeface="Arial" panose="020B0604020202020204" pitchFamily="34" charset="0"/>
              </a:rPr>
              <a:t>5- Inmovilizar la diáfisis proximal y la distal de la articulación fracturada.</a:t>
            </a:r>
          </a:p>
        </p:txBody>
      </p:sp>
      <p:sp>
        <p:nvSpPr>
          <p:cNvPr id="11272" name="WordArt 8"/>
          <p:cNvSpPr>
            <a:spLocks noChangeArrowheads="1" noChangeShapeType="1" noTextEdit="1"/>
          </p:cNvSpPr>
          <p:nvPr/>
        </p:nvSpPr>
        <p:spPr bwMode="auto">
          <a:xfrm>
            <a:off x="3432176" y="260350"/>
            <a:ext cx="5038725" cy="647700"/>
          </a:xfrm>
          <a:prstGeom prst="rect">
            <a:avLst/>
          </a:prstGeom>
        </p:spPr>
        <p:txBody>
          <a:bodyPr wrap="none" fromWordArt="1">
            <a:prstTxWarp prst="textPlain">
              <a:avLst>
                <a:gd name="adj" fmla="val 50000"/>
              </a:avLst>
            </a:prstTxWarp>
          </a:bodyPr>
          <a:lstStyle/>
          <a:p>
            <a:pPr algn="ctr">
              <a:defRPr/>
            </a:pPr>
            <a:r>
              <a:rPr lang="es-VE" sz="3600" kern="10" dirty="0">
                <a:ln w="12700">
                  <a:noFill/>
                  <a:round/>
                  <a:headEnd/>
                  <a:tailEnd/>
                </a:ln>
                <a:solidFill>
                  <a:schemeClr val="tx2">
                    <a:lumMod val="10000"/>
                  </a:schemeClr>
                </a:solidFill>
                <a:effectLst>
                  <a:outerShdw dist="45791" dir="2021404" algn="ctr" rotWithShape="0">
                    <a:srgbClr val="9999FF"/>
                  </a:outerShdw>
                </a:effectLst>
                <a:latin typeface="Arial Black"/>
              </a:rPr>
              <a:t>PRINCIPIOS DE APLICACION</a:t>
            </a:r>
          </a:p>
        </p:txBody>
      </p:sp>
      <p:sp>
        <p:nvSpPr>
          <p:cNvPr id="11273" name="WordArt 9"/>
          <p:cNvSpPr>
            <a:spLocks noChangeArrowheads="1" noChangeShapeType="1" noTextEdit="1"/>
          </p:cNvSpPr>
          <p:nvPr/>
        </p:nvSpPr>
        <p:spPr bwMode="auto">
          <a:xfrm>
            <a:off x="3432176" y="1052513"/>
            <a:ext cx="5038725" cy="647700"/>
          </a:xfrm>
          <a:prstGeom prst="rect">
            <a:avLst/>
          </a:prstGeom>
        </p:spPr>
        <p:txBody>
          <a:bodyPr wrap="none" fromWordArt="1">
            <a:prstTxWarp prst="textPlain">
              <a:avLst>
                <a:gd name="adj" fmla="val 50000"/>
              </a:avLst>
            </a:prstTxWarp>
          </a:bodyPr>
          <a:lstStyle/>
          <a:p>
            <a:pPr algn="ctr">
              <a:defRPr/>
            </a:pPr>
            <a:r>
              <a:rPr lang="es-VE" sz="3600" kern="10" dirty="0">
                <a:ln w="12700">
                  <a:noFill/>
                  <a:round/>
                  <a:headEnd/>
                  <a:tailEnd/>
                </a:ln>
                <a:solidFill>
                  <a:schemeClr val="tx2">
                    <a:lumMod val="10000"/>
                  </a:schemeClr>
                </a:solidFill>
                <a:effectLst>
                  <a:outerShdw dist="45791" dir="2021404" algn="ctr" rotWithShape="0">
                    <a:srgbClr val="9999FF"/>
                  </a:outerShdw>
                </a:effectLst>
                <a:latin typeface="Arial Black"/>
              </a:rPr>
              <a:t>DE LAS INMOVILIZACIONES</a:t>
            </a:r>
          </a:p>
        </p:txBody>
      </p:sp>
    </p:spTree>
    <p:extLst>
      <p:ext uri="{BB962C8B-B14F-4D97-AF65-F5344CB8AC3E}">
        <p14:creationId xmlns:p14="http://schemas.microsoft.com/office/powerpoint/2010/main" val="31183838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74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74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7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1" name="Rectangle 3"/>
          <p:cNvSpPr>
            <a:spLocks noGrp="1" noChangeArrowheads="1"/>
          </p:cNvSpPr>
          <p:nvPr>
            <p:ph type="body" idx="1"/>
          </p:nvPr>
        </p:nvSpPr>
        <p:spPr>
          <a:xfrm>
            <a:off x="1981200" y="1600200"/>
            <a:ext cx="8229600" cy="3556992"/>
          </a:xfrm>
        </p:spPr>
        <p:txBody>
          <a:bodyPr/>
          <a:lstStyle/>
          <a:p>
            <a:pPr algn="just" eaLnBrk="1" hangingPunct="1">
              <a:defRPr/>
            </a:pPr>
            <a:r>
              <a:rPr lang="es-ES" sz="2400" b="1" dirty="0">
                <a:solidFill>
                  <a:schemeClr val="tx2">
                    <a:lumMod val="10000"/>
                  </a:schemeClr>
                </a:solidFill>
                <a:latin typeface="Arial" panose="020B0604020202020204" pitchFamily="34" charset="0"/>
                <a:cs typeface="Arial" panose="020B0604020202020204" pitchFamily="34" charset="0"/>
              </a:rPr>
              <a:t>6- Inmovilizar las articulaciones en posición funcional.</a:t>
            </a:r>
          </a:p>
          <a:p>
            <a:pPr algn="just" eaLnBrk="1" hangingPunct="1">
              <a:defRPr/>
            </a:pPr>
            <a:r>
              <a:rPr lang="es-ES" sz="2400" b="1" dirty="0">
                <a:solidFill>
                  <a:schemeClr val="tx2">
                    <a:lumMod val="10000"/>
                  </a:schemeClr>
                </a:solidFill>
                <a:latin typeface="Arial" panose="020B0604020202020204" pitchFamily="34" charset="0"/>
                <a:cs typeface="Arial" panose="020B0604020202020204" pitchFamily="34" charset="0"/>
              </a:rPr>
              <a:t>7- Aplicar las vendas con la tensión requerida.</a:t>
            </a:r>
          </a:p>
          <a:p>
            <a:pPr algn="just" eaLnBrk="1" hangingPunct="1">
              <a:defRPr/>
            </a:pPr>
            <a:r>
              <a:rPr lang="es-ES" sz="2400" b="1" dirty="0">
                <a:solidFill>
                  <a:schemeClr val="tx2">
                    <a:lumMod val="10000"/>
                  </a:schemeClr>
                </a:solidFill>
                <a:latin typeface="Arial" panose="020B0604020202020204" pitchFamily="34" charset="0"/>
                <a:cs typeface="Arial" panose="020B0604020202020204" pitchFamily="34" charset="0"/>
              </a:rPr>
              <a:t>8- Al pasar las vendas por los pliegues de flexión de las articulaciones, se entrecruzará en forma de ocho para evitar la compresión de vasos y nervios.</a:t>
            </a:r>
          </a:p>
          <a:p>
            <a:pPr algn="just" eaLnBrk="1" hangingPunct="1">
              <a:defRPr/>
            </a:pPr>
            <a:r>
              <a:rPr lang="es-ES" sz="2400" b="1" dirty="0">
                <a:solidFill>
                  <a:schemeClr val="tx2">
                    <a:lumMod val="10000"/>
                  </a:schemeClr>
                </a:solidFill>
                <a:latin typeface="Arial" panose="020B0604020202020204" pitchFamily="34" charset="0"/>
                <a:cs typeface="Arial" panose="020B0604020202020204" pitchFamily="34" charset="0"/>
              </a:rPr>
              <a:t>9- Sí existe herida, cubrirla previamente con un apósito o con la cura individual . </a:t>
            </a:r>
          </a:p>
        </p:txBody>
      </p:sp>
      <p:sp>
        <p:nvSpPr>
          <p:cNvPr id="12295" name="WordArt 7"/>
          <p:cNvSpPr>
            <a:spLocks noChangeArrowheads="1" noChangeShapeType="1" noTextEdit="1"/>
          </p:cNvSpPr>
          <p:nvPr/>
        </p:nvSpPr>
        <p:spPr bwMode="auto">
          <a:xfrm>
            <a:off x="3648076" y="620713"/>
            <a:ext cx="5038725" cy="647700"/>
          </a:xfrm>
          <a:prstGeom prst="rect">
            <a:avLst/>
          </a:prstGeom>
        </p:spPr>
        <p:txBody>
          <a:bodyPr wrap="none" fromWordArt="1">
            <a:prstTxWarp prst="textPlain">
              <a:avLst>
                <a:gd name="adj" fmla="val 50000"/>
              </a:avLst>
            </a:prstTxWarp>
          </a:bodyPr>
          <a:lstStyle/>
          <a:p>
            <a:pPr algn="ctr">
              <a:defRPr/>
            </a:pPr>
            <a:r>
              <a:rPr lang="es-VE" sz="3600" kern="10" dirty="0">
                <a:ln w="12700">
                  <a:noFill/>
                  <a:round/>
                  <a:headEnd/>
                  <a:tailEnd/>
                </a:ln>
                <a:solidFill>
                  <a:schemeClr val="tx2">
                    <a:lumMod val="10000"/>
                  </a:schemeClr>
                </a:solidFill>
                <a:effectLst>
                  <a:outerShdw dist="45791" dir="2021404" algn="ctr" rotWithShape="0">
                    <a:srgbClr val="9999FF"/>
                  </a:outerShdw>
                </a:effectLst>
                <a:latin typeface="Arial Black"/>
              </a:rPr>
              <a:t>CONTINUACIÓN</a:t>
            </a:r>
          </a:p>
        </p:txBody>
      </p:sp>
    </p:spTree>
    <p:extLst>
      <p:ext uri="{BB962C8B-B14F-4D97-AF65-F5344CB8AC3E}">
        <p14:creationId xmlns:p14="http://schemas.microsoft.com/office/powerpoint/2010/main" val="2044099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7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052457"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8657" y="0"/>
            <a:ext cx="6063342"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1"/>
          <p:cNvSpPr>
            <a:spLocks noChangeArrowheads="1"/>
          </p:cNvSpPr>
          <p:nvPr/>
        </p:nvSpPr>
        <p:spPr bwMode="auto">
          <a:xfrm>
            <a:off x="228600" y="182829"/>
            <a:ext cx="2362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sz="12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Hombro: Discretas abducción y anteposición (fig. 14.66 a).</a:t>
            </a:r>
            <a:endParaRPr kumimoji="0" lang="es-ES" altLang="es-ES" sz="1800" b="1" i="0" u="none" strike="noStrike" cap="none" normalizeH="0" baseline="0" dirty="0" smtClean="0">
              <a:ln>
                <a:noFill/>
              </a:ln>
              <a:solidFill>
                <a:schemeClr val="tx1"/>
              </a:solidFill>
              <a:effectLst/>
              <a:latin typeface="Arial" panose="020B0604020202020204" pitchFamily="34" charset="0"/>
            </a:endParaRPr>
          </a:p>
        </p:txBody>
      </p:sp>
      <p:sp>
        <p:nvSpPr>
          <p:cNvPr id="8" name="CuadroTexto 7"/>
          <p:cNvSpPr txBox="1"/>
          <p:nvPr/>
        </p:nvSpPr>
        <p:spPr>
          <a:xfrm>
            <a:off x="2166256" y="6041582"/>
            <a:ext cx="4082143" cy="646331"/>
          </a:xfrm>
          <a:prstGeom prst="rect">
            <a:avLst/>
          </a:prstGeom>
          <a:noFill/>
        </p:spPr>
        <p:txBody>
          <a:bodyPr wrap="square" rtlCol="0">
            <a:spAutoFit/>
          </a:bodyPr>
          <a:lstStyle/>
          <a:p>
            <a:r>
              <a:rPr lang="es-ES" b="1" dirty="0"/>
              <a:t>Codo: Formar ángulo recto (90</a:t>
            </a:r>
            <a:r>
              <a:rPr lang="es-ES" b="1" cap="all" baseline="30000" dirty="0"/>
              <a:t>0</a:t>
            </a:r>
            <a:r>
              <a:rPr lang="es-ES" b="1" dirty="0"/>
              <a:t>) con el antebrazo y en supinación (fig. 14.66 b).</a:t>
            </a:r>
          </a:p>
        </p:txBody>
      </p:sp>
      <p:sp>
        <p:nvSpPr>
          <p:cNvPr id="9" name="CuadroTexto 8"/>
          <p:cNvSpPr txBox="1"/>
          <p:nvPr/>
        </p:nvSpPr>
        <p:spPr>
          <a:xfrm>
            <a:off x="6128657" y="5889180"/>
            <a:ext cx="6139542" cy="646331"/>
          </a:xfrm>
          <a:prstGeom prst="rect">
            <a:avLst/>
          </a:prstGeom>
          <a:noFill/>
        </p:spPr>
        <p:txBody>
          <a:bodyPr wrap="square" rtlCol="0">
            <a:spAutoFit/>
          </a:bodyPr>
          <a:lstStyle/>
          <a:p>
            <a:r>
              <a:rPr lang="es-ES" b="1" dirty="0"/>
              <a:t>Muñeca: En discreta extensión (15</a:t>
            </a:r>
            <a:r>
              <a:rPr lang="es-ES" b="1" baseline="30000" dirty="0"/>
              <a:t>0 </a:t>
            </a:r>
            <a:r>
              <a:rPr lang="es-ES" b="1" dirty="0"/>
              <a:t>) y de forma tal que la línea  media del antebrazo pase por el tercer dedo (fig. 14.66 c).</a:t>
            </a:r>
          </a:p>
        </p:txBody>
      </p:sp>
    </p:spTree>
    <p:extLst>
      <p:ext uri="{BB962C8B-B14F-4D97-AF65-F5344CB8AC3E}">
        <p14:creationId xmlns:p14="http://schemas.microsoft.com/office/powerpoint/2010/main" val="7626414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486" y="0"/>
            <a:ext cx="5170714" cy="6858000"/>
          </a:xfrm>
          <a:prstGeom prst="rect">
            <a:avLst/>
          </a:prstGeom>
        </p:spPr>
      </p:pic>
      <p:sp>
        <p:nvSpPr>
          <p:cNvPr id="5" name="CuadroTexto 4"/>
          <p:cNvSpPr txBox="1"/>
          <p:nvPr/>
        </p:nvSpPr>
        <p:spPr>
          <a:xfrm>
            <a:off x="304800" y="751114"/>
            <a:ext cx="6607629" cy="923330"/>
          </a:xfrm>
          <a:prstGeom prst="rect">
            <a:avLst/>
          </a:prstGeom>
          <a:noFill/>
          <a:ln w="38100">
            <a:solidFill>
              <a:srgbClr val="FF0000"/>
            </a:solidFill>
          </a:ln>
        </p:spPr>
        <p:txBody>
          <a:bodyPr wrap="square" rtlCol="0">
            <a:spAutoFit/>
          </a:bodyPr>
          <a:lstStyle/>
          <a:p>
            <a:pPr lvl="1"/>
            <a:r>
              <a:rPr lang="es-ES" b="1" dirty="0">
                <a:latin typeface="Arial" panose="020B0604020202020204" pitchFamily="34" charset="0"/>
                <a:cs typeface="Arial" panose="020B0604020202020204" pitchFamily="34" charset="0"/>
              </a:rPr>
              <a:t>Cadera: En discretas abducción (15</a:t>
            </a:r>
            <a:r>
              <a:rPr lang="es-ES" b="1" baseline="30000" dirty="0">
                <a:latin typeface="Arial" panose="020B0604020202020204" pitchFamily="34" charset="0"/>
                <a:cs typeface="Arial" panose="020B0604020202020204" pitchFamily="34" charset="0"/>
              </a:rPr>
              <a:t>0 </a:t>
            </a:r>
            <a:r>
              <a:rPr lang="es-ES" b="1" dirty="0">
                <a:latin typeface="Arial" panose="020B0604020202020204" pitchFamily="34" charset="0"/>
                <a:cs typeface="Arial" panose="020B0604020202020204" pitchFamily="34" charset="0"/>
              </a:rPr>
              <a:t>) y extensión de forma tal que los dedos del pie se dirijan hacia arriba. (fig. 14.66 d).</a:t>
            </a:r>
          </a:p>
        </p:txBody>
      </p:sp>
      <p:sp>
        <p:nvSpPr>
          <p:cNvPr id="6" name="CuadroTexto 5"/>
          <p:cNvSpPr txBox="1"/>
          <p:nvPr/>
        </p:nvSpPr>
        <p:spPr>
          <a:xfrm>
            <a:off x="838201" y="4920344"/>
            <a:ext cx="5257800" cy="369332"/>
          </a:xfrm>
          <a:prstGeom prst="rect">
            <a:avLst/>
          </a:prstGeom>
          <a:noFill/>
          <a:ln w="38100">
            <a:solidFill>
              <a:srgbClr val="FF0000"/>
            </a:solidFill>
          </a:ln>
        </p:spPr>
        <p:txBody>
          <a:bodyPr wrap="square" rtlCol="0">
            <a:spAutoFit/>
          </a:bodyPr>
          <a:lstStyle/>
          <a:p>
            <a:r>
              <a:rPr lang="es-ES" b="1" dirty="0">
                <a:latin typeface="Arial" panose="020B0604020202020204" pitchFamily="34" charset="0"/>
                <a:cs typeface="Arial" panose="020B0604020202020204" pitchFamily="34" charset="0"/>
              </a:rPr>
              <a:t>Rodilla: En discreta flexión (fig. 14.66 e).</a:t>
            </a:r>
          </a:p>
        </p:txBody>
      </p:sp>
    </p:spTree>
    <p:extLst>
      <p:ext uri="{BB962C8B-B14F-4D97-AF65-F5344CB8AC3E}">
        <p14:creationId xmlns:p14="http://schemas.microsoft.com/office/powerpoint/2010/main" val="32888026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9914" y="0"/>
            <a:ext cx="5802086"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1"/>
          <p:cNvSpPr>
            <a:spLocks noChangeArrowheads="1"/>
          </p:cNvSpPr>
          <p:nvPr/>
        </p:nvSpPr>
        <p:spPr bwMode="auto">
          <a:xfrm>
            <a:off x="228601" y="1192181"/>
            <a:ext cx="5660570" cy="92333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Tobillo: En ángulo recto y de forma que el primer espacio interdigital  se encuentre en línea recta con el centro de la rótula (fig. 14.66 f).</a:t>
            </a:r>
            <a:endParaRPr kumimoji="0" lang="es-ES" altLang="es-ES"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84594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136775" y="228600"/>
            <a:ext cx="8153400" cy="990600"/>
          </a:xfrm>
        </p:spPr>
        <p:txBody>
          <a:bodyPr/>
          <a:lstStyle/>
          <a:p>
            <a:pPr algn="ctr">
              <a:defRPr/>
            </a:pPr>
            <a:r>
              <a:rPr lang="es-ES" dirty="0" smtClean="0">
                <a:solidFill>
                  <a:schemeClr val="tx2">
                    <a:lumMod val="10000"/>
                  </a:schemeClr>
                </a:solidFill>
                <a:effectLst>
                  <a:outerShdw blurRad="38100" dist="38100" dir="2700000" algn="tl">
                    <a:srgbClr val="000000">
                      <a:alpha val="43137"/>
                    </a:srgbClr>
                  </a:outerShdw>
                </a:effectLst>
              </a:rPr>
              <a:t>Ejemplo:</a:t>
            </a:r>
          </a:p>
        </p:txBody>
      </p:sp>
      <p:pic>
        <p:nvPicPr>
          <p:cNvPr id="43011" name="Picture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524001" y="1557338"/>
            <a:ext cx="4943475" cy="5300662"/>
          </a:xfrm>
        </p:spPr>
      </p:pic>
      <p:pic>
        <p:nvPicPr>
          <p:cNvPr id="430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2438" y="1628776"/>
            <a:ext cx="3865562"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7294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3010"/>
                                        </p:tgtEl>
                                        <p:attrNameLst>
                                          <p:attrName>style.visibility</p:attrName>
                                        </p:attrNameLst>
                                      </p:cBhvr>
                                      <p:to>
                                        <p:strVal val="visible"/>
                                      </p:to>
                                    </p:set>
                                    <p:anim calcmode="lin" valueType="num">
                                      <p:cBhvr>
                                        <p:cTn id="7" dur="500" fill="hold"/>
                                        <p:tgtEl>
                                          <p:spTgt spid="4301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3010"/>
                                        </p:tgtEl>
                                        <p:attrNameLst>
                                          <p:attrName>ppt_y</p:attrName>
                                        </p:attrNameLst>
                                      </p:cBhvr>
                                      <p:tavLst>
                                        <p:tav tm="0">
                                          <p:val>
                                            <p:strVal val="#ppt_y"/>
                                          </p:val>
                                        </p:tav>
                                        <p:tav tm="100000">
                                          <p:val>
                                            <p:strVal val="#ppt_y"/>
                                          </p:val>
                                        </p:tav>
                                      </p:tavLst>
                                    </p:anim>
                                    <p:anim calcmode="lin" valueType="num">
                                      <p:cBhvr>
                                        <p:cTn id="9" dur="500" fill="hold"/>
                                        <p:tgtEl>
                                          <p:spTgt spid="4301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30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301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4" presetClass="entr" presetSubtype="0" fill="hold" nodeType="clickEffect">
                                  <p:stCondLst>
                                    <p:cond delay="0"/>
                                  </p:stCondLst>
                                  <p:childTnLst>
                                    <p:set>
                                      <p:cBhvr>
                                        <p:cTn id="15" dur="1" fill="hold">
                                          <p:stCondLst>
                                            <p:cond delay="0"/>
                                          </p:stCondLst>
                                        </p:cTn>
                                        <p:tgtEl>
                                          <p:spTgt spid="43011"/>
                                        </p:tgtEl>
                                        <p:attrNameLst>
                                          <p:attrName>style.visibility</p:attrName>
                                        </p:attrNameLst>
                                      </p:cBhvr>
                                      <p:to>
                                        <p:strVal val="visible"/>
                                      </p:to>
                                    </p:set>
                                    <p:anim to="" calcmode="lin" valueType="num">
                                      <p:cBhvr>
                                        <p:cTn id="16" dur="1" fill="hold"/>
                                        <p:tgtEl>
                                          <p:spTgt spid="43011"/>
                                        </p:tgtEl>
                                        <p:attrNameLst>
                                          <p:attrName/>
                                        </p:attrNameLst>
                                      </p:cBhvr>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4" presetClass="entr" presetSubtype="0" fill="hold" nodeType="clickEffect">
                                  <p:stCondLst>
                                    <p:cond delay="0"/>
                                  </p:stCondLst>
                                  <p:childTnLst>
                                    <p:set>
                                      <p:cBhvr>
                                        <p:cTn id="20" dur="1" fill="hold">
                                          <p:stCondLst>
                                            <p:cond delay="0"/>
                                          </p:stCondLst>
                                        </p:cTn>
                                        <p:tgtEl>
                                          <p:spTgt spid="43012"/>
                                        </p:tgtEl>
                                        <p:attrNameLst>
                                          <p:attrName>style.visibility</p:attrName>
                                        </p:attrNameLst>
                                      </p:cBhvr>
                                      <p:to>
                                        <p:strVal val="visible"/>
                                      </p:to>
                                    </p:set>
                                    <p:anim to="" calcmode="lin" valueType="num">
                                      <p:cBhvr>
                                        <p:cTn id="21" dur="1" fill="hold"/>
                                        <p:tgtEl>
                                          <p:spTgt spid="430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2697163" y="457200"/>
            <a:ext cx="7772400" cy="884238"/>
          </a:xfrm>
        </p:spPr>
        <p:txBody>
          <a:bodyPr/>
          <a:lstStyle/>
          <a:p>
            <a:pPr algn="ctr"/>
            <a:r>
              <a:rPr lang="es-ES">
                <a:effectLst>
                  <a:outerShdw blurRad="38100" dist="38100" dir="2700000" algn="tl">
                    <a:srgbClr val="C0C0C0"/>
                  </a:outerShdw>
                </a:effectLst>
              </a:rPr>
              <a:t>Inmovilización inicial</a:t>
            </a:r>
          </a:p>
        </p:txBody>
      </p:sp>
      <p:pic>
        <p:nvPicPr>
          <p:cNvPr id="191491" name="Picture 3" descr="Image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0" y="1412875"/>
            <a:ext cx="4032250" cy="2736850"/>
          </a:xfrm>
          <a:prstGeom prst="rect">
            <a:avLst/>
          </a:prstGeom>
          <a:noFill/>
          <a:extLst>
            <a:ext uri="{909E8E84-426E-40DD-AFC4-6F175D3DCCD1}">
              <a14:hiddenFill xmlns:a14="http://schemas.microsoft.com/office/drawing/2010/main">
                <a:solidFill>
                  <a:srgbClr val="FFFFFF"/>
                </a:solidFill>
              </a14:hiddenFill>
            </a:ext>
          </a:extLst>
        </p:spPr>
      </p:pic>
      <p:pic>
        <p:nvPicPr>
          <p:cNvPr id="191492" name="Picture 4" descr="Imagen2"/>
          <p:cNvPicPr>
            <a:picLocks noChangeAspect="1" noChangeArrowheads="1"/>
          </p:cNvPicPr>
          <p:nvPr/>
        </p:nvPicPr>
        <p:blipFill>
          <a:blip r:embed="rId3">
            <a:extLst>
              <a:ext uri="{28A0092B-C50C-407E-A947-70E740481C1C}">
                <a14:useLocalDpi xmlns:a14="http://schemas.microsoft.com/office/drawing/2010/main" val="0"/>
              </a:ext>
            </a:extLst>
          </a:blip>
          <a:srcRect t="2495" r="5298" b="4434"/>
          <a:stretch>
            <a:fillRect/>
          </a:stretch>
        </p:blipFill>
        <p:spPr bwMode="auto">
          <a:xfrm>
            <a:off x="6600825" y="1412875"/>
            <a:ext cx="3887788" cy="2736850"/>
          </a:xfrm>
          <a:prstGeom prst="rect">
            <a:avLst/>
          </a:prstGeom>
          <a:noFill/>
          <a:extLst>
            <a:ext uri="{909E8E84-426E-40DD-AFC4-6F175D3DCCD1}">
              <a14:hiddenFill xmlns:a14="http://schemas.microsoft.com/office/drawing/2010/main">
                <a:solidFill>
                  <a:srgbClr val="FFFFFF"/>
                </a:solidFill>
              </a14:hiddenFill>
            </a:ext>
          </a:extLst>
        </p:spPr>
      </p:pic>
      <p:pic>
        <p:nvPicPr>
          <p:cNvPr id="191493" name="Picture 5" descr="Trauma torax 059"/>
          <p:cNvPicPr>
            <a:picLocks noChangeAspect="1" noChangeArrowheads="1"/>
          </p:cNvPicPr>
          <p:nvPr/>
        </p:nvPicPr>
        <p:blipFill>
          <a:blip r:embed="rId4">
            <a:lum bright="12000" contrast="6000"/>
            <a:extLst>
              <a:ext uri="{28A0092B-C50C-407E-A947-70E740481C1C}">
                <a14:useLocalDpi xmlns:a14="http://schemas.microsoft.com/office/drawing/2010/main" val="0"/>
              </a:ext>
            </a:extLst>
          </a:blip>
          <a:srcRect l="5925" t="5486" r="8464" b="12538"/>
          <a:stretch>
            <a:fillRect/>
          </a:stretch>
        </p:blipFill>
        <p:spPr bwMode="auto">
          <a:xfrm>
            <a:off x="5159375" y="3789364"/>
            <a:ext cx="2782888" cy="2879725"/>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6525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493"/>
                                        </p:tgtEl>
                                        <p:attrNameLst>
                                          <p:attrName>style.visibility</p:attrName>
                                        </p:attrNameLst>
                                      </p:cBhvr>
                                      <p:to>
                                        <p:strVal val="visible"/>
                                      </p:to>
                                    </p:set>
                                    <p:anim calcmode="lin" valueType="num">
                                      <p:cBhvr additive="base">
                                        <p:cTn id="7" dur="500" fill="hold"/>
                                        <p:tgtEl>
                                          <p:spTgt spid="191493"/>
                                        </p:tgtEl>
                                        <p:attrNameLst>
                                          <p:attrName>ppt_x</p:attrName>
                                        </p:attrNameLst>
                                      </p:cBhvr>
                                      <p:tavLst>
                                        <p:tav tm="0">
                                          <p:val>
                                            <p:strVal val="#ppt_x"/>
                                          </p:val>
                                        </p:tav>
                                        <p:tav tm="100000">
                                          <p:val>
                                            <p:strVal val="#ppt_x"/>
                                          </p:val>
                                        </p:tav>
                                      </p:tavLst>
                                    </p:anim>
                                    <p:anim calcmode="lin" valueType="num">
                                      <p:cBhvr additive="base">
                                        <p:cTn id="8" dur="500" fill="hold"/>
                                        <p:tgtEl>
                                          <p:spTgt spid="1914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533401" y="478952"/>
            <a:ext cx="10994570" cy="5632311"/>
          </a:xfrm>
          <a:prstGeom prst="rect">
            <a:avLst/>
          </a:prstGeom>
          <a:noFill/>
        </p:spPr>
        <p:txBody>
          <a:bodyPr wrap="square" rtlCol="0">
            <a:spAutoFit/>
          </a:bodyPr>
          <a:lstStyle/>
          <a:p>
            <a:pPr algn="ctr"/>
            <a:r>
              <a:rPr lang="es-ES" sz="2400" b="1" dirty="0" smtClean="0">
                <a:latin typeface="Arial" panose="020B0604020202020204" pitchFamily="34" charset="0"/>
                <a:cs typeface="Arial" panose="020B0604020202020204" pitchFamily="34" charset="0"/>
              </a:rPr>
              <a:t>INTRODUCCIÓN</a:t>
            </a:r>
          </a:p>
          <a:p>
            <a:pPr algn="ctr"/>
            <a:r>
              <a:rPr lang="es-ES" sz="2400" b="1" dirty="0" smtClean="0">
                <a:latin typeface="Arial" panose="020B0604020202020204" pitchFamily="34" charset="0"/>
                <a:cs typeface="Arial" panose="020B0604020202020204" pitchFamily="34" charset="0"/>
              </a:rPr>
              <a:t>(Videos)</a:t>
            </a:r>
            <a:endParaRPr lang="es-ES" sz="2400" b="1" dirty="0">
              <a:latin typeface="Arial" panose="020B0604020202020204" pitchFamily="34" charset="0"/>
              <a:cs typeface="Arial" panose="020B0604020202020204" pitchFamily="34" charset="0"/>
            </a:endParaRPr>
          </a:p>
          <a:p>
            <a:pPr algn="just"/>
            <a:r>
              <a:rPr lang="es-ES" sz="2400" b="1" dirty="0">
                <a:latin typeface="Arial" panose="020B0604020202020204" pitchFamily="34" charset="0"/>
                <a:cs typeface="Arial" panose="020B0604020202020204" pitchFamily="34" charset="0"/>
              </a:rPr>
              <a:t>El tratamiento </a:t>
            </a:r>
            <a:r>
              <a:rPr lang="es-ES" sz="2400" b="1" dirty="0" smtClean="0">
                <a:latin typeface="Arial" panose="020B0604020202020204" pitchFamily="34" charset="0"/>
                <a:cs typeface="Arial" panose="020B0604020202020204" pitchFamily="34" charset="0"/>
              </a:rPr>
              <a:t>de los lesionados, </a:t>
            </a:r>
            <a:r>
              <a:rPr lang="es-ES" sz="2400" b="1" dirty="0">
                <a:latin typeface="Arial" panose="020B0604020202020204" pitchFamily="34" charset="0"/>
                <a:cs typeface="Arial" panose="020B0604020202020204" pitchFamily="34" charset="0"/>
              </a:rPr>
              <a:t>constituye </a:t>
            </a:r>
            <a:r>
              <a:rPr lang="es-ES" sz="2400" b="1" dirty="0" smtClean="0">
                <a:latin typeface="Arial" panose="020B0604020202020204" pitchFamily="34" charset="0"/>
                <a:cs typeface="Arial" panose="020B0604020202020204" pitchFamily="34" charset="0"/>
              </a:rPr>
              <a:t>uno de los problemas </a:t>
            </a:r>
            <a:r>
              <a:rPr lang="es-ES" sz="2400" b="1" dirty="0">
                <a:latin typeface="Arial" panose="020B0604020202020204" pitchFamily="34" charset="0"/>
                <a:cs typeface="Arial" panose="020B0604020202020204" pitchFamily="34" charset="0"/>
              </a:rPr>
              <a:t>más </a:t>
            </a:r>
            <a:r>
              <a:rPr lang="es-ES" sz="2400" b="1" dirty="0" smtClean="0">
                <a:latin typeface="Arial" panose="020B0604020202020204" pitchFamily="34" charset="0"/>
                <a:cs typeface="Arial" panose="020B0604020202020204" pitchFamily="34" charset="0"/>
              </a:rPr>
              <a:t>complejos </a:t>
            </a:r>
            <a:r>
              <a:rPr lang="es-ES" sz="2400" b="1" dirty="0">
                <a:latin typeface="Arial" panose="020B0604020202020204" pitchFamily="34" charset="0"/>
                <a:cs typeface="Arial" panose="020B0604020202020204" pitchFamily="34" charset="0"/>
              </a:rPr>
              <a:t>para los servicios </a:t>
            </a:r>
            <a:r>
              <a:rPr lang="es-ES" sz="2400" b="1" dirty="0" smtClean="0">
                <a:latin typeface="Arial" panose="020B0604020202020204" pitchFamily="34" charset="0"/>
                <a:cs typeface="Arial" panose="020B0604020202020204" pitchFamily="34" charset="0"/>
              </a:rPr>
              <a:t>médicos en situaciones excepcionales y desastres naturales, debido </a:t>
            </a:r>
            <a:r>
              <a:rPr lang="es-ES" sz="2400" b="1" dirty="0">
                <a:latin typeface="Arial" panose="020B0604020202020204" pitchFamily="34" charset="0"/>
                <a:cs typeface="Arial" panose="020B0604020202020204" pitchFamily="34" charset="0"/>
              </a:rPr>
              <a:t>a que la cantidad de sanitarios y de sanitarios mayores no resulta suficiente para brindar una asistencia primaria oportuna y efectiva a todos los que la necesitan</a:t>
            </a:r>
            <a:r>
              <a:rPr lang="es-ES" sz="2400" b="1" dirty="0" smtClean="0">
                <a:latin typeface="Arial" panose="020B0604020202020204" pitchFamily="34" charset="0"/>
                <a:cs typeface="Arial" panose="020B0604020202020204" pitchFamily="34" charset="0"/>
              </a:rPr>
              <a:t>.</a:t>
            </a:r>
          </a:p>
          <a:p>
            <a:pPr algn="just"/>
            <a:r>
              <a:rPr lang="es-ES" sz="2400" b="1" dirty="0" smtClean="0">
                <a:latin typeface="Arial" panose="020B0604020202020204" pitchFamily="34" charset="0"/>
                <a:cs typeface="Arial" panose="020B0604020202020204" pitchFamily="34" charset="0"/>
              </a:rPr>
              <a:t>Por tal razón, es </a:t>
            </a:r>
            <a:r>
              <a:rPr lang="es-ES" sz="2400" b="1" dirty="0">
                <a:latin typeface="Arial" panose="020B0604020202020204" pitchFamily="34" charset="0"/>
                <a:cs typeface="Arial" panose="020B0604020202020204" pitchFamily="34" charset="0"/>
              </a:rPr>
              <a:t>conveniente que el mayor número de personas adquieran conocimientos de primeros auxilios, para poder prestarlos en un momento determinado. </a:t>
            </a:r>
            <a:endParaRPr lang="es-ES" sz="2400" b="1" dirty="0" smtClean="0">
              <a:latin typeface="Arial" panose="020B0604020202020204" pitchFamily="34" charset="0"/>
              <a:cs typeface="Arial" panose="020B0604020202020204" pitchFamily="34" charset="0"/>
            </a:endParaRPr>
          </a:p>
          <a:p>
            <a:pPr algn="just"/>
            <a:r>
              <a:rPr lang="es-ES" sz="2400" b="1" dirty="0">
                <a:latin typeface="Arial" panose="020B0604020202020204" pitchFamily="34" charset="0"/>
                <a:cs typeface="Arial" panose="020B0604020202020204" pitchFamily="34" charset="0"/>
              </a:rPr>
              <a:t>Está demostrado que no hay asistencia más rápida que la que el propio lesionado se puede brindar. </a:t>
            </a:r>
            <a:endParaRPr lang="es-ES" sz="2400" dirty="0"/>
          </a:p>
          <a:p>
            <a:pPr algn="just"/>
            <a:r>
              <a:rPr lang="es-ES" sz="2400" b="1" dirty="0" smtClean="0">
                <a:latin typeface="Arial" panose="020B0604020202020204" pitchFamily="34" charset="0"/>
                <a:cs typeface="Arial" panose="020B0604020202020204" pitchFamily="34" charset="0"/>
              </a:rPr>
              <a:t>Saber </a:t>
            </a:r>
            <a:r>
              <a:rPr lang="es-ES" sz="2400" b="1" dirty="0">
                <a:latin typeface="Arial" panose="020B0604020202020204" pitchFamily="34" charset="0"/>
                <a:cs typeface="Arial" panose="020B0604020202020204" pitchFamily="34" charset="0"/>
              </a:rPr>
              <a:t>que </a:t>
            </a:r>
            <a:r>
              <a:rPr lang="es-ES" sz="2400" b="1" dirty="0" smtClean="0">
                <a:latin typeface="Arial" panose="020B0604020202020204" pitchFamily="34" charset="0"/>
                <a:cs typeface="Arial" panose="020B0604020202020204" pitchFamily="34" charset="0"/>
              </a:rPr>
              <a:t>hacer, </a:t>
            </a:r>
            <a:r>
              <a:rPr lang="es-ES" sz="2400" b="1" dirty="0">
                <a:latin typeface="Arial" panose="020B0604020202020204" pitchFamily="34" charset="0"/>
                <a:cs typeface="Arial" panose="020B0604020202020204" pitchFamily="34" charset="0"/>
              </a:rPr>
              <a:t>en estos </a:t>
            </a:r>
            <a:r>
              <a:rPr lang="es-ES" sz="2400" b="1" dirty="0" smtClean="0">
                <a:latin typeface="Arial" panose="020B0604020202020204" pitchFamily="34" charset="0"/>
                <a:cs typeface="Arial" panose="020B0604020202020204" pitchFamily="34" charset="0"/>
              </a:rPr>
              <a:t>casos,  muchas veces se salva </a:t>
            </a:r>
            <a:r>
              <a:rPr lang="es-ES" sz="2400" b="1" dirty="0">
                <a:latin typeface="Arial" panose="020B0604020202020204" pitchFamily="34" charset="0"/>
                <a:cs typeface="Arial" panose="020B0604020202020204" pitchFamily="34" charset="0"/>
              </a:rPr>
              <a:t>una vida</a:t>
            </a:r>
            <a:r>
              <a:rPr lang="es-ES" sz="2400" b="1" dirty="0" smtClean="0">
                <a:latin typeface="Arial" panose="020B0604020202020204" pitchFamily="34" charset="0"/>
                <a:cs typeface="Arial" panose="020B0604020202020204" pitchFamily="34" charset="0"/>
              </a:rPr>
              <a:t>, se  evitan </a:t>
            </a:r>
            <a:r>
              <a:rPr lang="es-ES" sz="2400" b="1" dirty="0">
                <a:latin typeface="Arial" panose="020B0604020202020204" pitchFamily="34" charset="0"/>
                <a:cs typeface="Arial" panose="020B0604020202020204" pitchFamily="34" charset="0"/>
              </a:rPr>
              <a:t>complicaciones o disminuye el sufrimiento del lesionado hasta tanto reciba el tratamiento especializado. </a:t>
            </a:r>
          </a:p>
        </p:txBody>
      </p:sp>
    </p:spTree>
    <p:extLst>
      <p:ext uri="{BB962C8B-B14F-4D97-AF65-F5344CB8AC3E}">
        <p14:creationId xmlns:p14="http://schemas.microsoft.com/office/powerpoint/2010/main" val="21929334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260" y="95665"/>
            <a:ext cx="5348613" cy="264753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6816" y="95665"/>
            <a:ext cx="6300593" cy="264753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262" y="2893512"/>
            <a:ext cx="5060514" cy="39644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8220" y="2896293"/>
            <a:ext cx="3219190" cy="396170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8509" y="2893512"/>
            <a:ext cx="3181611" cy="39644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23339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6 Rectángulo redondeado"/>
          <p:cNvSpPr>
            <a:spLocks noGrp="1"/>
          </p:cNvSpPr>
          <p:nvPr>
            <p:ph idx="1"/>
          </p:nvPr>
        </p:nvSpPr>
        <p:spPr>
          <a:xfrm>
            <a:off x="4185921" y="508000"/>
            <a:ext cx="3291839" cy="9144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marL="0" indent="0" algn="ctr">
              <a:buNone/>
              <a:defRPr/>
            </a:pPr>
            <a:r>
              <a:rPr lang="es-ES" b="1" dirty="0">
                <a:solidFill>
                  <a:srgbClr val="000000"/>
                </a:solidFill>
                <a:effectLst>
                  <a:outerShdw blurRad="38100" dist="38100" dir="2700000" algn="tl">
                    <a:srgbClr val="FFFFFF"/>
                  </a:outerShdw>
                </a:effectLst>
              </a:rPr>
              <a:t>V- Shock.</a:t>
            </a:r>
          </a:p>
        </p:txBody>
      </p:sp>
      <p:sp>
        <p:nvSpPr>
          <p:cNvPr id="5" name="4 CuadroTexto"/>
          <p:cNvSpPr txBox="1"/>
          <p:nvPr/>
        </p:nvSpPr>
        <p:spPr>
          <a:xfrm>
            <a:off x="690881" y="1710789"/>
            <a:ext cx="10626010" cy="1200329"/>
          </a:xfrm>
          <a:prstGeom prst="rect">
            <a:avLst/>
          </a:prstGeom>
          <a:noFill/>
        </p:spPr>
        <p:txBody>
          <a:bodyPr wrap="square" rtlCol="0">
            <a:spAutoFit/>
          </a:bodyPr>
          <a:lstStyle/>
          <a:p>
            <a:pPr algn="just"/>
            <a:r>
              <a:rPr lang="es-ES" sz="2400" b="1" dirty="0" smtClean="0">
                <a:latin typeface="Arial" pitchFamily="34" charset="0"/>
                <a:cs typeface="Arial" pitchFamily="34" charset="0"/>
              </a:rPr>
              <a:t>Cuadro </a:t>
            </a:r>
            <a:r>
              <a:rPr lang="es-ES" sz="2400" b="1" dirty="0">
                <a:latin typeface="Arial" pitchFamily="34" charset="0"/>
                <a:cs typeface="Arial" pitchFamily="34" charset="0"/>
              </a:rPr>
              <a:t>clínico inespecífico causado, fundamentalmente, por una insuficiencia aguda y progresiva de la microcirculación periférica que provoca déficit de la perfusión mística con hipoxia generalizada.</a:t>
            </a:r>
            <a:endParaRPr lang="es-ES" sz="2400" dirty="0">
              <a:latin typeface="Arial" pitchFamily="34" charset="0"/>
              <a:cs typeface="Arial" pitchFamily="34" charset="0"/>
            </a:endParaRPr>
          </a:p>
        </p:txBody>
      </p:sp>
      <p:sp>
        <p:nvSpPr>
          <p:cNvPr id="6" name="5 Rectángulo"/>
          <p:cNvSpPr/>
          <p:nvPr/>
        </p:nvSpPr>
        <p:spPr>
          <a:xfrm>
            <a:off x="690881" y="3661956"/>
            <a:ext cx="10626009" cy="1200329"/>
          </a:xfrm>
          <a:prstGeom prst="rect">
            <a:avLst/>
          </a:prstGeom>
        </p:spPr>
        <p:txBody>
          <a:bodyPr wrap="square">
            <a:spAutoFit/>
          </a:bodyPr>
          <a:lstStyle/>
          <a:p>
            <a:pPr algn="just"/>
            <a:r>
              <a:rPr lang="es-ES" sz="2400" b="1" dirty="0">
                <a:latin typeface="Arial" pitchFamily="34" charset="0"/>
                <a:cs typeface="Arial" pitchFamily="34" charset="0"/>
              </a:rPr>
              <a:t>Su etiología es variada, por lo que recibe distintas denominaciones: Traumático, hemorrágico, neurogénico, cardiogénico, tóxico, infeccioso, anafiláctico y por deshidratación.</a:t>
            </a:r>
            <a:endParaRPr lang="es-ES" sz="2400" dirty="0">
              <a:latin typeface="Arial" pitchFamily="34" charset="0"/>
              <a:cs typeface="Arial" pitchFamily="34" charset="0"/>
            </a:endParaRPr>
          </a:p>
        </p:txBody>
      </p:sp>
    </p:spTree>
    <p:extLst>
      <p:ext uri="{BB962C8B-B14F-4D97-AF65-F5344CB8AC3E}">
        <p14:creationId xmlns:p14="http://schemas.microsoft.com/office/powerpoint/2010/main" val="394122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circle(in)">
                                      <p:cBhvr>
                                        <p:cTn id="7" dur="20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995680" y="3521333"/>
            <a:ext cx="10340541" cy="461665"/>
          </a:xfrm>
          <a:prstGeom prst="rect">
            <a:avLst/>
          </a:prstGeom>
        </p:spPr>
        <p:txBody>
          <a:bodyPr wrap="square">
            <a:spAutoFit/>
          </a:bodyPr>
          <a:lstStyle/>
          <a:p>
            <a:pPr algn="just"/>
            <a:r>
              <a:rPr lang="es-ES" sz="2400" b="1" dirty="0" smtClean="0">
                <a:latin typeface="Arial" pitchFamily="34" charset="0"/>
                <a:cs typeface="Arial" pitchFamily="34" charset="0"/>
              </a:rPr>
              <a:t>5. El </a:t>
            </a:r>
            <a:r>
              <a:rPr lang="es-ES" sz="2400" b="1" dirty="0">
                <a:latin typeface="Arial" pitchFamily="34" charset="0"/>
                <a:cs typeface="Arial" pitchFamily="34" charset="0"/>
              </a:rPr>
              <a:t>grado de hipotensión arterial nos indica la magnitud del </a:t>
            </a:r>
            <a:r>
              <a:rPr lang="es-ES" sz="2400" b="1" i="1" dirty="0">
                <a:latin typeface="Arial" pitchFamily="34" charset="0"/>
                <a:cs typeface="Arial" pitchFamily="34" charset="0"/>
              </a:rPr>
              <a:t>shock</a:t>
            </a:r>
            <a:r>
              <a:rPr lang="es-ES" sz="2400" b="1" i="1" dirty="0" smtClean="0">
                <a:latin typeface="Arial" pitchFamily="34" charset="0"/>
                <a:cs typeface="Arial" pitchFamily="34" charset="0"/>
              </a:rPr>
              <a:t>.</a:t>
            </a:r>
            <a:r>
              <a:rPr lang="es-ES" sz="2400" b="1" dirty="0">
                <a:latin typeface="Arial" pitchFamily="34" charset="0"/>
                <a:cs typeface="Arial" pitchFamily="34" charset="0"/>
              </a:rPr>
              <a:t> </a:t>
            </a:r>
          </a:p>
        </p:txBody>
      </p:sp>
      <p:sp>
        <p:nvSpPr>
          <p:cNvPr id="5" name="4 Rectángulo"/>
          <p:cNvSpPr/>
          <p:nvPr/>
        </p:nvSpPr>
        <p:spPr>
          <a:xfrm>
            <a:off x="995680" y="630535"/>
            <a:ext cx="9306560" cy="461665"/>
          </a:xfrm>
          <a:prstGeom prst="rect">
            <a:avLst/>
          </a:prstGeom>
          <a:ln w="38100">
            <a:solidFill>
              <a:srgbClr val="FF0000"/>
            </a:solidFill>
          </a:ln>
        </p:spPr>
        <p:txBody>
          <a:bodyPr wrap="square">
            <a:spAutoFit/>
          </a:bodyPr>
          <a:lstStyle/>
          <a:p>
            <a:pPr algn="just"/>
            <a:r>
              <a:rPr lang="es-ES" sz="2400" b="1" dirty="0" smtClean="0">
                <a:latin typeface="Arial" pitchFamily="34" charset="0"/>
                <a:cs typeface="Arial" pitchFamily="34" charset="0"/>
              </a:rPr>
              <a:t>Los </a:t>
            </a:r>
            <a:r>
              <a:rPr lang="es-ES" sz="2400" b="1" dirty="0">
                <a:latin typeface="Arial" pitchFamily="34" charset="0"/>
                <a:cs typeface="Arial" pitchFamily="34" charset="0"/>
              </a:rPr>
              <a:t>elementos que permiten precisar el estado de </a:t>
            </a:r>
            <a:r>
              <a:rPr lang="es-ES" sz="2400" b="1" i="1" dirty="0">
                <a:latin typeface="Arial" pitchFamily="34" charset="0"/>
                <a:cs typeface="Arial" pitchFamily="34" charset="0"/>
              </a:rPr>
              <a:t>shock</a:t>
            </a:r>
            <a:r>
              <a:rPr lang="es-ES" sz="2400" b="1" dirty="0">
                <a:latin typeface="Arial" pitchFamily="34" charset="0"/>
                <a:cs typeface="Arial" pitchFamily="34" charset="0"/>
              </a:rPr>
              <a:t> son</a:t>
            </a:r>
            <a:r>
              <a:rPr lang="es-ES" sz="2400" b="1" dirty="0" smtClean="0">
                <a:latin typeface="Arial" pitchFamily="34" charset="0"/>
                <a:cs typeface="Arial" pitchFamily="34" charset="0"/>
              </a:rPr>
              <a:t>: </a:t>
            </a:r>
            <a:r>
              <a:rPr lang="es-ES" sz="2400" b="1" dirty="0">
                <a:latin typeface="Arial" pitchFamily="34" charset="0"/>
                <a:cs typeface="Arial" pitchFamily="34" charset="0"/>
              </a:rPr>
              <a:t> </a:t>
            </a:r>
          </a:p>
        </p:txBody>
      </p:sp>
      <p:sp>
        <p:nvSpPr>
          <p:cNvPr id="6" name="5 Rectángulo"/>
          <p:cNvSpPr/>
          <p:nvPr/>
        </p:nvSpPr>
        <p:spPr>
          <a:xfrm>
            <a:off x="1038659" y="1557774"/>
            <a:ext cx="4506362" cy="461665"/>
          </a:xfrm>
          <a:prstGeom prst="rect">
            <a:avLst/>
          </a:prstGeom>
        </p:spPr>
        <p:txBody>
          <a:bodyPr wrap="none">
            <a:spAutoFit/>
          </a:bodyPr>
          <a:lstStyle/>
          <a:p>
            <a:pPr lvl="0" algn="just"/>
            <a:r>
              <a:rPr lang="es-ES" sz="2400" b="1" dirty="0">
                <a:latin typeface="Arial" pitchFamily="34" charset="0"/>
                <a:cs typeface="Arial" pitchFamily="34" charset="0"/>
              </a:rPr>
              <a:t>1. Piel pálida, fría y sudorosa.</a:t>
            </a:r>
          </a:p>
        </p:txBody>
      </p:sp>
      <p:sp>
        <p:nvSpPr>
          <p:cNvPr id="7" name="6 Rectángulo"/>
          <p:cNvSpPr/>
          <p:nvPr/>
        </p:nvSpPr>
        <p:spPr>
          <a:xfrm>
            <a:off x="1038659" y="2024301"/>
            <a:ext cx="3161443" cy="461665"/>
          </a:xfrm>
          <a:prstGeom prst="rect">
            <a:avLst/>
          </a:prstGeom>
        </p:spPr>
        <p:txBody>
          <a:bodyPr wrap="square">
            <a:spAutoFit/>
          </a:bodyPr>
          <a:lstStyle/>
          <a:p>
            <a:pPr lvl="0" algn="just"/>
            <a:r>
              <a:rPr lang="es-ES" sz="2400" b="1" dirty="0">
                <a:latin typeface="Arial" pitchFamily="34" charset="0"/>
                <a:cs typeface="Arial" pitchFamily="34" charset="0"/>
              </a:rPr>
              <a:t>2. Pulso acelerado.</a:t>
            </a:r>
          </a:p>
        </p:txBody>
      </p:sp>
      <p:sp>
        <p:nvSpPr>
          <p:cNvPr id="8" name="7 Rectángulo"/>
          <p:cNvSpPr/>
          <p:nvPr/>
        </p:nvSpPr>
        <p:spPr>
          <a:xfrm>
            <a:off x="1038659" y="2505670"/>
            <a:ext cx="4078925" cy="461665"/>
          </a:xfrm>
          <a:prstGeom prst="rect">
            <a:avLst/>
          </a:prstGeom>
        </p:spPr>
        <p:txBody>
          <a:bodyPr wrap="square">
            <a:spAutoFit/>
          </a:bodyPr>
          <a:lstStyle/>
          <a:p>
            <a:r>
              <a:rPr lang="es-ES" sz="2400" b="1" dirty="0">
                <a:latin typeface="Arial" pitchFamily="34" charset="0"/>
                <a:cs typeface="Arial" pitchFamily="34" charset="0"/>
              </a:rPr>
              <a:t>3. Hipotensión arterial.</a:t>
            </a:r>
            <a:endParaRPr lang="es-ES_tradnl" sz="2400" dirty="0"/>
          </a:p>
        </p:txBody>
      </p:sp>
      <p:sp>
        <p:nvSpPr>
          <p:cNvPr id="9" name="8 Rectángulo"/>
          <p:cNvSpPr/>
          <p:nvPr/>
        </p:nvSpPr>
        <p:spPr>
          <a:xfrm>
            <a:off x="1038659" y="2967335"/>
            <a:ext cx="2253181" cy="461665"/>
          </a:xfrm>
          <a:prstGeom prst="rect">
            <a:avLst/>
          </a:prstGeom>
        </p:spPr>
        <p:txBody>
          <a:bodyPr wrap="square">
            <a:spAutoFit/>
          </a:bodyPr>
          <a:lstStyle/>
          <a:p>
            <a:pPr lvl="0" algn="just"/>
            <a:r>
              <a:rPr lang="es-ES" sz="2400" b="1" dirty="0">
                <a:latin typeface="Arial" pitchFamily="34" charset="0"/>
                <a:cs typeface="Arial" pitchFamily="34" charset="0"/>
              </a:rPr>
              <a:t>4. Oliguria.</a:t>
            </a:r>
          </a:p>
        </p:txBody>
      </p:sp>
    </p:spTree>
    <p:extLst>
      <p:ext uri="{BB962C8B-B14F-4D97-AF65-F5344CB8AC3E}">
        <p14:creationId xmlns:p14="http://schemas.microsoft.com/office/powerpoint/2010/main" val="321254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circle(in)">
                                      <p:cBhvr>
                                        <p:cTn id="3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p:bldP spid="8"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169368" y="819388"/>
            <a:ext cx="3433953" cy="461665"/>
          </a:xfrm>
          <a:prstGeom prst="rect">
            <a:avLst/>
          </a:prstGeom>
          <a:ln w="38100">
            <a:solidFill>
              <a:srgbClr val="FF0000"/>
            </a:solidFill>
          </a:ln>
        </p:spPr>
        <p:txBody>
          <a:bodyPr wrap="none">
            <a:spAutoFit/>
          </a:bodyPr>
          <a:lstStyle/>
          <a:p>
            <a:r>
              <a:rPr lang="es-ES" sz="2400" b="1" dirty="0" smtClean="0">
                <a:latin typeface="Arial" pitchFamily="34" charset="0"/>
                <a:cs typeface="Arial" pitchFamily="34" charset="0"/>
              </a:rPr>
              <a:t>Medidas </a:t>
            </a:r>
            <a:r>
              <a:rPr lang="es-ES" sz="2400" b="1" dirty="0">
                <a:latin typeface="Arial" pitchFamily="34" charset="0"/>
                <a:cs typeface="Arial" pitchFamily="34" charset="0"/>
              </a:rPr>
              <a:t>P</a:t>
            </a:r>
            <a:r>
              <a:rPr lang="es-ES" sz="2400" b="1" dirty="0" smtClean="0">
                <a:latin typeface="Arial" pitchFamily="34" charset="0"/>
                <a:cs typeface="Arial" pitchFamily="34" charset="0"/>
              </a:rPr>
              <a:t>rofilácticas</a:t>
            </a:r>
            <a:r>
              <a:rPr lang="es-ES" sz="2400" b="1" dirty="0">
                <a:latin typeface="Arial" pitchFamily="34" charset="0"/>
                <a:cs typeface="Arial" pitchFamily="34" charset="0"/>
              </a:rPr>
              <a:t>:</a:t>
            </a:r>
          </a:p>
        </p:txBody>
      </p:sp>
      <p:sp>
        <p:nvSpPr>
          <p:cNvPr id="6" name="5 Rectángulo"/>
          <p:cNvSpPr/>
          <p:nvPr/>
        </p:nvSpPr>
        <p:spPr>
          <a:xfrm>
            <a:off x="711200" y="1541195"/>
            <a:ext cx="10708640" cy="830997"/>
          </a:xfrm>
          <a:prstGeom prst="rect">
            <a:avLst/>
          </a:prstGeom>
        </p:spPr>
        <p:txBody>
          <a:bodyPr wrap="square">
            <a:spAutoFit/>
          </a:bodyPr>
          <a:lstStyle/>
          <a:p>
            <a:pPr marL="447675" lvl="0" indent="-365125"/>
            <a:r>
              <a:rPr lang="es-ES" sz="2400" b="1" dirty="0" smtClean="0">
                <a:latin typeface="Arial" pitchFamily="34" charset="0"/>
                <a:cs typeface="Arial" pitchFamily="34" charset="0"/>
              </a:rPr>
              <a:t>1. Si </a:t>
            </a:r>
            <a:r>
              <a:rPr lang="es-ES" sz="2400" b="1" dirty="0">
                <a:latin typeface="Arial" pitchFamily="34" charset="0"/>
                <a:cs typeface="Arial" pitchFamily="34" charset="0"/>
              </a:rPr>
              <a:t>presentara un compromiso respiratorio o una hemorragia externa, adoptar las medidas establecidas para ello.</a:t>
            </a:r>
          </a:p>
        </p:txBody>
      </p:sp>
      <p:sp>
        <p:nvSpPr>
          <p:cNvPr id="7" name="6 Rectángulo"/>
          <p:cNvSpPr/>
          <p:nvPr/>
        </p:nvSpPr>
        <p:spPr>
          <a:xfrm>
            <a:off x="711200" y="2497019"/>
            <a:ext cx="10708640" cy="830997"/>
          </a:xfrm>
          <a:prstGeom prst="rect">
            <a:avLst/>
          </a:prstGeom>
        </p:spPr>
        <p:txBody>
          <a:bodyPr wrap="square">
            <a:spAutoFit/>
          </a:bodyPr>
          <a:lstStyle/>
          <a:p>
            <a:pPr marL="447675" lvl="0" indent="-366713" algn="just"/>
            <a:r>
              <a:rPr lang="es-ES" sz="2400" b="1" dirty="0" smtClean="0">
                <a:latin typeface="Arial" pitchFamily="34" charset="0"/>
                <a:cs typeface="Arial" pitchFamily="34" charset="0"/>
              </a:rPr>
              <a:t>2. Realizar </a:t>
            </a:r>
            <a:r>
              <a:rPr lang="es-ES" sz="2400" b="1" dirty="0">
                <a:latin typeface="Arial" pitchFamily="34" charset="0"/>
                <a:cs typeface="Arial" pitchFamily="34" charset="0"/>
              </a:rPr>
              <a:t>las inmovilizaciones de las fracturas o revisarlas si ya han sido hechas.</a:t>
            </a:r>
          </a:p>
        </p:txBody>
      </p:sp>
      <p:sp>
        <p:nvSpPr>
          <p:cNvPr id="8" name="7 Rectángulo"/>
          <p:cNvSpPr/>
          <p:nvPr/>
        </p:nvSpPr>
        <p:spPr>
          <a:xfrm>
            <a:off x="792480" y="3429000"/>
            <a:ext cx="10627359" cy="461665"/>
          </a:xfrm>
          <a:prstGeom prst="rect">
            <a:avLst/>
          </a:prstGeom>
        </p:spPr>
        <p:txBody>
          <a:bodyPr wrap="square">
            <a:spAutoFit/>
          </a:bodyPr>
          <a:lstStyle/>
          <a:p>
            <a:r>
              <a:rPr lang="es-ES" sz="2400" b="1" dirty="0" smtClean="0">
                <a:latin typeface="Arial" pitchFamily="34" charset="0"/>
                <a:cs typeface="Arial" pitchFamily="34" charset="0"/>
              </a:rPr>
              <a:t>3. Aliviar </a:t>
            </a:r>
            <a:r>
              <a:rPr lang="es-ES" sz="2400" b="1" dirty="0">
                <a:latin typeface="Arial" pitchFamily="34" charset="0"/>
                <a:cs typeface="Arial" pitchFamily="34" charset="0"/>
              </a:rPr>
              <a:t>el dolor con analgésicos (puede aplicar digitopuntura).</a:t>
            </a:r>
            <a:endParaRPr lang="es-ES_tradnl" sz="2400" b="1" dirty="0">
              <a:latin typeface="Arial" pitchFamily="34" charset="0"/>
              <a:cs typeface="Arial" pitchFamily="34" charset="0"/>
            </a:endParaRPr>
          </a:p>
        </p:txBody>
      </p:sp>
      <p:sp>
        <p:nvSpPr>
          <p:cNvPr id="9" name="8 Rectángulo"/>
          <p:cNvSpPr/>
          <p:nvPr/>
        </p:nvSpPr>
        <p:spPr>
          <a:xfrm>
            <a:off x="711201" y="4182795"/>
            <a:ext cx="10708638" cy="830997"/>
          </a:xfrm>
          <a:prstGeom prst="rect">
            <a:avLst/>
          </a:prstGeom>
        </p:spPr>
        <p:txBody>
          <a:bodyPr wrap="square">
            <a:spAutoFit/>
          </a:bodyPr>
          <a:lstStyle/>
          <a:p>
            <a:pPr marL="447675" lvl="0" indent="-447675"/>
            <a:r>
              <a:rPr lang="es-ES" sz="2400" b="1" dirty="0" smtClean="0">
                <a:latin typeface="Arial" pitchFamily="34" charset="0"/>
                <a:cs typeface="Arial" pitchFamily="34" charset="0"/>
              </a:rPr>
              <a:t> 4. Sedarlo </a:t>
            </a:r>
            <a:r>
              <a:rPr lang="es-ES" sz="2400" b="1" dirty="0">
                <a:latin typeface="Arial" pitchFamily="34" charset="0"/>
                <a:cs typeface="Arial" pitchFamily="34" charset="0"/>
              </a:rPr>
              <a:t>si se encuentra intranquilo, dándole la seguridad de su recuperación.</a:t>
            </a:r>
          </a:p>
        </p:txBody>
      </p:sp>
      <p:sp>
        <p:nvSpPr>
          <p:cNvPr id="10" name="9 Rectángulo"/>
          <p:cNvSpPr/>
          <p:nvPr/>
        </p:nvSpPr>
        <p:spPr>
          <a:xfrm>
            <a:off x="792479" y="5091947"/>
            <a:ext cx="11054081" cy="461665"/>
          </a:xfrm>
          <a:prstGeom prst="rect">
            <a:avLst/>
          </a:prstGeom>
        </p:spPr>
        <p:txBody>
          <a:bodyPr wrap="square">
            <a:spAutoFit/>
          </a:bodyPr>
          <a:lstStyle/>
          <a:p>
            <a:pPr lvl="0"/>
            <a:r>
              <a:rPr lang="es-ES" sz="2400" b="1" dirty="0" smtClean="0">
                <a:latin typeface="Arial" pitchFamily="34" charset="0"/>
                <a:cs typeface="Arial" pitchFamily="34" charset="0"/>
              </a:rPr>
              <a:t>5. Abrigarlo </a:t>
            </a:r>
            <a:r>
              <a:rPr lang="es-ES" sz="2400" b="1" dirty="0">
                <a:latin typeface="Arial" pitchFamily="34" charset="0"/>
                <a:cs typeface="Arial" pitchFamily="34" charset="0"/>
              </a:rPr>
              <a:t>con una colcha y mantenerlo acostado sin levantar la cabeza. </a:t>
            </a:r>
          </a:p>
        </p:txBody>
      </p:sp>
      <p:sp>
        <p:nvSpPr>
          <p:cNvPr id="11" name="10 Rectángulo"/>
          <p:cNvSpPr/>
          <p:nvPr/>
        </p:nvSpPr>
        <p:spPr>
          <a:xfrm>
            <a:off x="792480" y="5749835"/>
            <a:ext cx="9136921" cy="461665"/>
          </a:xfrm>
          <a:prstGeom prst="rect">
            <a:avLst/>
          </a:prstGeom>
        </p:spPr>
        <p:txBody>
          <a:bodyPr wrap="square">
            <a:spAutoFit/>
          </a:bodyPr>
          <a:lstStyle/>
          <a:p>
            <a:pPr lvl="0"/>
            <a:r>
              <a:rPr lang="es-ES" sz="2400" b="1" dirty="0" smtClean="0">
                <a:latin typeface="Arial" pitchFamily="34" charset="0"/>
                <a:cs typeface="Arial" pitchFamily="34" charset="0"/>
              </a:rPr>
              <a:t>6. Evitar </a:t>
            </a:r>
            <a:r>
              <a:rPr lang="es-ES" sz="2400" b="1" dirty="0">
                <a:latin typeface="Arial" pitchFamily="34" charset="0"/>
                <a:cs typeface="Arial" pitchFamily="34" charset="0"/>
              </a:rPr>
              <a:t>las manipulaciones innecesarias del herido.</a:t>
            </a:r>
          </a:p>
        </p:txBody>
      </p:sp>
    </p:spTree>
    <p:extLst>
      <p:ext uri="{BB962C8B-B14F-4D97-AF65-F5344CB8AC3E}">
        <p14:creationId xmlns:p14="http://schemas.microsoft.com/office/powerpoint/2010/main" val="25203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ircle(in)">
                                      <p:cBhvr>
                                        <p:cTn id="3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p:bldP spid="9" grpId="0"/>
      <p:bldP spid="10" grpId="0"/>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6 Rectángulo redondeado"/>
          <p:cNvSpPr>
            <a:spLocks noGrp="1"/>
          </p:cNvSpPr>
          <p:nvPr>
            <p:ph idx="1"/>
          </p:nvPr>
        </p:nvSpPr>
        <p:spPr>
          <a:xfrm>
            <a:off x="4182649" y="87682"/>
            <a:ext cx="3583488" cy="551145"/>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marL="0" indent="0" algn="ctr">
              <a:buNone/>
              <a:defRPr/>
            </a:pPr>
            <a:r>
              <a:rPr lang="es-ES" b="1" dirty="0">
                <a:solidFill>
                  <a:srgbClr val="000000"/>
                </a:solidFill>
                <a:effectLst>
                  <a:outerShdw blurRad="38100" dist="38100" dir="2700000" algn="tl">
                    <a:srgbClr val="FFFFFF"/>
                  </a:outerShdw>
                </a:effectLst>
              </a:rPr>
              <a:t>V- Shock.</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9037"/>
            <a:ext cx="12192000" cy="611896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5033" y="5104092"/>
            <a:ext cx="4056844" cy="16098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24673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4115079" y="655092"/>
            <a:ext cx="4046492" cy="400110"/>
          </a:xfrm>
          <a:prstGeom prst="rect">
            <a:avLst/>
          </a:prstGeom>
          <a:noFill/>
          <a:ln w="38100">
            <a:solidFill>
              <a:srgbClr val="FF0000"/>
            </a:solidFill>
          </a:ln>
        </p:spPr>
        <p:txBody>
          <a:bodyPr wrap="none" rtlCol="0">
            <a:spAutoFit/>
          </a:bodyPr>
          <a:lstStyle/>
          <a:p>
            <a:pPr algn="ctr"/>
            <a:r>
              <a:rPr lang="es-ES" sz="2000" b="1" dirty="0">
                <a:latin typeface="Arial" panose="020B0604020202020204" pitchFamily="34" charset="0"/>
                <a:cs typeface="Arial" panose="020B0604020202020204" pitchFamily="34" charset="0"/>
              </a:rPr>
              <a:t>MEDIDAS COMPLEMENTARIAS</a:t>
            </a:r>
          </a:p>
        </p:txBody>
      </p:sp>
      <p:sp>
        <p:nvSpPr>
          <p:cNvPr id="4" name="CuadroTexto 3"/>
          <p:cNvSpPr txBox="1"/>
          <p:nvPr/>
        </p:nvSpPr>
        <p:spPr>
          <a:xfrm>
            <a:off x="998806" y="1364773"/>
            <a:ext cx="10547200" cy="707886"/>
          </a:xfrm>
          <a:prstGeom prst="rect">
            <a:avLst/>
          </a:prstGeom>
          <a:noFill/>
        </p:spPr>
        <p:txBody>
          <a:bodyPr wrap="square" rtlCol="0">
            <a:spAutoFit/>
          </a:bodyPr>
          <a:lstStyle/>
          <a:p>
            <a:pPr algn="just"/>
            <a:r>
              <a:rPr lang="es-ES" sz="2000" b="1" dirty="0">
                <a:latin typeface="Arial" panose="020B0604020202020204" pitchFamily="34" charset="0"/>
                <a:cs typeface="Arial" panose="020B0604020202020204" pitchFamily="34" charset="0"/>
              </a:rPr>
              <a:t>Una vez que el afectado ha sido examinado y se han adoptado las medidas urgentes frente a las lesiones que comprometen su vida, se cumplirán las medidas siguientes:</a:t>
            </a:r>
          </a:p>
        </p:txBody>
      </p:sp>
      <p:sp>
        <p:nvSpPr>
          <p:cNvPr id="5" name="CuadroTexto 4"/>
          <p:cNvSpPr txBox="1"/>
          <p:nvPr/>
        </p:nvSpPr>
        <p:spPr>
          <a:xfrm>
            <a:off x="1132764" y="2382230"/>
            <a:ext cx="10181230" cy="400110"/>
          </a:xfrm>
          <a:prstGeom prst="rect">
            <a:avLst/>
          </a:prstGeom>
          <a:noFill/>
        </p:spPr>
        <p:txBody>
          <a:bodyPr wrap="square" rtlCol="0">
            <a:spAutoFit/>
          </a:bodyPr>
          <a:lstStyle/>
          <a:p>
            <a:pPr marL="457200" lvl="0" indent="-457200" algn="just">
              <a:buFont typeface="+mj-lt"/>
              <a:buAutoNum type="arabicPeriod"/>
            </a:pPr>
            <a:r>
              <a:rPr lang="es-ES" sz="2000" b="1" dirty="0">
                <a:latin typeface="Arial" panose="020B0604020202020204" pitchFamily="34" charset="0"/>
                <a:cs typeface="Arial" panose="020B0604020202020204" pitchFamily="34" charset="0"/>
              </a:rPr>
              <a:t>No dar líquido a un lesionado inconsciente ni a un lesionado de abdomen.</a:t>
            </a:r>
          </a:p>
        </p:txBody>
      </p:sp>
      <p:sp>
        <p:nvSpPr>
          <p:cNvPr id="6" name="CuadroTexto 5"/>
          <p:cNvSpPr txBox="1"/>
          <p:nvPr/>
        </p:nvSpPr>
        <p:spPr>
          <a:xfrm>
            <a:off x="1132764" y="2894959"/>
            <a:ext cx="10413242" cy="400110"/>
          </a:xfrm>
          <a:prstGeom prst="rect">
            <a:avLst/>
          </a:prstGeom>
          <a:noFill/>
        </p:spPr>
        <p:txBody>
          <a:bodyPr wrap="square" rtlCol="0">
            <a:spAutoFit/>
          </a:bodyPr>
          <a:lstStyle/>
          <a:p>
            <a:pPr lvl="0" algn="just"/>
            <a:r>
              <a:rPr lang="es-ES" sz="2000" b="1" dirty="0" smtClean="0">
                <a:latin typeface="Arial" panose="020B0604020202020204" pitchFamily="34" charset="0"/>
                <a:cs typeface="Arial" panose="020B0604020202020204" pitchFamily="34" charset="0"/>
              </a:rPr>
              <a:t>2.  Aflojar </a:t>
            </a:r>
            <a:r>
              <a:rPr lang="es-ES" sz="2000" b="1" dirty="0">
                <a:latin typeface="Arial" panose="020B0604020202020204" pitchFamily="34" charset="0"/>
                <a:cs typeface="Arial" panose="020B0604020202020204" pitchFamily="34" charset="0"/>
              </a:rPr>
              <a:t>las partes del vestuario que están ajustadas, como el cuello y el cinturón.</a:t>
            </a:r>
          </a:p>
        </p:txBody>
      </p:sp>
      <p:sp>
        <p:nvSpPr>
          <p:cNvPr id="9" name="CuadroTexto 8"/>
          <p:cNvSpPr txBox="1"/>
          <p:nvPr/>
        </p:nvSpPr>
        <p:spPr>
          <a:xfrm>
            <a:off x="1132764" y="3478028"/>
            <a:ext cx="10181230" cy="400110"/>
          </a:xfrm>
          <a:prstGeom prst="rect">
            <a:avLst/>
          </a:prstGeom>
          <a:noFill/>
        </p:spPr>
        <p:txBody>
          <a:bodyPr wrap="square" rtlCol="0">
            <a:spAutoFit/>
          </a:bodyPr>
          <a:lstStyle/>
          <a:p>
            <a:pPr lvl="0" algn="just"/>
            <a:r>
              <a:rPr lang="es-ES" sz="2000" b="1" dirty="0" smtClean="0">
                <a:latin typeface="Arial" panose="020B0604020202020204" pitchFamily="34" charset="0"/>
                <a:cs typeface="Arial" panose="020B0604020202020204" pitchFamily="34" charset="0"/>
              </a:rPr>
              <a:t>3.  Aliviar </a:t>
            </a:r>
            <a:r>
              <a:rPr lang="es-ES" sz="2000" b="1" dirty="0">
                <a:latin typeface="Arial" panose="020B0604020202020204" pitchFamily="34" charset="0"/>
                <a:cs typeface="Arial" panose="020B0604020202020204" pitchFamily="34" charset="0"/>
              </a:rPr>
              <a:t>el dolor aplicando analgésicos y mediante la digito puntura.</a:t>
            </a:r>
          </a:p>
        </p:txBody>
      </p:sp>
      <p:sp>
        <p:nvSpPr>
          <p:cNvPr id="10" name="CuadroTexto 9"/>
          <p:cNvSpPr txBox="1"/>
          <p:nvPr/>
        </p:nvSpPr>
        <p:spPr>
          <a:xfrm>
            <a:off x="1132764" y="4152487"/>
            <a:ext cx="10413242" cy="1015663"/>
          </a:xfrm>
          <a:prstGeom prst="rect">
            <a:avLst/>
          </a:prstGeom>
          <a:noFill/>
        </p:spPr>
        <p:txBody>
          <a:bodyPr wrap="square" rtlCol="0">
            <a:spAutoFit/>
          </a:bodyPr>
          <a:lstStyle/>
          <a:p>
            <a:pPr algn="just"/>
            <a:r>
              <a:rPr lang="es-ES" sz="2000" b="1" dirty="0" smtClean="0">
                <a:latin typeface="Arial" panose="020B0604020202020204" pitchFamily="34" charset="0"/>
                <a:cs typeface="Arial" panose="020B0604020202020204" pitchFamily="34" charset="0"/>
              </a:rPr>
              <a:t>4. Llenar la </a:t>
            </a:r>
            <a:r>
              <a:rPr lang="es-ES" sz="2000" b="1" dirty="0">
                <a:latin typeface="Arial" panose="020B0604020202020204" pitchFamily="34" charset="0"/>
                <a:cs typeface="Arial" panose="020B0604020202020204" pitchFamily="34" charset="0"/>
              </a:rPr>
              <a:t>tarjeta del lesionado o ficha </a:t>
            </a:r>
            <a:r>
              <a:rPr lang="es-ES" sz="2000" b="1" dirty="0" smtClean="0">
                <a:latin typeface="Arial" panose="020B0604020202020204" pitchFamily="34" charset="0"/>
                <a:cs typeface="Arial" panose="020B0604020202020204" pitchFamily="34" charset="0"/>
              </a:rPr>
              <a:t>clínica,  </a:t>
            </a:r>
            <a:r>
              <a:rPr lang="es-ES" sz="2000" b="1" dirty="0">
                <a:latin typeface="Arial" panose="020B0604020202020204" pitchFamily="34" charset="0"/>
                <a:cs typeface="Arial" panose="020B0604020202020204" pitchFamily="34" charset="0"/>
              </a:rPr>
              <a:t>que lo acompañará hasta la ultima etapa médica que lo trate.</a:t>
            </a:r>
          </a:p>
          <a:p>
            <a:r>
              <a:rPr lang="es-ES"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92531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321497" y="217029"/>
            <a:ext cx="7653402" cy="941796"/>
          </a:xfrm>
          <a:prstGeom prst="rect">
            <a:avLst/>
          </a:prstGeom>
          <a:ln w="38100">
            <a:solidFill>
              <a:srgbClr val="FF0000"/>
            </a:solidFill>
          </a:ln>
        </p:spPr>
        <p:txBody>
          <a:bodyPr wrap="square">
            <a:spAutoFit/>
          </a:bodyPr>
          <a:lstStyle/>
          <a:p>
            <a:pPr algn="ctr">
              <a:lnSpc>
                <a:spcPct val="115000"/>
              </a:lnSpc>
              <a:spcAft>
                <a:spcPts val="600"/>
              </a:spcAft>
            </a:pPr>
            <a:r>
              <a:rPr lang="es-ES" sz="2400" b="1" dirty="0" smtClean="0">
                <a:latin typeface="Arial" panose="020B0604020202020204" pitchFamily="34" charset="0"/>
                <a:ea typeface="Times New Roman" panose="02020603050405020304" pitchFamily="18" charset="0"/>
                <a:cs typeface="Times New Roman" panose="02020603050405020304" pitchFamily="18" charset="0"/>
              </a:rPr>
              <a:t>Trabajos </a:t>
            </a:r>
            <a:r>
              <a:rPr lang="es-ES" sz="2400" b="1" dirty="0">
                <a:latin typeface="Arial" panose="020B0604020202020204" pitchFamily="34" charset="0"/>
                <a:ea typeface="Times New Roman" panose="02020603050405020304" pitchFamily="18" charset="0"/>
                <a:cs typeface="Times New Roman" panose="02020603050405020304" pitchFamily="18" charset="0"/>
              </a:rPr>
              <a:t>de salvamento y rescate de heridos en estructuras colapsadas.</a:t>
            </a:r>
            <a:endParaRPr lang="es-E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Rectángulo 5"/>
          <p:cNvSpPr/>
          <p:nvPr/>
        </p:nvSpPr>
        <p:spPr>
          <a:xfrm>
            <a:off x="3827967" y="1422597"/>
            <a:ext cx="2013693" cy="489749"/>
          </a:xfrm>
          <a:prstGeom prst="rect">
            <a:avLst/>
          </a:prstGeom>
          <a:ln w="38100">
            <a:solidFill>
              <a:srgbClr val="FF0000"/>
            </a:solidFill>
          </a:ln>
        </p:spPr>
        <p:txBody>
          <a:bodyPr wrap="none">
            <a:spAutoFit/>
          </a:bodyPr>
          <a:lstStyle/>
          <a:p>
            <a:pPr algn="just">
              <a:lnSpc>
                <a:spcPct val="115000"/>
              </a:lnSpc>
              <a:spcAft>
                <a:spcPts val="600"/>
              </a:spcAft>
            </a:pPr>
            <a:r>
              <a:rPr lang="es-ES" sz="2400" b="1" dirty="0">
                <a:latin typeface="Arial" panose="020B0604020202020204" pitchFamily="34" charset="0"/>
                <a:ea typeface="Times New Roman" panose="02020603050405020304" pitchFamily="18" charset="0"/>
                <a:cs typeface="Times New Roman" panose="02020603050405020304" pitchFamily="18" charset="0"/>
              </a:rPr>
              <a:t>Definiciones</a:t>
            </a:r>
            <a:endParaRPr lang="es-E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Rectángulo 6"/>
          <p:cNvSpPr/>
          <p:nvPr/>
        </p:nvSpPr>
        <p:spPr>
          <a:xfrm>
            <a:off x="87683" y="2331801"/>
            <a:ext cx="10121030" cy="2948499"/>
          </a:xfrm>
          <a:prstGeom prst="rect">
            <a:avLst/>
          </a:prstGeom>
        </p:spPr>
        <p:txBody>
          <a:bodyPr wrap="square">
            <a:spAutoFit/>
          </a:bodyPr>
          <a:lstStyle/>
          <a:p>
            <a:pPr algn="just">
              <a:lnSpc>
                <a:spcPct val="115000"/>
              </a:lnSpc>
              <a:spcAft>
                <a:spcPts val="600"/>
              </a:spcAft>
            </a:pPr>
            <a:r>
              <a:rPr lang="es-ES" sz="2400" b="1" dirty="0">
                <a:latin typeface="Arial" panose="020B0604020202020204" pitchFamily="34" charset="0"/>
                <a:ea typeface="Times New Roman" panose="02020603050405020304" pitchFamily="18" charset="0"/>
                <a:cs typeface="Arial" panose="020B0604020202020204" pitchFamily="34" charset="0"/>
              </a:rPr>
              <a:t>-Salvamento: Hacer que algo o alguien esté fuera de peligro.</a:t>
            </a:r>
            <a:endParaRPr lang="es-ES" sz="2400"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600"/>
              </a:spcAft>
            </a:pPr>
            <a:r>
              <a:rPr lang="es-ES" sz="2400" b="1" dirty="0">
                <a:latin typeface="Arial" panose="020B0604020202020204" pitchFamily="34" charset="0"/>
                <a:ea typeface="Times New Roman" panose="02020603050405020304" pitchFamily="18" charset="0"/>
                <a:cs typeface="Arial" panose="020B0604020202020204" pitchFamily="34" charset="0"/>
              </a:rPr>
              <a:t>-Rescate: Acto y efecto de liberar de un peligro o de un daño</a:t>
            </a:r>
            <a:endParaRPr lang="es-ES" sz="2400"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600"/>
              </a:spcAft>
            </a:pPr>
            <a:r>
              <a:rPr lang="es-ES" sz="2400" b="1" dirty="0">
                <a:latin typeface="Arial" panose="020B0604020202020204" pitchFamily="34" charset="0"/>
                <a:ea typeface="Times New Roman" panose="02020603050405020304" pitchFamily="18" charset="0"/>
                <a:cs typeface="Arial" panose="020B0604020202020204" pitchFamily="34" charset="0"/>
              </a:rPr>
              <a:t>-Estructura: Modo como está construido un edificio.</a:t>
            </a:r>
            <a:endParaRPr lang="es-ES" sz="2400"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600"/>
              </a:spcAft>
            </a:pPr>
            <a:r>
              <a:rPr lang="es-ES" sz="2400" b="1" dirty="0">
                <a:latin typeface="Arial" panose="020B0604020202020204" pitchFamily="34" charset="0"/>
                <a:ea typeface="Times New Roman" panose="02020603050405020304" pitchFamily="18" charset="0"/>
                <a:cs typeface="Arial" panose="020B0604020202020204" pitchFamily="34" charset="0"/>
              </a:rPr>
              <a:t>-Colapso: Destrucción de un sistema, institución o estructura.</a:t>
            </a:r>
            <a:endParaRPr lang="es-ES" sz="2400"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600"/>
              </a:spcAft>
            </a:pPr>
            <a:r>
              <a:rPr lang="es-ES" sz="2400" b="1" dirty="0">
                <a:latin typeface="Arial" panose="020B0604020202020204" pitchFamily="34" charset="0"/>
                <a:ea typeface="Times New Roman" panose="02020603050405020304" pitchFamily="18" charset="0"/>
                <a:cs typeface="Arial" panose="020B0604020202020204" pitchFamily="34" charset="0"/>
              </a:rPr>
              <a:t>-Derrumbe: Caída, acción de precipitar, despeñar, arrojar desde un lugar alto</a:t>
            </a:r>
            <a:r>
              <a:rPr lang="es-ES" sz="2400" b="1" dirty="0" smtClean="0">
                <a:latin typeface="Arial" panose="020B0604020202020204" pitchFamily="34" charset="0"/>
                <a:ea typeface="Times New Roman" panose="02020603050405020304" pitchFamily="18" charset="0"/>
                <a:cs typeface="Arial" panose="020B0604020202020204" pitchFamily="34" charset="0"/>
              </a:rPr>
              <a:t>.</a:t>
            </a:r>
            <a:endParaRPr lang="es-ES" sz="2400" dirty="0">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11" descr="INSTRODUCCIÓN copia"/>
          <p:cNvPicPr>
            <a:picLocks noChangeAspect="1" noChangeArrowheads="1"/>
          </p:cNvPicPr>
          <p:nvPr/>
        </p:nvPicPr>
        <p:blipFill>
          <a:blip r:embed="rId2">
            <a:extLst>
              <a:ext uri="{28A0092B-C50C-407E-A947-70E740481C1C}">
                <a14:useLocalDpi xmlns:a14="http://schemas.microsoft.com/office/drawing/2010/main" val="0"/>
              </a:ext>
            </a:extLst>
          </a:blip>
          <a:srcRect r="70218" b="54488"/>
          <a:stretch>
            <a:fillRect/>
          </a:stretch>
        </p:blipFill>
        <p:spPr bwMode="auto">
          <a:xfrm>
            <a:off x="9294312" y="217029"/>
            <a:ext cx="2793304" cy="42046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Rectángulo 1"/>
          <p:cNvSpPr/>
          <p:nvPr/>
        </p:nvSpPr>
        <p:spPr>
          <a:xfrm>
            <a:off x="87682" y="5205144"/>
            <a:ext cx="9043791" cy="1366528"/>
          </a:xfrm>
          <a:prstGeom prst="rect">
            <a:avLst/>
          </a:prstGeom>
          <a:ln w="38100">
            <a:solidFill>
              <a:srgbClr val="FF0000"/>
            </a:solidFill>
          </a:ln>
        </p:spPr>
        <p:txBody>
          <a:bodyPr wrap="square">
            <a:spAutoFit/>
          </a:bodyPr>
          <a:lstStyle/>
          <a:p>
            <a:pPr algn="just">
              <a:lnSpc>
                <a:spcPct val="115000"/>
              </a:lnSpc>
              <a:spcAft>
                <a:spcPts val="600"/>
              </a:spcAft>
            </a:pPr>
            <a:r>
              <a:rPr lang="es-ES" sz="2400" b="1" dirty="0">
                <a:latin typeface="Arial" panose="020B0604020202020204" pitchFamily="34" charset="0"/>
                <a:ea typeface="Times New Roman" panose="02020603050405020304" pitchFamily="18" charset="0"/>
                <a:cs typeface="Arial" panose="020B0604020202020204" pitchFamily="34" charset="0"/>
              </a:rPr>
              <a:t>-</a:t>
            </a:r>
            <a:r>
              <a:rPr lang="es-ES" sz="2400" b="1" i="1" u="sng"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Trabajo de salvamento y rescate</a:t>
            </a:r>
            <a:r>
              <a:rPr lang="es-ES" sz="2400" b="1"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s-ES" sz="2400" b="1" dirty="0">
                <a:latin typeface="Arial" panose="020B0604020202020204" pitchFamily="34" charset="0"/>
                <a:ea typeface="Times New Roman" panose="02020603050405020304" pitchFamily="18" charset="0"/>
                <a:cs typeface="Arial" panose="020B0604020202020204" pitchFamily="34" charset="0"/>
              </a:rPr>
              <a:t> Consiste en la realización de un conjunto de actividades encaminadas a garantizar la vida y poner fuera de peligro a las víctimas  de un evento.</a:t>
            </a:r>
            <a:endParaRPr lang="es-ES" sz="2400" dirty="0">
              <a:latin typeface="Arial" panose="020B0604020202020204" pitchFamily="34" charset="0"/>
              <a:ea typeface="Times New Roman" panose="02020603050405020304" pitchFamily="18" charset="0"/>
              <a:cs typeface="Arial" panose="020B0604020202020204" pitchFamily="34" charset="0"/>
            </a:endParaRPr>
          </a:p>
        </p:txBody>
      </p:sp>
      <p:pic>
        <p:nvPicPr>
          <p:cNvPr id="9" name="Imagen 8" descr="paseo-huracan-wilma-g"/>
          <p:cNvPicPr/>
          <p:nvPr/>
        </p:nvPicPr>
        <p:blipFill>
          <a:blip r:embed="rId3">
            <a:extLst>
              <a:ext uri="{28A0092B-C50C-407E-A947-70E740481C1C}">
                <a14:useLocalDpi xmlns:a14="http://schemas.microsoft.com/office/drawing/2010/main" val="0"/>
              </a:ext>
            </a:extLst>
          </a:blip>
          <a:srcRect/>
          <a:stretch>
            <a:fillRect/>
          </a:stretch>
        </p:blipFill>
        <p:spPr bwMode="auto">
          <a:xfrm>
            <a:off x="9294312" y="4841144"/>
            <a:ext cx="2793304" cy="191038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20128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ircle(in)">
                                      <p:cBhvr>
                                        <p:cTn id="27" dur="2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13151" y="488324"/>
            <a:ext cx="10672175" cy="2717667"/>
          </a:xfrm>
          <a:prstGeom prst="rect">
            <a:avLst/>
          </a:prstGeom>
          <a:ln w="38100">
            <a:solidFill>
              <a:srgbClr val="FF0000"/>
            </a:solidFill>
          </a:ln>
        </p:spPr>
        <p:txBody>
          <a:bodyPr wrap="square">
            <a:spAutoFit/>
          </a:bodyPr>
          <a:lstStyle/>
          <a:p>
            <a:pPr algn="ctr">
              <a:lnSpc>
                <a:spcPct val="115000"/>
              </a:lnSpc>
              <a:spcAft>
                <a:spcPts val="600"/>
              </a:spcAft>
            </a:pPr>
            <a:r>
              <a:rPr lang="es-ES" sz="2400" b="1" i="1" u="sng"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Trabajos de salvamento y rescate, incluye</a:t>
            </a:r>
            <a:endParaRPr lang="es-ES" sz="2400" i="1" u="sng"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15000"/>
              </a:lnSpc>
              <a:spcAft>
                <a:spcPts val="0"/>
              </a:spcAft>
              <a:buFont typeface="Wingdings" panose="05000000000000000000" pitchFamily="2" charset="2"/>
              <a:buChar char=""/>
            </a:pPr>
            <a:r>
              <a:rPr lang="es-ES" sz="2400" b="1" dirty="0">
                <a:latin typeface="Arial" panose="020B0604020202020204" pitchFamily="34" charset="0"/>
                <a:ea typeface="Times New Roman" panose="02020603050405020304" pitchFamily="18" charset="0"/>
                <a:cs typeface="Arial" panose="020B0604020202020204" pitchFamily="34" charset="0"/>
              </a:rPr>
              <a:t>Reconocimiento y exploración del área afectada o foco de </a:t>
            </a:r>
            <a:r>
              <a:rPr lang="es-ES" sz="2400" b="1" dirty="0" smtClean="0">
                <a:latin typeface="Arial" panose="020B0604020202020204" pitchFamily="34" charset="0"/>
                <a:ea typeface="Times New Roman" panose="02020603050405020304" pitchFamily="18" charset="0"/>
                <a:cs typeface="Arial" panose="020B0604020202020204" pitchFamily="34" charset="0"/>
              </a:rPr>
              <a:t>destrucción.</a:t>
            </a:r>
            <a:endParaRPr lang="es-ES" sz="24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15000"/>
              </a:lnSpc>
              <a:spcAft>
                <a:spcPts val="0"/>
              </a:spcAft>
              <a:buFont typeface="Wingdings" panose="05000000000000000000" pitchFamily="2" charset="2"/>
              <a:buChar char=""/>
            </a:pPr>
            <a:r>
              <a:rPr lang="es-ES" sz="2400" b="1" dirty="0">
                <a:latin typeface="Arial" panose="020B0604020202020204" pitchFamily="34" charset="0"/>
                <a:ea typeface="Times New Roman" panose="02020603050405020304" pitchFamily="18" charset="0"/>
                <a:cs typeface="Arial" panose="020B0604020202020204" pitchFamily="34" charset="0"/>
              </a:rPr>
              <a:t>Extinción de incendios y</a:t>
            </a:r>
            <a:r>
              <a:rPr lang="es-ES" sz="2400" b="1"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s-ES" sz="2400" b="1" dirty="0">
                <a:latin typeface="Arial" panose="020B0604020202020204" pitchFamily="34" charset="0"/>
                <a:ea typeface="Times New Roman" panose="02020603050405020304" pitchFamily="18" charset="0"/>
                <a:cs typeface="Arial" panose="020B0604020202020204" pitchFamily="34" charset="0"/>
              </a:rPr>
              <a:t>o </a:t>
            </a:r>
            <a:r>
              <a:rPr lang="es-ES" sz="2400" b="1" dirty="0" smtClean="0">
                <a:latin typeface="Arial" panose="020B0604020202020204" pitchFamily="34" charset="0"/>
                <a:ea typeface="Times New Roman" panose="02020603050405020304" pitchFamily="18" charset="0"/>
                <a:cs typeface="Arial" panose="020B0604020202020204" pitchFamily="34" charset="0"/>
              </a:rPr>
              <a:t>inundación.</a:t>
            </a:r>
            <a:endParaRPr lang="es-ES" sz="24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15000"/>
              </a:lnSpc>
              <a:spcAft>
                <a:spcPts val="0"/>
              </a:spcAft>
              <a:buFont typeface="Wingdings" panose="05000000000000000000" pitchFamily="2" charset="2"/>
              <a:buChar char=""/>
            </a:pPr>
            <a:r>
              <a:rPr lang="es-ES" sz="2400" b="1" dirty="0">
                <a:latin typeface="Arial" panose="020B0604020202020204" pitchFamily="34" charset="0"/>
                <a:ea typeface="Times New Roman" panose="02020603050405020304" pitchFamily="18" charset="0"/>
                <a:cs typeface="Arial" panose="020B0604020202020204" pitchFamily="34" charset="0"/>
              </a:rPr>
              <a:t>Rescate y </a:t>
            </a:r>
            <a:r>
              <a:rPr lang="es-ES" sz="2400" b="1" dirty="0" smtClean="0">
                <a:latin typeface="Arial" panose="020B0604020202020204" pitchFamily="34" charset="0"/>
                <a:ea typeface="Times New Roman" panose="02020603050405020304" pitchFamily="18" charset="0"/>
                <a:cs typeface="Arial" panose="020B0604020202020204" pitchFamily="34" charset="0"/>
              </a:rPr>
              <a:t>salvamento.</a:t>
            </a:r>
            <a:endParaRPr lang="es-ES" sz="24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15000"/>
              </a:lnSpc>
              <a:spcAft>
                <a:spcPts val="0"/>
              </a:spcAft>
              <a:buFont typeface="Wingdings" panose="05000000000000000000" pitchFamily="2" charset="2"/>
              <a:buChar char=""/>
            </a:pPr>
            <a:r>
              <a:rPr lang="es-ES" sz="2400" b="1" dirty="0">
                <a:latin typeface="Arial" panose="020B0604020202020204" pitchFamily="34" charset="0"/>
                <a:ea typeface="Times New Roman" panose="02020603050405020304" pitchFamily="18" charset="0"/>
                <a:cs typeface="Arial" panose="020B0604020202020204" pitchFamily="34" charset="0"/>
              </a:rPr>
              <a:t>Prestación de los primeros </a:t>
            </a:r>
            <a:r>
              <a:rPr lang="es-ES" sz="2400" b="1" dirty="0" smtClean="0">
                <a:latin typeface="Arial" panose="020B0604020202020204" pitchFamily="34" charset="0"/>
                <a:ea typeface="Times New Roman" panose="02020603050405020304" pitchFamily="18" charset="0"/>
                <a:cs typeface="Arial" panose="020B0604020202020204" pitchFamily="34" charset="0"/>
              </a:rPr>
              <a:t>auxilios. </a:t>
            </a:r>
            <a:r>
              <a:rPr lang="es-ES" sz="2400" b="1" dirty="0">
                <a:latin typeface="Arial" panose="020B0604020202020204" pitchFamily="34" charset="0"/>
                <a:ea typeface="Times New Roman" panose="02020603050405020304" pitchFamily="18" charset="0"/>
                <a:cs typeface="Arial" panose="020B0604020202020204" pitchFamily="34" charset="0"/>
              </a:rPr>
              <a:t> </a:t>
            </a:r>
            <a:endParaRPr lang="es-ES" sz="24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Picture 2" descr="terro-niñ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2442" y="3419606"/>
            <a:ext cx="2681742" cy="329434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5797" y="3419606"/>
            <a:ext cx="3256768" cy="329434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1867" y="3419606"/>
            <a:ext cx="3006247" cy="329434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graphicFrame>
        <p:nvGraphicFramePr>
          <p:cNvPr id="9" name="Object 2"/>
          <p:cNvGraphicFramePr>
            <a:graphicFrameLocks noChangeAspect="1"/>
          </p:cNvGraphicFramePr>
          <p:nvPr>
            <p:extLst>
              <p:ext uri="{D42A27DB-BD31-4B8C-83A1-F6EECF244321}">
                <p14:modId xmlns:p14="http://schemas.microsoft.com/office/powerpoint/2010/main" val="928537990"/>
              </p:ext>
            </p:extLst>
          </p:nvPr>
        </p:nvGraphicFramePr>
        <p:xfrm>
          <a:off x="137786" y="3419606"/>
          <a:ext cx="2665695" cy="3294346"/>
        </p:xfrm>
        <a:graphic>
          <a:graphicData uri="http://schemas.openxmlformats.org/presentationml/2006/ole">
            <mc:AlternateContent xmlns:mc="http://schemas.openxmlformats.org/markup-compatibility/2006">
              <mc:Choice xmlns:v="urn:schemas-microsoft-com:vml" Requires="v">
                <p:oleObj spid="_x0000_s2074" name="Fotografía de Photo Editor" r:id="rId6" imgW="3619048" imgH="2438095" progId="MSPhotoEd.3">
                  <p:embed/>
                </p:oleObj>
              </mc:Choice>
              <mc:Fallback>
                <p:oleObj name="Fotografía de Photo Editor" r:id="rId6" imgW="3619048" imgH="2438095" progId="MSPhotoEd.3">
                  <p:embed/>
                  <p:pic>
                    <p:nvPicPr>
                      <p:cNvPr id="0" name=""/>
                      <p:cNvPicPr>
                        <a:picLocks noChangeAspect="1" noChangeArrowheads="1"/>
                      </p:cNvPicPr>
                      <p:nvPr/>
                    </p:nvPicPr>
                    <p:blipFill>
                      <a:blip r:embed="rId7">
                        <a:lum bright="-42000" contrast="6000"/>
                        <a:extLst>
                          <a:ext uri="{28A0092B-C50C-407E-A947-70E740481C1C}">
                            <a14:useLocalDpi xmlns:a14="http://schemas.microsoft.com/office/drawing/2010/main" val="0"/>
                          </a:ext>
                        </a:extLst>
                      </a:blip>
                      <a:srcRect l="2586" r="7460"/>
                      <a:stretch>
                        <a:fillRect/>
                      </a:stretch>
                    </p:blipFill>
                    <p:spPr bwMode="auto">
                      <a:xfrm>
                        <a:off x="137786" y="3419606"/>
                        <a:ext cx="2665695" cy="3294346"/>
                      </a:xfrm>
                      <a:prstGeom prst="rect">
                        <a:avLst/>
                      </a:prstGeom>
                      <a:noFill/>
                      <a:ln w="9525">
                        <a:solidFill>
                          <a:schemeClr val="tx2"/>
                        </a:solidFill>
                        <a:miter lim="800000"/>
                        <a:headEnd/>
                        <a:tailEnd/>
                      </a:ln>
                      <a:effectLst/>
                    </p:spPr>
                  </p:pic>
                </p:oleObj>
              </mc:Fallback>
            </mc:AlternateContent>
          </a:graphicData>
        </a:graphic>
      </p:graphicFrame>
    </p:spTree>
    <p:extLst>
      <p:ext uri="{BB962C8B-B14F-4D97-AF65-F5344CB8AC3E}">
        <p14:creationId xmlns:p14="http://schemas.microsoft.com/office/powerpoint/2010/main" val="41919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1040"/>
          <p:cNvGrpSpPr>
            <a:grpSpLocks/>
          </p:cNvGrpSpPr>
          <p:nvPr/>
        </p:nvGrpSpPr>
        <p:grpSpPr bwMode="auto">
          <a:xfrm>
            <a:off x="9152174" y="25022"/>
            <a:ext cx="2911713" cy="1844721"/>
            <a:chOff x="0" y="790"/>
            <a:chExt cx="2699" cy="3530"/>
          </a:xfrm>
        </p:grpSpPr>
        <p:pic>
          <p:nvPicPr>
            <p:cNvPr id="9" name="Picture 103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90"/>
              <a:ext cx="2688" cy="3530"/>
            </a:xfrm>
            <a:prstGeom prst="rect">
              <a:avLst/>
            </a:prstGeom>
            <a:noFill/>
            <a:ln>
              <a:noFill/>
            </a:ln>
            <a:effectLst/>
            <a:extLst>
              <a:ext uri="{909E8E84-426E-40DD-AFC4-6F175D3DCCD1}">
                <a14:hiddenFill xmlns:a14="http://schemas.microsoft.com/office/drawing/2010/main">
                  <a:gradFill rotWithShape="0">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14:hiddenFill>
              </a:ext>
              <a:ext uri="{91240B29-F687-4F45-9708-019B960494DF}">
                <a14:hiddenLine xmlns:a14="http://schemas.microsoft.com/office/drawing/2010/main" w="57150">
                  <a:solidFill>
                    <a:srgbClr val="FFFF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1038"/>
            <p:cNvSpPr>
              <a:spLocks noChangeArrowheads="1"/>
            </p:cNvSpPr>
            <p:nvPr/>
          </p:nvSpPr>
          <p:spPr bwMode="auto">
            <a:xfrm>
              <a:off x="0" y="799"/>
              <a:ext cx="2699" cy="3521"/>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s-ES"/>
            </a:p>
          </p:txBody>
        </p:sp>
      </p:grpSp>
      <p:pic>
        <p:nvPicPr>
          <p:cNvPr id="11" name="Picture 4" descr="Imagen 0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1931159"/>
            <a:ext cx="3040809" cy="272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Object 3"/>
          <p:cNvGraphicFramePr>
            <a:graphicFrameLocks noChangeAspect="1"/>
          </p:cNvGraphicFramePr>
          <p:nvPr>
            <p:extLst>
              <p:ext uri="{D42A27DB-BD31-4B8C-83A1-F6EECF244321}">
                <p14:modId xmlns:p14="http://schemas.microsoft.com/office/powerpoint/2010/main" val="2336367625"/>
              </p:ext>
            </p:extLst>
          </p:nvPr>
        </p:nvGraphicFramePr>
        <p:xfrm>
          <a:off x="6274277" y="4660363"/>
          <a:ext cx="2146391" cy="2143661"/>
        </p:xfrm>
        <a:graphic>
          <a:graphicData uri="http://schemas.openxmlformats.org/presentationml/2006/ole">
            <mc:AlternateContent xmlns:mc="http://schemas.openxmlformats.org/markup-compatibility/2006">
              <mc:Choice xmlns:v="urn:schemas-microsoft-com:vml" Requires="v">
                <p:oleObj spid="_x0000_s1100" name="Diapositiva" r:id="rId5" imgW="4572000" imgH="3429000" progId="PowerPoint.Slide.8">
                  <p:embed/>
                </p:oleObj>
              </mc:Choice>
              <mc:Fallback>
                <p:oleObj name="Diapositiva" r:id="rId5" imgW="4572000" imgH="3429000" progId="PowerPoint.Slide.8">
                  <p:embed/>
                  <p:pic>
                    <p:nvPicPr>
                      <p:cNvPr id="0" name=""/>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6274277" y="4660363"/>
                        <a:ext cx="2146391" cy="2143661"/>
                      </a:xfrm>
                      <a:prstGeom prst="rect">
                        <a:avLst/>
                      </a:prstGeom>
                      <a:noFill/>
                      <a:ln>
                        <a:noFill/>
                      </a:ln>
                      <a:effectLst/>
                    </p:spPr>
                  </p:pic>
                </p:oleObj>
              </mc:Fallback>
            </mc:AlternateContent>
          </a:graphicData>
        </a:graphic>
      </p:graphicFrame>
      <p:pic>
        <p:nvPicPr>
          <p:cNvPr id="13" name="Picture 3" descr="image0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4277" y="0"/>
            <a:ext cx="2866030" cy="193116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4" descr="image0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623" y="25022"/>
            <a:ext cx="6193347" cy="1906138"/>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6" name="Rectángulo 15"/>
          <p:cNvSpPr/>
          <p:nvPr/>
        </p:nvSpPr>
        <p:spPr>
          <a:xfrm>
            <a:off x="1" y="2003100"/>
            <a:ext cx="9059376" cy="2585323"/>
          </a:xfrm>
          <a:prstGeom prst="rect">
            <a:avLst/>
          </a:prstGeom>
          <a:ln w="57150">
            <a:solidFill>
              <a:srgbClr val="FF0000"/>
            </a:solidFill>
          </a:ln>
        </p:spPr>
        <p:txBody>
          <a:bodyPr wrap="square">
            <a:spAutoFit/>
          </a:bodyPr>
          <a:lstStyle/>
          <a:p>
            <a:pPr algn="just"/>
            <a:r>
              <a:rPr lang="es-ES" b="1" i="1" u="sng" dirty="0" smtClean="0">
                <a:latin typeface="Arial" panose="020B0604020202020204" pitchFamily="34" charset="0"/>
                <a:cs typeface="Arial" panose="020B0604020202020204" pitchFamily="34" charset="0"/>
              </a:rPr>
              <a:t>LA ASISTENCIA PRIMARIA O PRIMEROS AUXILIOS</a:t>
            </a:r>
            <a:r>
              <a:rPr lang="es-ES" b="1" dirty="0">
                <a:latin typeface="Arial" panose="020B0604020202020204" pitchFamily="34" charset="0"/>
                <a:cs typeface="Arial" panose="020B0604020202020204" pitchFamily="34" charset="0"/>
              </a:rPr>
              <a:t>:</a:t>
            </a:r>
            <a:r>
              <a:rPr lang="es-ES" b="1" dirty="0" smtClean="0">
                <a:latin typeface="Arial" panose="020B0604020202020204" pitchFamily="34" charset="0"/>
                <a:cs typeface="Arial" panose="020B0604020202020204" pitchFamily="34" charset="0"/>
              </a:rPr>
              <a:t> Son </a:t>
            </a:r>
            <a:r>
              <a:rPr lang="es-ES" b="1" dirty="0">
                <a:latin typeface="Arial" panose="020B0604020202020204" pitchFamily="34" charset="0"/>
                <a:cs typeface="Arial" panose="020B0604020202020204" pitchFamily="34" charset="0"/>
              </a:rPr>
              <a:t>una serie de medidas terapéutica </a:t>
            </a:r>
            <a:r>
              <a:rPr lang="es-ES" b="1" dirty="0" smtClean="0">
                <a:latin typeface="Arial" panose="020B0604020202020204" pitchFamily="34" charset="0"/>
                <a:cs typeface="Arial" panose="020B0604020202020204" pitchFamily="34" charset="0"/>
              </a:rPr>
              <a:t>urgentes que se aplican a las víctimas de accidentes  o enfermedades repentinas, </a:t>
            </a:r>
            <a:r>
              <a:rPr lang="es-ES" b="1" dirty="0">
                <a:latin typeface="Arial" panose="020B0604020202020204" pitchFamily="34" charset="0"/>
                <a:cs typeface="Arial" panose="020B0604020202020204" pitchFamily="34" charset="0"/>
              </a:rPr>
              <a:t>realizadas de forma inmediata y provisional, en el lugar o en el foco de destrucción, que se ofrece fundamentalmente con los medios propios y los que nos rodean (telas, palos, hierbas, etc.), hasta tanto pueda ponerse al afectado a cargo de las personas con preparación para realizar el tratamiento definitivo. </a:t>
            </a:r>
          </a:p>
          <a:p>
            <a:pPr algn="just"/>
            <a:r>
              <a:rPr lang="es-ES" b="1" dirty="0">
                <a:latin typeface="Arial" panose="020B0604020202020204" pitchFamily="34" charset="0"/>
                <a:cs typeface="Arial" panose="020B0604020202020204" pitchFamily="34" charset="0"/>
              </a:rPr>
              <a:t>Existen tres </a:t>
            </a:r>
            <a:r>
              <a:rPr lang="es-ES" b="1" dirty="0" smtClean="0">
                <a:latin typeface="Arial" panose="020B0604020202020204" pitchFamily="34" charset="0"/>
                <a:cs typeface="Arial" panose="020B0604020202020204" pitchFamily="34" charset="0"/>
              </a:rPr>
              <a:t>tipos o Modalidades de </a:t>
            </a:r>
            <a:r>
              <a:rPr lang="es-ES" b="1" dirty="0">
                <a:latin typeface="Arial" panose="020B0604020202020204" pitchFamily="34" charset="0"/>
                <a:cs typeface="Arial" panose="020B0604020202020204" pitchFamily="34" charset="0"/>
              </a:rPr>
              <a:t>asistencia primaria: </a:t>
            </a:r>
          </a:p>
          <a:p>
            <a:pPr marL="342900" indent="-342900" algn="just">
              <a:buFont typeface="Arial" panose="020B0604020202020204" pitchFamily="34" charset="0"/>
              <a:buChar char="•"/>
            </a:pPr>
            <a:r>
              <a:rPr lang="es-ES" b="1" dirty="0" smtClean="0">
                <a:latin typeface="Arial" panose="020B0604020202020204" pitchFamily="34" charset="0"/>
                <a:cs typeface="Arial" panose="020B0604020202020204" pitchFamily="34" charset="0"/>
              </a:rPr>
              <a:t>Autoasistencia; Asistencia mutua y Asistencia </a:t>
            </a:r>
            <a:r>
              <a:rPr lang="es-ES" b="1" dirty="0">
                <a:latin typeface="Arial" panose="020B0604020202020204" pitchFamily="34" charset="0"/>
                <a:cs typeface="Arial" panose="020B0604020202020204" pitchFamily="34" charset="0"/>
              </a:rPr>
              <a:t>sanitaria.</a:t>
            </a:r>
          </a:p>
        </p:txBody>
      </p:sp>
      <p:pic>
        <p:nvPicPr>
          <p:cNvPr id="2" name="Imagen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660363"/>
            <a:ext cx="6274277" cy="2143046"/>
          </a:xfrm>
          <a:prstGeom prst="rect">
            <a:avLst/>
          </a:prstGeom>
        </p:spPr>
      </p:pic>
      <p:pic>
        <p:nvPicPr>
          <p:cNvPr id="17" name="Picture 4" descr="IMG_13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99747" y="4660363"/>
            <a:ext cx="3764140" cy="2143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864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circle(in)">
                                      <p:cBhvr>
                                        <p:cTn id="37" dur="20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ircle(in)">
                                      <p:cBhvr>
                                        <p:cTn id="4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79" y="1924334"/>
            <a:ext cx="3807724" cy="493366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4328" y="1924334"/>
            <a:ext cx="3794078" cy="493366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8406" y="1924334"/>
            <a:ext cx="4285398" cy="49268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Rectángulo 6"/>
          <p:cNvSpPr/>
          <p:nvPr/>
        </p:nvSpPr>
        <p:spPr>
          <a:xfrm>
            <a:off x="573207" y="553703"/>
            <a:ext cx="10495128" cy="1077218"/>
          </a:xfrm>
          <a:prstGeom prst="rect">
            <a:avLst/>
          </a:prstGeom>
          <a:ln w="57150">
            <a:solidFill>
              <a:srgbClr val="C00000"/>
            </a:solidFill>
          </a:ln>
        </p:spPr>
        <p:txBody>
          <a:bodyPr wrap="square">
            <a:spAutoFit/>
          </a:bodyPr>
          <a:lstStyle/>
          <a:p>
            <a:pPr algn="ctr"/>
            <a:r>
              <a:rPr lang="es-ES" sz="3200" b="1" i="1" u="sng" dirty="0" smtClean="0">
                <a:latin typeface="Arial" panose="020B0604020202020204" pitchFamily="34" charset="0"/>
                <a:cs typeface="Arial" panose="020B0604020202020204" pitchFamily="34" charset="0"/>
              </a:rPr>
              <a:t>Autoasistencia:</a:t>
            </a:r>
            <a:r>
              <a:rPr lang="es-ES" sz="3200" b="1" i="1" dirty="0" smtClean="0">
                <a:latin typeface="Arial" panose="020B0604020202020204" pitchFamily="34" charset="0"/>
                <a:cs typeface="Arial" panose="020B0604020202020204" pitchFamily="34" charset="0"/>
              </a:rPr>
              <a:t> </a:t>
            </a:r>
            <a:r>
              <a:rPr lang="es-ES" sz="3200" b="1" dirty="0" smtClean="0">
                <a:latin typeface="Arial" panose="020B0604020202020204" pitchFamily="34" charset="0"/>
                <a:cs typeface="Arial" panose="020B0604020202020204" pitchFamily="34" charset="0"/>
              </a:rPr>
              <a:t>Es la asistencia primaria que el  lesionado se presta a sí mismo. </a:t>
            </a:r>
            <a:endParaRPr lang="es-ES" sz="3200" dirty="0"/>
          </a:p>
        </p:txBody>
      </p:sp>
    </p:spTree>
    <p:extLst>
      <p:ext uri="{BB962C8B-B14F-4D97-AF65-F5344CB8AC3E}">
        <p14:creationId xmlns:p14="http://schemas.microsoft.com/office/powerpoint/2010/main" val="328351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1094</TotalTime>
  <Words>2423</Words>
  <Application>Microsoft Office PowerPoint</Application>
  <PresentationFormat>Panorámica</PresentationFormat>
  <Paragraphs>216</Paragraphs>
  <Slides>55</Slides>
  <Notes>1</Notes>
  <HiddenSlides>0</HiddenSlides>
  <MMClips>0</MMClips>
  <ScaleCrop>false</ScaleCrop>
  <HeadingPairs>
    <vt:vector size="8" baseType="variant">
      <vt:variant>
        <vt:lpstr>Fuentes usadas</vt:lpstr>
      </vt:variant>
      <vt:variant>
        <vt:i4>8</vt:i4>
      </vt:variant>
      <vt:variant>
        <vt:lpstr>Tema</vt:lpstr>
      </vt:variant>
      <vt:variant>
        <vt:i4>1</vt:i4>
      </vt:variant>
      <vt:variant>
        <vt:lpstr>Servidores OLE incrustados</vt:lpstr>
      </vt:variant>
      <vt:variant>
        <vt:i4>2</vt:i4>
      </vt:variant>
      <vt:variant>
        <vt:lpstr>Títulos de diapositiva</vt:lpstr>
      </vt:variant>
      <vt:variant>
        <vt:i4>55</vt:i4>
      </vt:variant>
    </vt:vector>
  </HeadingPairs>
  <TitlesOfParts>
    <vt:vector size="66" baseType="lpstr">
      <vt:lpstr>Arial</vt:lpstr>
      <vt:lpstr>Arial Black</vt:lpstr>
      <vt:lpstr>Calibri</vt:lpstr>
      <vt:lpstr>Calibri Light</vt:lpstr>
      <vt:lpstr>Impact</vt:lpstr>
      <vt:lpstr>Symbol</vt:lpstr>
      <vt:lpstr>Times New Roman</vt:lpstr>
      <vt:lpstr>Wingdings</vt:lpstr>
      <vt:lpstr>Tema de Office</vt:lpstr>
      <vt:lpstr>Fotografía de Photo Editor</vt:lpstr>
      <vt:lpstr>Diapositiva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TORNIQUETE          </vt:lpstr>
      <vt:lpstr>Presentación de PowerPoint</vt:lpstr>
      <vt:lpstr>PRECAUCIONES GENERALES EN EL USO DEL TORNIQUETE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Ejemplo:</vt:lpstr>
      <vt:lpstr>Inmovilización inicial</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Amaya</dc:creator>
  <cp:lastModifiedBy>HP</cp:lastModifiedBy>
  <cp:revision>128</cp:revision>
  <dcterms:created xsi:type="dcterms:W3CDTF">2016-08-28T15:55:49Z</dcterms:created>
  <dcterms:modified xsi:type="dcterms:W3CDTF">2021-02-28T14:50:37Z</dcterms:modified>
</cp:coreProperties>
</file>