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4" r:id="rId3"/>
    <p:sldId id="275" r:id="rId4"/>
    <p:sldId id="276" r:id="rId5"/>
    <p:sldId id="261" r:id="rId6"/>
    <p:sldId id="262" r:id="rId7"/>
    <p:sldId id="263" r:id="rId8"/>
    <p:sldId id="259" r:id="rId9"/>
    <p:sldId id="270" r:id="rId10"/>
    <p:sldId id="271" r:id="rId11"/>
    <p:sldId id="272" r:id="rId12"/>
    <p:sldId id="273" r:id="rId13"/>
    <p:sldId id="265" r:id="rId14"/>
    <p:sldId id="267" r:id="rId15"/>
    <p:sldId id="268" r:id="rId16"/>
    <p:sldId id="269" r:id="rId17"/>
    <p:sldId id="278" r:id="rId18"/>
    <p:sldId id="277" r:id="rId19"/>
    <p:sldId id="279" r:id="rId20"/>
    <p:sldId id="280" r:id="rId21"/>
    <p:sldId id="283" r:id="rId22"/>
    <p:sldId id="284" r:id="rId23"/>
    <p:sldId id="285" r:id="rId24"/>
    <p:sldId id="286" r:id="rId25"/>
    <p:sldId id="287" r:id="rId26"/>
    <p:sldId id="288" r:id="rId27"/>
    <p:sldId id="289"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ymis" initials="G" lastIdx="1" clrIdx="0">
    <p:extLst>
      <p:ext uri="{19B8F6BF-5375-455C-9EA6-DF929625EA0E}">
        <p15:presenceInfo xmlns:p15="http://schemas.microsoft.com/office/powerpoint/2012/main" userId="Gleym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2031" autoAdjust="0"/>
  </p:normalViewPr>
  <p:slideViewPr>
    <p:cSldViewPr snapToGrid="0">
      <p:cViewPr varScale="1">
        <p:scale>
          <a:sx n="44" d="100"/>
          <a:sy n="44" d="100"/>
        </p:scale>
        <p:origin x="6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7CA2E-AE07-411D-B3F6-94FEC6119662}" type="datetimeFigureOut">
              <a:rPr lang="es-ES" smtClean="0"/>
              <a:t>28/03/2021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DC187-2D4C-4B85-BCDB-4606D9EA6215}" type="slidenum">
              <a:rPr lang="es-ES" smtClean="0"/>
              <a:t>‹Nº›</a:t>
            </a:fld>
            <a:endParaRPr lang="es-ES"/>
          </a:p>
        </p:txBody>
      </p:sp>
    </p:spTree>
    <p:extLst>
      <p:ext uri="{BB962C8B-B14F-4D97-AF65-F5344CB8AC3E}">
        <p14:creationId xmlns:p14="http://schemas.microsoft.com/office/powerpoint/2010/main" val="185560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anabolismo y el catabolismo, se complementan y no pueden existir de forma independiente:</a:t>
            </a:r>
          </a:p>
          <a:p>
            <a:r>
              <a:rPr lang="es-ES" dirty="0" smtClean="0"/>
              <a:t>El anabolismo:</a:t>
            </a:r>
          </a:p>
          <a:p>
            <a:r>
              <a:rPr lang="es-ES" dirty="0" smtClean="0"/>
              <a:t>que comprende las reacciones que transforman los compuestos menos complejos en otros de mayor complejidad, consumiendo energía por lo que estas reacciones son por lo general </a:t>
            </a:r>
            <a:r>
              <a:rPr lang="es-ES" dirty="0" err="1" smtClean="0"/>
              <a:t>endergónicas</a:t>
            </a:r>
            <a:r>
              <a:rPr lang="es-ES" dirty="0" smtClean="0"/>
              <a:t>. los compuestos se reducen y los cofactores se oxidan.</a:t>
            </a:r>
          </a:p>
          <a:p>
            <a:r>
              <a:rPr lang="es-ES" dirty="0" smtClean="0"/>
              <a:t>El catabolismo:</a:t>
            </a:r>
          </a:p>
          <a:p>
            <a:r>
              <a:rPr lang="es-ES" dirty="0" smtClean="0"/>
              <a:t>Se transforman los compuestos más complejos en otros de menor complejidad, liberando energía, por lo que son generalmente </a:t>
            </a:r>
            <a:r>
              <a:rPr lang="es-ES" dirty="0" err="1" smtClean="0"/>
              <a:t>exergónicas</a:t>
            </a:r>
            <a:r>
              <a:rPr lang="es-ES" dirty="0" smtClean="0"/>
              <a:t>.</a:t>
            </a:r>
            <a:r>
              <a:rPr lang="es-ES" baseline="0" dirty="0" smtClean="0"/>
              <a:t> En </a:t>
            </a:r>
            <a:r>
              <a:rPr lang="es-ES" dirty="0" smtClean="0"/>
              <a:t>esta vertiente los compuestos degradados se oxidan y los cofactores se reducen.</a:t>
            </a:r>
          </a:p>
          <a:p>
            <a:endParaRPr lang="es-ES" dirty="0"/>
          </a:p>
        </p:txBody>
      </p:sp>
      <p:sp>
        <p:nvSpPr>
          <p:cNvPr id="4" name="Marcador de número de diapositiva 3"/>
          <p:cNvSpPr>
            <a:spLocks noGrp="1"/>
          </p:cNvSpPr>
          <p:nvPr>
            <p:ph type="sldNum" sz="quarter" idx="10"/>
          </p:nvPr>
        </p:nvSpPr>
        <p:spPr/>
        <p:txBody>
          <a:bodyPr/>
          <a:lstStyle/>
          <a:p>
            <a:fld id="{C7FDC187-2D4C-4B85-BCDB-4606D9EA6215}" type="slidenum">
              <a:rPr lang="es-ES" smtClean="0"/>
              <a:t>13</a:t>
            </a:fld>
            <a:endParaRPr lang="es-ES"/>
          </a:p>
        </p:txBody>
      </p:sp>
    </p:spTree>
    <p:extLst>
      <p:ext uri="{BB962C8B-B14F-4D97-AF65-F5344CB8AC3E}">
        <p14:creationId xmlns:p14="http://schemas.microsoft.com/office/powerpoint/2010/main" val="214306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F514F-12BD-485F-944F-44F77625DCDE}" type="slidenum">
              <a:rPr lang="es-ES"/>
              <a:pPr/>
              <a:t>14</a:t>
            </a:fld>
            <a:endParaRPr lang="es-ES" dirty="0"/>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r>
              <a:rPr lang="es-ES" b="1" dirty="0"/>
              <a:t>Primer Trimestre.</a:t>
            </a:r>
          </a:p>
          <a:p>
            <a:r>
              <a:rPr lang="es-ES" b="1" dirty="0"/>
              <a:t>Orientadora 7.</a:t>
            </a:r>
          </a:p>
          <a:p>
            <a:r>
              <a:rPr lang="es-ES" b="1" dirty="0"/>
              <a:t>Diapositiva 10.</a:t>
            </a:r>
          </a:p>
          <a:p>
            <a:r>
              <a:rPr lang="es-ES" dirty="0"/>
              <a:t>Tanto los procesos catabólicos como anabólicos se organizan formando vías o ciclos metabólicos, que tienen características similares:</a:t>
            </a:r>
          </a:p>
          <a:p>
            <a:pPr>
              <a:buFontTx/>
              <a:buChar char="•"/>
            </a:pPr>
            <a:r>
              <a:rPr lang="es-ES" dirty="0"/>
              <a:t>Las reacciones se suceden unas a otras y las transformaciones ocurren de forma gradual. Comenzando con una sustancia inicial, que se va transformando paso a paso en el  producto final. Entre los metabolitos inicial y final se encuentran los metabolitos intermediarios.</a:t>
            </a:r>
          </a:p>
          <a:p>
            <a:pPr>
              <a:buFontTx/>
              <a:buChar char="•"/>
            </a:pPr>
            <a:r>
              <a:rPr lang="es-ES" dirty="0"/>
              <a:t>Cada vía cumple determinadas funciones, como pueden ser la obtención de energía metabólica o la síntesis de una molécula.</a:t>
            </a:r>
          </a:p>
          <a:p>
            <a:pPr>
              <a:buFontTx/>
              <a:buChar char="•"/>
            </a:pPr>
            <a:r>
              <a:rPr lang="es-ES" dirty="0"/>
              <a:t>Las reacciones sucesivas están catalizadas por enzimas.</a:t>
            </a:r>
          </a:p>
          <a:p>
            <a:pPr>
              <a:buFontTx/>
              <a:buChar char="•"/>
            </a:pPr>
            <a:r>
              <a:rPr lang="es-ES" dirty="0"/>
              <a:t>Las vías están reguladas generalmente en una de las reacciones iniciales.</a:t>
            </a:r>
          </a:p>
          <a:p>
            <a:pPr>
              <a:buFontTx/>
              <a:buChar char="•"/>
            </a:pPr>
            <a:r>
              <a:rPr lang="es-ES" dirty="0"/>
              <a:t>Al menos una reacción de la vía o ciclo es irreversible.</a:t>
            </a:r>
          </a:p>
          <a:p>
            <a:pPr>
              <a:buFontTx/>
              <a:buChar char="•"/>
            </a:pPr>
            <a:r>
              <a:rPr lang="es-ES" dirty="0"/>
              <a:t>Tienen localización celular característica.</a:t>
            </a:r>
          </a:p>
          <a:p>
            <a:pPr>
              <a:buFontTx/>
              <a:buChar char="•"/>
            </a:pPr>
            <a:r>
              <a:rPr lang="es-ES" dirty="0"/>
              <a:t>Participan cofactores y….</a:t>
            </a:r>
          </a:p>
          <a:p>
            <a:pPr>
              <a:buFontTx/>
              <a:buChar char="•"/>
            </a:pPr>
            <a:r>
              <a:rPr lang="es-ES" dirty="0"/>
              <a:t>La vía puede ser anabólica o catabólica.</a:t>
            </a:r>
          </a:p>
          <a:p>
            <a:r>
              <a:rPr lang="es-ES" dirty="0"/>
              <a:t>A continuación observarán el esquema de una vía metabólica.</a:t>
            </a:r>
          </a:p>
          <a:p>
            <a:endParaRPr lang="es-ES" dirty="0"/>
          </a:p>
          <a:p>
            <a:endParaRPr lang="es-ES" dirty="0"/>
          </a:p>
        </p:txBody>
      </p:sp>
    </p:spTree>
    <p:extLst>
      <p:ext uri="{BB962C8B-B14F-4D97-AF65-F5344CB8AC3E}">
        <p14:creationId xmlns:p14="http://schemas.microsoft.com/office/powerpoint/2010/main" val="144428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FED21-942F-41FB-A650-E2DF24D6C3B5}" type="slidenum">
              <a:rPr lang="es-ES"/>
              <a:pPr/>
              <a:t>15</a:t>
            </a:fld>
            <a:endParaRPr lang="es-ES" dirty="0"/>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r>
              <a:rPr lang="es-ES" dirty="0" smtClean="0"/>
              <a:t>En </a:t>
            </a:r>
            <a:r>
              <a:rPr lang="es-ES" dirty="0"/>
              <a:t>las vías metabólicas se determinan fácilmente el sustrato inicial y el producto final.</a:t>
            </a:r>
          </a:p>
          <a:p>
            <a:r>
              <a:rPr lang="es-ES" dirty="0"/>
              <a:t>Observen que la reacción catalizada por la enzima E2 es irreversible, lo que constituye un punto de regulación de esta vía, siendo inhibida por el producto final E.</a:t>
            </a:r>
          </a:p>
          <a:p>
            <a:r>
              <a:rPr lang="es-ES" dirty="0"/>
              <a:t>También se observa la participación de cofactores como el ATP.</a:t>
            </a:r>
          </a:p>
          <a:p>
            <a:endParaRPr lang="es-ES" dirty="0"/>
          </a:p>
        </p:txBody>
      </p:sp>
    </p:spTree>
    <p:extLst>
      <p:ext uri="{BB962C8B-B14F-4D97-AF65-F5344CB8AC3E}">
        <p14:creationId xmlns:p14="http://schemas.microsoft.com/office/powerpoint/2010/main" val="356429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41687-089D-48C8-98BB-A414A3D14A6B}" type="slidenum">
              <a:rPr lang="es-ES"/>
              <a:pPr/>
              <a:t>16</a:t>
            </a:fld>
            <a:endParaRPr lang="es-ES" dirty="0"/>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r>
              <a:rPr lang="es-ES" dirty="0" smtClean="0"/>
              <a:t>En </a:t>
            </a:r>
            <a:r>
              <a:rPr lang="es-ES" dirty="0"/>
              <a:t>este esquema se representa un ciclo metabólico. Constituye una secuencia cerrada de reacciones, el producto de cada reacción siempre es el sustrato de la siguiente, siendo difícil precisar el sustrato inicial y el producto </a:t>
            </a:r>
            <a:r>
              <a:rPr lang="es-ES" dirty="0" smtClean="0"/>
              <a:t>final,</a:t>
            </a:r>
            <a:r>
              <a:rPr lang="es-ES" baseline="0" dirty="0" smtClean="0"/>
              <a:t> aunque en muchas ocasiones se considera como inicio del ciclo la reacción donde se incorpora la sustancia alimentadora del mismo.</a:t>
            </a:r>
            <a:endParaRPr lang="es-ES" dirty="0"/>
          </a:p>
          <a:p>
            <a:endParaRPr lang="es-ES" dirty="0"/>
          </a:p>
          <a:p>
            <a:endParaRPr lang="es-ES" dirty="0"/>
          </a:p>
        </p:txBody>
      </p:sp>
    </p:spTree>
    <p:extLst>
      <p:ext uri="{BB962C8B-B14F-4D97-AF65-F5344CB8AC3E}">
        <p14:creationId xmlns:p14="http://schemas.microsoft.com/office/powerpoint/2010/main" val="385577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04772-39AF-4A3D-8F2B-78FBA40C769A}" type="slidenum">
              <a:rPr lang="en-US" altLang="en-US"/>
              <a:pPr/>
              <a:t>18</a:t>
            </a:fld>
            <a:endParaRPr lang="en-US" alt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3687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7FDC187-2D4C-4B85-BCDB-4606D9EA6215}" type="slidenum">
              <a:rPr lang="es-ES" smtClean="0"/>
              <a:t>20</a:t>
            </a:fld>
            <a:endParaRPr lang="es-ES"/>
          </a:p>
        </p:txBody>
      </p:sp>
    </p:spTree>
    <p:extLst>
      <p:ext uri="{BB962C8B-B14F-4D97-AF65-F5344CB8AC3E}">
        <p14:creationId xmlns:p14="http://schemas.microsoft.com/office/powerpoint/2010/main" val="201855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el ciclo de Krebs se producen cofactores reducidos que constituyen los sustratos de la cadena transportadora de electrones,</a:t>
            </a:r>
            <a:r>
              <a:rPr lang="es-ES" baseline="0" dirty="0" smtClean="0"/>
              <a:t> estos cofactores donan sus electrones y estos son transportados a través de los complejos (I, II, III, IV) hasta el oxigeno formándose agua y un gradiente de protones que se disipa en la fosforilación oxidativa, lo que libera una energía que es utilizada en la síntesis de ATP a partir de ADP </a:t>
            </a:r>
            <a:r>
              <a:rPr lang="es-ES" baseline="0" smtClean="0"/>
              <a:t>+ Pi.</a:t>
            </a:r>
            <a:endParaRPr lang="es-ES" dirty="0"/>
          </a:p>
        </p:txBody>
      </p:sp>
      <p:sp>
        <p:nvSpPr>
          <p:cNvPr id="4" name="Marcador de número de diapositiva 3"/>
          <p:cNvSpPr>
            <a:spLocks noGrp="1"/>
          </p:cNvSpPr>
          <p:nvPr>
            <p:ph type="sldNum" sz="quarter" idx="10"/>
          </p:nvPr>
        </p:nvSpPr>
        <p:spPr/>
        <p:txBody>
          <a:bodyPr/>
          <a:lstStyle/>
          <a:p>
            <a:fld id="{C7FDC187-2D4C-4B85-BCDB-4606D9EA6215}" type="slidenum">
              <a:rPr lang="es-ES" smtClean="0"/>
              <a:t>24</a:t>
            </a:fld>
            <a:endParaRPr lang="es-ES"/>
          </a:p>
        </p:txBody>
      </p:sp>
    </p:spTree>
    <p:extLst>
      <p:ext uri="{BB962C8B-B14F-4D97-AF65-F5344CB8AC3E}">
        <p14:creationId xmlns:p14="http://schemas.microsoft.com/office/powerpoint/2010/main" val="42620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0EE2928-9E74-4F19-99B8-2608C352860D}"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3D59589-45EA-4A21-9515-67E821E79E04}" type="slidenum">
              <a:rPr lang="es-ES" smtClean="0"/>
              <a:t>‹Nº›</a:t>
            </a:fld>
            <a:endParaRPr lang="es-ES"/>
          </a:p>
        </p:txBody>
      </p:sp>
    </p:spTree>
    <p:extLst>
      <p:ext uri="{BB962C8B-B14F-4D97-AF65-F5344CB8AC3E}">
        <p14:creationId xmlns:p14="http://schemas.microsoft.com/office/powerpoint/2010/main" val="2064731287"/>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0EE2928-9E74-4F19-99B8-2608C352860D}"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3D59589-45EA-4A21-9515-67E821E79E04}" type="slidenum">
              <a:rPr lang="es-ES" smtClean="0"/>
              <a:t>‹Nº›</a:t>
            </a:fld>
            <a:endParaRPr lang="es-ES"/>
          </a:p>
        </p:txBody>
      </p:sp>
    </p:spTree>
    <p:extLst>
      <p:ext uri="{BB962C8B-B14F-4D97-AF65-F5344CB8AC3E}">
        <p14:creationId xmlns:p14="http://schemas.microsoft.com/office/powerpoint/2010/main" val="3177760518"/>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0EE2928-9E74-4F19-99B8-2608C352860D}"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3D59589-45EA-4A21-9515-67E821E79E04}" type="slidenum">
              <a:rPr lang="es-ES" smtClean="0"/>
              <a:t>‹Nº›</a:t>
            </a:fld>
            <a:endParaRPr lang="es-ES"/>
          </a:p>
        </p:txBody>
      </p:sp>
    </p:spTree>
    <p:extLst>
      <p:ext uri="{BB962C8B-B14F-4D97-AF65-F5344CB8AC3E}">
        <p14:creationId xmlns:p14="http://schemas.microsoft.com/office/powerpoint/2010/main" val="4131206840"/>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914400" y="609600"/>
            <a:ext cx="103632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Marcador de fecha 2"/>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4" name="Marcador de pie de página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Marcador de número de diapositiva 4"/>
          <p:cNvSpPr>
            <a:spLocks noGrp="1"/>
          </p:cNvSpPr>
          <p:nvPr>
            <p:ph type="sldNum" sz="quarter" idx="12"/>
          </p:nvPr>
        </p:nvSpPr>
        <p:spPr>
          <a:xfrm>
            <a:off x="8737600" y="6248400"/>
            <a:ext cx="2540000" cy="457200"/>
          </a:xfrm>
        </p:spPr>
        <p:txBody>
          <a:bodyPr/>
          <a:lstStyle>
            <a:lvl1pPr>
              <a:defRPr/>
            </a:lvl1pPr>
          </a:lstStyle>
          <a:p>
            <a:fld id="{6C4F83EB-2292-4BD2-BAD8-0F77D6ED3833}" type="slidenum">
              <a:rPr lang="en-US" altLang="en-US"/>
              <a:pPr/>
              <a:t>‹Nº›</a:t>
            </a:fld>
            <a:endParaRPr lang="en-US" altLang="en-US"/>
          </a:p>
        </p:txBody>
      </p:sp>
    </p:spTree>
    <p:extLst>
      <p:ext uri="{BB962C8B-B14F-4D97-AF65-F5344CB8AC3E}">
        <p14:creationId xmlns:p14="http://schemas.microsoft.com/office/powerpoint/2010/main" val="3764628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0EE2928-9E74-4F19-99B8-2608C352860D}"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3D59589-45EA-4A21-9515-67E821E79E04}" type="slidenum">
              <a:rPr lang="es-ES" smtClean="0"/>
              <a:t>‹Nº›</a:t>
            </a:fld>
            <a:endParaRPr lang="es-ES"/>
          </a:p>
        </p:txBody>
      </p:sp>
    </p:spTree>
    <p:extLst>
      <p:ext uri="{BB962C8B-B14F-4D97-AF65-F5344CB8AC3E}">
        <p14:creationId xmlns:p14="http://schemas.microsoft.com/office/powerpoint/2010/main" val="1088275522"/>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0EE2928-9E74-4F19-99B8-2608C352860D}"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3D59589-45EA-4A21-9515-67E821E79E04}" type="slidenum">
              <a:rPr lang="es-ES" smtClean="0"/>
              <a:t>‹Nº›</a:t>
            </a:fld>
            <a:endParaRPr lang="es-ES"/>
          </a:p>
        </p:txBody>
      </p:sp>
    </p:spTree>
    <p:extLst>
      <p:ext uri="{BB962C8B-B14F-4D97-AF65-F5344CB8AC3E}">
        <p14:creationId xmlns:p14="http://schemas.microsoft.com/office/powerpoint/2010/main" val="1806952675"/>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00EE2928-9E74-4F19-99B8-2608C352860D}" type="datetimeFigureOut">
              <a:rPr lang="es-ES" smtClean="0"/>
              <a:t>28/03/2021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3D59589-45EA-4A21-9515-67E821E79E04}" type="slidenum">
              <a:rPr lang="es-ES" smtClean="0"/>
              <a:t>‹Nº›</a:t>
            </a:fld>
            <a:endParaRPr lang="es-ES"/>
          </a:p>
        </p:txBody>
      </p:sp>
    </p:spTree>
    <p:extLst>
      <p:ext uri="{BB962C8B-B14F-4D97-AF65-F5344CB8AC3E}">
        <p14:creationId xmlns:p14="http://schemas.microsoft.com/office/powerpoint/2010/main" val="3855811980"/>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00EE2928-9E74-4F19-99B8-2608C352860D}" type="datetimeFigureOut">
              <a:rPr lang="es-ES" smtClean="0"/>
              <a:t>28/03/2021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3D59589-45EA-4A21-9515-67E821E79E04}" type="slidenum">
              <a:rPr lang="es-ES" smtClean="0"/>
              <a:t>‹Nº›</a:t>
            </a:fld>
            <a:endParaRPr lang="es-ES"/>
          </a:p>
        </p:txBody>
      </p:sp>
    </p:spTree>
    <p:extLst>
      <p:ext uri="{BB962C8B-B14F-4D97-AF65-F5344CB8AC3E}">
        <p14:creationId xmlns:p14="http://schemas.microsoft.com/office/powerpoint/2010/main" val="819153864"/>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00EE2928-9E74-4F19-99B8-2608C352860D}" type="datetimeFigureOut">
              <a:rPr lang="es-ES" smtClean="0"/>
              <a:t>28/03/2021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3D59589-45EA-4A21-9515-67E821E79E04}" type="slidenum">
              <a:rPr lang="es-ES" smtClean="0"/>
              <a:t>‹Nº›</a:t>
            </a:fld>
            <a:endParaRPr lang="es-ES"/>
          </a:p>
        </p:txBody>
      </p:sp>
    </p:spTree>
    <p:extLst>
      <p:ext uri="{BB962C8B-B14F-4D97-AF65-F5344CB8AC3E}">
        <p14:creationId xmlns:p14="http://schemas.microsoft.com/office/powerpoint/2010/main" val="2078291681"/>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0EE2928-9E74-4F19-99B8-2608C352860D}" type="datetimeFigureOut">
              <a:rPr lang="es-ES" smtClean="0"/>
              <a:t>28/03/2021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3D59589-45EA-4A21-9515-67E821E79E04}" type="slidenum">
              <a:rPr lang="es-ES" smtClean="0"/>
              <a:t>‹Nº›</a:t>
            </a:fld>
            <a:endParaRPr lang="es-ES"/>
          </a:p>
        </p:txBody>
      </p:sp>
    </p:spTree>
    <p:extLst>
      <p:ext uri="{BB962C8B-B14F-4D97-AF65-F5344CB8AC3E}">
        <p14:creationId xmlns:p14="http://schemas.microsoft.com/office/powerpoint/2010/main" val="1980093085"/>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0EE2928-9E74-4F19-99B8-2608C352860D}" type="datetimeFigureOut">
              <a:rPr lang="es-ES" smtClean="0"/>
              <a:t>28/03/2021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3D59589-45EA-4A21-9515-67E821E79E04}" type="slidenum">
              <a:rPr lang="es-ES" smtClean="0"/>
              <a:t>‹Nº›</a:t>
            </a:fld>
            <a:endParaRPr lang="es-ES"/>
          </a:p>
        </p:txBody>
      </p:sp>
    </p:spTree>
    <p:extLst>
      <p:ext uri="{BB962C8B-B14F-4D97-AF65-F5344CB8AC3E}">
        <p14:creationId xmlns:p14="http://schemas.microsoft.com/office/powerpoint/2010/main" val="2008360173"/>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0EE2928-9E74-4F19-99B8-2608C352860D}" type="datetimeFigureOut">
              <a:rPr lang="es-ES" smtClean="0"/>
              <a:t>28/03/2021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3D59589-45EA-4A21-9515-67E821E79E04}" type="slidenum">
              <a:rPr lang="es-ES" smtClean="0"/>
              <a:t>‹Nº›</a:t>
            </a:fld>
            <a:endParaRPr lang="es-ES"/>
          </a:p>
        </p:txBody>
      </p:sp>
    </p:spTree>
    <p:extLst>
      <p:ext uri="{BB962C8B-B14F-4D97-AF65-F5344CB8AC3E}">
        <p14:creationId xmlns:p14="http://schemas.microsoft.com/office/powerpoint/2010/main" val="522289051"/>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E2928-9E74-4F19-99B8-2608C352860D}" type="datetimeFigureOut">
              <a:rPr lang="es-ES" smtClean="0"/>
              <a:t>28/03/2021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59589-45EA-4A21-9515-67E821E79E04}" type="slidenum">
              <a:rPr lang="es-ES" smtClean="0"/>
              <a:t>‹Nº›</a:t>
            </a:fld>
            <a:endParaRPr lang="es-ES"/>
          </a:p>
        </p:txBody>
      </p:sp>
    </p:spTree>
    <p:extLst>
      <p:ext uri="{BB962C8B-B14F-4D97-AF65-F5344CB8AC3E}">
        <p14:creationId xmlns:p14="http://schemas.microsoft.com/office/powerpoint/2010/main" val="110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97058" y="1637452"/>
            <a:ext cx="10197884" cy="2387600"/>
          </a:xfrm>
        </p:spPr>
        <p:txBody>
          <a:bodyPr>
            <a:normAutofit fontScale="90000"/>
          </a:bodyPr>
          <a:lstStyle/>
          <a:p>
            <a:r>
              <a:rPr lang="es-ES" b="1" dirty="0" smtClean="0"/>
              <a:t>METABOLISMO Y NUTRICIÓN</a:t>
            </a:r>
            <a:br>
              <a:rPr lang="es-ES" b="1" dirty="0" smtClean="0"/>
            </a:br>
            <a:r>
              <a:rPr lang="es-ES" b="1" dirty="0" smtClean="0"/>
              <a:t>Tema 1: Introducción al estudio del metabolismo celular.  </a:t>
            </a:r>
            <a:r>
              <a:rPr lang="es-ES" dirty="0" smtClean="0"/>
              <a:t/>
            </a:r>
            <a:br>
              <a:rPr lang="es-ES" dirty="0" smtClean="0"/>
            </a:br>
            <a:r>
              <a:rPr lang="es-ES" b="1" dirty="0" smtClean="0"/>
              <a:t>Conferencia 1: Generalidades del metabolismo y la respiración celular </a:t>
            </a:r>
            <a:endParaRPr lang="es-ES" b="1" dirty="0"/>
          </a:p>
        </p:txBody>
      </p:sp>
      <p:sp>
        <p:nvSpPr>
          <p:cNvPr id="3" name="Subtítulo 2"/>
          <p:cNvSpPr>
            <a:spLocks noGrp="1"/>
          </p:cNvSpPr>
          <p:nvPr>
            <p:ph type="subTitle" idx="1"/>
          </p:nvPr>
        </p:nvSpPr>
        <p:spPr>
          <a:xfrm>
            <a:off x="2194949" y="5346781"/>
            <a:ext cx="5416658" cy="685799"/>
          </a:xfrm>
        </p:spPr>
        <p:txBody>
          <a:bodyPr>
            <a:noAutofit/>
          </a:bodyPr>
          <a:lstStyle/>
          <a:p>
            <a:r>
              <a:rPr lang="es-ES" sz="3200" b="1" dirty="0" smtClean="0"/>
              <a:t>Profesor: </a:t>
            </a:r>
          </a:p>
          <a:p>
            <a:r>
              <a:rPr lang="es-ES" sz="3200" b="1" dirty="0" smtClean="0"/>
              <a:t>MSc Gleymis Venet Cadet</a:t>
            </a:r>
          </a:p>
          <a:p>
            <a:endParaRPr lang="es-ES" sz="3200" dirty="0"/>
          </a:p>
        </p:txBody>
      </p:sp>
      <p:pic>
        <p:nvPicPr>
          <p:cNvPr id="4" name="Picture 12" descr="http://www2.uah.es/tejedor_bio/bioquimica_Farmacia/IMAGENES/nutricion.gif"/>
          <p:cNvPicPr/>
          <p:nvPr/>
        </p:nvPicPr>
        <p:blipFill>
          <a:blip r:embed="rId2">
            <a:extLst>
              <a:ext uri="{28A0092B-C50C-407E-A947-70E740481C1C}">
                <a14:useLocalDpi xmlns:a14="http://schemas.microsoft.com/office/drawing/2010/main" val="0"/>
              </a:ext>
            </a:extLst>
          </a:blip>
          <a:srcRect/>
          <a:stretch>
            <a:fillRect/>
          </a:stretch>
        </p:blipFill>
        <p:spPr bwMode="auto">
          <a:xfrm>
            <a:off x="288312" y="4238389"/>
            <a:ext cx="2175919" cy="2322071"/>
          </a:xfrm>
          <a:prstGeom prst="rect">
            <a:avLst/>
          </a:prstGeom>
          <a:noFill/>
          <a:ln>
            <a:noFill/>
          </a:ln>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501180" y="4025052"/>
            <a:ext cx="4107051" cy="2535408"/>
          </a:xfrm>
          <a:prstGeom prst="rect">
            <a:avLst/>
          </a:prstGeom>
          <a:noFill/>
        </p:spPr>
      </p:pic>
    </p:spTree>
    <p:extLst>
      <p:ext uri="{BB962C8B-B14F-4D97-AF65-F5344CB8AC3E}">
        <p14:creationId xmlns:p14="http://schemas.microsoft.com/office/powerpoint/2010/main" val="591106846"/>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srcRect l="6021" t="2282" r="75095" b="79431"/>
          <a:stretch/>
        </p:blipFill>
        <p:spPr bwMode="auto">
          <a:xfrm>
            <a:off x="4463513" y="230188"/>
            <a:ext cx="2293748" cy="1460500"/>
          </a:xfrm>
          <a:prstGeom prst="rect">
            <a:avLst/>
          </a:prstGeom>
          <a:noFill/>
          <a:ln w="9525">
            <a:noFill/>
            <a:miter lim="800000"/>
            <a:headEnd/>
            <a:tailEnd/>
          </a:ln>
        </p:spPr>
      </p:pic>
      <p:sp>
        <p:nvSpPr>
          <p:cNvPr id="5" name="CuadroTexto 4"/>
          <p:cNvSpPr txBox="1"/>
          <p:nvPr/>
        </p:nvSpPr>
        <p:spPr>
          <a:xfrm>
            <a:off x="4657337" y="2293750"/>
            <a:ext cx="1906099"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2800" b="1" dirty="0" smtClean="0"/>
              <a:t>GLUCÓLISIS</a:t>
            </a:r>
            <a:endParaRPr lang="es-ES" sz="2800" b="1" dirty="0"/>
          </a:p>
        </p:txBody>
      </p:sp>
      <p:cxnSp>
        <p:nvCxnSpPr>
          <p:cNvPr id="7" name="Conector recto de flecha 6"/>
          <p:cNvCxnSpPr/>
          <p:nvPr/>
        </p:nvCxnSpPr>
        <p:spPr>
          <a:xfrm>
            <a:off x="5610387" y="1794629"/>
            <a:ext cx="0" cy="468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Pentágono 8"/>
          <p:cNvSpPr/>
          <p:nvPr/>
        </p:nvSpPr>
        <p:spPr>
          <a:xfrm rot="5400000">
            <a:off x="2272814" y="2913854"/>
            <a:ext cx="2657073" cy="3014962"/>
          </a:xfrm>
          <a:prstGeom prst="homePlate">
            <a:avLst>
              <a:gd name="adj" fmla="val 27937"/>
            </a:avLst>
          </a:prstGeom>
          <a:solidFill>
            <a:schemeClr val="accent6">
              <a:lumMod val="60000"/>
              <a:lumOff val="4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CuadroTexto 9"/>
          <p:cNvSpPr txBox="1"/>
          <p:nvPr/>
        </p:nvSpPr>
        <p:spPr>
          <a:xfrm>
            <a:off x="2093870" y="3092797"/>
            <a:ext cx="2996012" cy="2200602"/>
          </a:xfrm>
          <a:prstGeom prst="rect">
            <a:avLst/>
          </a:prstGeom>
          <a:noFill/>
        </p:spPr>
        <p:txBody>
          <a:bodyPr wrap="none" rtlCol="0">
            <a:spAutoFit/>
          </a:bodyPr>
          <a:lstStyle/>
          <a:p>
            <a:pPr algn="ctr"/>
            <a:r>
              <a:rPr lang="es-ES" sz="2800" b="1" dirty="0" smtClean="0"/>
              <a:t>Con Oxígeno</a:t>
            </a:r>
          </a:p>
          <a:p>
            <a:pPr algn="ctr"/>
            <a:endParaRPr lang="es-ES" dirty="0" smtClean="0"/>
          </a:p>
          <a:p>
            <a:pPr algn="ctr"/>
            <a:r>
              <a:rPr lang="es-ES" sz="2800" b="1" dirty="0" smtClean="0">
                <a:solidFill>
                  <a:srgbClr val="FF0000"/>
                </a:solidFill>
              </a:rPr>
              <a:t>Respiración celular</a:t>
            </a:r>
          </a:p>
          <a:p>
            <a:pPr algn="ctr"/>
            <a:endParaRPr lang="es-ES" sz="900" b="1" dirty="0" smtClean="0">
              <a:solidFill>
                <a:srgbClr val="FF0000"/>
              </a:solidFill>
            </a:endParaRPr>
          </a:p>
          <a:p>
            <a:pPr algn="ctr"/>
            <a:r>
              <a:rPr lang="es-ES" b="1" dirty="0" smtClean="0"/>
              <a:t>Oxidación del </a:t>
            </a:r>
            <a:r>
              <a:rPr lang="es-ES" b="1" dirty="0" err="1" smtClean="0"/>
              <a:t>piruvato</a:t>
            </a:r>
            <a:endParaRPr lang="es-ES" b="1" dirty="0" smtClean="0"/>
          </a:p>
          <a:p>
            <a:pPr algn="ctr"/>
            <a:r>
              <a:rPr lang="es-ES" b="1" dirty="0" smtClean="0"/>
              <a:t>Ciclo del </a:t>
            </a:r>
            <a:r>
              <a:rPr lang="es-ES" b="1" dirty="0" err="1" smtClean="0"/>
              <a:t>ác</a:t>
            </a:r>
            <a:r>
              <a:rPr lang="es-ES" b="1" dirty="0" smtClean="0"/>
              <a:t>. Cítrico</a:t>
            </a:r>
          </a:p>
          <a:p>
            <a:pPr algn="ctr"/>
            <a:r>
              <a:rPr lang="es-ES" b="1" dirty="0" smtClean="0"/>
              <a:t>Cadena respiratoria </a:t>
            </a:r>
            <a:endParaRPr lang="es-ES" b="1" dirty="0"/>
          </a:p>
        </p:txBody>
      </p:sp>
      <p:sp>
        <p:nvSpPr>
          <p:cNvPr id="11" name="Flecha doblada hacia arriba 10"/>
          <p:cNvSpPr/>
          <p:nvPr/>
        </p:nvSpPr>
        <p:spPr>
          <a:xfrm rot="10800000">
            <a:off x="3157491" y="2567429"/>
            <a:ext cx="1430238" cy="466806"/>
          </a:xfrm>
          <a:prstGeom prst="bentUpArrow">
            <a:avLst>
              <a:gd name="adj1" fmla="val 13465"/>
              <a:gd name="adj2" fmla="val 1923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doblada hacia arriba 13"/>
          <p:cNvSpPr/>
          <p:nvPr/>
        </p:nvSpPr>
        <p:spPr>
          <a:xfrm rot="10800000" flipH="1">
            <a:off x="6659337" y="2717118"/>
            <a:ext cx="1332613" cy="420314"/>
          </a:xfrm>
          <a:prstGeom prst="bentUpArrow">
            <a:avLst>
              <a:gd name="adj1" fmla="val 13465"/>
              <a:gd name="adj2" fmla="val 1923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Documento 15"/>
          <p:cNvSpPr/>
          <p:nvPr/>
        </p:nvSpPr>
        <p:spPr>
          <a:xfrm>
            <a:off x="6749276" y="3172315"/>
            <a:ext cx="2627202" cy="2577556"/>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rPr>
              <a:t>Sin oxígeno</a:t>
            </a:r>
          </a:p>
          <a:p>
            <a:pPr algn="ctr"/>
            <a:endParaRPr lang="es-ES" sz="2800" dirty="0" smtClean="0"/>
          </a:p>
          <a:p>
            <a:pPr algn="ctr"/>
            <a:r>
              <a:rPr lang="es-ES" sz="2800" b="1" dirty="0" smtClean="0">
                <a:solidFill>
                  <a:srgbClr val="C00000"/>
                </a:solidFill>
              </a:rPr>
              <a:t>Fermentación</a:t>
            </a:r>
            <a:r>
              <a:rPr lang="es-ES" sz="2800" b="1" dirty="0" smtClean="0">
                <a:solidFill>
                  <a:schemeClr val="tx1"/>
                </a:solidFill>
              </a:rPr>
              <a:t> </a:t>
            </a:r>
            <a:endParaRPr lang="es-ES" sz="2800" b="1" dirty="0">
              <a:solidFill>
                <a:schemeClr val="tx1"/>
              </a:solidFill>
            </a:endParaRPr>
          </a:p>
        </p:txBody>
      </p:sp>
      <p:sp>
        <p:nvSpPr>
          <p:cNvPr id="17" name="Elipse 16"/>
          <p:cNvSpPr/>
          <p:nvPr/>
        </p:nvSpPr>
        <p:spPr>
          <a:xfrm>
            <a:off x="2823217" y="5866997"/>
            <a:ext cx="1784174"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36 ATP</a:t>
            </a:r>
            <a:endParaRPr lang="es-ES" sz="2800" b="1" dirty="0"/>
          </a:p>
        </p:txBody>
      </p:sp>
      <p:sp>
        <p:nvSpPr>
          <p:cNvPr id="18" name="Elipse 17"/>
          <p:cNvSpPr/>
          <p:nvPr/>
        </p:nvSpPr>
        <p:spPr>
          <a:xfrm>
            <a:off x="7439129" y="5749871"/>
            <a:ext cx="1784174"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2</a:t>
            </a:r>
            <a:r>
              <a:rPr lang="es-ES" sz="2800" b="1" dirty="0" smtClean="0"/>
              <a:t> ATP</a:t>
            </a:r>
            <a:endParaRPr lang="es-ES" sz="2800" b="1" dirty="0"/>
          </a:p>
        </p:txBody>
      </p:sp>
      <p:sp>
        <p:nvSpPr>
          <p:cNvPr id="19" name="CuadroTexto 18"/>
          <p:cNvSpPr txBox="1"/>
          <p:nvPr/>
        </p:nvSpPr>
        <p:spPr>
          <a:xfrm>
            <a:off x="7073792" y="226590"/>
            <a:ext cx="4605371" cy="2246769"/>
          </a:xfrm>
          <a:prstGeom prst="rect">
            <a:avLst/>
          </a:prstGeom>
          <a:noFill/>
        </p:spPr>
        <p:txBody>
          <a:bodyPr wrap="square" rtlCol="0">
            <a:spAutoFit/>
          </a:bodyPr>
          <a:lstStyle/>
          <a:p>
            <a:pPr algn="just"/>
            <a:r>
              <a:rPr lang="es-ES" sz="2000" b="1" dirty="0"/>
              <a:t>En un </a:t>
            </a:r>
            <a:r>
              <a:rPr lang="es-ES" sz="2000" b="1" dirty="0" smtClean="0"/>
              <a:t>organismo pluricelular </a:t>
            </a:r>
            <a:r>
              <a:rPr lang="es-ES" sz="2000" b="1" dirty="0"/>
              <a:t>pueden </a:t>
            </a:r>
            <a:r>
              <a:rPr lang="es-ES" sz="2000" b="1" dirty="0" smtClean="0"/>
              <a:t>darse rutas </a:t>
            </a:r>
            <a:r>
              <a:rPr lang="es-ES" sz="2000" b="1" dirty="0"/>
              <a:t>aeróbicas o </a:t>
            </a:r>
            <a:r>
              <a:rPr lang="es-ES" sz="2000" b="1" dirty="0" smtClean="0"/>
              <a:t>anaeróbicas</a:t>
            </a:r>
            <a:r>
              <a:rPr lang="es-ES" sz="2000" b="1" dirty="0"/>
              <a:t>, según las condiciones </a:t>
            </a:r>
            <a:r>
              <a:rPr lang="es-ES" sz="2000" b="1" dirty="0" smtClean="0"/>
              <a:t>de </a:t>
            </a:r>
            <a:r>
              <a:rPr lang="es-ES" sz="2000" b="1" dirty="0"/>
              <a:t>la célula. Por </a:t>
            </a:r>
            <a:r>
              <a:rPr lang="es-ES" sz="2000" b="1" dirty="0" smtClean="0"/>
              <a:t>ejemplo</a:t>
            </a:r>
            <a:r>
              <a:rPr lang="es-ES" sz="2000" b="1" dirty="0"/>
              <a:t>, la </a:t>
            </a:r>
            <a:r>
              <a:rPr lang="es-ES" sz="2000" b="1" dirty="0" smtClean="0"/>
              <a:t>célula muscular funciona </a:t>
            </a:r>
            <a:r>
              <a:rPr lang="es-ES" sz="2000" b="1" dirty="0"/>
              <a:t>con oxígeno hasta que éste </a:t>
            </a:r>
            <a:r>
              <a:rPr lang="es-ES" sz="2000" b="1" dirty="0" smtClean="0"/>
              <a:t>llega </a:t>
            </a:r>
            <a:r>
              <a:rPr lang="es-ES" sz="2000" b="1" dirty="0"/>
              <a:t>con dificultad al </a:t>
            </a:r>
            <a:r>
              <a:rPr lang="es-ES" sz="2000" b="1" dirty="0" smtClean="0"/>
              <a:t>tejido y entonces trabaja en condiciones anaerobias.</a:t>
            </a:r>
            <a:endParaRPr lang="es-ES" sz="2000" b="1" dirty="0"/>
          </a:p>
        </p:txBody>
      </p:sp>
      <p:sp>
        <p:nvSpPr>
          <p:cNvPr id="20" name="3 CuadroTexto"/>
          <p:cNvSpPr txBox="1"/>
          <p:nvPr/>
        </p:nvSpPr>
        <p:spPr>
          <a:xfrm>
            <a:off x="9223303" y="6324197"/>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2446388708"/>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58011"/>
            <a:ext cx="10515600" cy="1074844"/>
          </a:xfrm>
        </p:spPr>
        <p:txBody>
          <a:bodyPr/>
          <a:lstStyle/>
          <a:p>
            <a:r>
              <a:rPr lang="es-ES" b="1" dirty="0" smtClean="0"/>
              <a:t>EL ANABOLISMO</a:t>
            </a:r>
            <a:endParaRPr lang="es-ES" b="1" dirty="0"/>
          </a:p>
        </p:txBody>
      </p:sp>
      <p:sp>
        <p:nvSpPr>
          <p:cNvPr id="3" name="Marcador de contenido 2"/>
          <p:cNvSpPr>
            <a:spLocks noGrp="1"/>
          </p:cNvSpPr>
          <p:nvPr>
            <p:ph idx="1"/>
          </p:nvPr>
        </p:nvSpPr>
        <p:spPr>
          <a:xfrm>
            <a:off x="698715" y="2038052"/>
            <a:ext cx="10515600" cy="4351338"/>
          </a:xfrm>
        </p:spPr>
        <p:txBody>
          <a:bodyPr>
            <a:noAutofit/>
          </a:bodyPr>
          <a:lstStyle/>
          <a:p>
            <a:pPr algn="just"/>
            <a:r>
              <a:rPr lang="es-ES" sz="3200" b="1" dirty="0"/>
              <a:t>El </a:t>
            </a:r>
            <a:r>
              <a:rPr lang="es-ES" sz="3200" b="1" dirty="0" smtClean="0"/>
              <a:t>anabolismo </a:t>
            </a:r>
            <a:r>
              <a:rPr lang="es-ES" sz="3200" dirty="0" smtClean="0"/>
              <a:t>es la </a:t>
            </a:r>
            <a:r>
              <a:rPr lang="es-ES" sz="3200" dirty="0"/>
              <a:t>síntesis o </a:t>
            </a:r>
            <a:r>
              <a:rPr lang="es-ES" sz="3200" dirty="0" err="1" smtClean="0"/>
              <a:t>bioformación</a:t>
            </a:r>
            <a:r>
              <a:rPr lang="es-ES" sz="3200" dirty="0" smtClean="0"/>
              <a:t> </a:t>
            </a:r>
            <a:r>
              <a:rPr lang="es-ES" sz="3200" dirty="0"/>
              <a:t>de </a:t>
            </a:r>
            <a:r>
              <a:rPr lang="es-ES" sz="3200" dirty="0" smtClean="0"/>
              <a:t>moléculas </a:t>
            </a:r>
            <a:r>
              <a:rPr lang="es-ES" sz="3200" dirty="0"/>
              <a:t>orgánicas (</a:t>
            </a:r>
            <a:r>
              <a:rPr lang="es-ES" sz="3200" dirty="0" err="1" smtClean="0"/>
              <a:t>biomoéculas</a:t>
            </a:r>
            <a:r>
              <a:rPr lang="es-ES" sz="3200" dirty="0" smtClean="0"/>
              <a:t>) más complejas </a:t>
            </a:r>
            <a:r>
              <a:rPr lang="es-ES" sz="3200" dirty="0"/>
              <a:t>a partir de otras </a:t>
            </a:r>
            <a:r>
              <a:rPr lang="es-ES" sz="3200" dirty="0" smtClean="0"/>
              <a:t>más sencillas, </a:t>
            </a:r>
            <a:r>
              <a:rPr lang="es-ES" sz="3200" dirty="0"/>
              <a:t>con </a:t>
            </a:r>
            <a:r>
              <a:rPr lang="es-ES" sz="3200" dirty="0" smtClean="0"/>
              <a:t>requerimiento </a:t>
            </a:r>
            <a:r>
              <a:rPr lang="es-ES" sz="3200" dirty="0"/>
              <a:t>de </a:t>
            </a:r>
            <a:r>
              <a:rPr lang="es-ES" sz="3200" dirty="0" smtClean="0"/>
              <a:t>energía</a:t>
            </a:r>
            <a:r>
              <a:rPr lang="es-ES" sz="3200" dirty="0"/>
              <a:t>, al contrario que el </a:t>
            </a:r>
            <a:r>
              <a:rPr lang="es-ES" sz="3200" dirty="0" smtClean="0"/>
              <a:t>catabolismo. </a:t>
            </a:r>
          </a:p>
          <a:p>
            <a:pPr algn="just"/>
            <a:r>
              <a:rPr lang="es-ES" sz="3200" dirty="0"/>
              <a:t>E</a:t>
            </a:r>
            <a:r>
              <a:rPr lang="es-ES" sz="3200" dirty="0" smtClean="0"/>
              <a:t>ste  es el </a:t>
            </a:r>
            <a:r>
              <a:rPr lang="es-ES" sz="3200" dirty="0"/>
              <a:t>responsable de: </a:t>
            </a:r>
            <a:endParaRPr lang="es-ES" sz="3200" dirty="0" smtClean="0"/>
          </a:p>
          <a:p>
            <a:pPr marL="514350" indent="-514350" algn="just">
              <a:buFont typeface="+mj-lt"/>
              <a:buAutoNum type="arabicPeriod"/>
            </a:pPr>
            <a:r>
              <a:rPr lang="es-ES" sz="3200" dirty="0" smtClean="0"/>
              <a:t>La </a:t>
            </a:r>
            <a:r>
              <a:rPr lang="es-ES" sz="3200" dirty="0"/>
              <a:t>formación de los componentes </a:t>
            </a:r>
            <a:r>
              <a:rPr lang="es-ES" sz="3200" dirty="0" smtClean="0"/>
              <a:t>celulares y </a:t>
            </a:r>
            <a:r>
              <a:rPr lang="es-ES" sz="3200" dirty="0"/>
              <a:t>tejidos </a:t>
            </a:r>
            <a:r>
              <a:rPr lang="es-ES" sz="3200" dirty="0" smtClean="0"/>
              <a:t>corporales, por lo </a:t>
            </a:r>
            <a:r>
              <a:rPr lang="es-ES" sz="3200" dirty="0"/>
              <a:t>tanto del crecimiento. </a:t>
            </a:r>
            <a:endParaRPr lang="es-ES" sz="3200" dirty="0" smtClean="0"/>
          </a:p>
          <a:p>
            <a:pPr marL="514350" indent="-514350" algn="just">
              <a:buFont typeface="+mj-lt"/>
              <a:buAutoNum type="arabicPeriod"/>
            </a:pPr>
            <a:r>
              <a:rPr lang="es-ES" sz="3200" dirty="0" smtClean="0"/>
              <a:t>El </a:t>
            </a:r>
            <a:r>
              <a:rPr lang="es-ES" sz="3200" dirty="0"/>
              <a:t>almacenamiento de energía mediante enlaces químicos en moléculas orgánicas</a:t>
            </a:r>
            <a:endParaRPr lang="es-ES" sz="3200" dirty="0" smtClean="0"/>
          </a:p>
          <a:p>
            <a:pPr algn="just"/>
            <a:endParaRPr lang="es-ES" sz="3200" dirty="0"/>
          </a:p>
        </p:txBody>
      </p:sp>
      <p:sp>
        <p:nvSpPr>
          <p:cNvPr id="4" name="3 CuadroTexto"/>
          <p:cNvSpPr txBox="1"/>
          <p:nvPr/>
        </p:nvSpPr>
        <p:spPr>
          <a:xfrm>
            <a:off x="8365157" y="6189225"/>
            <a:ext cx="2735492" cy="369332"/>
          </a:xfrm>
          <a:prstGeom prst="rect">
            <a:avLst/>
          </a:prstGeom>
          <a:noFill/>
        </p:spPr>
        <p:txBody>
          <a:bodyPr wrap="none" rtlCol="0">
            <a:spAutoFit/>
          </a:bodyPr>
          <a:lstStyle/>
          <a:p>
            <a:pPr algn="ctr"/>
            <a:r>
              <a:rPr lang="es-ES" b="1" dirty="0"/>
              <a:t>MSc. Gleymis Venet Cadet </a:t>
            </a:r>
            <a:endParaRPr lang="es-ES" dirty="0"/>
          </a:p>
        </p:txBody>
      </p:sp>
      <p:pic>
        <p:nvPicPr>
          <p:cNvPr id="5" name="Picture 9" descr="ph-10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250" y="320005"/>
            <a:ext cx="3396550" cy="170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894196"/>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ANABOLISMO</a:t>
            </a:r>
            <a:endParaRPr lang="es-ES" b="1" dirty="0"/>
          </a:p>
        </p:txBody>
      </p:sp>
      <p:sp>
        <p:nvSpPr>
          <p:cNvPr id="3" name="Marcador de contenido 2"/>
          <p:cNvSpPr>
            <a:spLocks noGrp="1"/>
          </p:cNvSpPr>
          <p:nvPr>
            <p:ph idx="1"/>
          </p:nvPr>
        </p:nvSpPr>
        <p:spPr>
          <a:xfrm>
            <a:off x="838200" y="1690688"/>
            <a:ext cx="10515600" cy="4351338"/>
          </a:xfrm>
        </p:spPr>
        <p:txBody>
          <a:bodyPr>
            <a:normAutofit/>
          </a:bodyPr>
          <a:lstStyle/>
          <a:p>
            <a:r>
              <a:rPr lang="es-ES" sz="3600" dirty="0"/>
              <a:t>El anabolismo se puede clasificar </a:t>
            </a:r>
            <a:r>
              <a:rPr lang="es-ES" sz="3600" dirty="0" smtClean="0"/>
              <a:t>académicamente </a:t>
            </a:r>
            <a:r>
              <a:rPr lang="es-ES" sz="3600" dirty="0"/>
              <a:t>según las </a:t>
            </a:r>
            <a:r>
              <a:rPr lang="es-ES" sz="3600" dirty="0" smtClean="0"/>
              <a:t>biomoléculas </a:t>
            </a:r>
            <a:r>
              <a:rPr lang="es-ES" sz="3600" dirty="0"/>
              <a:t>que se sinteticen en: </a:t>
            </a:r>
            <a:endParaRPr lang="es-ES" sz="3600" dirty="0" smtClean="0"/>
          </a:p>
          <a:p>
            <a:pPr marL="514350" indent="-514350">
              <a:buFont typeface="+mj-lt"/>
              <a:buAutoNum type="arabicPeriod"/>
            </a:pPr>
            <a:r>
              <a:rPr lang="es-ES" sz="3600" b="1" dirty="0" smtClean="0">
                <a:solidFill>
                  <a:srgbClr val="0070C0"/>
                </a:solidFill>
              </a:rPr>
              <a:t>Replicación </a:t>
            </a:r>
            <a:r>
              <a:rPr lang="es-ES" sz="3600" b="1" dirty="0">
                <a:solidFill>
                  <a:srgbClr val="0070C0"/>
                </a:solidFill>
              </a:rPr>
              <a:t>o duplicación de ADN. </a:t>
            </a:r>
            <a:endParaRPr lang="es-ES" sz="3600" b="1" dirty="0" smtClean="0">
              <a:solidFill>
                <a:srgbClr val="0070C0"/>
              </a:solidFill>
            </a:endParaRPr>
          </a:p>
          <a:p>
            <a:pPr marL="514350" indent="-514350">
              <a:buFont typeface="+mj-lt"/>
              <a:buAutoNum type="arabicPeriod"/>
            </a:pPr>
            <a:r>
              <a:rPr lang="es-ES" sz="3600" b="1" dirty="0" smtClean="0">
                <a:solidFill>
                  <a:srgbClr val="0070C0"/>
                </a:solidFill>
              </a:rPr>
              <a:t>Transcripción o síntesis </a:t>
            </a:r>
            <a:r>
              <a:rPr lang="es-ES" sz="3600" b="1" dirty="0">
                <a:solidFill>
                  <a:srgbClr val="0070C0"/>
                </a:solidFill>
              </a:rPr>
              <a:t>de ARN. </a:t>
            </a:r>
            <a:endParaRPr lang="es-ES" sz="3600" b="1" dirty="0" smtClean="0">
              <a:solidFill>
                <a:srgbClr val="0070C0"/>
              </a:solidFill>
            </a:endParaRPr>
          </a:p>
          <a:p>
            <a:pPr marL="514350" indent="-514350">
              <a:buFont typeface="+mj-lt"/>
              <a:buAutoNum type="arabicPeriod"/>
            </a:pPr>
            <a:r>
              <a:rPr lang="es-ES" sz="3600" b="1" dirty="0" smtClean="0">
                <a:solidFill>
                  <a:srgbClr val="0070C0"/>
                </a:solidFill>
              </a:rPr>
              <a:t>Traducción o síntesis </a:t>
            </a:r>
            <a:r>
              <a:rPr lang="es-ES" sz="3600" b="1" dirty="0">
                <a:solidFill>
                  <a:srgbClr val="0070C0"/>
                </a:solidFill>
              </a:rPr>
              <a:t>de proteínas. </a:t>
            </a:r>
            <a:endParaRPr lang="es-ES" sz="3600" b="1" dirty="0" smtClean="0">
              <a:solidFill>
                <a:srgbClr val="0070C0"/>
              </a:solidFill>
            </a:endParaRPr>
          </a:p>
          <a:p>
            <a:pPr marL="514350" indent="-514350">
              <a:buFont typeface="+mj-lt"/>
              <a:buAutoNum type="arabicPeriod"/>
            </a:pPr>
            <a:r>
              <a:rPr lang="es-ES" sz="3600" b="1" dirty="0" smtClean="0">
                <a:solidFill>
                  <a:srgbClr val="0070C0"/>
                </a:solidFill>
              </a:rPr>
              <a:t>Síntesis </a:t>
            </a:r>
            <a:r>
              <a:rPr lang="es-ES" sz="3600" b="1" dirty="0">
                <a:solidFill>
                  <a:srgbClr val="0070C0"/>
                </a:solidFill>
              </a:rPr>
              <a:t>de glúcidos. </a:t>
            </a:r>
            <a:endParaRPr lang="es-ES" sz="3600" b="1" dirty="0" smtClean="0">
              <a:solidFill>
                <a:srgbClr val="0070C0"/>
              </a:solidFill>
            </a:endParaRPr>
          </a:p>
          <a:p>
            <a:pPr marL="514350" indent="-514350">
              <a:buFont typeface="+mj-lt"/>
              <a:buAutoNum type="arabicPeriod"/>
            </a:pPr>
            <a:r>
              <a:rPr lang="es-ES" sz="3600" b="1" dirty="0" smtClean="0">
                <a:solidFill>
                  <a:srgbClr val="0070C0"/>
                </a:solidFill>
              </a:rPr>
              <a:t>Síntesis </a:t>
            </a:r>
            <a:r>
              <a:rPr lang="es-ES" sz="3600" b="1" dirty="0">
                <a:solidFill>
                  <a:srgbClr val="0070C0"/>
                </a:solidFill>
              </a:rPr>
              <a:t>de lípidos. </a:t>
            </a:r>
          </a:p>
          <a:p>
            <a:pPr marL="0" indent="0">
              <a:buNone/>
            </a:pPr>
            <a:endParaRPr lang="es-ES" sz="3600" dirty="0"/>
          </a:p>
        </p:txBody>
      </p:sp>
      <p:sp>
        <p:nvSpPr>
          <p:cNvPr id="4" name="3 CuadroTexto"/>
          <p:cNvSpPr txBox="1"/>
          <p:nvPr/>
        </p:nvSpPr>
        <p:spPr>
          <a:xfrm>
            <a:off x="7326770" y="6080737"/>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1936259276"/>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770134" y="857944"/>
            <a:ext cx="10672855" cy="5812325"/>
            <a:chOff x="-516506" y="1221143"/>
            <a:chExt cx="10672855" cy="5812325"/>
          </a:xfrm>
        </p:grpSpPr>
        <p:sp>
          <p:nvSpPr>
            <p:cNvPr id="17" name="15 CuadroTexto"/>
            <p:cNvSpPr txBox="1"/>
            <p:nvPr/>
          </p:nvSpPr>
          <p:spPr>
            <a:xfrm>
              <a:off x="-85727" y="1221143"/>
              <a:ext cx="2889189" cy="1938992"/>
            </a:xfrm>
            <a:prstGeom prst="rect">
              <a:avLst/>
            </a:prstGeom>
            <a:gradFill rotWithShape="1">
              <a:gsLst>
                <a:gs pos="0">
                  <a:srgbClr val="005BD3">
                    <a:tint val="50000"/>
                    <a:satMod val="300000"/>
                  </a:srgbClr>
                </a:gs>
                <a:gs pos="35000">
                  <a:srgbClr val="005BD3">
                    <a:tint val="37000"/>
                    <a:satMod val="300000"/>
                  </a:srgbClr>
                </a:gs>
                <a:gs pos="100000">
                  <a:srgbClr val="005BD3">
                    <a:tint val="15000"/>
                    <a:satMod val="350000"/>
                  </a:srgbClr>
                </a:gs>
              </a:gsLst>
              <a:lin ang="16200000" scaled="1"/>
            </a:gradFill>
            <a:ln w="9525" cap="flat" cmpd="sng" algn="ctr">
              <a:solidFill>
                <a:srgbClr val="005BD3">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0000"/>
                  </a:solidFill>
                  <a:effectLst/>
                  <a:uLnTx/>
                  <a:uFillTx/>
                  <a:latin typeface="Constantia"/>
                </a:rPr>
                <a:t>Macromoléculas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Proteínas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Ac. Nucleicos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Polisacáridos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Lípidos</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18" name="17 CuadroTexto"/>
            <p:cNvSpPr txBox="1"/>
            <p:nvPr/>
          </p:nvSpPr>
          <p:spPr>
            <a:xfrm>
              <a:off x="-16031" y="5094476"/>
              <a:ext cx="2503378" cy="1938992"/>
            </a:xfrm>
            <a:prstGeom prst="rect">
              <a:avLst/>
            </a:prstGeom>
            <a:gradFill rotWithShape="1">
              <a:gsLst>
                <a:gs pos="0">
                  <a:srgbClr val="005BD3">
                    <a:tint val="50000"/>
                    <a:satMod val="300000"/>
                  </a:srgbClr>
                </a:gs>
                <a:gs pos="35000">
                  <a:srgbClr val="005BD3">
                    <a:tint val="37000"/>
                    <a:satMod val="300000"/>
                  </a:srgbClr>
                </a:gs>
                <a:gs pos="100000">
                  <a:srgbClr val="005BD3">
                    <a:tint val="15000"/>
                    <a:satMod val="350000"/>
                  </a:srgbClr>
                </a:gs>
              </a:gsLst>
              <a:lin ang="16200000" scaled="1"/>
            </a:gradFill>
            <a:ln w="9525" cap="flat" cmpd="sng" algn="ctr">
              <a:solidFill>
                <a:srgbClr val="005BD3">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    </a:t>
              </a:r>
              <a:r>
                <a:rPr kumimoji="0" lang="es-ES" sz="2400" b="1" i="0" u="none" strike="noStrike" kern="0" cap="none" spc="0" normalizeH="0" baseline="0" noProof="0" dirty="0" smtClean="0">
                  <a:ln>
                    <a:noFill/>
                  </a:ln>
                  <a:solidFill>
                    <a:srgbClr val="FF0000"/>
                  </a:solidFill>
                  <a:effectLst/>
                  <a:uLnTx/>
                  <a:uFillTx/>
                  <a:latin typeface="Constantia"/>
                </a:rPr>
                <a:t>Precursores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Aminoácidos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Ac. Grasos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Monosacáridos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Nucleótidos</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19" name="20 Elipse"/>
            <p:cNvSpPr/>
            <p:nvPr/>
          </p:nvSpPr>
          <p:spPr>
            <a:xfrm>
              <a:off x="3637159" y="5553936"/>
              <a:ext cx="2335761" cy="914400"/>
            </a:xfrm>
            <a:prstGeom prst="ellipse">
              <a:avLst/>
            </a:prstGeom>
            <a:gradFill rotWithShape="1">
              <a:gsLst>
                <a:gs pos="0">
                  <a:srgbClr val="9C007F">
                    <a:tint val="50000"/>
                    <a:satMod val="300000"/>
                  </a:srgbClr>
                </a:gs>
                <a:gs pos="35000">
                  <a:srgbClr val="9C007F">
                    <a:tint val="37000"/>
                    <a:satMod val="300000"/>
                  </a:srgbClr>
                </a:gs>
                <a:gs pos="100000">
                  <a:srgbClr val="9C007F">
                    <a:tint val="15000"/>
                    <a:satMod val="350000"/>
                  </a:srgbClr>
                </a:gs>
              </a:gsLst>
              <a:lin ang="16200000" scaled="1"/>
            </a:gradFill>
            <a:ln w="9525" cap="flat" cmpd="sng" algn="ctr">
              <a:solidFill>
                <a:srgbClr val="9C007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ENERGÍA QUÍMICA</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20" name="22 CuadroTexto"/>
            <p:cNvSpPr txBox="1"/>
            <p:nvPr/>
          </p:nvSpPr>
          <p:spPr>
            <a:xfrm>
              <a:off x="6637437" y="1590120"/>
              <a:ext cx="3518912" cy="1569660"/>
            </a:xfrm>
            <a:prstGeom prst="rect">
              <a:avLst/>
            </a:prstGeom>
            <a:gradFill rotWithShape="1">
              <a:gsLst>
                <a:gs pos="0">
                  <a:srgbClr val="E40059">
                    <a:tint val="50000"/>
                    <a:satMod val="300000"/>
                  </a:srgbClr>
                </a:gs>
                <a:gs pos="35000">
                  <a:srgbClr val="E40059">
                    <a:tint val="37000"/>
                    <a:satMod val="300000"/>
                  </a:srgbClr>
                </a:gs>
                <a:gs pos="100000">
                  <a:srgbClr val="E40059">
                    <a:tint val="15000"/>
                    <a:satMod val="350000"/>
                  </a:srgbClr>
                </a:gs>
              </a:gsLst>
              <a:lin ang="16200000" scaled="1"/>
            </a:gradFill>
            <a:ln w="9525" cap="flat" cmpd="sng" algn="ctr">
              <a:solidFill>
                <a:srgbClr val="E400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005BD3">
                      <a:lumMod val="75000"/>
                    </a:srgbClr>
                  </a:solidFill>
                  <a:effectLst/>
                  <a:uLnTx/>
                  <a:uFillTx/>
                  <a:latin typeface="Constantia"/>
                </a:rPr>
                <a:t>Nutrientes energéticos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Carbohidratos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Lípidos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P</a:t>
              </a:r>
              <a:r>
                <a:rPr kumimoji="0" lang="es-ES" sz="2400" b="1" i="0" u="none" strike="noStrike" kern="0" cap="none" spc="0" normalizeH="0" baseline="0" noProof="0" dirty="0" smtClean="0">
                  <a:ln>
                    <a:noFill/>
                  </a:ln>
                  <a:solidFill>
                    <a:prstClr val="black"/>
                  </a:solidFill>
                  <a:effectLst/>
                  <a:uLnTx/>
                  <a:uFillTx/>
                  <a:latin typeface="Constantia"/>
                </a:rPr>
                <a:t>roteínas</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21" name="23 CuadroTexto"/>
            <p:cNvSpPr txBox="1"/>
            <p:nvPr/>
          </p:nvSpPr>
          <p:spPr>
            <a:xfrm>
              <a:off x="7122732" y="5829145"/>
              <a:ext cx="2731838" cy="830997"/>
            </a:xfrm>
            <a:prstGeom prst="rect">
              <a:avLst/>
            </a:prstGeom>
            <a:gradFill rotWithShape="1">
              <a:gsLst>
                <a:gs pos="0">
                  <a:srgbClr val="E40059">
                    <a:tint val="50000"/>
                    <a:satMod val="300000"/>
                  </a:srgbClr>
                </a:gs>
                <a:gs pos="35000">
                  <a:srgbClr val="E40059">
                    <a:tint val="37000"/>
                    <a:satMod val="300000"/>
                  </a:srgbClr>
                </a:gs>
                <a:gs pos="100000">
                  <a:srgbClr val="E40059">
                    <a:tint val="15000"/>
                    <a:satMod val="350000"/>
                  </a:srgbClr>
                </a:gs>
              </a:gsLst>
              <a:lin ang="16200000" scaled="1"/>
            </a:gradFill>
            <a:ln w="9525" cap="flat" cmpd="sng" algn="ctr">
              <a:solidFill>
                <a:srgbClr val="E400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005BD3">
                      <a:lumMod val="75000"/>
                    </a:srgbClr>
                  </a:solidFill>
                  <a:effectLst/>
                  <a:uLnTx/>
                  <a:uFillTx/>
                  <a:latin typeface="Constantia"/>
                </a:rPr>
                <a:t>Productos finales</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CO2, H2O, NH3</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22" name="24 Flecha arriba"/>
            <p:cNvSpPr/>
            <p:nvPr/>
          </p:nvSpPr>
          <p:spPr>
            <a:xfrm>
              <a:off x="-516506" y="3347117"/>
              <a:ext cx="3504329" cy="1562693"/>
            </a:xfrm>
            <a:prstGeom prst="upArrow">
              <a:avLst>
                <a:gd name="adj1" fmla="val 68005"/>
                <a:gd name="adj2" fmla="val 50000"/>
              </a:avLst>
            </a:prstGeom>
            <a:solidFill>
              <a:srgbClr val="005BD3">
                <a:lumMod val="60000"/>
                <a:lumOff val="40000"/>
              </a:srgbClr>
            </a:solidFill>
            <a:ln w="9525" cap="flat" cmpd="sng" algn="ctr">
              <a:solidFill>
                <a:srgbClr val="005BD3">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ANABOLISMO</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23" name="25 Flecha abajo"/>
            <p:cNvSpPr/>
            <p:nvPr/>
          </p:nvSpPr>
          <p:spPr>
            <a:xfrm>
              <a:off x="6863548" y="3497063"/>
              <a:ext cx="3066690" cy="2056873"/>
            </a:xfrm>
            <a:prstGeom prst="downArrow">
              <a:avLst>
                <a:gd name="adj1" fmla="val 80900"/>
                <a:gd name="adj2" fmla="val 50664"/>
              </a:avLst>
            </a:prstGeom>
            <a:solidFill>
              <a:srgbClr val="FF388C">
                <a:lumMod val="60000"/>
                <a:lumOff val="40000"/>
              </a:srgbClr>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CATABOLISMO</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24" name="26 Elipse"/>
            <p:cNvSpPr/>
            <p:nvPr/>
          </p:nvSpPr>
          <p:spPr>
            <a:xfrm>
              <a:off x="3629286" y="1550801"/>
              <a:ext cx="2283132" cy="2016224"/>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ADP + HPO4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NAD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NADP </a:t>
              </a:r>
              <a:r>
                <a:rPr kumimoji="0" lang="es-ES" sz="2400" b="1" i="0" u="none" strike="noStrike" kern="0" cap="none" spc="0" normalizeH="0" baseline="0" noProof="0" dirty="0">
                  <a:ln>
                    <a:noFill/>
                  </a:ln>
                  <a:solidFill>
                    <a:prstClr val="black"/>
                  </a:solidFill>
                  <a:effectLst/>
                  <a:uLnTx/>
                  <a:uFillTx/>
                  <a:latin typeface="Constantia"/>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FAD  </a:t>
              </a:r>
            </a:p>
          </p:txBody>
        </p:sp>
        <p:sp>
          <p:nvSpPr>
            <p:cNvPr id="25" name="27 Elipse"/>
            <p:cNvSpPr/>
            <p:nvPr/>
          </p:nvSpPr>
          <p:spPr>
            <a:xfrm>
              <a:off x="3790250" y="3813405"/>
              <a:ext cx="1969077" cy="1678539"/>
            </a:xfrm>
            <a:prstGeom prst="ellipse">
              <a:avLst/>
            </a:prstGeom>
            <a:gradFill rotWithShape="1">
              <a:gsLst>
                <a:gs pos="0">
                  <a:srgbClr val="9C007F">
                    <a:tint val="50000"/>
                    <a:satMod val="300000"/>
                  </a:srgbClr>
                </a:gs>
                <a:gs pos="35000">
                  <a:srgbClr val="9C007F">
                    <a:tint val="37000"/>
                    <a:satMod val="300000"/>
                  </a:srgbClr>
                </a:gs>
                <a:gs pos="100000">
                  <a:srgbClr val="9C007F">
                    <a:tint val="15000"/>
                    <a:satMod val="350000"/>
                  </a:srgbClr>
                </a:gs>
              </a:gsLst>
              <a:lin ang="16200000" scaled="1"/>
            </a:gradFill>
            <a:ln w="9525" cap="flat" cmpd="sng" algn="ctr">
              <a:solidFill>
                <a:srgbClr val="9C007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ATP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NADH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NADPH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FADH2</a:t>
              </a:r>
            </a:p>
          </p:txBody>
        </p:sp>
        <p:sp>
          <p:nvSpPr>
            <p:cNvPr id="26" name="28 Flecha curvada hacia la derecha"/>
            <p:cNvSpPr/>
            <p:nvPr/>
          </p:nvSpPr>
          <p:spPr>
            <a:xfrm flipH="1">
              <a:off x="5908005" y="3036837"/>
              <a:ext cx="601117" cy="1966222"/>
            </a:xfrm>
            <a:prstGeom prst="curvedRightArrow">
              <a:avLst/>
            </a:prstGeom>
            <a:solidFill>
              <a:srgbClr val="FF388C"/>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prstClr val="black"/>
                </a:solidFill>
                <a:effectLst/>
                <a:uLnTx/>
                <a:uFillTx/>
                <a:latin typeface="Constantia"/>
              </a:endParaRPr>
            </a:p>
          </p:txBody>
        </p:sp>
        <p:sp>
          <p:nvSpPr>
            <p:cNvPr id="27" name="29 Flecha curvada hacia la derecha"/>
            <p:cNvSpPr/>
            <p:nvPr/>
          </p:nvSpPr>
          <p:spPr>
            <a:xfrm flipV="1">
              <a:off x="3023963" y="3058843"/>
              <a:ext cx="631402" cy="1922210"/>
            </a:xfrm>
            <a:prstGeom prst="curvedRightArrow">
              <a:avLst/>
            </a:prstGeom>
            <a:solidFill>
              <a:srgbClr val="005BD3">
                <a:lumMod val="60000"/>
                <a:lumOff val="40000"/>
              </a:srgbClr>
            </a:solidFill>
            <a:ln w="25400" cap="flat" cmpd="sng" algn="ctr">
              <a:solidFill>
                <a:srgbClr val="00349E">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prstClr val="black"/>
                </a:solidFill>
                <a:effectLst/>
                <a:uLnTx/>
                <a:uFillTx/>
                <a:latin typeface="Constantia"/>
              </a:endParaRPr>
            </a:p>
          </p:txBody>
        </p:sp>
      </p:grpSp>
      <p:sp>
        <p:nvSpPr>
          <p:cNvPr id="28" name="1 Título"/>
          <p:cNvSpPr>
            <a:spLocks noGrp="1"/>
          </p:cNvSpPr>
          <p:nvPr>
            <p:ph type="title"/>
          </p:nvPr>
        </p:nvSpPr>
        <p:spPr>
          <a:xfrm>
            <a:off x="314880" y="55565"/>
            <a:ext cx="11583365" cy="1040507"/>
          </a:xfrm>
        </p:spPr>
        <p:txBody>
          <a:bodyPr>
            <a:normAutofit/>
          </a:bodyPr>
          <a:lstStyle/>
          <a:p>
            <a:r>
              <a:rPr lang="es-ES" b="1" dirty="0" smtClean="0"/>
              <a:t>RELACIONES ENTRE CATABOLISMO Y ANABOLISMO.</a:t>
            </a:r>
            <a:endParaRPr lang="es-ES" b="1" dirty="0"/>
          </a:p>
        </p:txBody>
      </p:sp>
      <p:sp>
        <p:nvSpPr>
          <p:cNvPr id="15" name="3 CuadroTexto"/>
          <p:cNvSpPr txBox="1"/>
          <p:nvPr/>
        </p:nvSpPr>
        <p:spPr>
          <a:xfrm>
            <a:off x="7944018" y="6485603"/>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3899884657"/>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Rectangle 3"/>
          <p:cNvSpPr>
            <a:spLocks noGrp="1" noChangeArrowheads="1"/>
          </p:cNvSpPr>
          <p:nvPr>
            <p:ph type="body" idx="1"/>
          </p:nvPr>
        </p:nvSpPr>
        <p:spPr>
          <a:xfrm>
            <a:off x="914400" y="1006475"/>
            <a:ext cx="10361908" cy="5616575"/>
          </a:xfrm>
        </p:spPr>
        <p:txBody>
          <a:bodyPr>
            <a:noAutofit/>
          </a:bodyPr>
          <a:lstStyle/>
          <a:p>
            <a:pPr>
              <a:lnSpc>
                <a:spcPct val="100000"/>
              </a:lnSpc>
            </a:pPr>
            <a:r>
              <a:rPr lang="es-ES" sz="3200" b="1" dirty="0"/>
              <a:t>Se dispone en vías o ciclos metabólicos.</a:t>
            </a:r>
          </a:p>
          <a:p>
            <a:pPr>
              <a:lnSpc>
                <a:spcPct val="100000"/>
              </a:lnSpc>
            </a:pPr>
            <a:r>
              <a:rPr lang="es-ES" sz="3200" b="1" dirty="0" smtClean="0"/>
              <a:t>Transformación </a:t>
            </a:r>
            <a:r>
              <a:rPr lang="es-ES" sz="3200" b="1" dirty="0"/>
              <a:t>gradual de las </a:t>
            </a:r>
            <a:r>
              <a:rPr lang="es-ES" sz="3200" b="1" dirty="0" smtClean="0"/>
              <a:t>sustancias mediante reacciones sucesivas.</a:t>
            </a:r>
            <a:endParaRPr lang="es-ES" sz="3200" b="1" dirty="0"/>
          </a:p>
          <a:p>
            <a:pPr>
              <a:lnSpc>
                <a:spcPct val="100000"/>
              </a:lnSpc>
            </a:pPr>
            <a:r>
              <a:rPr lang="es-ES" sz="3200" b="1" dirty="0"/>
              <a:t>Existe un metabolito inicial, otro final y entre ellos metabolitos intermediarios.</a:t>
            </a:r>
          </a:p>
          <a:p>
            <a:pPr>
              <a:lnSpc>
                <a:spcPct val="100000"/>
              </a:lnSpc>
            </a:pPr>
            <a:r>
              <a:rPr lang="es-ES" sz="3200" b="1" dirty="0" smtClean="0"/>
              <a:t>Las </a:t>
            </a:r>
            <a:r>
              <a:rPr lang="es-ES" sz="3200" b="1" dirty="0"/>
              <a:t>reacciones </a:t>
            </a:r>
            <a:r>
              <a:rPr lang="es-ES" sz="3200" b="1" dirty="0" smtClean="0"/>
              <a:t>están </a:t>
            </a:r>
            <a:r>
              <a:rPr lang="es-ES" sz="3200" b="1" dirty="0"/>
              <a:t>catalizadas por enzimas.</a:t>
            </a:r>
          </a:p>
          <a:p>
            <a:pPr>
              <a:lnSpc>
                <a:spcPct val="100000"/>
              </a:lnSpc>
            </a:pPr>
            <a:r>
              <a:rPr lang="es-ES" sz="3200" b="1" dirty="0"/>
              <a:t>Las vías están reguladas.</a:t>
            </a:r>
          </a:p>
          <a:p>
            <a:pPr>
              <a:lnSpc>
                <a:spcPct val="100000"/>
              </a:lnSpc>
            </a:pPr>
            <a:r>
              <a:rPr lang="es-ES" sz="3200" b="1" dirty="0"/>
              <a:t>Al menos una reacción es irreversible.</a:t>
            </a:r>
          </a:p>
          <a:p>
            <a:pPr>
              <a:lnSpc>
                <a:spcPct val="100000"/>
              </a:lnSpc>
            </a:pPr>
            <a:r>
              <a:rPr lang="es-ES" sz="3200" b="1" dirty="0"/>
              <a:t>Localización </a:t>
            </a:r>
            <a:r>
              <a:rPr lang="es-ES" sz="3200" b="1" dirty="0" smtClean="0"/>
              <a:t>tisular y celular </a:t>
            </a:r>
            <a:r>
              <a:rPr lang="es-ES" sz="3200" b="1" dirty="0"/>
              <a:t>característica.</a:t>
            </a:r>
          </a:p>
          <a:p>
            <a:pPr>
              <a:lnSpc>
                <a:spcPct val="100000"/>
              </a:lnSpc>
            </a:pPr>
            <a:endParaRPr lang="es-ES" sz="3200" b="1" dirty="0"/>
          </a:p>
        </p:txBody>
      </p:sp>
      <p:sp>
        <p:nvSpPr>
          <p:cNvPr id="2" name="Título 1"/>
          <p:cNvSpPr>
            <a:spLocks noGrp="1"/>
          </p:cNvSpPr>
          <p:nvPr>
            <p:ph type="title"/>
          </p:nvPr>
        </p:nvSpPr>
        <p:spPr>
          <a:xfrm>
            <a:off x="760708" y="139484"/>
            <a:ext cx="10515600" cy="1084881"/>
          </a:xfrm>
        </p:spPr>
        <p:txBody>
          <a:bodyPr/>
          <a:lstStyle/>
          <a:p>
            <a:r>
              <a:rPr lang="es-ES" b="1" dirty="0" smtClean="0"/>
              <a:t>ORGANIZACIÓN DEL METABOLISMO</a:t>
            </a:r>
            <a:endParaRPr lang="es-ES" b="1" dirty="0"/>
          </a:p>
        </p:txBody>
      </p:sp>
      <p:pic>
        <p:nvPicPr>
          <p:cNvPr id="7" name="Picture 12" descr="http://www2.uah.es/tejedor_bio/bioquimica_Farmacia/IMAGENES/nutricion.gif"/>
          <p:cNvPicPr/>
          <p:nvPr/>
        </p:nvPicPr>
        <p:blipFill>
          <a:blip r:embed="rId3">
            <a:extLst>
              <a:ext uri="{28A0092B-C50C-407E-A947-70E740481C1C}">
                <a14:useLocalDpi xmlns:a14="http://schemas.microsoft.com/office/drawing/2010/main" val="0"/>
              </a:ext>
            </a:extLst>
          </a:blip>
          <a:srcRect/>
          <a:stretch>
            <a:fillRect/>
          </a:stretch>
        </p:blipFill>
        <p:spPr bwMode="auto">
          <a:xfrm>
            <a:off x="9463309" y="3814762"/>
            <a:ext cx="2175919" cy="2322071"/>
          </a:xfrm>
          <a:prstGeom prst="rect">
            <a:avLst/>
          </a:prstGeom>
          <a:noFill/>
          <a:ln>
            <a:noFill/>
          </a:ln>
        </p:spPr>
      </p:pic>
      <p:sp>
        <p:nvSpPr>
          <p:cNvPr id="5" name="3 CuadroTexto"/>
          <p:cNvSpPr txBox="1"/>
          <p:nvPr/>
        </p:nvSpPr>
        <p:spPr>
          <a:xfrm>
            <a:off x="8903736" y="6312160"/>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1689171048"/>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7" name="Text Box 9"/>
          <p:cNvSpPr txBox="1">
            <a:spLocks noChangeArrowheads="1"/>
          </p:cNvSpPr>
          <p:nvPr/>
        </p:nvSpPr>
        <p:spPr bwMode="auto">
          <a:xfrm>
            <a:off x="1523206" y="227202"/>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4000" b="1" dirty="0"/>
              <a:t>VÍAS METABÓLICAS</a:t>
            </a:r>
          </a:p>
        </p:txBody>
      </p:sp>
      <p:sp>
        <p:nvSpPr>
          <p:cNvPr id="3" name="CuadroTexto 2"/>
          <p:cNvSpPr txBox="1"/>
          <p:nvPr/>
        </p:nvSpPr>
        <p:spPr>
          <a:xfrm>
            <a:off x="1731895" y="1197401"/>
            <a:ext cx="8582158" cy="1077218"/>
          </a:xfrm>
          <a:prstGeom prst="rect">
            <a:avLst/>
          </a:prstGeom>
          <a:noFill/>
        </p:spPr>
        <p:txBody>
          <a:bodyPr wrap="none" rtlCol="0">
            <a:spAutoFit/>
          </a:bodyPr>
          <a:lstStyle/>
          <a:p>
            <a:r>
              <a:rPr lang="es-ES" sz="3200" b="1" dirty="0" smtClean="0"/>
              <a:t>El conjunto </a:t>
            </a:r>
            <a:r>
              <a:rPr lang="es-ES" sz="3200" b="1" dirty="0"/>
              <a:t>de reacciones </a:t>
            </a:r>
            <a:r>
              <a:rPr lang="es-ES" sz="3200" b="1" dirty="0" smtClean="0"/>
              <a:t>químicas </a:t>
            </a:r>
            <a:r>
              <a:rPr lang="es-ES" sz="3200" b="1" dirty="0"/>
              <a:t>y </a:t>
            </a:r>
            <a:r>
              <a:rPr lang="es-ES" sz="3200" b="1" dirty="0" smtClean="0"/>
              <a:t>enzimáticas </a:t>
            </a:r>
          </a:p>
          <a:p>
            <a:r>
              <a:rPr lang="es-ES" sz="3200" b="1" dirty="0" smtClean="0"/>
              <a:t>se denomina ruta </a:t>
            </a:r>
            <a:r>
              <a:rPr lang="es-ES" sz="3200" b="1" dirty="0"/>
              <a:t>o vía </a:t>
            </a:r>
            <a:r>
              <a:rPr lang="es-ES" sz="3200" b="1" dirty="0" smtClean="0"/>
              <a:t>metabólica. </a:t>
            </a:r>
            <a:endParaRPr lang="es-ES" sz="3200" b="1" dirty="0"/>
          </a:p>
        </p:txBody>
      </p:sp>
      <p:sp>
        <p:nvSpPr>
          <p:cNvPr id="30" name="3 CuadroTexto"/>
          <p:cNvSpPr txBox="1"/>
          <p:nvPr/>
        </p:nvSpPr>
        <p:spPr>
          <a:xfrm>
            <a:off x="8860448" y="6168047"/>
            <a:ext cx="2735492" cy="369332"/>
          </a:xfrm>
          <a:prstGeom prst="rect">
            <a:avLst/>
          </a:prstGeom>
          <a:noFill/>
        </p:spPr>
        <p:txBody>
          <a:bodyPr wrap="none" rtlCol="0">
            <a:spAutoFit/>
          </a:bodyPr>
          <a:lstStyle/>
          <a:p>
            <a:pPr algn="ctr"/>
            <a:r>
              <a:rPr lang="es-ES" b="1" dirty="0"/>
              <a:t>MSc. Gleymis Venet Cadet </a:t>
            </a:r>
            <a:endParaRPr lang="es-ES" dirty="0"/>
          </a:p>
        </p:txBody>
      </p:sp>
      <p:grpSp>
        <p:nvGrpSpPr>
          <p:cNvPr id="5" name="Grupo 4"/>
          <p:cNvGrpSpPr/>
          <p:nvPr/>
        </p:nvGrpSpPr>
        <p:grpSpPr>
          <a:xfrm>
            <a:off x="1523206" y="2875595"/>
            <a:ext cx="8462500" cy="2691476"/>
            <a:chOff x="1764570" y="2991173"/>
            <a:chExt cx="8462500" cy="2691476"/>
          </a:xfrm>
        </p:grpSpPr>
        <p:grpSp>
          <p:nvGrpSpPr>
            <p:cNvPr id="2" name="Grupo 1"/>
            <p:cNvGrpSpPr/>
            <p:nvPr/>
          </p:nvGrpSpPr>
          <p:grpSpPr>
            <a:xfrm>
              <a:off x="2379594" y="2991173"/>
              <a:ext cx="7416800" cy="2691476"/>
              <a:chOff x="2495550" y="2340244"/>
              <a:chExt cx="7416800" cy="2691476"/>
            </a:xfrm>
          </p:grpSpPr>
          <p:sp>
            <p:nvSpPr>
              <p:cNvPr id="483338" name="Line 10"/>
              <p:cNvSpPr>
                <a:spLocks noChangeShapeType="1"/>
              </p:cNvSpPr>
              <p:nvPr/>
            </p:nvSpPr>
            <p:spPr bwMode="auto">
              <a:xfrm>
                <a:off x="3143250" y="4046538"/>
                <a:ext cx="5032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483339" name="Line 11"/>
              <p:cNvSpPr>
                <a:spLocks noChangeShapeType="1"/>
              </p:cNvSpPr>
              <p:nvPr/>
            </p:nvSpPr>
            <p:spPr bwMode="auto">
              <a:xfrm>
                <a:off x="5016500" y="4076700"/>
                <a:ext cx="5032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483340" name="Line 12"/>
              <p:cNvSpPr>
                <a:spLocks noChangeShapeType="1"/>
              </p:cNvSpPr>
              <p:nvPr/>
            </p:nvSpPr>
            <p:spPr bwMode="auto">
              <a:xfrm>
                <a:off x="6888164" y="4046538"/>
                <a:ext cx="50323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483341" name="Line 13"/>
              <p:cNvSpPr>
                <a:spLocks noChangeShapeType="1"/>
              </p:cNvSpPr>
              <p:nvPr/>
            </p:nvSpPr>
            <p:spPr bwMode="auto">
              <a:xfrm>
                <a:off x="8759825" y="4046538"/>
                <a:ext cx="5032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483342" name="Line 14"/>
              <p:cNvSpPr>
                <a:spLocks noChangeShapeType="1"/>
              </p:cNvSpPr>
              <p:nvPr/>
            </p:nvSpPr>
            <p:spPr bwMode="auto">
              <a:xfrm flipH="1">
                <a:off x="3071814" y="4262438"/>
                <a:ext cx="50323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483344" name="Line 16"/>
              <p:cNvSpPr>
                <a:spLocks noChangeShapeType="1"/>
              </p:cNvSpPr>
              <p:nvPr/>
            </p:nvSpPr>
            <p:spPr bwMode="auto">
              <a:xfrm flipH="1">
                <a:off x="6816725" y="4262438"/>
                <a:ext cx="5032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483345" name="Line 17"/>
              <p:cNvSpPr>
                <a:spLocks noChangeShapeType="1"/>
              </p:cNvSpPr>
              <p:nvPr/>
            </p:nvSpPr>
            <p:spPr bwMode="auto">
              <a:xfrm flipH="1">
                <a:off x="8688389" y="4262438"/>
                <a:ext cx="50323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grpSp>
            <p:nvGrpSpPr>
              <p:cNvPr id="483351" name="Group 23"/>
              <p:cNvGrpSpPr>
                <a:grpSpLocks/>
              </p:cNvGrpSpPr>
              <p:nvPr/>
            </p:nvGrpSpPr>
            <p:grpSpPr bwMode="auto">
              <a:xfrm>
                <a:off x="3041650" y="3213101"/>
                <a:ext cx="647700" cy="792163"/>
                <a:chOff x="476" y="3430"/>
                <a:chExt cx="317" cy="227"/>
              </a:xfrm>
            </p:grpSpPr>
            <p:sp>
              <p:nvSpPr>
                <p:cNvPr id="483349" name="Freeform 21"/>
                <p:cNvSpPr>
                  <a:spLocks/>
                </p:cNvSpPr>
                <p:nvPr/>
              </p:nvSpPr>
              <p:spPr bwMode="auto">
                <a:xfrm>
                  <a:off x="476" y="3475"/>
                  <a:ext cx="317" cy="182"/>
                </a:xfrm>
                <a:custGeom>
                  <a:avLst/>
                  <a:gdLst>
                    <a:gd name="T0" fmla="*/ 0 w 317"/>
                    <a:gd name="T1" fmla="*/ 0 h 182"/>
                    <a:gd name="T2" fmla="*/ 45 w 317"/>
                    <a:gd name="T3" fmla="*/ 137 h 182"/>
                    <a:gd name="T4" fmla="*/ 181 w 317"/>
                    <a:gd name="T5" fmla="*/ 182 h 182"/>
                    <a:gd name="T6" fmla="*/ 272 w 317"/>
                    <a:gd name="T7" fmla="*/ 137 h 182"/>
                    <a:gd name="T8" fmla="*/ 317 w 317"/>
                    <a:gd name="T9" fmla="*/ 46 h 182"/>
                  </a:gdLst>
                  <a:ahLst/>
                  <a:cxnLst>
                    <a:cxn ang="0">
                      <a:pos x="T0" y="T1"/>
                    </a:cxn>
                    <a:cxn ang="0">
                      <a:pos x="T2" y="T3"/>
                    </a:cxn>
                    <a:cxn ang="0">
                      <a:pos x="T4" y="T5"/>
                    </a:cxn>
                    <a:cxn ang="0">
                      <a:pos x="T6" y="T7"/>
                    </a:cxn>
                    <a:cxn ang="0">
                      <a:pos x="T8" y="T9"/>
                    </a:cxn>
                  </a:cxnLst>
                  <a:rect l="0" t="0" r="r" b="b"/>
                  <a:pathLst>
                    <a:path w="317" h="182">
                      <a:moveTo>
                        <a:pt x="0" y="0"/>
                      </a:moveTo>
                      <a:cubicBezTo>
                        <a:pt x="7" y="53"/>
                        <a:pt x="15" y="107"/>
                        <a:pt x="45" y="137"/>
                      </a:cubicBezTo>
                      <a:cubicBezTo>
                        <a:pt x="75" y="167"/>
                        <a:pt x="143" y="182"/>
                        <a:pt x="181" y="182"/>
                      </a:cubicBezTo>
                      <a:cubicBezTo>
                        <a:pt x="219" y="182"/>
                        <a:pt x="249" y="160"/>
                        <a:pt x="272" y="137"/>
                      </a:cubicBezTo>
                      <a:cubicBezTo>
                        <a:pt x="295" y="114"/>
                        <a:pt x="310" y="61"/>
                        <a:pt x="317" y="4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483350" name="Line 22"/>
                <p:cNvSpPr>
                  <a:spLocks noChangeShapeType="1"/>
                </p:cNvSpPr>
                <p:nvPr/>
              </p:nvSpPr>
              <p:spPr bwMode="auto">
                <a:xfrm flipV="1">
                  <a:off x="793" y="3430"/>
                  <a:ext cx="0" cy="9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grpSp>
          <p:sp>
            <p:nvSpPr>
              <p:cNvPr id="483355" name="Text Box 27"/>
              <p:cNvSpPr txBox="1">
                <a:spLocks noChangeArrowheads="1"/>
              </p:cNvSpPr>
              <p:nvPr/>
            </p:nvSpPr>
            <p:spPr bwMode="auto">
              <a:xfrm>
                <a:off x="2495550" y="2797176"/>
                <a:ext cx="935038" cy="519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800" b="1" dirty="0"/>
                  <a:t>ATP</a:t>
                </a:r>
              </a:p>
            </p:txBody>
          </p:sp>
          <p:sp>
            <p:nvSpPr>
              <p:cNvPr id="483356" name="Text Box 28"/>
              <p:cNvSpPr txBox="1">
                <a:spLocks noChangeArrowheads="1"/>
              </p:cNvSpPr>
              <p:nvPr/>
            </p:nvSpPr>
            <p:spPr bwMode="auto">
              <a:xfrm>
                <a:off x="3378200" y="2782888"/>
                <a:ext cx="935038" cy="519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800" b="1" dirty="0"/>
                  <a:t>ADP</a:t>
                </a:r>
              </a:p>
            </p:txBody>
          </p:sp>
          <p:sp>
            <p:nvSpPr>
              <p:cNvPr id="483358" name="Rectangle 30"/>
              <p:cNvSpPr>
                <a:spLocks noChangeArrowheads="1"/>
              </p:cNvSpPr>
              <p:nvPr/>
            </p:nvSpPr>
            <p:spPr bwMode="auto">
              <a:xfrm>
                <a:off x="3163888" y="4494213"/>
                <a:ext cx="48122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800" b="1" dirty="0"/>
                  <a:t>E</a:t>
                </a:r>
                <a:r>
                  <a:rPr lang="es-ES" sz="2800" b="1" baseline="-25000" dirty="0"/>
                  <a:t>1</a:t>
                </a:r>
                <a:endParaRPr lang="es-ES" sz="2800" b="1" dirty="0"/>
              </a:p>
            </p:txBody>
          </p:sp>
          <p:sp>
            <p:nvSpPr>
              <p:cNvPr id="483359" name="Rectangle 31"/>
              <p:cNvSpPr>
                <a:spLocks noChangeArrowheads="1"/>
              </p:cNvSpPr>
              <p:nvPr/>
            </p:nvSpPr>
            <p:spPr bwMode="auto">
              <a:xfrm>
                <a:off x="4964113" y="4494213"/>
                <a:ext cx="48122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800" b="1" dirty="0"/>
                  <a:t>E</a:t>
                </a:r>
                <a:r>
                  <a:rPr lang="es-ES" sz="2800" b="1" baseline="-25000" dirty="0"/>
                  <a:t>2</a:t>
                </a:r>
                <a:endParaRPr lang="es-ES" sz="2800" b="1" dirty="0"/>
              </a:p>
            </p:txBody>
          </p:sp>
          <p:sp>
            <p:nvSpPr>
              <p:cNvPr id="483360" name="Rectangle 32"/>
              <p:cNvSpPr>
                <a:spLocks noChangeArrowheads="1"/>
              </p:cNvSpPr>
              <p:nvPr/>
            </p:nvSpPr>
            <p:spPr bwMode="auto">
              <a:xfrm>
                <a:off x="6805613" y="4508500"/>
                <a:ext cx="48122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800" b="1" dirty="0"/>
                  <a:t>E</a:t>
                </a:r>
                <a:r>
                  <a:rPr lang="es-ES" sz="2800" b="1" baseline="-25000" dirty="0"/>
                  <a:t>3</a:t>
                </a:r>
                <a:endParaRPr lang="es-ES" sz="2800" b="1" dirty="0"/>
              </a:p>
            </p:txBody>
          </p:sp>
          <p:sp>
            <p:nvSpPr>
              <p:cNvPr id="483361" name="Rectangle 33"/>
              <p:cNvSpPr>
                <a:spLocks noChangeArrowheads="1"/>
              </p:cNvSpPr>
              <p:nvPr/>
            </p:nvSpPr>
            <p:spPr bwMode="auto">
              <a:xfrm>
                <a:off x="8688388" y="4508500"/>
                <a:ext cx="48122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800" b="1" dirty="0"/>
                  <a:t>E</a:t>
                </a:r>
                <a:r>
                  <a:rPr lang="es-ES" sz="2800" b="1" baseline="-25000" dirty="0"/>
                  <a:t>4</a:t>
                </a:r>
                <a:endParaRPr lang="es-ES" sz="2800" b="1" dirty="0"/>
              </a:p>
            </p:txBody>
          </p:sp>
          <p:sp>
            <p:nvSpPr>
              <p:cNvPr id="483363" name="Line 35"/>
              <p:cNvSpPr>
                <a:spLocks noChangeShapeType="1"/>
              </p:cNvSpPr>
              <p:nvPr/>
            </p:nvSpPr>
            <p:spPr bwMode="auto">
              <a:xfrm>
                <a:off x="9912350" y="2349501"/>
                <a:ext cx="0" cy="936625"/>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483364" name="Line 36"/>
              <p:cNvSpPr>
                <a:spLocks noChangeShapeType="1"/>
              </p:cNvSpPr>
              <p:nvPr/>
            </p:nvSpPr>
            <p:spPr bwMode="auto">
              <a:xfrm flipH="1" flipV="1">
                <a:off x="5284922" y="2340244"/>
                <a:ext cx="4627428" cy="925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483365" name="Line 37"/>
              <p:cNvSpPr>
                <a:spLocks noChangeShapeType="1"/>
              </p:cNvSpPr>
              <p:nvPr/>
            </p:nvSpPr>
            <p:spPr bwMode="auto">
              <a:xfrm>
                <a:off x="5303838" y="2349501"/>
                <a:ext cx="0" cy="1439863"/>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dirty="0"/>
              </a:p>
            </p:txBody>
          </p:sp>
          <p:sp>
            <p:nvSpPr>
              <p:cNvPr id="483366" name="Text Box 38"/>
              <p:cNvSpPr txBox="1">
                <a:spLocks noChangeArrowheads="1"/>
              </p:cNvSpPr>
              <p:nvPr/>
            </p:nvSpPr>
            <p:spPr bwMode="auto">
              <a:xfrm>
                <a:off x="5375275" y="2622551"/>
                <a:ext cx="647700" cy="519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800" b="1" dirty="0"/>
                  <a:t>(-)</a:t>
                </a:r>
              </a:p>
            </p:txBody>
          </p:sp>
        </p:grpSp>
        <p:sp>
          <p:nvSpPr>
            <p:cNvPr id="4" name="Hexágono 3"/>
            <p:cNvSpPr/>
            <p:nvPr/>
          </p:nvSpPr>
          <p:spPr>
            <a:xfrm>
              <a:off x="1764570" y="4270429"/>
              <a:ext cx="1060704" cy="914400"/>
            </a:xfrm>
            <a:prstGeom prst="hex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smtClean="0">
                  <a:solidFill>
                    <a:schemeClr val="tx1"/>
                  </a:solidFill>
                </a:rPr>
                <a:t>A</a:t>
              </a:r>
              <a:endParaRPr lang="es-ES" sz="6000" b="1" dirty="0">
                <a:solidFill>
                  <a:schemeClr val="tx1"/>
                </a:solidFill>
              </a:endParaRPr>
            </a:p>
          </p:txBody>
        </p:sp>
        <p:sp>
          <p:nvSpPr>
            <p:cNvPr id="32" name="Hexágono 31"/>
            <p:cNvSpPr/>
            <p:nvPr/>
          </p:nvSpPr>
          <p:spPr>
            <a:xfrm>
              <a:off x="9166366" y="4270429"/>
              <a:ext cx="1060704" cy="914400"/>
            </a:xfrm>
            <a:prstGeom prst="hex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smtClean="0">
                  <a:solidFill>
                    <a:schemeClr val="tx1"/>
                  </a:solidFill>
                </a:rPr>
                <a:t>A</a:t>
              </a:r>
              <a:endParaRPr lang="es-ES" sz="6000" b="1" dirty="0">
                <a:solidFill>
                  <a:schemeClr val="tx1"/>
                </a:solidFill>
              </a:endParaRPr>
            </a:p>
          </p:txBody>
        </p:sp>
        <p:sp>
          <p:nvSpPr>
            <p:cNvPr id="33" name="Hexágono 32"/>
            <p:cNvSpPr/>
            <p:nvPr/>
          </p:nvSpPr>
          <p:spPr>
            <a:xfrm>
              <a:off x="7466380" y="4270085"/>
              <a:ext cx="1060704" cy="914400"/>
            </a:xfrm>
            <a:prstGeom prst="hex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smtClean="0">
                  <a:solidFill>
                    <a:schemeClr val="tx1"/>
                  </a:solidFill>
                </a:rPr>
                <a:t>A</a:t>
              </a:r>
              <a:endParaRPr lang="es-ES" sz="6000" b="1" dirty="0">
                <a:solidFill>
                  <a:schemeClr val="tx1"/>
                </a:solidFill>
              </a:endParaRPr>
            </a:p>
          </p:txBody>
        </p:sp>
        <p:sp>
          <p:nvSpPr>
            <p:cNvPr id="34" name="Hexágono 33"/>
            <p:cNvSpPr/>
            <p:nvPr/>
          </p:nvSpPr>
          <p:spPr>
            <a:xfrm>
              <a:off x="5503945" y="4270085"/>
              <a:ext cx="1060704" cy="914400"/>
            </a:xfrm>
            <a:prstGeom prst="hex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smtClean="0">
                  <a:solidFill>
                    <a:schemeClr val="tx1"/>
                  </a:solidFill>
                </a:rPr>
                <a:t>A</a:t>
              </a:r>
              <a:endParaRPr lang="es-ES" sz="6000" b="1" dirty="0">
                <a:solidFill>
                  <a:schemeClr val="tx1"/>
                </a:solidFill>
              </a:endParaRPr>
            </a:p>
          </p:txBody>
        </p:sp>
        <p:sp>
          <p:nvSpPr>
            <p:cNvPr id="35" name="Hexágono 34"/>
            <p:cNvSpPr/>
            <p:nvPr/>
          </p:nvSpPr>
          <p:spPr>
            <a:xfrm>
              <a:off x="3612887" y="4270429"/>
              <a:ext cx="1060704" cy="914400"/>
            </a:xfrm>
            <a:prstGeom prst="hex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smtClean="0">
                  <a:solidFill>
                    <a:schemeClr val="tx1"/>
                  </a:solidFill>
                </a:rPr>
                <a:t>A</a:t>
              </a:r>
              <a:endParaRPr lang="es-ES" sz="6000" b="1" dirty="0">
                <a:solidFill>
                  <a:schemeClr val="tx1"/>
                </a:solidFill>
              </a:endParaRPr>
            </a:p>
          </p:txBody>
        </p:sp>
      </p:grpSp>
    </p:spTree>
    <p:extLst>
      <p:ext uri="{BB962C8B-B14F-4D97-AF65-F5344CB8AC3E}">
        <p14:creationId xmlns:p14="http://schemas.microsoft.com/office/powerpoint/2010/main" val="379373550"/>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Text Box 4"/>
          <p:cNvSpPr txBox="1">
            <a:spLocks noChangeArrowheads="1"/>
          </p:cNvSpPr>
          <p:nvPr/>
        </p:nvSpPr>
        <p:spPr bwMode="auto">
          <a:xfrm>
            <a:off x="456519" y="479113"/>
            <a:ext cx="5657838" cy="7016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sz="4000" b="1" dirty="0"/>
              <a:t>CICLOS METABÓLICOS</a:t>
            </a:r>
          </a:p>
        </p:txBody>
      </p:sp>
      <p:sp>
        <p:nvSpPr>
          <p:cNvPr id="476180" name="Text Box 20"/>
          <p:cNvSpPr txBox="1">
            <a:spLocks noChangeArrowheads="1"/>
          </p:cNvSpPr>
          <p:nvPr/>
        </p:nvSpPr>
        <p:spPr bwMode="auto">
          <a:xfrm>
            <a:off x="7411248" y="1498554"/>
            <a:ext cx="2888909" cy="707886"/>
          </a:xfrm>
          <a:prstGeom prst="rect">
            <a:avLst/>
          </a:prstGeom>
          <a:solidFill>
            <a:srgbClr val="C00000"/>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s-ES" sz="4000" b="1" dirty="0" smtClean="0">
                <a:solidFill>
                  <a:schemeClr val="bg1"/>
                </a:solidFill>
              </a:rPr>
              <a:t>Alimentador </a:t>
            </a:r>
            <a:endParaRPr lang="es-ES" sz="4000" b="1" dirty="0">
              <a:solidFill>
                <a:schemeClr val="bg1"/>
              </a:solidFill>
            </a:endParaRPr>
          </a:p>
        </p:txBody>
      </p:sp>
      <p:sp>
        <p:nvSpPr>
          <p:cNvPr id="20" name="3 CuadroTexto"/>
          <p:cNvSpPr txBox="1"/>
          <p:nvPr/>
        </p:nvSpPr>
        <p:spPr>
          <a:xfrm>
            <a:off x="9190247" y="6173727"/>
            <a:ext cx="2735492" cy="369332"/>
          </a:xfrm>
          <a:prstGeom prst="rect">
            <a:avLst/>
          </a:prstGeom>
          <a:noFill/>
        </p:spPr>
        <p:txBody>
          <a:bodyPr wrap="none" rtlCol="0">
            <a:spAutoFit/>
          </a:bodyPr>
          <a:lstStyle/>
          <a:p>
            <a:pPr algn="ctr"/>
            <a:r>
              <a:rPr lang="es-ES" b="1" dirty="0"/>
              <a:t>MSc. Gleymis Venet Cadet </a:t>
            </a:r>
            <a:endParaRPr lang="es-ES" dirty="0"/>
          </a:p>
        </p:txBody>
      </p:sp>
      <p:grpSp>
        <p:nvGrpSpPr>
          <p:cNvPr id="4" name="Grupo 3"/>
          <p:cNvGrpSpPr/>
          <p:nvPr/>
        </p:nvGrpSpPr>
        <p:grpSpPr>
          <a:xfrm>
            <a:off x="1524000" y="1807000"/>
            <a:ext cx="4667988" cy="4551393"/>
            <a:chOff x="4032190" y="2088107"/>
            <a:chExt cx="4667988" cy="4551393"/>
          </a:xfrm>
        </p:grpSpPr>
        <p:sp>
          <p:nvSpPr>
            <p:cNvPr id="476182" name="Rectangle 22"/>
            <p:cNvSpPr>
              <a:spLocks noChangeArrowheads="1"/>
            </p:cNvSpPr>
            <p:nvPr/>
          </p:nvSpPr>
          <p:spPr bwMode="auto">
            <a:xfrm>
              <a:off x="7302209" y="2479822"/>
              <a:ext cx="48122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800" b="1" dirty="0"/>
                <a:t>E</a:t>
              </a:r>
              <a:r>
                <a:rPr lang="es-ES" sz="2800" b="1" baseline="-25000" dirty="0"/>
                <a:t>1</a:t>
              </a:r>
              <a:endParaRPr lang="es-ES" sz="2800" b="1" dirty="0"/>
            </a:p>
          </p:txBody>
        </p:sp>
        <p:sp>
          <p:nvSpPr>
            <p:cNvPr id="476183" name="Rectangle 23"/>
            <p:cNvSpPr>
              <a:spLocks noChangeArrowheads="1"/>
            </p:cNvSpPr>
            <p:nvPr/>
          </p:nvSpPr>
          <p:spPr bwMode="auto">
            <a:xfrm>
              <a:off x="5019916" y="2416879"/>
              <a:ext cx="48122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800" b="1" dirty="0" smtClean="0"/>
                <a:t>E</a:t>
              </a:r>
              <a:r>
                <a:rPr lang="es-ES" sz="2800" b="1" baseline="-25000" dirty="0"/>
                <a:t>5</a:t>
              </a:r>
              <a:endParaRPr lang="es-ES" sz="2800" b="1" dirty="0"/>
            </a:p>
          </p:txBody>
        </p:sp>
        <p:sp>
          <p:nvSpPr>
            <p:cNvPr id="2" name="Flecha curvada hacia abajo 1"/>
            <p:cNvSpPr/>
            <p:nvPr/>
          </p:nvSpPr>
          <p:spPr>
            <a:xfrm rot="236359" flipH="1" flipV="1">
              <a:off x="5382784" y="5995642"/>
              <a:ext cx="1762386" cy="6438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3" name="Flecha curvada hacia abajo 22"/>
            <p:cNvSpPr/>
            <p:nvPr/>
          </p:nvSpPr>
          <p:spPr>
            <a:xfrm rot="2333050">
              <a:off x="6842778" y="2356539"/>
              <a:ext cx="1650249" cy="5340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6" name="Flecha curvada hacia abajo 25"/>
            <p:cNvSpPr/>
            <p:nvPr/>
          </p:nvSpPr>
          <p:spPr>
            <a:xfrm rot="7343218">
              <a:off x="7668482" y="4700129"/>
              <a:ext cx="1529378" cy="5340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 name="Elipse 2"/>
            <p:cNvSpPr/>
            <p:nvPr/>
          </p:nvSpPr>
          <p:spPr>
            <a:xfrm>
              <a:off x="6096000" y="2088107"/>
              <a:ext cx="914400"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smtClean="0">
                  <a:solidFill>
                    <a:schemeClr val="tx1"/>
                  </a:solidFill>
                </a:rPr>
                <a:t>A</a:t>
              </a:r>
              <a:endParaRPr lang="es-ES" sz="6000" b="1" dirty="0">
                <a:solidFill>
                  <a:schemeClr val="tx1"/>
                </a:solidFill>
              </a:endParaRPr>
            </a:p>
          </p:txBody>
        </p:sp>
        <p:sp>
          <p:nvSpPr>
            <p:cNvPr id="29" name="Elipse 28"/>
            <p:cNvSpPr/>
            <p:nvPr/>
          </p:nvSpPr>
          <p:spPr>
            <a:xfrm>
              <a:off x="4272652" y="3127657"/>
              <a:ext cx="914400"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solidFill>
                    <a:schemeClr val="tx1"/>
                  </a:solidFill>
                </a:rPr>
                <a:t>E</a:t>
              </a:r>
              <a:endParaRPr lang="es-ES" sz="6000" b="1" dirty="0">
                <a:solidFill>
                  <a:schemeClr val="tx1"/>
                </a:solidFill>
              </a:endParaRPr>
            </a:p>
          </p:txBody>
        </p:sp>
        <p:sp>
          <p:nvSpPr>
            <p:cNvPr id="30" name="Elipse 29"/>
            <p:cNvSpPr/>
            <p:nvPr/>
          </p:nvSpPr>
          <p:spPr>
            <a:xfrm>
              <a:off x="4729852" y="5091283"/>
              <a:ext cx="914400"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solidFill>
                    <a:schemeClr val="tx1"/>
                  </a:solidFill>
                </a:rPr>
                <a:t>D</a:t>
              </a:r>
              <a:endParaRPr lang="es-ES" sz="6000" b="1" dirty="0">
                <a:solidFill>
                  <a:schemeClr val="tx1"/>
                </a:solidFill>
              </a:endParaRPr>
            </a:p>
          </p:txBody>
        </p:sp>
        <p:sp>
          <p:nvSpPr>
            <p:cNvPr id="31" name="Elipse 30"/>
            <p:cNvSpPr/>
            <p:nvPr/>
          </p:nvSpPr>
          <p:spPr>
            <a:xfrm>
              <a:off x="7010400" y="5259327"/>
              <a:ext cx="914400"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solidFill>
                    <a:schemeClr val="tx1"/>
                  </a:solidFill>
                </a:rPr>
                <a:t>C</a:t>
              </a:r>
              <a:endParaRPr lang="es-ES" sz="6000" b="1" dirty="0">
                <a:solidFill>
                  <a:schemeClr val="tx1"/>
                </a:solidFill>
              </a:endParaRPr>
            </a:p>
          </p:txBody>
        </p:sp>
        <p:sp>
          <p:nvSpPr>
            <p:cNvPr id="32" name="Elipse 31"/>
            <p:cNvSpPr/>
            <p:nvPr/>
          </p:nvSpPr>
          <p:spPr>
            <a:xfrm>
              <a:off x="7698395" y="3396066"/>
              <a:ext cx="914400"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solidFill>
                    <a:schemeClr val="tx1"/>
                  </a:solidFill>
                </a:rPr>
                <a:t>B</a:t>
              </a:r>
              <a:endParaRPr lang="es-ES" sz="6000" b="1" dirty="0">
                <a:solidFill>
                  <a:schemeClr val="tx1"/>
                </a:solidFill>
              </a:endParaRPr>
            </a:p>
          </p:txBody>
        </p:sp>
        <p:sp>
          <p:nvSpPr>
            <p:cNvPr id="33" name="Flecha curvada hacia abajo 32"/>
            <p:cNvSpPr/>
            <p:nvPr/>
          </p:nvSpPr>
          <p:spPr>
            <a:xfrm rot="9217455" flipH="1" flipV="1">
              <a:off x="4492054" y="2175333"/>
              <a:ext cx="1597463" cy="6438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4" name="Flecha curvada hacia abajo 33"/>
            <p:cNvSpPr/>
            <p:nvPr/>
          </p:nvSpPr>
          <p:spPr>
            <a:xfrm rot="4402933" flipH="1" flipV="1">
              <a:off x="3555387" y="4369115"/>
              <a:ext cx="1597463" cy="6438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7" name="Rectangle 23"/>
            <p:cNvSpPr>
              <a:spLocks noChangeArrowheads="1"/>
            </p:cNvSpPr>
            <p:nvPr/>
          </p:nvSpPr>
          <p:spPr bwMode="auto">
            <a:xfrm>
              <a:off x="6071978" y="5935864"/>
              <a:ext cx="48122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800" b="1" dirty="0" smtClean="0"/>
                <a:t>E</a:t>
              </a:r>
              <a:r>
                <a:rPr lang="es-ES" sz="2800" b="1" baseline="-25000" dirty="0"/>
                <a:t>3</a:t>
              </a:r>
              <a:endParaRPr lang="es-ES" sz="2800" b="1" dirty="0"/>
            </a:p>
          </p:txBody>
        </p:sp>
        <p:sp>
          <p:nvSpPr>
            <p:cNvPr id="38" name="Rectangle 23"/>
            <p:cNvSpPr>
              <a:spLocks noChangeArrowheads="1"/>
            </p:cNvSpPr>
            <p:nvPr/>
          </p:nvSpPr>
          <p:spPr bwMode="auto">
            <a:xfrm>
              <a:off x="8049459" y="4568063"/>
              <a:ext cx="48122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800" b="1" dirty="0"/>
                <a:t>E</a:t>
              </a:r>
              <a:r>
                <a:rPr lang="es-ES" sz="2800" b="1" baseline="-25000" dirty="0"/>
                <a:t>2</a:t>
              </a:r>
              <a:endParaRPr lang="es-ES" sz="2800" b="1" dirty="0"/>
            </a:p>
          </p:txBody>
        </p:sp>
        <p:sp>
          <p:nvSpPr>
            <p:cNvPr id="39" name="Rectangle 23"/>
            <p:cNvSpPr>
              <a:spLocks noChangeArrowheads="1"/>
            </p:cNvSpPr>
            <p:nvPr/>
          </p:nvSpPr>
          <p:spPr bwMode="auto">
            <a:xfrm>
              <a:off x="4245261" y="4442319"/>
              <a:ext cx="48122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800" b="1" dirty="0" smtClean="0"/>
                <a:t>E</a:t>
              </a:r>
              <a:r>
                <a:rPr lang="es-ES" sz="2800" b="1" baseline="-25000" dirty="0"/>
                <a:t>4</a:t>
              </a:r>
              <a:endParaRPr lang="es-ES" sz="2800" b="1" dirty="0"/>
            </a:p>
          </p:txBody>
        </p:sp>
      </p:grpSp>
      <p:sp>
        <p:nvSpPr>
          <p:cNvPr id="5" name="Flecha abajo 4"/>
          <p:cNvSpPr/>
          <p:nvPr/>
        </p:nvSpPr>
        <p:spPr>
          <a:xfrm rot="4481796">
            <a:off x="6320906" y="1341402"/>
            <a:ext cx="416840" cy="1714624"/>
          </a:xfrm>
          <a:prstGeom prst="downArrow">
            <a:avLst>
              <a:gd name="adj1" fmla="val 15516"/>
              <a:gd name="adj2" fmla="val 362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79364177"/>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76180"/>
                                        </p:tgtEl>
                                        <p:attrNameLst>
                                          <p:attrName>style.visibility</p:attrName>
                                        </p:attrNameLst>
                                      </p:cBhvr>
                                      <p:to>
                                        <p:strVal val="visible"/>
                                      </p:to>
                                    </p:set>
                                    <p:animEffect transition="in" filter="wipe(right)">
                                      <p:cBhvr>
                                        <p:cTn id="7" dur="500"/>
                                        <p:tgtEl>
                                          <p:spTgt spid="47618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80"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p:nvPr>
        </p:nvSpPr>
        <p:spPr/>
        <p:txBody>
          <a:bodyPr/>
          <a:lstStyle/>
          <a:p>
            <a:pPr marL="0" indent="0">
              <a:buNone/>
            </a:pPr>
            <a:r>
              <a:rPr lang="es-ES" b="1" dirty="0" smtClean="0"/>
              <a:t>Una de las funciones del metabolismo es:</a:t>
            </a:r>
          </a:p>
          <a:p>
            <a:pPr marL="514350" indent="-514350">
              <a:buFont typeface="+mj-lt"/>
              <a:buAutoNum type="arabicPeriod"/>
            </a:pPr>
            <a:r>
              <a:rPr lang="es-ES" b="1" dirty="0" smtClean="0"/>
              <a:t>El </a:t>
            </a:r>
            <a:r>
              <a:rPr lang="es-ES" b="1" dirty="0"/>
              <a:t>ATP como intercambiador de energía.</a:t>
            </a:r>
          </a:p>
          <a:p>
            <a:r>
              <a:rPr lang="es-ES" b="1" dirty="0"/>
              <a:t>La síntesis de ATP se basa en la oxidación de </a:t>
            </a:r>
            <a:r>
              <a:rPr lang="es-ES" b="1" dirty="0" smtClean="0"/>
              <a:t>combustibles</a:t>
            </a:r>
          </a:p>
          <a:p>
            <a:pPr marL="0" indent="0">
              <a:buNone/>
            </a:pPr>
            <a:endParaRPr lang="es-ES" b="1" dirty="0"/>
          </a:p>
          <a:p>
            <a:pPr marL="0" indent="0">
              <a:buNone/>
            </a:pPr>
            <a:r>
              <a:rPr lang="es-ES" b="1" dirty="0" smtClean="0"/>
              <a:t>Al proceso de obtención e energía metabólicamente útil para la célula en forma de ATP, con la participación del oxígeno como aceptor final de electrones se conoce como:</a:t>
            </a:r>
          </a:p>
          <a:p>
            <a:pPr marL="0" indent="0">
              <a:buNone/>
            </a:pPr>
            <a:r>
              <a:rPr lang="es-ES" b="1" dirty="0" smtClean="0"/>
              <a:t> </a:t>
            </a:r>
          </a:p>
          <a:p>
            <a:pPr marL="0" indent="0" algn="ctr">
              <a:buNone/>
            </a:pPr>
            <a:r>
              <a:rPr lang="es-ES" sz="4800" b="1" dirty="0" smtClean="0">
                <a:solidFill>
                  <a:srgbClr val="C00000"/>
                </a:solidFill>
              </a:rPr>
              <a:t>RESPIRACIÓN CELULAR </a:t>
            </a:r>
            <a:endParaRPr lang="es-ES" sz="4800" b="1" dirty="0">
              <a:solidFill>
                <a:srgbClr val="C00000"/>
              </a:solidFill>
            </a:endParaRPr>
          </a:p>
          <a:p>
            <a:endParaRPr lang="es-ES" dirty="0"/>
          </a:p>
        </p:txBody>
      </p:sp>
      <p:sp>
        <p:nvSpPr>
          <p:cNvPr id="8" name="3 CuadroTexto"/>
          <p:cNvSpPr txBox="1"/>
          <p:nvPr/>
        </p:nvSpPr>
        <p:spPr>
          <a:xfrm>
            <a:off x="8903736" y="6312160"/>
            <a:ext cx="2735492" cy="369332"/>
          </a:xfrm>
          <a:prstGeom prst="rect">
            <a:avLst/>
          </a:prstGeom>
          <a:noFill/>
        </p:spPr>
        <p:txBody>
          <a:bodyPr wrap="none" rtlCol="0">
            <a:spAutoFit/>
          </a:bodyPr>
          <a:lstStyle/>
          <a:p>
            <a:pPr algn="ctr"/>
            <a:r>
              <a:rPr lang="es-ES" b="1" dirty="0"/>
              <a:t>MSc. Gleymis Venet Cadet </a:t>
            </a:r>
            <a:endParaRPr lang="es-ES" dirty="0"/>
          </a:p>
        </p:txBody>
      </p:sp>
      <p:pic>
        <p:nvPicPr>
          <p:cNvPr id="9" name="Picture 2" descr="http://www.uc.cl/sw_educ/biologia/bio100/imagenes/72b3dc34a9dfilenameFA230typeimagejp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54" y="5240150"/>
            <a:ext cx="3177153" cy="144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6379"/>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up)">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 calcmode="lin" valueType="num">
                                      <p:cBhvr>
                                        <p:cTn id="12"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7">
                                            <p:txEl>
                                              <p:pRg st="6" end="6"/>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418455" y="263471"/>
            <a:ext cx="4324026" cy="5284922"/>
          </a:xfrm>
          <a:solidFill>
            <a:srgbClr val="FFFFFF"/>
          </a:solidFill>
          <a:ln>
            <a:solidFill>
              <a:srgbClr val="000000"/>
            </a:solidFill>
            <a:miter lim="800000"/>
            <a:headEnd/>
            <a:tailEnd/>
          </a:ln>
        </p:spPr>
        <p:txBody>
          <a:bodyPr>
            <a:normAutofit/>
          </a:bodyPr>
          <a:lstStyle/>
          <a:p>
            <a:pPr marL="0" indent="0">
              <a:lnSpc>
                <a:spcPct val="80000"/>
              </a:lnSpc>
              <a:buNone/>
            </a:pPr>
            <a:r>
              <a:rPr lang="es-ES" b="1" dirty="0" smtClean="0">
                <a:solidFill>
                  <a:srgbClr val="C00000"/>
                </a:solidFill>
              </a:rPr>
              <a:t>LAS MITOCONDRIAS</a:t>
            </a:r>
          </a:p>
          <a:p>
            <a:pPr marL="0" indent="0">
              <a:lnSpc>
                <a:spcPct val="80000"/>
              </a:lnSpc>
              <a:buNone/>
            </a:pPr>
            <a:endParaRPr lang="es-ES" b="1" dirty="0" smtClean="0">
              <a:solidFill>
                <a:srgbClr val="C00000"/>
              </a:solidFill>
            </a:endParaRPr>
          </a:p>
          <a:p>
            <a:pPr>
              <a:lnSpc>
                <a:spcPct val="80000"/>
              </a:lnSpc>
            </a:pPr>
            <a:r>
              <a:rPr lang="es-ES" b="1" dirty="0" smtClean="0"/>
              <a:t>Visibles </a:t>
            </a:r>
            <a:r>
              <a:rPr lang="es-ES" b="1" dirty="0"/>
              <a:t>al microscopio de luz.</a:t>
            </a:r>
          </a:p>
          <a:p>
            <a:pPr>
              <a:lnSpc>
                <a:spcPct val="80000"/>
              </a:lnSpc>
            </a:pPr>
            <a:r>
              <a:rPr lang="es-ES" b="1" dirty="0"/>
              <a:t>Tamaño aproximado al de las bacterias.</a:t>
            </a:r>
          </a:p>
          <a:p>
            <a:pPr>
              <a:lnSpc>
                <a:spcPct val="80000"/>
              </a:lnSpc>
            </a:pPr>
            <a:r>
              <a:rPr lang="es-ES" b="1" dirty="0"/>
              <a:t>Origen materno en los mamíferos.</a:t>
            </a:r>
          </a:p>
          <a:p>
            <a:pPr>
              <a:lnSpc>
                <a:spcPct val="80000"/>
              </a:lnSpc>
            </a:pPr>
            <a:r>
              <a:rPr lang="es-ES" b="1" dirty="0"/>
              <a:t>Sintetizan el ATP que las funciones celulares requieren, consumiendo la mayor parte del oxígeno que respiramos.  </a:t>
            </a:r>
          </a:p>
          <a:p>
            <a:endParaRPr lang="en-US" altLang="en-US" dirty="0"/>
          </a:p>
        </p:txBody>
      </p:sp>
      <p:sp>
        <p:nvSpPr>
          <p:cNvPr id="5" name="3 CuadroTexto"/>
          <p:cNvSpPr txBox="1"/>
          <p:nvPr/>
        </p:nvSpPr>
        <p:spPr>
          <a:xfrm>
            <a:off x="8903736" y="6312160"/>
            <a:ext cx="2735492" cy="369332"/>
          </a:xfrm>
          <a:prstGeom prst="rect">
            <a:avLst/>
          </a:prstGeom>
          <a:noFill/>
        </p:spPr>
        <p:txBody>
          <a:bodyPr wrap="none" rtlCol="0">
            <a:spAutoFit/>
          </a:bodyPr>
          <a:lstStyle/>
          <a:p>
            <a:pPr algn="ctr"/>
            <a:r>
              <a:rPr lang="es-ES" b="1" dirty="0"/>
              <a:t>MSc. Gleymis Venet Cadet </a:t>
            </a:r>
            <a:endParaRPr lang="es-ES" dirty="0"/>
          </a:p>
        </p:txBody>
      </p:sp>
      <p:pic>
        <p:nvPicPr>
          <p:cNvPr id="6" name="Picture 3" descr="Estructura de una mitocond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428" y="387459"/>
            <a:ext cx="6602278" cy="592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15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smtClean="0"/>
              <a:t>ESQUEMA DE LA MITOCONDRIA</a:t>
            </a:r>
            <a:endParaRPr lang="es-ES" b="1" dirty="0"/>
          </a:p>
        </p:txBody>
      </p:sp>
      <p:pic>
        <p:nvPicPr>
          <p:cNvPr id="6"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70357" y="1322392"/>
            <a:ext cx="5083443" cy="4896091"/>
          </a:xfrm>
          <a:noFill/>
        </p:spPr>
      </p:pic>
      <p:sp>
        <p:nvSpPr>
          <p:cNvPr id="7" name="3 CuadroTexto"/>
          <p:cNvSpPr txBox="1"/>
          <p:nvPr/>
        </p:nvSpPr>
        <p:spPr>
          <a:xfrm>
            <a:off x="9058719" y="6402113"/>
            <a:ext cx="2735492" cy="369332"/>
          </a:xfrm>
          <a:prstGeom prst="rect">
            <a:avLst/>
          </a:prstGeom>
          <a:noFill/>
        </p:spPr>
        <p:txBody>
          <a:bodyPr wrap="none" rtlCol="0">
            <a:spAutoFit/>
          </a:bodyPr>
          <a:lstStyle/>
          <a:p>
            <a:pPr algn="ctr"/>
            <a:r>
              <a:rPr lang="es-ES" b="1" dirty="0"/>
              <a:t>MSc. Gleymis Venet Cadet </a:t>
            </a:r>
            <a:endParaRPr lang="es-ES"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0447" y="1577427"/>
            <a:ext cx="5083444" cy="4265434"/>
          </a:xfrm>
          <a:prstGeom prst="rect">
            <a:avLst/>
          </a:prstGeom>
          <a:noFill/>
        </p:spPr>
      </p:pic>
    </p:spTree>
    <p:extLst>
      <p:ext uri="{BB962C8B-B14F-4D97-AF65-F5344CB8AC3E}">
        <p14:creationId xmlns:p14="http://schemas.microsoft.com/office/powerpoint/2010/main" val="791029184"/>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SUMARIO:</a:t>
            </a:r>
            <a:endParaRPr lang="es-ES" b="1" dirty="0"/>
          </a:p>
        </p:txBody>
      </p:sp>
      <p:sp>
        <p:nvSpPr>
          <p:cNvPr id="3" name="Marcador de contenido 2"/>
          <p:cNvSpPr>
            <a:spLocks noGrp="1"/>
          </p:cNvSpPr>
          <p:nvPr>
            <p:ph idx="1"/>
          </p:nvPr>
        </p:nvSpPr>
        <p:spPr>
          <a:xfrm>
            <a:off x="838200" y="1690688"/>
            <a:ext cx="10515600" cy="4351338"/>
          </a:xfrm>
        </p:spPr>
        <p:txBody>
          <a:bodyPr>
            <a:normAutofit/>
          </a:bodyPr>
          <a:lstStyle/>
          <a:p>
            <a:r>
              <a:rPr lang="es-ES_tradnl" sz="3600" b="1" dirty="0">
                <a:solidFill>
                  <a:srgbClr val="0070C0"/>
                </a:solidFill>
              </a:rPr>
              <a:t>Concepto de metabolismo. </a:t>
            </a:r>
            <a:endParaRPr lang="es-ES_tradnl" sz="3600" b="1" dirty="0" smtClean="0">
              <a:solidFill>
                <a:srgbClr val="0070C0"/>
              </a:solidFill>
            </a:endParaRPr>
          </a:p>
          <a:p>
            <a:r>
              <a:rPr lang="es-ES_tradnl" sz="3600" b="1" dirty="0" smtClean="0">
                <a:solidFill>
                  <a:srgbClr val="0070C0"/>
                </a:solidFill>
              </a:rPr>
              <a:t>Vertientes</a:t>
            </a:r>
            <a:r>
              <a:rPr lang="es-ES_tradnl" sz="3600" b="1" dirty="0">
                <a:solidFill>
                  <a:srgbClr val="0070C0"/>
                </a:solidFill>
              </a:rPr>
              <a:t>: </a:t>
            </a:r>
            <a:r>
              <a:rPr lang="es-ES_tradnl" sz="3600" b="1" dirty="0" smtClean="0">
                <a:solidFill>
                  <a:srgbClr val="0070C0"/>
                </a:solidFill>
              </a:rPr>
              <a:t>anabolismo </a:t>
            </a:r>
            <a:r>
              <a:rPr lang="es-ES_tradnl" sz="3600" b="1" dirty="0">
                <a:solidFill>
                  <a:srgbClr val="0070C0"/>
                </a:solidFill>
              </a:rPr>
              <a:t>y </a:t>
            </a:r>
            <a:r>
              <a:rPr lang="es-ES_tradnl" sz="3600" b="1" dirty="0" smtClean="0">
                <a:solidFill>
                  <a:srgbClr val="0070C0"/>
                </a:solidFill>
              </a:rPr>
              <a:t>catabolismo.</a:t>
            </a:r>
          </a:p>
          <a:p>
            <a:r>
              <a:rPr lang="es-ES_tradnl" sz="3600" b="1" dirty="0" smtClean="0">
                <a:solidFill>
                  <a:srgbClr val="0070C0"/>
                </a:solidFill>
              </a:rPr>
              <a:t>Respiración celular</a:t>
            </a:r>
            <a:r>
              <a:rPr lang="es-ES" sz="3600" b="1" dirty="0" smtClean="0">
                <a:solidFill>
                  <a:srgbClr val="0070C0"/>
                </a:solidFill>
              </a:rPr>
              <a:t>. Generalidades. Concepto </a:t>
            </a:r>
            <a:r>
              <a:rPr lang="es-ES" sz="3600" b="1" dirty="0">
                <a:solidFill>
                  <a:srgbClr val="0070C0"/>
                </a:solidFill>
              </a:rPr>
              <a:t>e importancia biológica. </a:t>
            </a:r>
            <a:endParaRPr lang="es-ES" sz="3600" b="1" dirty="0" smtClean="0">
              <a:solidFill>
                <a:srgbClr val="0070C0"/>
              </a:solidFill>
            </a:endParaRPr>
          </a:p>
          <a:p>
            <a:r>
              <a:rPr lang="es-ES" sz="3600" b="1" dirty="0" smtClean="0">
                <a:solidFill>
                  <a:srgbClr val="0070C0"/>
                </a:solidFill>
              </a:rPr>
              <a:t>Procesos </a:t>
            </a:r>
            <a:r>
              <a:rPr lang="es-ES" sz="3600" b="1" dirty="0">
                <a:solidFill>
                  <a:srgbClr val="0070C0"/>
                </a:solidFill>
              </a:rPr>
              <a:t>que integran la respiración celular. </a:t>
            </a:r>
            <a:endParaRPr lang="es-ES" sz="3600" b="1" dirty="0" smtClean="0">
              <a:solidFill>
                <a:srgbClr val="0070C0"/>
              </a:solidFill>
            </a:endParaRPr>
          </a:p>
          <a:p>
            <a:r>
              <a:rPr lang="es-ES" sz="3600" b="1" dirty="0">
                <a:solidFill>
                  <a:srgbClr val="0070C0"/>
                </a:solidFill>
              </a:rPr>
              <a:t>Localización </a:t>
            </a:r>
            <a:r>
              <a:rPr lang="es-ES" sz="3600" b="1" dirty="0" err="1">
                <a:solidFill>
                  <a:srgbClr val="0070C0"/>
                </a:solidFill>
              </a:rPr>
              <a:t>subcelular</a:t>
            </a:r>
            <a:r>
              <a:rPr lang="es-ES" sz="3600" b="1" dirty="0">
                <a:solidFill>
                  <a:srgbClr val="0070C0"/>
                </a:solidFill>
              </a:rPr>
              <a:t> de los procesos respiratorios</a:t>
            </a:r>
            <a:r>
              <a:rPr lang="es-ES" sz="3600" b="1" dirty="0" smtClean="0">
                <a:solidFill>
                  <a:srgbClr val="0070C0"/>
                </a:solidFill>
              </a:rPr>
              <a:t>. Vínculos </a:t>
            </a:r>
            <a:r>
              <a:rPr lang="es-ES" sz="3600" b="1" dirty="0">
                <a:solidFill>
                  <a:srgbClr val="0070C0"/>
                </a:solidFill>
              </a:rPr>
              <a:t>entre ellos. </a:t>
            </a:r>
          </a:p>
          <a:p>
            <a:endParaRPr lang="es-ES" sz="3600" b="1" dirty="0">
              <a:solidFill>
                <a:srgbClr val="0070C0"/>
              </a:solidFill>
            </a:endParaRPr>
          </a:p>
        </p:txBody>
      </p:sp>
      <p:sp>
        <p:nvSpPr>
          <p:cNvPr id="26" name="3 CuadroTexto"/>
          <p:cNvSpPr txBox="1"/>
          <p:nvPr/>
        </p:nvSpPr>
        <p:spPr>
          <a:xfrm>
            <a:off x="7326770" y="6080737"/>
            <a:ext cx="2735492" cy="369332"/>
          </a:xfrm>
          <a:prstGeom prst="rect">
            <a:avLst/>
          </a:prstGeom>
          <a:noFill/>
        </p:spPr>
        <p:txBody>
          <a:bodyPr wrap="none" rtlCol="0">
            <a:spAutoFit/>
          </a:bodyPr>
          <a:lstStyle/>
          <a:p>
            <a:pPr algn="ctr"/>
            <a:r>
              <a:rPr lang="es-ES" b="1" dirty="0"/>
              <a:t>MSc. Gleymis Venet Cadet </a:t>
            </a:r>
            <a:endParaRPr lang="es-ES" dirty="0"/>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493206" y="365125"/>
            <a:ext cx="3455987" cy="2347078"/>
          </a:xfrm>
          <a:prstGeom prst="rect">
            <a:avLst/>
          </a:prstGeom>
          <a:noFill/>
        </p:spPr>
      </p:pic>
    </p:spTree>
    <p:extLst>
      <p:ext uri="{BB962C8B-B14F-4D97-AF65-F5344CB8AC3E}">
        <p14:creationId xmlns:p14="http://schemas.microsoft.com/office/powerpoint/2010/main" val="3386427339"/>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ES" b="1" dirty="0" smtClean="0"/>
              <a:t>LA MATRIZ MITOCONDRIAL.</a:t>
            </a:r>
          </a:p>
        </p:txBody>
      </p:sp>
      <p:sp>
        <p:nvSpPr>
          <p:cNvPr id="11267" name="Rectangle 3"/>
          <p:cNvSpPr>
            <a:spLocks noGrp="1" noChangeArrowheads="1"/>
          </p:cNvSpPr>
          <p:nvPr>
            <p:ph type="body" idx="1"/>
          </p:nvPr>
        </p:nvSpPr>
        <p:spPr>
          <a:xfrm>
            <a:off x="838200" y="1518834"/>
            <a:ext cx="10515600" cy="5036949"/>
          </a:xfrm>
        </p:spPr>
        <p:txBody>
          <a:bodyPr>
            <a:normAutofit/>
          </a:bodyPr>
          <a:lstStyle/>
          <a:p>
            <a:pPr>
              <a:buSzPct val="120000"/>
              <a:buFont typeface="Calibri" panose="020F0502020204030204" pitchFamily="34" charset="0"/>
              <a:buChar char="•"/>
            </a:pPr>
            <a:r>
              <a:rPr lang="es-ES" dirty="0" smtClean="0"/>
              <a:t>Extraordinariamente rica en proteínas (50%).</a:t>
            </a:r>
          </a:p>
          <a:p>
            <a:pPr>
              <a:buSzPct val="120000"/>
              <a:buFont typeface="Calibri" panose="020F0502020204030204" pitchFamily="34" charset="0"/>
              <a:buChar char="•"/>
            </a:pPr>
            <a:r>
              <a:rPr lang="es-ES" dirty="0"/>
              <a:t>ADN y ARN mitocondrial, así como ribosomas, pues en ellas se realiza  la replicación del ADN </a:t>
            </a:r>
            <a:r>
              <a:rPr lang="es-ES" dirty="0" err="1"/>
              <a:t>mt</a:t>
            </a:r>
            <a:r>
              <a:rPr lang="es-ES" dirty="0"/>
              <a:t>, la transcripción y la síntesis de proteínas. </a:t>
            </a:r>
            <a:endParaRPr lang="es-ES" dirty="0" smtClean="0"/>
          </a:p>
          <a:p>
            <a:pPr>
              <a:buSzPct val="120000"/>
              <a:buFont typeface="Calibri" panose="020F0502020204030204" pitchFamily="34" charset="0"/>
              <a:buChar char="•"/>
            </a:pPr>
            <a:r>
              <a:rPr lang="es-ES" dirty="0"/>
              <a:t>Metabolitos </a:t>
            </a:r>
            <a:r>
              <a:rPr lang="es-ES" dirty="0" smtClean="0"/>
              <a:t>como: NAD</a:t>
            </a:r>
            <a:r>
              <a:rPr lang="es-ES" dirty="0"/>
              <a:t>+ y FAD, </a:t>
            </a:r>
            <a:r>
              <a:rPr lang="es-ES" dirty="0" smtClean="0"/>
              <a:t>ADP</a:t>
            </a:r>
            <a:r>
              <a:rPr lang="es-ES" dirty="0"/>
              <a:t>, Pi,  </a:t>
            </a:r>
            <a:r>
              <a:rPr lang="es-ES" dirty="0" smtClean="0"/>
              <a:t>ATP e intermediarios </a:t>
            </a:r>
            <a:r>
              <a:rPr lang="es-ES" dirty="0"/>
              <a:t>del ciclo de Krebs</a:t>
            </a:r>
            <a:r>
              <a:rPr lang="es-ES" dirty="0" smtClean="0"/>
              <a:t>.</a:t>
            </a:r>
            <a:endParaRPr lang="es-ES" dirty="0"/>
          </a:p>
          <a:p>
            <a:pPr>
              <a:buSzPct val="120000"/>
              <a:buFont typeface="Calibri" panose="020F0502020204030204" pitchFamily="34" charset="0"/>
              <a:buChar char="•"/>
            </a:pPr>
            <a:r>
              <a:rPr lang="es-ES" dirty="0" smtClean="0"/>
              <a:t>En ella se encuentran enzimas:</a:t>
            </a:r>
          </a:p>
          <a:p>
            <a:pPr marL="914400" lvl="1" indent="-457200">
              <a:buFont typeface="+mj-lt"/>
              <a:buAutoNum type="arabicPeriod"/>
            </a:pPr>
            <a:r>
              <a:rPr lang="es-ES" sz="2800" dirty="0" smtClean="0"/>
              <a:t> El </a:t>
            </a:r>
            <a:r>
              <a:rPr lang="es-ES" sz="2800" i="1" u="sng" dirty="0" smtClean="0"/>
              <a:t>Ciclo de Krebs</a:t>
            </a:r>
            <a:r>
              <a:rPr lang="es-ES" sz="2800" dirty="0" smtClean="0"/>
              <a:t>; </a:t>
            </a:r>
          </a:p>
          <a:p>
            <a:pPr marL="914400" lvl="1" indent="-457200">
              <a:buFont typeface="+mj-lt"/>
              <a:buAutoNum type="arabicPeriod"/>
            </a:pPr>
            <a:r>
              <a:rPr lang="es-ES" sz="2800" dirty="0"/>
              <a:t>D</a:t>
            </a:r>
            <a:r>
              <a:rPr lang="es-ES" sz="2800" dirty="0" smtClean="0"/>
              <a:t>e la β-oxidación de los ácidos grasos; </a:t>
            </a:r>
          </a:p>
          <a:p>
            <a:pPr marL="914400" lvl="1" indent="-457200">
              <a:buFont typeface="+mj-lt"/>
              <a:buAutoNum type="arabicPeriod"/>
            </a:pPr>
            <a:r>
              <a:rPr lang="es-ES" sz="2800" dirty="0"/>
              <a:t>L</a:t>
            </a:r>
            <a:r>
              <a:rPr lang="es-ES" sz="2800" dirty="0" smtClean="0"/>
              <a:t>as enzimas de la síntesis de los grupos hemo y</a:t>
            </a:r>
          </a:p>
          <a:p>
            <a:pPr marL="914400" lvl="1" indent="-457200">
              <a:buFont typeface="+mj-lt"/>
              <a:buAutoNum type="arabicPeriod"/>
            </a:pPr>
            <a:r>
              <a:rPr lang="es-ES" sz="2800" dirty="0" smtClean="0"/>
              <a:t>Una parte de las relacionadas con la síntesis de la urea;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493206" y="365125"/>
            <a:ext cx="3455987" cy="1656462"/>
          </a:xfrm>
          <a:prstGeom prst="rect">
            <a:avLst/>
          </a:prstGeom>
          <a:noFill/>
        </p:spPr>
      </p:pic>
      <p:sp>
        <p:nvSpPr>
          <p:cNvPr id="5" name="3 CuadroTexto"/>
          <p:cNvSpPr txBox="1"/>
          <p:nvPr/>
        </p:nvSpPr>
        <p:spPr>
          <a:xfrm>
            <a:off x="8903736" y="6312160"/>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3220132407"/>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19745" y="365125"/>
            <a:ext cx="10515600" cy="1325563"/>
          </a:xfrm>
        </p:spPr>
        <p:txBody>
          <a:bodyPr>
            <a:normAutofit/>
          </a:bodyPr>
          <a:lstStyle/>
          <a:p>
            <a:pPr eaLnBrk="1" hangingPunct="1"/>
            <a:r>
              <a:rPr lang="es-ES" sz="4000" b="1" dirty="0" smtClean="0"/>
              <a:t>LA MEMBRANA EXTERNA MITOCONDRIAL.</a:t>
            </a:r>
            <a:endParaRPr lang="es-ES" sz="4000" b="1" dirty="0"/>
          </a:p>
        </p:txBody>
      </p:sp>
      <p:sp>
        <p:nvSpPr>
          <p:cNvPr id="14339" name="Rectangle 3"/>
          <p:cNvSpPr>
            <a:spLocks noGrp="1" noChangeArrowheads="1"/>
          </p:cNvSpPr>
          <p:nvPr>
            <p:ph type="body" idx="1"/>
          </p:nvPr>
        </p:nvSpPr>
        <p:spPr/>
        <p:txBody>
          <a:bodyPr>
            <a:normAutofit/>
          </a:bodyPr>
          <a:lstStyle/>
          <a:p>
            <a:pPr algn="just">
              <a:buSzPct val="120000"/>
            </a:pPr>
            <a:r>
              <a:rPr lang="es-ES" sz="3600" dirty="0" smtClean="0"/>
              <a:t>Contiene casi un 50% de lípidos.</a:t>
            </a:r>
          </a:p>
          <a:p>
            <a:pPr algn="just">
              <a:buSzPct val="120000"/>
            </a:pPr>
            <a:r>
              <a:rPr lang="es-ES" sz="3600" dirty="0" smtClean="0"/>
              <a:t>Contiene enzimas: oxidación de  adrenalina, alargamiento de AG.</a:t>
            </a:r>
          </a:p>
          <a:p>
            <a:pPr algn="just">
              <a:buSzPct val="120000"/>
            </a:pPr>
            <a:r>
              <a:rPr lang="es-ES" sz="3600" dirty="0" smtClean="0"/>
              <a:t>Rica en </a:t>
            </a:r>
            <a:r>
              <a:rPr lang="es-ES" sz="3600" dirty="0" err="1" smtClean="0"/>
              <a:t>porinas</a:t>
            </a:r>
            <a:r>
              <a:rPr lang="es-ES" sz="3600" dirty="0" smtClean="0"/>
              <a:t>, proteínas integrales que forman un grupo de poros especiales no selectivos que la hacen libremente permeable a la mayoría de los iones y moléculas de pequeño tamaño y hasta mayores de   10 000 D. </a:t>
            </a:r>
          </a:p>
          <a:p>
            <a:pPr marL="457200" indent="-457200">
              <a:buClr>
                <a:srgbClr val="FFFF00"/>
              </a:buClr>
              <a:buNone/>
            </a:pPr>
            <a:endParaRPr lang="es-ES" sz="36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082007" y="365125"/>
            <a:ext cx="2867186" cy="1656462"/>
          </a:xfrm>
          <a:prstGeom prst="rect">
            <a:avLst/>
          </a:prstGeom>
          <a:noFill/>
        </p:spPr>
      </p:pic>
      <p:sp>
        <p:nvSpPr>
          <p:cNvPr id="5" name="3 CuadroTexto"/>
          <p:cNvSpPr txBox="1"/>
          <p:nvPr/>
        </p:nvSpPr>
        <p:spPr>
          <a:xfrm>
            <a:off x="8903736" y="6312160"/>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3962615084"/>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26942" y="365125"/>
            <a:ext cx="10826858" cy="1325563"/>
          </a:xfrm>
        </p:spPr>
        <p:txBody>
          <a:bodyPr/>
          <a:lstStyle/>
          <a:p>
            <a:pPr eaLnBrk="1" hangingPunct="1"/>
            <a:r>
              <a:rPr lang="es-ES" sz="3600" b="1" dirty="0" smtClean="0"/>
              <a:t>LA MEMBRANA INTERNA MITOCONDRIAL.</a:t>
            </a:r>
            <a:endParaRPr lang="es-ES" sz="3600" b="1" dirty="0"/>
          </a:p>
        </p:txBody>
      </p:sp>
      <p:sp>
        <p:nvSpPr>
          <p:cNvPr id="16387" name="Rectangle 3"/>
          <p:cNvSpPr>
            <a:spLocks noGrp="1" noChangeArrowheads="1"/>
          </p:cNvSpPr>
          <p:nvPr>
            <p:ph type="body" idx="1"/>
          </p:nvPr>
        </p:nvSpPr>
        <p:spPr>
          <a:xfrm>
            <a:off x="838200" y="2171031"/>
            <a:ext cx="10515600" cy="4141129"/>
          </a:xfrm>
        </p:spPr>
        <p:txBody>
          <a:bodyPr>
            <a:normAutofit/>
          </a:bodyPr>
          <a:lstStyle/>
          <a:p>
            <a:pPr>
              <a:lnSpc>
                <a:spcPct val="80000"/>
              </a:lnSpc>
              <a:buSzPct val="120000"/>
            </a:pPr>
            <a:r>
              <a:rPr lang="es-ES" sz="3200" dirty="0"/>
              <a:t>Estructura especializada con una elevada impermeabilidad a la mayor parte de los iones, incluidos el H</a:t>
            </a:r>
            <a:r>
              <a:rPr lang="es-ES" sz="3200" b="1" baseline="30000" dirty="0"/>
              <a:t>+</a:t>
            </a:r>
            <a:r>
              <a:rPr lang="es-ES" sz="3200" dirty="0"/>
              <a:t>, el </a:t>
            </a:r>
            <a:r>
              <a:rPr lang="es-ES" sz="3200" dirty="0" err="1"/>
              <a:t>Na</a:t>
            </a:r>
            <a:r>
              <a:rPr lang="es-ES" sz="3200" b="1" baseline="30000" dirty="0"/>
              <a:t>+</a:t>
            </a:r>
            <a:r>
              <a:rPr lang="es-ES" sz="3200" dirty="0"/>
              <a:t>, y el K</a:t>
            </a:r>
            <a:r>
              <a:rPr lang="es-ES" sz="3200" b="1" baseline="30000" dirty="0"/>
              <a:t>+</a:t>
            </a:r>
            <a:r>
              <a:rPr lang="es-ES" sz="3200" dirty="0"/>
              <a:t> y a pequeñas moléculas como el ATP, ADP, el </a:t>
            </a:r>
            <a:r>
              <a:rPr lang="es-ES" sz="3200" dirty="0" err="1"/>
              <a:t>piruvato</a:t>
            </a:r>
            <a:r>
              <a:rPr lang="es-ES" sz="3200" dirty="0"/>
              <a:t>, y otros metabolitos importantes a la función mitocondrial. </a:t>
            </a:r>
          </a:p>
          <a:p>
            <a:pPr>
              <a:lnSpc>
                <a:spcPct val="80000"/>
              </a:lnSpc>
              <a:buSzPct val="120000"/>
            </a:pPr>
            <a:r>
              <a:rPr lang="es-ES" sz="3200" dirty="0" smtClean="0"/>
              <a:t>Desprovista </a:t>
            </a:r>
            <a:r>
              <a:rPr lang="es-ES" sz="3200" dirty="0"/>
              <a:t>de colesterol y rica en </a:t>
            </a:r>
            <a:r>
              <a:rPr lang="es-ES" sz="3200" dirty="0" err="1"/>
              <a:t>cardiolipina</a:t>
            </a:r>
            <a:r>
              <a:rPr lang="es-ES" sz="3200" dirty="0"/>
              <a:t> (lo asemeja a la membrana de bacterias</a:t>
            </a:r>
            <a:r>
              <a:rPr lang="es-ES" sz="3200" dirty="0" smtClean="0"/>
              <a:t>).</a:t>
            </a:r>
          </a:p>
          <a:p>
            <a:pPr>
              <a:lnSpc>
                <a:spcPct val="80000"/>
              </a:lnSpc>
              <a:buSzPct val="120000"/>
            </a:pPr>
            <a:r>
              <a:rPr lang="es-ES" sz="3200" dirty="0"/>
              <a:t>Aquí están localizadas las enzimas y las proteínas de la Cadena </a:t>
            </a:r>
            <a:r>
              <a:rPr lang="es-ES" sz="3200" dirty="0" smtClean="0"/>
              <a:t>Respiratoria.</a:t>
            </a:r>
            <a:endParaRPr lang="es-ES" sz="3200" dirty="0"/>
          </a:p>
          <a:p>
            <a:pPr>
              <a:lnSpc>
                <a:spcPct val="80000"/>
              </a:lnSpc>
              <a:buSzPct val="120000"/>
            </a:pPr>
            <a:endParaRPr lang="es-ES" sz="3200" b="1" dirty="0"/>
          </a:p>
          <a:p>
            <a:pPr marL="457200" indent="-457200">
              <a:lnSpc>
                <a:spcPct val="80000"/>
              </a:lnSpc>
              <a:buClr>
                <a:srgbClr val="FFFF00"/>
              </a:buClr>
              <a:buNone/>
            </a:pPr>
            <a:endParaRPr lang="es-ES"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493206" y="179149"/>
            <a:ext cx="3455987" cy="1656462"/>
          </a:xfrm>
          <a:prstGeom prst="rect">
            <a:avLst/>
          </a:prstGeom>
          <a:noFill/>
        </p:spPr>
      </p:pic>
      <p:sp>
        <p:nvSpPr>
          <p:cNvPr id="5" name="3 CuadroTexto"/>
          <p:cNvSpPr txBox="1"/>
          <p:nvPr/>
        </p:nvSpPr>
        <p:spPr>
          <a:xfrm>
            <a:off x="8903736" y="6312160"/>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2864646849"/>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PROCESOS QUE INTEGRAN LA RESPIRACIÓN CELULAR:</a:t>
            </a:r>
            <a:endParaRPr lang="es-ES" b="1" dirty="0"/>
          </a:p>
        </p:txBody>
      </p:sp>
      <p:sp>
        <p:nvSpPr>
          <p:cNvPr id="3" name="Marcador de contenido 2"/>
          <p:cNvSpPr>
            <a:spLocks noGrp="1"/>
          </p:cNvSpPr>
          <p:nvPr>
            <p:ph idx="1"/>
          </p:nvPr>
        </p:nvSpPr>
        <p:spPr>
          <a:xfrm>
            <a:off x="853052" y="5932677"/>
            <a:ext cx="2617922" cy="576612"/>
          </a:xfrm>
        </p:spPr>
        <p:txBody>
          <a:bodyPr/>
          <a:lstStyle/>
          <a:p>
            <a:pPr marL="0" indent="0">
              <a:buNone/>
            </a:pPr>
            <a:r>
              <a:rPr lang="es-ES" b="1" dirty="0" smtClean="0"/>
              <a:t>CICLO DE KREBS</a:t>
            </a:r>
            <a:endParaRPr lang="es-ES" b="1" dirty="0"/>
          </a:p>
        </p:txBody>
      </p:sp>
      <p:pic>
        <p:nvPicPr>
          <p:cNvPr id="4" name="Imagen 3"/>
          <p:cNvPicPr>
            <a:picLocks noChangeAspect="1"/>
          </p:cNvPicPr>
          <p:nvPr/>
        </p:nvPicPr>
        <p:blipFill>
          <a:blip r:embed="rId2"/>
          <a:stretch>
            <a:fillRect/>
          </a:stretch>
        </p:blipFill>
        <p:spPr>
          <a:xfrm>
            <a:off x="8294457" y="2820692"/>
            <a:ext cx="3329271" cy="2603057"/>
          </a:xfrm>
          <a:prstGeom prst="rect">
            <a:avLst/>
          </a:prstGeom>
        </p:spPr>
      </p:pic>
      <p:pic>
        <p:nvPicPr>
          <p:cNvPr id="5" name="Imagen 4"/>
          <p:cNvPicPr>
            <a:picLocks noChangeAspect="1"/>
          </p:cNvPicPr>
          <p:nvPr/>
        </p:nvPicPr>
        <p:blipFill>
          <a:blip r:embed="rId3"/>
          <a:stretch>
            <a:fillRect/>
          </a:stretch>
        </p:blipFill>
        <p:spPr>
          <a:xfrm>
            <a:off x="3982251" y="3037668"/>
            <a:ext cx="3735905" cy="2386081"/>
          </a:xfrm>
          <a:prstGeom prst="rect">
            <a:avLst/>
          </a:prstGeom>
        </p:spPr>
      </p:pic>
      <p:pic>
        <p:nvPicPr>
          <p:cNvPr id="6" name="Imagen 5"/>
          <p:cNvPicPr>
            <a:picLocks noChangeAspect="1"/>
          </p:cNvPicPr>
          <p:nvPr/>
        </p:nvPicPr>
        <p:blipFill>
          <a:blip r:embed="rId4"/>
          <a:stretch>
            <a:fillRect/>
          </a:stretch>
        </p:blipFill>
        <p:spPr>
          <a:xfrm>
            <a:off x="480448" y="2820692"/>
            <a:ext cx="3146156" cy="2946502"/>
          </a:xfrm>
          <a:prstGeom prst="rect">
            <a:avLst/>
          </a:prstGeom>
        </p:spPr>
      </p:pic>
      <p:sp>
        <p:nvSpPr>
          <p:cNvPr id="7" name="CuadroTexto 6"/>
          <p:cNvSpPr txBox="1"/>
          <p:nvPr/>
        </p:nvSpPr>
        <p:spPr>
          <a:xfrm>
            <a:off x="3841614" y="5555182"/>
            <a:ext cx="4298741" cy="954107"/>
          </a:xfrm>
          <a:prstGeom prst="rect">
            <a:avLst/>
          </a:prstGeom>
          <a:noFill/>
        </p:spPr>
        <p:txBody>
          <a:bodyPr wrap="none" rtlCol="0">
            <a:spAutoFit/>
          </a:bodyPr>
          <a:lstStyle/>
          <a:p>
            <a:pPr algn="ctr"/>
            <a:r>
              <a:rPr lang="es-ES" sz="2800" b="1" dirty="0" smtClean="0"/>
              <a:t>CADENA TRANSPOTADORA </a:t>
            </a:r>
          </a:p>
          <a:p>
            <a:pPr algn="ctr"/>
            <a:r>
              <a:rPr lang="es-ES" sz="2800" b="1" dirty="0" smtClean="0"/>
              <a:t>DE ELECTRONES</a:t>
            </a:r>
            <a:endParaRPr lang="es-ES" sz="2800" b="1" dirty="0"/>
          </a:p>
        </p:txBody>
      </p:sp>
      <p:sp>
        <p:nvSpPr>
          <p:cNvPr id="8" name="CuadroTexto 7"/>
          <p:cNvSpPr txBox="1"/>
          <p:nvPr/>
        </p:nvSpPr>
        <p:spPr>
          <a:xfrm>
            <a:off x="8510995" y="5555181"/>
            <a:ext cx="2675861" cy="954107"/>
          </a:xfrm>
          <a:prstGeom prst="rect">
            <a:avLst/>
          </a:prstGeom>
          <a:noFill/>
        </p:spPr>
        <p:txBody>
          <a:bodyPr wrap="none" rtlCol="0">
            <a:spAutoFit/>
          </a:bodyPr>
          <a:lstStyle/>
          <a:p>
            <a:pPr algn="ctr"/>
            <a:r>
              <a:rPr lang="es-ES" sz="2800" b="1" dirty="0" smtClean="0"/>
              <a:t>FOSFORILACIÓN </a:t>
            </a:r>
          </a:p>
          <a:p>
            <a:pPr algn="ctr"/>
            <a:r>
              <a:rPr lang="es-ES" sz="2800" b="1" dirty="0" smtClean="0"/>
              <a:t>OXIDATIVA</a:t>
            </a:r>
            <a:endParaRPr lang="es-ES" sz="2800" b="1" dirty="0"/>
          </a:p>
        </p:txBody>
      </p:sp>
      <p:sp>
        <p:nvSpPr>
          <p:cNvPr id="9" name="CuadroTexto 8"/>
          <p:cNvSpPr txBox="1"/>
          <p:nvPr/>
        </p:nvSpPr>
        <p:spPr>
          <a:xfrm>
            <a:off x="1385330" y="2019875"/>
            <a:ext cx="1336391" cy="523220"/>
          </a:xfrm>
          <a:prstGeom prst="rect">
            <a:avLst/>
          </a:prstGeom>
          <a:noFill/>
        </p:spPr>
        <p:txBody>
          <a:bodyPr wrap="none" rtlCol="0">
            <a:spAutoFit/>
          </a:bodyPr>
          <a:lstStyle/>
          <a:p>
            <a:r>
              <a:rPr lang="es-ES" sz="2800" b="1" dirty="0" smtClean="0"/>
              <a:t>MATRIZ</a:t>
            </a:r>
            <a:endParaRPr lang="es-ES" sz="2800" b="1" dirty="0"/>
          </a:p>
        </p:txBody>
      </p:sp>
      <p:sp>
        <p:nvSpPr>
          <p:cNvPr id="10" name="Cerrar llave 9"/>
          <p:cNvSpPr/>
          <p:nvPr/>
        </p:nvSpPr>
        <p:spPr>
          <a:xfrm rot="16200000">
            <a:off x="8043620" y="619931"/>
            <a:ext cx="635433" cy="3766088"/>
          </a:xfrm>
          <a:prstGeom prst="rightBrace">
            <a:avLst>
              <a:gd name="adj1" fmla="val 63858"/>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CuadroTexto 10"/>
          <p:cNvSpPr txBox="1"/>
          <p:nvPr/>
        </p:nvSpPr>
        <p:spPr>
          <a:xfrm>
            <a:off x="6773566" y="1384444"/>
            <a:ext cx="3490058" cy="523220"/>
          </a:xfrm>
          <a:prstGeom prst="rect">
            <a:avLst/>
          </a:prstGeom>
          <a:noFill/>
        </p:spPr>
        <p:txBody>
          <a:bodyPr wrap="none" rtlCol="0">
            <a:spAutoFit/>
          </a:bodyPr>
          <a:lstStyle/>
          <a:p>
            <a:r>
              <a:rPr lang="es-ES" sz="2800" b="1" dirty="0" smtClean="0"/>
              <a:t>MEMBRANA INTERNA</a:t>
            </a:r>
            <a:endParaRPr lang="es-ES" sz="2800" b="1" dirty="0"/>
          </a:p>
        </p:txBody>
      </p:sp>
      <p:sp>
        <p:nvSpPr>
          <p:cNvPr id="12" name="3 CuadroTexto"/>
          <p:cNvSpPr txBox="1"/>
          <p:nvPr/>
        </p:nvSpPr>
        <p:spPr>
          <a:xfrm>
            <a:off x="8888236" y="6440556"/>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2523287550"/>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par>
                                <p:cTn id="24" presetID="22"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190" y="365125"/>
            <a:ext cx="7468892" cy="1325563"/>
          </a:xfrm>
        </p:spPr>
        <p:txBody>
          <a:bodyPr/>
          <a:lstStyle/>
          <a:p>
            <a:r>
              <a:rPr lang="es-ES" b="1" dirty="0" smtClean="0"/>
              <a:t>VÍNCULO ENTRE LOS TRES PROCESOS</a:t>
            </a:r>
            <a:endParaRPr lang="es-ES" b="1"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43705" y="873313"/>
            <a:ext cx="6218576" cy="480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4"/>
          <a:stretch>
            <a:fillRect/>
          </a:stretch>
        </p:blipFill>
        <p:spPr>
          <a:xfrm>
            <a:off x="358982" y="2075395"/>
            <a:ext cx="3146156" cy="2946502"/>
          </a:xfrm>
          <a:prstGeom prst="rect">
            <a:avLst/>
          </a:prstGeom>
        </p:spPr>
      </p:pic>
      <p:sp>
        <p:nvSpPr>
          <p:cNvPr id="6" name="CuadroTexto 5"/>
          <p:cNvSpPr txBox="1"/>
          <p:nvPr/>
        </p:nvSpPr>
        <p:spPr>
          <a:xfrm>
            <a:off x="3505138" y="4202076"/>
            <a:ext cx="1696298" cy="954107"/>
          </a:xfrm>
          <a:prstGeom prst="rect">
            <a:avLst/>
          </a:prstGeom>
          <a:noFill/>
          <a:ln>
            <a:solidFill>
              <a:schemeClr val="tx1"/>
            </a:solidFill>
          </a:ln>
        </p:spPr>
        <p:txBody>
          <a:bodyPr wrap="none" rtlCol="0">
            <a:spAutoFit/>
          </a:bodyPr>
          <a:lstStyle/>
          <a:p>
            <a:pPr algn="ctr"/>
            <a:r>
              <a:rPr lang="es-ES" sz="2800" b="1" dirty="0" smtClean="0">
                <a:solidFill>
                  <a:srgbClr val="FF0000"/>
                </a:solidFill>
              </a:rPr>
              <a:t>NADH. H</a:t>
            </a:r>
            <a:r>
              <a:rPr lang="es-ES" sz="2800" b="1" baseline="30000" dirty="0" smtClean="0">
                <a:solidFill>
                  <a:srgbClr val="FF0000"/>
                </a:solidFill>
              </a:rPr>
              <a:t>+</a:t>
            </a:r>
            <a:r>
              <a:rPr lang="es-ES" sz="2800" b="1" dirty="0" smtClean="0">
                <a:solidFill>
                  <a:srgbClr val="FF0000"/>
                </a:solidFill>
              </a:rPr>
              <a:t> </a:t>
            </a:r>
          </a:p>
          <a:p>
            <a:pPr algn="ctr"/>
            <a:r>
              <a:rPr lang="es-ES" sz="2800" b="1" dirty="0" smtClean="0">
                <a:solidFill>
                  <a:srgbClr val="FF0000"/>
                </a:solidFill>
              </a:rPr>
              <a:t>FADH</a:t>
            </a:r>
            <a:r>
              <a:rPr lang="es-ES" sz="2800" b="1" baseline="-25000" dirty="0" smtClean="0">
                <a:solidFill>
                  <a:srgbClr val="FF0000"/>
                </a:solidFill>
              </a:rPr>
              <a:t>2</a:t>
            </a:r>
            <a:endParaRPr lang="es-ES" sz="2800" b="1" dirty="0">
              <a:solidFill>
                <a:srgbClr val="FF0000"/>
              </a:solidFill>
            </a:endParaRPr>
          </a:p>
        </p:txBody>
      </p:sp>
      <p:sp>
        <p:nvSpPr>
          <p:cNvPr id="7" name="Flecha doblada 6"/>
          <p:cNvSpPr/>
          <p:nvPr/>
        </p:nvSpPr>
        <p:spPr>
          <a:xfrm rot="19671585" flipV="1">
            <a:off x="2293324" y="4715192"/>
            <a:ext cx="1015599" cy="790872"/>
          </a:xfrm>
          <a:prstGeom prst="bentArrow">
            <a:avLst>
              <a:gd name="adj1" fmla="val 11342"/>
              <a:gd name="adj2" fmla="val 18171"/>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Flecha doblada 7"/>
          <p:cNvSpPr/>
          <p:nvPr/>
        </p:nvSpPr>
        <p:spPr>
          <a:xfrm rot="19504613" flipV="1">
            <a:off x="5013980" y="4667422"/>
            <a:ext cx="1015599" cy="790872"/>
          </a:xfrm>
          <a:prstGeom prst="bentArrow">
            <a:avLst>
              <a:gd name="adj1" fmla="val 11342"/>
              <a:gd name="adj2" fmla="val 18171"/>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3 CuadroTexto"/>
          <p:cNvSpPr txBox="1"/>
          <p:nvPr/>
        </p:nvSpPr>
        <p:spPr>
          <a:xfrm>
            <a:off x="178190" y="6306890"/>
            <a:ext cx="2735492" cy="369332"/>
          </a:xfrm>
          <a:prstGeom prst="rect">
            <a:avLst/>
          </a:prstGeom>
          <a:noFill/>
        </p:spPr>
        <p:txBody>
          <a:bodyPr wrap="none" rtlCol="0">
            <a:spAutoFit/>
          </a:bodyPr>
          <a:lstStyle/>
          <a:p>
            <a:pPr algn="ctr"/>
            <a:r>
              <a:rPr lang="es-ES" b="1" dirty="0"/>
              <a:t>MSc. Gleymis Venet Cadet </a:t>
            </a:r>
            <a:endParaRPr lang="es-ES" dirty="0"/>
          </a:p>
        </p:txBody>
      </p:sp>
      <p:sp>
        <p:nvSpPr>
          <p:cNvPr id="3" name="CuadroTexto 2"/>
          <p:cNvSpPr txBox="1"/>
          <p:nvPr/>
        </p:nvSpPr>
        <p:spPr>
          <a:xfrm>
            <a:off x="6721958" y="1336727"/>
            <a:ext cx="1367393" cy="1200329"/>
          </a:xfrm>
          <a:prstGeom prst="rect">
            <a:avLst/>
          </a:prstGeom>
          <a:noFill/>
        </p:spPr>
        <p:txBody>
          <a:bodyPr wrap="square" rtlCol="0">
            <a:spAutoFit/>
          </a:bodyPr>
          <a:lstStyle/>
          <a:p>
            <a:pPr algn="ctr"/>
            <a:r>
              <a:rPr lang="es-ES" b="1" dirty="0" smtClean="0">
                <a:solidFill>
                  <a:srgbClr val="C00000"/>
                </a:solidFill>
              </a:rPr>
              <a:t>Formación de un Gradiente de protones</a:t>
            </a:r>
            <a:endParaRPr lang="es-ES" b="1" dirty="0">
              <a:solidFill>
                <a:srgbClr val="C00000"/>
              </a:solidFill>
            </a:endParaRPr>
          </a:p>
        </p:txBody>
      </p:sp>
      <p:sp>
        <p:nvSpPr>
          <p:cNvPr id="10" name="CuadroTexto 9"/>
          <p:cNvSpPr txBox="1"/>
          <p:nvPr/>
        </p:nvSpPr>
        <p:spPr>
          <a:xfrm>
            <a:off x="10283985" y="5246864"/>
            <a:ext cx="1367393" cy="923330"/>
          </a:xfrm>
          <a:prstGeom prst="rect">
            <a:avLst/>
          </a:prstGeom>
          <a:noFill/>
        </p:spPr>
        <p:txBody>
          <a:bodyPr wrap="square" rtlCol="0">
            <a:spAutoFit/>
          </a:bodyPr>
          <a:lstStyle/>
          <a:p>
            <a:pPr algn="ctr"/>
            <a:r>
              <a:rPr lang="es-ES" b="1" dirty="0" smtClean="0">
                <a:solidFill>
                  <a:srgbClr val="C00000"/>
                </a:solidFill>
              </a:rPr>
              <a:t>Disipa el Gradiente de protones</a:t>
            </a:r>
            <a:endParaRPr lang="es-ES" b="1" dirty="0">
              <a:solidFill>
                <a:srgbClr val="C00000"/>
              </a:solidFill>
            </a:endParaRPr>
          </a:p>
        </p:txBody>
      </p:sp>
      <p:sp>
        <p:nvSpPr>
          <p:cNvPr id="11" name="Rectángulo 10"/>
          <p:cNvSpPr/>
          <p:nvPr/>
        </p:nvSpPr>
        <p:spPr>
          <a:xfrm rot="10800000">
            <a:off x="10207902" y="2391720"/>
            <a:ext cx="1519557" cy="47657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69023961"/>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CONCLUSIONES </a:t>
            </a:r>
            <a:endParaRPr lang="es-ES" b="1" dirty="0"/>
          </a:p>
        </p:txBody>
      </p:sp>
      <p:sp>
        <p:nvSpPr>
          <p:cNvPr id="3" name="Marcador de contenido 2"/>
          <p:cNvSpPr>
            <a:spLocks noGrp="1"/>
          </p:cNvSpPr>
          <p:nvPr>
            <p:ph idx="1"/>
          </p:nvPr>
        </p:nvSpPr>
        <p:spPr>
          <a:xfrm>
            <a:off x="552772" y="1534540"/>
            <a:ext cx="9235699" cy="4973583"/>
          </a:xfrm>
        </p:spPr>
        <p:txBody>
          <a:bodyPr>
            <a:normAutofit fontScale="92500" lnSpcReduction="10000"/>
          </a:bodyPr>
          <a:lstStyle/>
          <a:p>
            <a:pPr algn="just"/>
            <a:r>
              <a:rPr lang="es-ES" b="1" dirty="0"/>
              <a:t>El metabolismo es la esencia de la vida y se ocupa del estudio de las reacciones mediante las cuales el organismo intercambia sustancia. energía e información con el medio</a:t>
            </a:r>
            <a:r>
              <a:rPr lang="es-ES" b="1" dirty="0" smtClean="0"/>
              <a:t>.</a:t>
            </a:r>
            <a:endParaRPr lang="es-ES" b="1" dirty="0"/>
          </a:p>
          <a:p>
            <a:pPr algn="just"/>
            <a:r>
              <a:rPr lang="es-ES" b="1" dirty="0"/>
              <a:t>El metabolismo consta de las vertientes anabolismo y catabolismo</a:t>
            </a:r>
            <a:r>
              <a:rPr lang="es-ES" b="1" dirty="0" smtClean="0"/>
              <a:t>.</a:t>
            </a:r>
          </a:p>
          <a:p>
            <a:pPr algn="just"/>
            <a:r>
              <a:rPr lang="es-ES" b="1" dirty="0" smtClean="0"/>
              <a:t>Al proceso de obtención de energía en forma de ATP se conoce como Respiración Celular.</a:t>
            </a:r>
          </a:p>
          <a:p>
            <a:pPr algn="just"/>
            <a:r>
              <a:rPr lang="es-ES" b="1" dirty="0" smtClean="0"/>
              <a:t>La respiración celular ocurre en la mitocondria y está integrada por tres procesos, el ciclo de Krebs en la matriz mitocondrial, la </a:t>
            </a:r>
            <a:r>
              <a:rPr lang="es-ES" b="1" dirty="0" err="1" smtClean="0"/>
              <a:t>Cte</a:t>
            </a:r>
            <a:r>
              <a:rPr lang="es-ES" b="1" baseline="30000" dirty="0" smtClean="0"/>
              <a:t>-</a:t>
            </a:r>
            <a:r>
              <a:rPr lang="es-ES" b="1" dirty="0" smtClean="0"/>
              <a:t> y la </a:t>
            </a:r>
            <a:r>
              <a:rPr lang="es-ES" b="1" dirty="0" err="1" smtClean="0"/>
              <a:t>Foxd</a:t>
            </a:r>
            <a:r>
              <a:rPr lang="es-ES" b="1" dirty="0" smtClean="0"/>
              <a:t> en la membrana interna mitocondrial. </a:t>
            </a:r>
          </a:p>
          <a:p>
            <a:pPr algn="just"/>
            <a:r>
              <a:rPr lang="es-ES" b="1" dirty="0" smtClean="0"/>
              <a:t>Todos los procesos se vinculan y regulan mediante los cofactores reducidos, el gradiente de protones y las concentraciones de ATP y ADP</a:t>
            </a:r>
            <a:endParaRPr lang="es-ES" b="1" dirty="0"/>
          </a:p>
          <a:p>
            <a:endParaRPr lang="es-ES" dirty="0"/>
          </a:p>
        </p:txBody>
      </p:sp>
      <p:sp>
        <p:nvSpPr>
          <p:cNvPr id="5" name="3 CuadroTexto"/>
          <p:cNvSpPr txBox="1"/>
          <p:nvPr/>
        </p:nvSpPr>
        <p:spPr>
          <a:xfrm>
            <a:off x="8903736" y="6312160"/>
            <a:ext cx="2735492" cy="369332"/>
          </a:xfrm>
          <a:prstGeom prst="rect">
            <a:avLst/>
          </a:prstGeom>
          <a:noFill/>
        </p:spPr>
        <p:txBody>
          <a:bodyPr wrap="none" rtlCol="0">
            <a:spAutoFit/>
          </a:bodyPr>
          <a:lstStyle/>
          <a:p>
            <a:pPr algn="ctr"/>
            <a:r>
              <a:rPr lang="es-ES" b="1" dirty="0"/>
              <a:t>MSc. Gleymis Venet Cadet </a:t>
            </a:r>
            <a:endParaRPr lang="es-ES" dirty="0"/>
          </a:p>
        </p:txBody>
      </p:sp>
      <p:pic>
        <p:nvPicPr>
          <p:cNvPr id="6" name="Imagen 5"/>
          <p:cNvPicPr>
            <a:picLocks noChangeAspect="1"/>
          </p:cNvPicPr>
          <p:nvPr/>
        </p:nvPicPr>
        <p:blipFill>
          <a:blip r:embed="rId2"/>
          <a:stretch>
            <a:fillRect/>
          </a:stretch>
        </p:blipFill>
        <p:spPr>
          <a:xfrm>
            <a:off x="10271482" y="761017"/>
            <a:ext cx="1565329" cy="3888474"/>
          </a:xfrm>
          <a:prstGeom prst="rect">
            <a:avLst/>
          </a:prstGeom>
        </p:spPr>
      </p:pic>
    </p:spTree>
    <p:extLst>
      <p:ext uri="{BB962C8B-B14F-4D97-AF65-F5344CB8AC3E}">
        <p14:creationId xmlns:p14="http://schemas.microsoft.com/office/powerpoint/2010/main" val="1994016485"/>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ESTUDIO INDEPENDIENTE</a:t>
            </a:r>
            <a:endParaRPr lang="es-ES" b="1" dirty="0"/>
          </a:p>
        </p:txBody>
      </p:sp>
      <p:sp>
        <p:nvSpPr>
          <p:cNvPr id="3" name="Marcador de contenido 2"/>
          <p:cNvSpPr>
            <a:spLocks noGrp="1"/>
          </p:cNvSpPr>
          <p:nvPr>
            <p:ph idx="1"/>
          </p:nvPr>
        </p:nvSpPr>
        <p:spPr>
          <a:xfrm>
            <a:off x="698716" y="2572720"/>
            <a:ext cx="10515600" cy="3735092"/>
          </a:xfrm>
        </p:spPr>
        <p:txBody>
          <a:bodyPr>
            <a:normAutofit/>
          </a:bodyPr>
          <a:lstStyle/>
          <a:p>
            <a:pPr algn="just"/>
            <a:r>
              <a:rPr lang="es-ES" sz="3200" dirty="0"/>
              <a:t>Haga un resumen que incluya los  siguientes conceptos </a:t>
            </a:r>
            <a:r>
              <a:rPr lang="es-ES" sz="3200" dirty="0" smtClean="0"/>
              <a:t>básicos: Metabolismo</a:t>
            </a:r>
            <a:r>
              <a:rPr lang="es-ES" sz="3200" dirty="0"/>
              <a:t>, anabolismo, </a:t>
            </a:r>
            <a:r>
              <a:rPr lang="es-ES" sz="3200" dirty="0" smtClean="0"/>
              <a:t>catabolismo</a:t>
            </a:r>
            <a:r>
              <a:rPr lang="es-ES" sz="3200" dirty="0"/>
              <a:t>, sustrato iniciador, metabolito intermediario, producto</a:t>
            </a:r>
            <a:r>
              <a:rPr lang="es-ES" sz="3200" dirty="0" smtClean="0"/>
              <a:t>.</a:t>
            </a:r>
            <a:endParaRPr lang="es-ES" sz="3200" dirty="0"/>
          </a:p>
          <a:p>
            <a:pPr algn="just"/>
            <a:r>
              <a:rPr lang="es-ES" sz="3200" dirty="0"/>
              <a:t>Revise </a:t>
            </a:r>
            <a:r>
              <a:rPr lang="es-ES" sz="3200" dirty="0" smtClean="0"/>
              <a:t>su libro de texto y analice los procesos que integran la respiración celular, así como su localización sub-celular y la vinculación entre ellos.</a:t>
            </a:r>
            <a:endParaRPr lang="es-ES" sz="3200" dirty="0"/>
          </a:p>
          <a:p>
            <a:endParaRPr lang="es-ES" sz="3200" dirty="0"/>
          </a:p>
        </p:txBody>
      </p:sp>
      <p:pic>
        <p:nvPicPr>
          <p:cNvPr id="4" name="Picture 2" descr="D:\Gleymis\Imagenes\book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0634" y="365125"/>
            <a:ext cx="3053166" cy="2097200"/>
          </a:xfrm>
          <a:prstGeom prst="rect">
            <a:avLst/>
          </a:prstGeom>
          <a:noFill/>
          <a:extLst>
            <a:ext uri="{909E8E84-426E-40DD-AFC4-6F175D3DCCD1}">
              <a14:hiddenFill xmlns:a14="http://schemas.microsoft.com/office/drawing/2010/main">
                <a:solidFill>
                  <a:srgbClr val="FFFFFF"/>
                </a:solidFill>
              </a14:hiddenFill>
            </a:ext>
          </a:extLst>
        </p:spPr>
      </p:pic>
      <p:sp>
        <p:nvSpPr>
          <p:cNvPr id="5" name="3 CuadroTexto"/>
          <p:cNvSpPr txBox="1"/>
          <p:nvPr/>
        </p:nvSpPr>
        <p:spPr>
          <a:xfrm>
            <a:off x="8903736" y="6312160"/>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1778573175"/>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50469" y="772712"/>
            <a:ext cx="8827773" cy="4279735"/>
          </a:xfrm>
          <a:prstGeom prst="rect">
            <a:avLst/>
          </a:prstGeom>
        </p:spPr>
      </p:pic>
    </p:spTree>
    <p:extLst>
      <p:ext uri="{BB962C8B-B14F-4D97-AF65-F5344CB8AC3E}">
        <p14:creationId xmlns:p14="http://schemas.microsoft.com/office/powerpoint/2010/main" val="2728059182"/>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OBJETIVOS:</a:t>
            </a:r>
            <a:endParaRPr lang="es-ES" b="1" dirty="0"/>
          </a:p>
        </p:txBody>
      </p:sp>
      <p:sp>
        <p:nvSpPr>
          <p:cNvPr id="3" name="Marcador de contenido 2"/>
          <p:cNvSpPr>
            <a:spLocks noGrp="1"/>
          </p:cNvSpPr>
          <p:nvPr>
            <p:ph idx="1"/>
          </p:nvPr>
        </p:nvSpPr>
        <p:spPr/>
        <p:txBody>
          <a:bodyPr>
            <a:noAutofit/>
          </a:bodyPr>
          <a:lstStyle/>
          <a:p>
            <a:pPr marL="342900" indent="-342900" algn="just">
              <a:spcBef>
                <a:spcPct val="20000"/>
              </a:spcBef>
              <a:buFontTx/>
              <a:buChar char="•"/>
              <a:defRPr/>
            </a:pPr>
            <a:r>
              <a:rPr lang="es-ES_tradnl" sz="3600" b="1" kern="0" dirty="0"/>
              <a:t>DEFINIR</a:t>
            </a:r>
            <a:r>
              <a:rPr lang="es-ES_tradnl" sz="3600" kern="0" dirty="0"/>
              <a:t> los conceptos de metabolismo, anabolismo, catabolismo, vía metabólica </a:t>
            </a:r>
            <a:r>
              <a:rPr lang="es-ES_tradnl" sz="3600" kern="0" dirty="0" smtClean="0"/>
              <a:t>.</a:t>
            </a:r>
            <a:endParaRPr lang="es-ES_tradnl" sz="3600" kern="0" dirty="0"/>
          </a:p>
          <a:p>
            <a:pPr marL="342900" indent="-342900" algn="just">
              <a:spcBef>
                <a:spcPct val="20000"/>
              </a:spcBef>
              <a:buFontTx/>
              <a:buChar char="•"/>
              <a:defRPr/>
            </a:pPr>
            <a:r>
              <a:rPr lang="es-ES_tradnl" sz="3600" b="1" kern="0" dirty="0"/>
              <a:t>MENCIONAR</a:t>
            </a:r>
            <a:r>
              <a:rPr lang="es-ES_tradnl" sz="3600" kern="0" dirty="0"/>
              <a:t> las relaciones entre anabolismo y catabolismo.  </a:t>
            </a:r>
            <a:endParaRPr lang="es-ES_tradnl" sz="3600" kern="0" dirty="0" smtClean="0"/>
          </a:p>
          <a:p>
            <a:pPr marL="342900" indent="-342900" algn="just">
              <a:spcBef>
                <a:spcPct val="20000"/>
              </a:spcBef>
              <a:buFontTx/>
              <a:buChar char="•"/>
              <a:defRPr/>
            </a:pPr>
            <a:r>
              <a:rPr lang="es-ES_tradnl" sz="3600" b="1" kern="0" dirty="0" smtClean="0"/>
              <a:t>DEFINIR</a:t>
            </a:r>
            <a:r>
              <a:rPr lang="es-ES_tradnl" sz="3600" kern="0" dirty="0" smtClean="0"/>
              <a:t> el concepto y la importancia biológica de respiración celular</a:t>
            </a:r>
          </a:p>
          <a:p>
            <a:pPr marL="342900" indent="-342900" algn="just">
              <a:spcBef>
                <a:spcPct val="20000"/>
              </a:spcBef>
              <a:buFontTx/>
              <a:buChar char="•"/>
              <a:defRPr/>
            </a:pPr>
            <a:r>
              <a:rPr lang="es-ES_tradnl" sz="3600" b="1" dirty="0"/>
              <a:t>MENCIONAR </a:t>
            </a:r>
            <a:r>
              <a:rPr lang="es-ES_tradnl" sz="3600" dirty="0" smtClean="0"/>
              <a:t>la</a:t>
            </a:r>
            <a:r>
              <a:rPr lang="es-ES_tradnl" sz="3600" b="1" dirty="0" smtClean="0"/>
              <a:t> </a:t>
            </a:r>
            <a:r>
              <a:rPr lang="es-ES_tradnl" sz="3600" dirty="0" smtClean="0"/>
              <a:t>localización </a:t>
            </a:r>
            <a:r>
              <a:rPr lang="es-ES_tradnl" sz="3600" dirty="0" err="1" smtClean="0"/>
              <a:t>subcelular</a:t>
            </a:r>
            <a:r>
              <a:rPr lang="es-ES_tradnl" sz="3600" dirty="0" smtClean="0"/>
              <a:t> y los </a:t>
            </a:r>
            <a:r>
              <a:rPr lang="es-ES_tradnl" sz="3600" dirty="0"/>
              <a:t>vínculos entre las etapas de la respiración </a:t>
            </a:r>
            <a:r>
              <a:rPr lang="es-ES_tradnl" sz="3600" dirty="0" smtClean="0"/>
              <a:t>celular.</a:t>
            </a:r>
            <a:endParaRPr lang="es-ES_tradnl" sz="3600" kern="0" dirty="0"/>
          </a:p>
          <a:p>
            <a:endParaRPr lang="es-ES" sz="3600" dirty="0"/>
          </a:p>
        </p:txBody>
      </p:sp>
      <p:pic>
        <p:nvPicPr>
          <p:cNvPr id="4" name="Picture 12" descr="http://www2.uah.es/tejedor_bio/bioquimica_Farmacia/IMAGENES/nutricion.gif"/>
          <p:cNvPicPr/>
          <p:nvPr/>
        </p:nvPicPr>
        <p:blipFill>
          <a:blip r:embed="rId2">
            <a:extLst>
              <a:ext uri="{28A0092B-C50C-407E-A947-70E740481C1C}">
                <a14:useLocalDpi xmlns:a14="http://schemas.microsoft.com/office/drawing/2010/main" val="0"/>
              </a:ext>
            </a:extLst>
          </a:blip>
          <a:srcRect/>
          <a:stretch>
            <a:fillRect/>
          </a:stretch>
        </p:blipFill>
        <p:spPr bwMode="auto">
          <a:xfrm>
            <a:off x="10073898" y="241824"/>
            <a:ext cx="1704814" cy="1572163"/>
          </a:xfrm>
          <a:prstGeom prst="rect">
            <a:avLst/>
          </a:prstGeom>
          <a:noFill/>
          <a:ln>
            <a:noFill/>
          </a:ln>
        </p:spPr>
      </p:pic>
      <p:sp>
        <p:nvSpPr>
          <p:cNvPr id="5" name="3 CuadroTexto"/>
          <p:cNvSpPr txBox="1"/>
          <p:nvPr/>
        </p:nvSpPr>
        <p:spPr>
          <a:xfrm>
            <a:off x="8892099" y="6311900"/>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1306421669"/>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61250"/>
            <a:ext cx="8229600" cy="792163"/>
          </a:xfrm>
        </p:spPr>
        <p:txBody>
          <a:bodyPr>
            <a:normAutofit/>
          </a:bodyPr>
          <a:lstStyle/>
          <a:p>
            <a:r>
              <a:rPr lang="es-ES" b="1" dirty="0" smtClean="0"/>
              <a:t>LIBROS DE LA ASIGNATURA</a:t>
            </a:r>
            <a:endParaRPr lang="es-ES" b="1" dirty="0"/>
          </a:p>
        </p:txBody>
      </p:sp>
      <p:pic>
        <p:nvPicPr>
          <p:cNvPr id="3" name="Picture 6" descr="cubierta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92379">
            <a:off x="5015837" y="2340714"/>
            <a:ext cx="2906712"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ioquímica HUm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8816">
            <a:off x="1629072" y="1307659"/>
            <a:ext cx="3128962"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6 Grupo"/>
          <p:cNvGrpSpPr>
            <a:grpSpLocks/>
          </p:cNvGrpSpPr>
          <p:nvPr/>
        </p:nvGrpSpPr>
        <p:grpSpPr bwMode="auto">
          <a:xfrm rot="1447531">
            <a:off x="7872065" y="2010398"/>
            <a:ext cx="2809875" cy="3454400"/>
            <a:chOff x="6007553" y="1520410"/>
            <a:chExt cx="2809665" cy="3454969"/>
          </a:xfrm>
        </p:grpSpPr>
        <p:pic>
          <p:nvPicPr>
            <p:cNvPr id="26630" name="Picture 2" descr="C:\Documents and Settings\Lidia\Escritorio\Sección I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09230">
              <a:off x="6262691" y="1520410"/>
              <a:ext cx="2554527" cy="3454969"/>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1" name="5 CuadroTexto"/>
            <p:cNvSpPr txBox="1">
              <a:spLocks noChangeArrowheads="1"/>
            </p:cNvSpPr>
            <p:nvPr/>
          </p:nvSpPr>
          <p:spPr bwMode="auto">
            <a:xfrm rot="-525927">
              <a:off x="6007553" y="1812080"/>
              <a:ext cx="2501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t>Morfofisiología Tomo II</a:t>
              </a:r>
            </a:p>
          </p:txBody>
        </p:sp>
      </p:grpSp>
      <p:sp>
        <p:nvSpPr>
          <p:cNvPr id="8" name="3 CuadroTexto"/>
          <p:cNvSpPr txBox="1"/>
          <p:nvPr/>
        </p:nvSpPr>
        <p:spPr>
          <a:xfrm>
            <a:off x="8843054" y="6341409"/>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2466886975"/>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8397" y="371763"/>
            <a:ext cx="9144470" cy="1658448"/>
          </a:xfrm>
        </p:spPr>
        <p:txBody>
          <a:bodyPr>
            <a:normAutofit fontScale="90000"/>
          </a:bodyPr>
          <a:lstStyle/>
          <a:p>
            <a:r>
              <a:rPr lang="es-ES" b="1" dirty="0" smtClean="0"/>
              <a:t>INTRODUCCIÓN AL ESTUDIO DEL METABOLISMO.</a:t>
            </a:r>
            <a:br>
              <a:rPr lang="es-ES" b="1" dirty="0" smtClean="0"/>
            </a:br>
            <a:endParaRPr lang="es-ES" b="1" dirty="0"/>
          </a:p>
        </p:txBody>
      </p:sp>
      <p:sp>
        <p:nvSpPr>
          <p:cNvPr id="3" name="2 Marcador de contenido"/>
          <p:cNvSpPr>
            <a:spLocks noGrp="1"/>
          </p:cNvSpPr>
          <p:nvPr>
            <p:ph idx="1"/>
          </p:nvPr>
        </p:nvSpPr>
        <p:spPr/>
        <p:txBody>
          <a:bodyPr>
            <a:normAutofit fontScale="92500" lnSpcReduction="20000"/>
          </a:bodyPr>
          <a:lstStyle/>
          <a:p>
            <a:pPr algn="just"/>
            <a:r>
              <a:rPr lang="es-ES" sz="3200" b="1" dirty="0" smtClean="0"/>
              <a:t>El metabolismo intermediario se entiende como aquellos procesos metabólicos vinculados con la incorporación, interconversión, degradación y excreción de sustancias biológicas de bajo peso molecular y se refiere fundamentalmente al metabolismo de los monosacáridos, aminoácidos, ácidos grasos y otros compuestos relacionados.</a:t>
            </a:r>
            <a:r>
              <a:rPr lang="es-ES" sz="3200" b="1" dirty="0"/>
              <a:t> Para que sucedan cada una de esas transformaciones se necesitan enzimas que </a:t>
            </a:r>
            <a:r>
              <a:rPr lang="es-ES" sz="3200" b="1" dirty="0" smtClean="0"/>
              <a:t>permitan la integración y regulación de los diferentes procesos metabólicos. </a:t>
            </a:r>
            <a:endParaRPr lang="es-ES" sz="3200" b="1" dirty="0"/>
          </a:p>
          <a:p>
            <a:pPr algn="just"/>
            <a:endParaRPr lang="es-ES" sz="3200" b="1" dirty="0" smtClean="0"/>
          </a:p>
          <a:p>
            <a:pPr algn="just"/>
            <a:r>
              <a:rPr lang="es-ES" sz="3200" b="1" dirty="0" smtClean="0">
                <a:solidFill>
                  <a:srgbClr val="C00000"/>
                </a:solidFill>
              </a:rPr>
              <a:t>Se excluyen los procesos relacionados con la síntesis de macromoléculas con excepción del glucógeno.</a:t>
            </a:r>
            <a:endParaRPr lang="es-ES" sz="3200" b="1" dirty="0">
              <a:solidFill>
                <a:srgbClr val="C00000"/>
              </a:solidFill>
            </a:endParaRPr>
          </a:p>
        </p:txBody>
      </p:sp>
      <p:sp>
        <p:nvSpPr>
          <p:cNvPr id="4" name="3 CuadroTexto"/>
          <p:cNvSpPr txBox="1"/>
          <p:nvPr/>
        </p:nvSpPr>
        <p:spPr>
          <a:xfrm>
            <a:off x="8618308" y="6278590"/>
            <a:ext cx="2735492" cy="369332"/>
          </a:xfrm>
          <a:prstGeom prst="rect">
            <a:avLst/>
          </a:prstGeom>
          <a:noFill/>
        </p:spPr>
        <p:txBody>
          <a:bodyPr wrap="none" rtlCol="0">
            <a:spAutoFit/>
          </a:bodyPr>
          <a:lstStyle/>
          <a:p>
            <a:pPr algn="ctr"/>
            <a:r>
              <a:rPr lang="es-ES" b="1" dirty="0"/>
              <a:t>MSc. Gleymis Venet Cadet </a:t>
            </a:r>
            <a:endParaRPr lang="es-ES" dirty="0"/>
          </a:p>
        </p:txBody>
      </p:sp>
      <p:pic>
        <p:nvPicPr>
          <p:cNvPr id="5" name="Picture 12" descr="http://www2.uah.es/tejedor_bio/bioquimica_Farmacia/IMAGENES/nutricion.gif"/>
          <p:cNvPicPr/>
          <p:nvPr/>
        </p:nvPicPr>
        <p:blipFill>
          <a:blip r:embed="rId2">
            <a:extLst>
              <a:ext uri="{28A0092B-C50C-407E-A947-70E740481C1C}">
                <a14:useLocalDpi xmlns:a14="http://schemas.microsoft.com/office/drawing/2010/main" val="0"/>
              </a:ext>
            </a:extLst>
          </a:blip>
          <a:srcRect/>
          <a:stretch>
            <a:fillRect/>
          </a:stretch>
        </p:blipFill>
        <p:spPr bwMode="auto">
          <a:xfrm>
            <a:off x="10073898" y="241824"/>
            <a:ext cx="1704814" cy="1572163"/>
          </a:xfrm>
          <a:prstGeom prst="rect">
            <a:avLst/>
          </a:prstGeom>
          <a:noFill/>
          <a:ln>
            <a:noFill/>
          </a:ln>
        </p:spPr>
      </p:pic>
    </p:spTree>
    <p:extLst>
      <p:ext uri="{BB962C8B-B14F-4D97-AF65-F5344CB8AC3E}">
        <p14:creationId xmlns:p14="http://schemas.microsoft.com/office/powerpoint/2010/main" val="2880341189"/>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FUNCIONES DEL METABOLISMO INTERMEDIARIO.</a:t>
            </a:r>
            <a:endParaRPr lang="es-ES" b="1" dirty="0"/>
          </a:p>
        </p:txBody>
      </p:sp>
      <p:sp>
        <p:nvSpPr>
          <p:cNvPr id="3" name="2 Marcador de contenido"/>
          <p:cNvSpPr>
            <a:spLocks noGrp="1"/>
          </p:cNvSpPr>
          <p:nvPr>
            <p:ph idx="1"/>
          </p:nvPr>
        </p:nvSpPr>
        <p:spPr/>
        <p:txBody>
          <a:bodyPr>
            <a:normAutofit/>
          </a:bodyPr>
          <a:lstStyle/>
          <a:p>
            <a:pPr marL="514350" indent="-514350">
              <a:buFont typeface="+mj-lt"/>
              <a:buAutoNum type="arabicPeriod"/>
            </a:pPr>
            <a:r>
              <a:rPr lang="es-ES" sz="3200" b="1" dirty="0" smtClean="0"/>
              <a:t>El ATP como intercambiador de energía.</a:t>
            </a:r>
          </a:p>
          <a:p>
            <a:r>
              <a:rPr lang="es-ES" sz="3200" b="1" dirty="0" smtClean="0"/>
              <a:t>La síntesis de ATP se basa en la oxidación de combustibles</a:t>
            </a:r>
            <a:endParaRPr lang="es-ES" sz="3200" b="1" dirty="0"/>
          </a:p>
          <a:p>
            <a:pPr marL="514350" indent="-514350">
              <a:buFont typeface="+mj-lt"/>
              <a:buAutoNum type="arabicPeriod" startAt="2"/>
            </a:pPr>
            <a:r>
              <a:rPr lang="es-ES" sz="3200" b="1" dirty="0"/>
              <a:t>Suministro de precursores para la síntesis de macromoléculas y otras sustancias necesarias para el </a:t>
            </a:r>
            <a:r>
              <a:rPr lang="es-ES" sz="3200" b="1" dirty="0" smtClean="0"/>
              <a:t>organismo.</a:t>
            </a:r>
          </a:p>
          <a:p>
            <a:pPr marL="514350" indent="-514350">
              <a:buFont typeface="+mj-lt"/>
              <a:buAutoNum type="arabicPeriod" startAt="2"/>
            </a:pPr>
            <a:r>
              <a:rPr lang="es-ES" sz="3200" b="1" dirty="0" smtClean="0"/>
              <a:t>Las vías biosintéticas y degradativas suelen ser diferentes.</a:t>
            </a:r>
            <a:endParaRPr lang="es-ES" sz="3200" b="1" dirty="0"/>
          </a:p>
          <a:p>
            <a:pPr marL="514350" indent="-514350">
              <a:buFont typeface="+mj-lt"/>
              <a:buAutoNum type="arabicPeriod" startAt="2"/>
            </a:pPr>
            <a:r>
              <a:rPr lang="es-ES" sz="3200" b="1" dirty="0"/>
              <a:t>Eliminación de sustancias de desecho</a:t>
            </a:r>
            <a:r>
              <a:rPr lang="es-ES" sz="3200" b="1" dirty="0" smtClean="0"/>
              <a:t>.</a:t>
            </a:r>
          </a:p>
          <a:p>
            <a:pPr marL="514350" indent="-514350">
              <a:buFont typeface="+mj-lt"/>
              <a:buAutoNum type="arabicPeriod" startAt="2"/>
            </a:pPr>
            <a:r>
              <a:rPr lang="es-ES" sz="3200" b="1" dirty="0" smtClean="0"/>
              <a:t>El poder reductor para biosíntesis lo ofrece el NADH</a:t>
            </a:r>
          </a:p>
          <a:p>
            <a:pPr marL="514350" indent="-514350">
              <a:buFont typeface="+mj-lt"/>
              <a:buAutoNum type="arabicPeriod" startAt="2"/>
            </a:pPr>
            <a:endParaRPr lang="es-ES" sz="3200" b="1" dirty="0"/>
          </a:p>
          <a:p>
            <a:pPr marL="514350" indent="-514350">
              <a:buFont typeface="+mj-lt"/>
              <a:buAutoNum type="arabicPeriod" startAt="2"/>
            </a:pPr>
            <a:endParaRPr lang="es-ES" dirty="0"/>
          </a:p>
        </p:txBody>
      </p:sp>
      <p:sp>
        <p:nvSpPr>
          <p:cNvPr id="4" name="3 CuadroTexto"/>
          <p:cNvSpPr txBox="1"/>
          <p:nvPr/>
        </p:nvSpPr>
        <p:spPr>
          <a:xfrm>
            <a:off x="7674353" y="6300028"/>
            <a:ext cx="2735492" cy="369332"/>
          </a:xfrm>
          <a:prstGeom prst="rect">
            <a:avLst/>
          </a:prstGeom>
          <a:noFill/>
        </p:spPr>
        <p:txBody>
          <a:bodyPr wrap="none" rtlCol="0">
            <a:spAutoFit/>
          </a:bodyPr>
          <a:lstStyle/>
          <a:p>
            <a:pPr algn="ctr"/>
            <a:r>
              <a:rPr lang="es-ES" b="1" dirty="0"/>
              <a:t>MSc. Gleymis Venet Cadet </a:t>
            </a:r>
            <a:endParaRPr lang="es-ES" dirty="0"/>
          </a:p>
        </p:txBody>
      </p:sp>
      <p:pic>
        <p:nvPicPr>
          <p:cNvPr id="5" name="Picture 12" descr="http://www2.uah.es/tejedor_bio/bioquimica_Farmacia/IMAGENES/nutricion.gif"/>
          <p:cNvPicPr/>
          <p:nvPr/>
        </p:nvPicPr>
        <p:blipFill>
          <a:blip r:embed="rId2">
            <a:extLst>
              <a:ext uri="{28A0092B-C50C-407E-A947-70E740481C1C}">
                <a14:useLocalDpi xmlns:a14="http://schemas.microsoft.com/office/drawing/2010/main" val="0"/>
              </a:ext>
            </a:extLst>
          </a:blip>
          <a:srcRect/>
          <a:stretch>
            <a:fillRect/>
          </a:stretch>
        </p:blipFill>
        <p:spPr bwMode="auto">
          <a:xfrm>
            <a:off x="9742278" y="208830"/>
            <a:ext cx="2175919" cy="1960934"/>
          </a:xfrm>
          <a:prstGeom prst="rect">
            <a:avLst/>
          </a:prstGeom>
          <a:noFill/>
          <a:ln>
            <a:noFill/>
          </a:ln>
        </p:spPr>
      </p:pic>
    </p:spTree>
    <p:extLst>
      <p:ext uri="{BB962C8B-B14F-4D97-AF65-F5344CB8AC3E}">
        <p14:creationId xmlns:p14="http://schemas.microsoft.com/office/powerpoint/2010/main" val="681010465"/>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CARACTERÍSTICAS DEL METABOLISMO INTERMEDIARIO.</a:t>
            </a:r>
            <a:endParaRPr lang="es-ES" b="1" dirty="0"/>
          </a:p>
        </p:txBody>
      </p:sp>
      <p:sp>
        <p:nvSpPr>
          <p:cNvPr id="3" name="2 Marcador de contenido"/>
          <p:cNvSpPr>
            <a:spLocks noGrp="1"/>
          </p:cNvSpPr>
          <p:nvPr>
            <p:ph idx="1"/>
          </p:nvPr>
        </p:nvSpPr>
        <p:spPr/>
        <p:txBody>
          <a:bodyPr/>
          <a:lstStyle/>
          <a:p>
            <a:pPr marL="514350" indent="-514350">
              <a:buFont typeface="+mj-lt"/>
              <a:buAutoNum type="arabicPeriod"/>
            </a:pPr>
            <a:r>
              <a:rPr lang="es-ES" b="1" dirty="0" smtClean="0"/>
              <a:t>Es universal.</a:t>
            </a:r>
          </a:p>
          <a:p>
            <a:pPr marL="514350" indent="-514350">
              <a:buFont typeface="+mj-lt"/>
              <a:buAutoNum type="arabicPeriod"/>
            </a:pPr>
            <a:r>
              <a:rPr lang="es-ES" b="1" dirty="0" smtClean="0"/>
              <a:t>Se organiza en vías y ciclos metabólicos.</a:t>
            </a:r>
          </a:p>
          <a:p>
            <a:pPr marL="514350" indent="-514350">
              <a:buFont typeface="+mj-lt"/>
              <a:buAutoNum type="arabicPeriod"/>
            </a:pPr>
            <a:r>
              <a:rPr lang="es-ES" b="1" dirty="0" smtClean="0"/>
              <a:t>Los proceso metabólicos pueden cambiar su dirección de funcionamiento de acuerdo con las necesidades del organismo.</a:t>
            </a:r>
          </a:p>
          <a:p>
            <a:pPr marL="514350" indent="-514350">
              <a:buFont typeface="+mj-lt"/>
              <a:buAutoNum type="arabicPeriod"/>
            </a:pPr>
            <a:r>
              <a:rPr lang="es-ES" b="1" dirty="0" smtClean="0"/>
              <a:t>Existe transferencia de energía y sustancias entre diferentes reacciones metabólicas de un mismo proceso o de diferentes procesos entre sí.</a:t>
            </a:r>
          </a:p>
          <a:p>
            <a:pPr marL="514350" indent="-514350">
              <a:buFont typeface="+mj-lt"/>
              <a:buAutoNum type="arabicPeriod"/>
            </a:pPr>
            <a:r>
              <a:rPr lang="es-ES" b="1" dirty="0" smtClean="0"/>
              <a:t>Esta sujeto a finos mecanismos de regulación.</a:t>
            </a:r>
            <a:endParaRPr lang="es-ES" b="1" dirty="0"/>
          </a:p>
        </p:txBody>
      </p:sp>
      <p:sp>
        <p:nvSpPr>
          <p:cNvPr id="4" name="3 CuadroTexto"/>
          <p:cNvSpPr txBox="1"/>
          <p:nvPr/>
        </p:nvSpPr>
        <p:spPr>
          <a:xfrm>
            <a:off x="7326770" y="6080737"/>
            <a:ext cx="2735492" cy="369332"/>
          </a:xfrm>
          <a:prstGeom prst="rect">
            <a:avLst/>
          </a:prstGeom>
          <a:noFill/>
        </p:spPr>
        <p:txBody>
          <a:bodyPr wrap="none" rtlCol="0">
            <a:spAutoFit/>
          </a:bodyPr>
          <a:lstStyle/>
          <a:p>
            <a:pPr algn="ctr"/>
            <a:r>
              <a:rPr lang="es-ES" b="1" dirty="0"/>
              <a:t>MSc. Gleymis Venet Cadet </a:t>
            </a:r>
            <a:endParaRPr lang="es-ES" dirty="0"/>
          </a:p>
        </p:txBody>
      </p:sp>
      <p:pic>
        <p:nvPicPr>
          <p:cNvPr id="5" name="Picture 12" descr="http://www2.uah.es/tejedor_bio/bioquimica_Farmacia/IMAGENES/nutricion.gif"/>
          <p:cNvPicPr/>
          <p:nvPr/>
        </p:nvPicPr>
        <p:blipFill>
          <a:blip r:embed="rId2">
            <a:extLst>
              <a:ext uri="{28A0092B-C50C-407E-A947-70E740481C1C}">
                <a14:useLocalDpi xmlns:a14="http://schemas.microsoft.com/office/drawing/2010/main" val="0"/>
              </a:ext>
            </a:extLst>
          </a:blip>
          <a:srcRect/>
          <a:stretch>
            <a:fillRect/>
          </a:stretch>
        </p:blipFill>
        <p:spPr bwMode="auto">
          <a:xfrm>
            <a:off x="9540801" y="391483"/>
            <a:ext cx="2175919" cy="2322071"/>
          </a:xfrm>
          <a:prstGeom prst="rect">
            <a:avLst/>
          </a:prstGeom>
          <a:noFill/>
          <a:ln>
            <a:noFill/>
          </a:ln>
        </p:spPr>
      </p:pic>
    </p:spTree>
    <p:extLst>
      <p:ext uri="{BB962C8B-B14F-4D97-AF65-F5344CB8AC3E}">
        <p14:creationId xmlns:p14="http://schemas.microsoft.com/office/powerpoint/2010/main" val="977093308"/>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VERTIENTES DEL METABOLISMO</a:t>
            </a:r>
            <a:endParaRPr lang="es-ES" b="1" dirty="0"/>
          </a:p>
        </p:txBody>
      </p:sp>
      <p:sp>
        <p:nvSpPr>
          <p:cNvPr id="3" name="Marcador de contenido 2"/>
          <p:cNvSpPr>
            <a:spLocks noGrp="1"/>
          </p:cNvSpPr>
          <p:nvPr>
            <p:ph idx="1"/>
          </p:nvPr>
        </p:nvSpPr>
        <p:spPr/>
        <p:txBody>
          <a:bodyPr>
            <a:normAutofit/>
          </a:bodyPr>
          <a:lstStyle/>
          <a:p>
            <a:r>
              <a:rPr lang="es-ES" sz="3600" dirty="0" smtClean="0">
                <a:effectLst/>
              </a:rPr>
              <a:t>El metabolismo se divide en: </a:t>
            </a:r>
          </a:p>
          <a:p>
            <a:pPr marL="742950" indent="-742950">
              <a:buFont typeface="+mj-lt"/>
              <a:buAutoNum type="arabicPeriod"/>
            </a:pPr>
            <a:r>
              <a:rPr lang="es-ES" sz="3600" b="1" dirty="0" smtClean="0">
                <a:solidFill>
                  <a:srgbClr val="C00000"/>
                </a:solidFill>
                <a:effectLst/>
              </a:rPr>
              <a:t>El catabolismo </a:t>
            </a:r>
            <a:r>
              <a:rPr lang="es-ES" sz="3600" dirty="0" smtClean="0">
                <a:effectLst/>
              </a:rPr>
              <a:t>es el metabolismo de degradación de sustancias con liberación de energía. </a:t>
            </a:r>
          </a:p>
          <a:p>
            <a:pPr marL="742950" indent="-742950">
              <a:buFont typeface="+mj-lt"/>
              <a:buAutoNum type="arabicPeriod"/>
            </a:pPr>
            <a:r>
              <a:rPr lang="es-ES" sz="3600" b="1" dirty="0" smtClean="0">
                <a:solidFill>
                  <a:srgbClr val="C00000"/>
                </a:solidFill>
                <a:effectLst/>
              </a:rPr>
              <a:t>El anabolismo </a:t>
            </a:r>
            <a:r>
              <a:rPr lang="es-ES" sz="3600" dirty="0" smtClean="0">
                <a:effectLst/>
              </a:rPr>
              <a:t>es el metabolismo de construcción de sustancias complejas con necesidad de consumir energía en ese proceso. </a:t>
            </a:r>
          </a:p>
        </p:txBody>
      </p:sp>
      <p:pic>
        <p:nvPicPr>
          <p:cNvPr id="4" name="Picture 12" descr="http://www2.uah.es/tejedor_bio/bioquimica_Farmacia/IMAGENES/nutricion.gif"/>
          <p:cNvPicPr/>
          <p:nvPr/>
        </p:nvPicPr>
        <p:blipFill>
          <a:blip r:embed="rId2">
            <a:extLst>
              <a:ext uri="{28A0092B-C50C-407E-A947-70E740481C1C}">
                <a14:useLocalDpi xmlns:a14="http://schemas.microsoft.com/office/drawing/2010/main" val="0"/>
              </a:ext>
            </a:extLst>
          </a:blip>
          <a:srcRect/>
          <a:stretch>
            <a:fillRect/>
          </a:stretch>
        </p:blipFill>
        <p:spPr bwMode="auto">
          <a:xfrm>
            <a:off x="9618292" y="162335"/>
            <a:ext cx="2175919" cy="2322071"/>
          </a:xfrm>
          <a:prstGeom prst="rect">
            <a:avLst/>
          </a:prstGeom>
          <a:noFill/>
          <a:ln>
            <a:noFill/>
          </a:ln>
        </p:spPr>
      </p:pic>
      <p:sp>
        <p:nvSpPr>
          <p:cNvPr id="5" name="3 CuadroTexto"/>
          <p:cNvSpPr txBox="1"/>
          <p:nvPr/>
        </p:nvSpPr>
        <p:spPr>
          <a:xfrm>
            <a:off x="7326770" y="6080737"/>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2900574888"/>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EL CATABOLISMO </a:t>
            </a:r>
            <a:br>
              <a:rPr lang="es-ES" b="1" dirty="0"/>
            </a:br>
            <a:endParaRPr lang="es-ES" b="1" dirty="0"/>
          </a:p>
        </p:txBody>
      </p:sp>
      <p:sp>
        <p:nvSpPr>
          <p:cNvPr id="3" name="Marcador de contenido 2"/>
          <p:cNvSpPr>
            <a:spLocks noGrp="1"/>
          </p:cNvSpPr>
          <p:nvPr>
            <p:ph idx="1"/>
          </p:nvPr>
        </p:nvSpPr>
        <p:spPr>
          <a:xfrm>
            <a:off x="838200" y="1438168"/>
            <a:ext cx="10515600" cy="4351338"/>
          </a:xfrm>
        </p:spPr>
        <p:txBody>
          <a:bodyPr>
            <a:normAutofit/>
          </a:bodyPr>
          <a:lstStyle/>
          <a:p>
            <a:pPr algn="just"/>
            <a:r>
              <a:rPr lang="es-ES" sz="3200" b="1" dirty="0" smtClean="0"/>
              <a:t>El catabolismo: </a:t>
            </a:r>
            <a:r>
              <a:rPr lang="es-ES" sz="3200" dirty="0" smtClean="0"/>
              <a:t>comprende </a:t>
            </a:r>
            <a:r>
              <a:rPr lang="es-ES" sz="3200" dirty="0"/>
              <a:t>el </a:t>
            </a:r>
            <a:r>
              <a:rPr lang="es-ES" sz="3200" dirty="0" smtClean="0"/>
              <a:t>metabolismo de </a:t>
            </a:r>
            <a:r>
              <a:rPr lang="es-ES" sz="3200" dirty="0"/>
              <a:t>degradación oxidativa de las </a:t>
            </a:r>
            <a:r>
              <a:rPr lang="es-ES" sz="3200" dirty="0" smtClean="0"/>
              <a:t>moléculas orgánicas</a:t>
            </a:r>
            <a:r>
              <a:rPr lang="es-ES" sz="3200" dirty="0"/>
              <a:t>, cuya finalidad es la obtención de </a:t>
            </a:r>
            <a:r>
              <a:rPr lang="es-ES" sz="3200" dirty="0" smtClean="0"/>
              <a:t>energía </a:t>
            </a:r>
            <a:r>
              <a:rPr lang="es-ES" sz="3200" dirty="0"/>
              <a:t>necesaria para </a:t>
            </a:r>
            <a:r>
              <a:rPr lang="es-ES" sz="3200" dirty="0" smtClean="0"/>
              <a:t>que </a:t>
            </a:r>
            <a:r>
              <a:rPr lang="es-ES" sz="3200" dirty="0"/>
              <a:t>la célula pueda </a:t>
            </a:r>
            <a:r>
              <a:rPr lang="es-ES" sz="3200" dirty="0" smtClean="0"/>
              <a:t>desarrollar </a:t>
            </a:r>
            <a:r>
              <a:rPr lang="es-ES" sz="3200" dirty="0"/>
              <a:t>sus </a:t>
            </a:r>
            <a:r>
              <a:rPr lang="es-ES" sz="3200" dirty="0" smtClean="0"/>
              <a:t>funciones vitales. Debe existir una última molécula </a:t>
            </a:r>
            <a:r>
              <a:rPr lang="es-ES" sz="3200" dirty="0"/>
              <a:t>que </a:t>
            </a:r>
            <a:r>
              <a:rPr lang="es-ES" sz="3200" dirty="0" smtClean="0"/>
              <a:t>capte los electrones o los hidrógenos desprendidos </a:t>
            </a:r>
            <a:r>
              <a:rPr lang="es-ES" sz="3200" dirty="0"/>
              <a:t>en las reacciones de </a:t>
            </a:r>
            <a:r>
              <a:rPr lang="es-ES" sz="3200" dirty="0" smtClean="0"/>
              <a:t>oxidación</a:t>
            </a:r>
            <a:r>
              <a:rPr lang="es-ES" sz="3200" dirty="0"/>
              <a:t>. </a:t>
            </a:r>
            <a:endParaRPr lang="es-ES" sz="3200" dirty="0" smtClean="0"/>
          </a:p>
          <a:p>
            <a:pPr algn="just"/>
            <a:r>
              <a:rPr lang="es-ES" sz="3200" dirty="0" smtClean="0"/>
              <a:t>Si </a:t>
            </a:r>
            <a:r>
              <a:rPr lang="es-ES" sz="3200" dirty="0"/>
              <a:t>el </a:t>
            </a:r>
            <a:r>
              <a:rPr lang="es-ES" sz="3200" dirty="0" smtClean="0"/>
              <a:t>aceptor </a:t>
            </a:r>
            <a:r>
              <a:rPr lang="es-ES" sz="3200" dirty="0"/>
              <a:t>de electrones es el oxígeno </a:t>
            </a:r>
            <a:r>
              <a:rPr lang="es-ES" sz="3200" dirty="0" smtClean="0"/>
              <a:t>molecular la ruta o el </a:t>
            </a:r>
            <a:r>
              <a:rPr lang="es-ES" sz="3200" b="1" dirty="0" smtClean="0">
                <a:solidFill>
                  <a:srgbClr val="C00000"/>
                </a:solidFill>
              </a:rPr>
              <a:t>catabolismo es aeróbico </a:t>
            </a:r>
            <a:r>
              <a:rPr lang="es-ES" sz="3200" dirty="0" smtClean="0"/>
              <a:t>y si </a:t>
            </a:r>
            <a:r>
              <a:rPr lang="es-ES" sz="3200" dirty="0"/>
              <a:t>es otra </a:t>
            </a:r>
            <a:r>
              <a:rPr lang="es-ES" sz="3200" dirty="0" smtClean="0"/>
              <a:t>molécula </a:t>
            </a:r>
            <a:r>
              <a:rPr lang="es-ES" sz="3200" dirty="0"/>
              <a:t>es </a:t>
            </a:r>
            <a:r>
              <a:rPr lang="es-ES" sz="3200" b="1" dirty="0" smtClean="0">
                <a:solidFill>
                  <a:srgbClr val="C00000"/>
                </a:solidFill>
              </a:rPr>
              <a:t>catabolismo anaeróbico.</a:t>
            </a:r>
            <a:endParaRPr lang="es-ES" sz="3200" b="1" dirty="0">
              <a:solidFill>
                <a:srgbClr val="C00000"/>
              </a:solidFill>
            </a:endParaRPr>
          </a:p>
        </p:txBody>
      </p:sp>
      <p:sp>
        <p:nvSpPr>
          <p:cNvPr id="4" name="3 CuadroTexto"/>
          <p:cNvSpPr txBox="1"/>
          <p:nvPr/>
        </p:nvSpPr>
        <p:spPr>
          <a:xfrm>
            <a:off x="7326770" y="6080737"/>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2077629693"/>
      </p:ext>
    </p:extLst>
  </p:cSld>
  <p:clrMapOvr>
    <a:masterClrMapping/>
  </p:clrMapOvr>
  <mc:AlternateContent xmlns:mc="http://schemas.openxmlformats.org/markup-compatibility/2006" xmlns:p14="http://schemas.microsoft.com/office/powerpoint/2010/main">
    <mc:Choice Requires="p14">
      <p:transition p14:dur="0" advClick="0" advTm="71000"/>
    </mc:Choice>
    <mc:Fallback xmlns="">
      <p:transition advClick="0" advTm="71000"/>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517</TotalTime>
  <Words>1893</Words>
  <Application>Microsoft Office PowerPoint</Application>
  <PresentationFormat>Panorámica</PresentationFormat>
  <Paragraphs>237</Paragraphs>
  <Slides>27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Calibri Light</vt:lpstr>
      <vt:lpstr>Constantia</vt:lpstr>
      <vt:lpstr>Tema de Office</vt:lpstr>
      <vt:lpstr>METABOLISMO Y NUTRICIÓN Tema 1: Introducción al estudio del metabolismo celular.   Conferencia 1: Generalidades del metabolismo y la respiración celular </vt:lpstr>
      <vt:lpstr>SUMARIO:</vt:lpstr>
      <vt:lpstr>OBJETIVOS:</vt:lpstr>
      <vt:lpstr>LIBROS DE LA ASIGNATURA</vt:lpstr>
      <vt:lpstr>INTRODUCCIÓN AL ESTUDIO DEL METABOLISMO. </vt:lpstr>
      <vt:lpstr>FUNCIONES DEL METABOLISMO INTERMEDIARIO.</vt:lpstr>
      <vt:lpstr>CARACTERÍSTICAS DEL METABOLISMO INTERMEDIARIO.</vt:lpstr>
      <vt:lpstr>VERTIENTES DEL METABOLISMO</vt:lpstr>
      <vt:lpstr>EL CATABOLISMO  </vt:lpstr>
      <vt:lpstr>Presentación de PowerPoint</vt:lpstr>
      <vt:lpstr>EL ANABOLISMO</vt:lpstr>
      <vt:lpstr>ANABOLISMO</vt:lpstr>
      <vt:lpstr>RELACIONES ENTRE CATABOLISMO Y ANABOLISMO.</vt:lpstr>
      <vt:lpstr>ORGANIZACIÓN DEL METABOLISMO</vt:lpstr>
      <vt:lpstr>Presentación de PowerPoint</vt:lpstr>
      <vt:lpstr>Presentación de PowerPoint</vt:lpstr>
      <vt:lpstr>Presentación de PowerPoint</vt:lpstr>
      <vt:lpstr>Presentación de PowerPoint</vt:lpstr>
      <vt:lpstr>ESQUEMA DE LA MITOCONDRIA</vt:lpstr>
      <vt:lpstr>LA MATRIZ MITOCONDRIAL.</vt:lpstr>
      <vt:lpstr>LA MEMBRANA EXTERNA MITOCONDRIAL.</vt:lpstr>
      <vt:lpstr>LA MEMBRANA INTERNA MITOCONDRIAL.</vt:lpstr>
      <vt:lpstr>PROCESOS QUE INTEGRAN LA RESPIRACIÓN CELULAR:</vt:lpstr>
      <vt:lpstr>VÍNCULO ENTRE LOS TRES PROCESOS</vt:lpstr>
      <vt:lpstr>CONCLUSIONES </vt:lpstr>
      <vt:lpstr>ESTUDIO INDEPENDIENTE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METABOLISMO Y NUTRICIÓN Tema 1: Introducción al estudio del metabolismo celular.   Conferencia 1: Generalidades del metabolismo y la respiración celular</dc:title>
  <dc:creator>Gleymis</dc:creator>
  <cp:lastModifiedBy>Meli</cp:lastModifiedBy>
  <cp:revision>46</cp:revision>
  <dcterms:created xsi:type="dcterms:W3CDTF">2018-02-11T05:01:24Z</dcterms:created>
  <dcterms:modified xsi:type="dcterms:W3CDTF">2021-03-28T16:32:32Z</dcterms:modified>
</cp:coreProperties>
</file>