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7" r:id="rId4"/>
    <p:sldId id="265" r:id="rId5"/>
    <p:sldId id="266" r:id="rId6"/>
    <p:sldId id="268" r:id="rId7"/>
    <p:sldId id="270" r:id="rId8"/>
    <p:sldId id="269" r:id="rId9"/>
    <p:sldId id="273" r:id="rId10"/>
    <p:sldId id="274" r:id="rId11"/>
    <p:sldId id="271" r:id="rId12"/>
    <p:sldId id="275" r:id="rId13"/>
    <p:sldId id="276" r:id="rId14"/>
    <p:sldId id="272" r:id="rId15"/>
  </p:sldIdLst>
  <p:sldSz cx="10956925" cy="8220075"/>
  <p:notesSz cx="6858000" cy="9144000"/>
  <p:defaultTextStyle>
    <a:defPPr>
      <a:defRPr lang="es-ES"/>
    </a:defPPr>
    <a:lvl1pPr marL="0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7908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5817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3725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1634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39542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7451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5359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3268" algn="l" defTabSz="109581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9">
          <p15:clr>
            <a:srgbClr val="A4A3A4"/>
          </p15:clr>
        </p15:guide>
        <p15:guide id="2" pos="3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80" y="42"/>
      </p:cViewPr>
      <p:guideLst>
        <p:guide orient="horz" pos="2589"/>
        <p:guide pos="3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EADD8-748C-463B-B94B-665DC0B64802}" type="datetimeFigureOut">
              <a:rPr lang="es-MX" smtClean="0"/>
              <a:t>11/11/2019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294FC-908E-4DA6-AC37-710D9E123EC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48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Bajo</a:t>
            </a:r>
            <a:r>
              <a:rPr lang="es-MX" baseline="0" dirty="0" smtClean="0"/>
              <a:t> el gobierno de Rafael Correa EEUU tuvo q salir de la base</a:t>
            </a:r>
          </a:p>
          <a:p>
            <a:r>
              <a:rPr lang="es-MX" baseline="0" dirty="0" smtClean="0"/>
              <a:t>Su objetivo en Colombia es proteger los yacimientos de petróleo y evitar toda negociación con las guerrillas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294FC-908E-4DA6-AC37-710D9E123EC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508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Bajo</a:t>
            </a:r>
            <a:r>
              <a:rPr lang="es-MX" baseline="0" dirty="0" smtClean="0"/>
              <a:t> el gobierno de Rafael Correa EEUU tuvo q salir de la base</a:t>
            </a:r>
          </a:p>
          <a:p>
            <a:r>
              <a:rPr lang="es-MX" baseline="0" dirty="0" smtClean="0"/>
              <a:t>Su objetivo en Colombia es proteger los yacimientos de petróleo y evitar toda negociación con las guerrillas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294FC-908E-4DA6-AC37-710D9E123EC6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1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Bajo</a:t>
            </a:r>
            <a:r>
              <a:rPr lang="es-MX" baseline="0" dirty="0" smtClean="0"/>
              <a:t> el gobierno de Rafael Correa EEUU tuvo q salir de la base</a:t>
            </a:r>
          </a:p>
          <a:p>
            <a:r>
              <a:rPr lang="es-MX" baseline="0" dirty="0" smtClean="0"/>
              <a:t>Su objetivo en Colombia es proteger los yacimientos de petróleo y evitar toda negociación con las guerrillas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294FC-908E-4DA6-AC37-710D9E123EC6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1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294FC-908E-4DA6-AC37-710D9E123EC6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70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770" y="1345277"/>
            <a:ext cx="9313386" cy="2861804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616" y="4317443"/>
            <a:ext cx="8217694" cy="19846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908" indent="0" algn="ctr">
              <a:buNone/>
              <a:defRPr sz="2400"/>
            </a:lvl2pPr>
            <a:lvl3pPr marL="1095817" indent="0" algn="ctr">
              <a:buNone/>
              <a:defRPr sz="2200"/>
            </a:lvl3pPr>
            <a:lvl4pPr marL="1643725" indent="0" algn="ctr">
              <a:buNone/>
              <a:defRPr sz="1900"/>
            </a:lvl4pPr>
            <a:lvl5pPr marL="2191634" indent="0" algn="ctr">
              <a:buNone/>
              <a:defRPr sz="1900"/>
            </a:lvl5pPr>
            <a:lvl6pPr marL="2739542" indent="0" algn="ctr">
              <a:buNone/>
              <a:defRPr sz="1900"/>
            </a:lvl6pPr>
            <a:lvl7pPr marL="3287451" indent="0" algn="ctr">
              <a:buNone/>
              <a:defRPr sz="1900"/>
            </a:lvl7pPr>
            <a:lvl8pPr marL="3835359" indent="0" algn="ctr">
              <a:buNone/>
              <a:defRPr sz="1900"/>
            </a:lvl8pPr>
            <a:lvl9pPr marL="4383268" indent="0" algn="ctr">
              <a:buNone/>
              <a:defRPr sz="19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59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89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1050" y="437643"/>
            <a:ext cx="2362587" cy="696613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3289" y="437643"/>
            <a:ext cx="6950799" cy="6966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5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20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2" y="2049313"/>
            <a:ext cx="9450348" cy="3419322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582" y="5500983"/>
            <a:ext cx="9450348" cy="1798141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 marL="5479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58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3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1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95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74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53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3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51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3289" y="2188214"/>
            <a:ext cx="4656693" cy="52155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6943" y="2188214"/>
            <a:ext cx="4656693" cy="52155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162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16" y="437644"/>
            <a:ext cx="9450348" cy="15888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717" y="2015061"/>
            <a:ext cx="4635292" cy="9875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08" indent="0">
              <a:buNone/>
              <a:defRPr sz="2400" b="1"/>
            </a:lvl2pPr>
            <a:lvl3pPr marL="1095817" indent="0">
              <a:buNone/>
              <a:defRPr sz="2200" b="1"/>
            </a:lvl3pPr>
            <a:lvl4pPr marL="1643725" indent="0">
              <a:buNone/>
              <a:defRPr sz="1900" b="1"/>
            </a:lvl4pPr>
            <a:lvl5pPr marL="2191634" indent="0">
              <a:buNone/>
              <a:defRPr sz="1900" b="1"/>
            </a:lvl5pPr>
            <a:lvl6pPr marL="2739542" indent="0">
              <a:buNone/>
              <a:defRPr sz="1900" b="1"/>
            </a:lvl6pPr>
            <a:lvl7pPr marL="3287451" indent="0">
              <a:buNone/>
              <a:defRPr sz="1900" b="1"/>
            </a:lvl7pPr>
            <a:lvl8pPr marL="3835359" indent="0">
              <a:buNone/>
              <a:defRPr sz="1900" b="1"/>
            </a:lvl8pPr>
            <a:lvl9pPr marL="4383268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717" y="3002611"/>
            <a:ext cx="4635292" cy="44163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6944" y="2015061"/>
            <a:ext cx="4658120" cy="98755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908" indent="0">
              <a:buNone/>
              <a:defRPr sz="2400" b="1"/>
            </a:lvl2pPr>
            <a:lvl3pPr marL="1095817" indent="0">
              <a:buNone/>
              <a:defRPr sz="2200" b="1"/>
            </a:lvl3pPr>
            <a:lvl4pPr marL="1643725" indent="0">
              <a:buNone/>
              <a:defRPr sz="1900" b="1"/>
            </a:lvl4pPr>
            <a:lvl5pPr marL="2191634" indent="0">
              <a:buNone/>
              <a:defRPr sz="1900" b="1"/>
            </a:lvl5pPr>
            <a:lvl6pPr marL="2739542" indent="0">
              <a:buNone/>
              <a:defRPr sz="1900" b="1"/>
            </a:lvl6pPr>
            <a:lvl7pPr marL="3287451" indent="0">
              <a:buNone/>
              <a:defRPr sz="1900" b="1"/>
            </a:lvl7pPr>
            <a:lvl8pPr marL="3835359" indent="0">
              <a:buNone/>
              <a:defRPr sz="1900" b="1"/>
            </a:lvl8pPr>
            <a:lvl9pPr marL="4383268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6944" y="3002611"/>
            <a:ext cx="4658120" cy="44163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72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19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9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16" y="548005"/>
            <a:ext cx="3533893" cy="1918018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120" y="1183540"/>
            <a:ext cx="5546943" cy="584158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716" y="2466022"/>
            <a:ext cx="3533893" cy="4568612"/>
          </a:xfrm>
        </p:spPr>
        <p:txBody>
          <a:bodyPr/>
          <a:lstStyle>
            <a:lvl1pPr marL="0" indent="0">
              <a:buNone/>
              <a:defRPr sz="1900"/>
            </a:lvl1pPr>
            <a:lvl2pPr marL="547908" indent="0">
              <a:buNone/>
              <a:defRPr sz="1700"/>
            </a:lvl2pPr>
            <a:lvl3pPr marL="1095817" indent="0">
              <a:buNone/>
              <a:defRPr sz="1400"/>
            </a:lvl3pPr>
            <a:lvl4pPr marL="1643725" indent="0">
              <a:buNone/>
              <a:defRPr sz="1200"/>
            </a:lvl4pPr>
            <a:lvl5pPr marL="2191634" indent="0">
              <a:buNone/>
              <a:defRPr sz="1200"/>
            </a:lvl5pPr>
            <a:lvl6pPr marL="2739542" indent="0">
              <a:buNone/>
              <a:defRPr sz="1200"/>
            </a:lvl6pPr>
            <a:lvl7pPr marL="3287451" indent="0">
              <a:buNone/>
              <a:defRPr sz="1200"/>
            </a:lvl7pPr>
            <a:lvl8pPr marL="3835359" indent="0">
              <a:buNone/>
              <a:defRPr sz="1200"/>
            </a:lvl8pPr>
            <a:lvl9pPr marL="438326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0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16" y="548005"/>
            <a:ext cx="3533893" cy="1918018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58120" y="1183540"/>
            <a:ext cx="5546943" cy="5841581"/>
          </a:xfrm>
        </p:spPr>
        <p:txBody>
          <a:bodyPr anchor="t"/>
          <a:lstStyle>
            <a:lvl1pPr marL="0" indent="0">
              <a:buNone/>
              <a:defRPr sz="3800"/>
            </a:lvl1pPr>
            <a:lvl2pPr marL="547908" indent="0">
              <a:buNone/>
              <a:defRPr sz="3400"/>
            </a:lvl2pPr>
            <a:lvl3pPr marL="1095817" indent="0">
              <a:buNone/>
              <a:defRPr sz="2900"/>
            </a:lvl3pPr>
            <a:lvl4pPr marL="1643725" indent="0">
              <a:buNone/>
              <a:defRPr sz="2400"/>
            </a:lvl4pPr>
            <a:lvl5pPr marL="2191634" indent="0">
              <a:buNone/>
              <a:defRPr sz="2400"/>
            </a:lvl5pPr>
            <a:lvl6pPr marL="2739542" indent="0">
              <a:buNone/>
              <a:defRPr sz="2400"/>
            </a:lvl6pPr>
            <a:lvl7pPr marL="3287451" indent="0">
              <a:buNone/>
              <a:defRPr sz="2400"/>
            </a:lvl7pPr>
            <a:lvl8pPr marL="3835359" indent="0">
              <a:buNone/>
              <a:defRPr sz="2400"/>
            </a:lvl8pPr>
            <a:lvl9pPr marL="4383268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716" y="2466022"/>
            <a:ext cx="3533893" cy="4568612"/>
          </a:xfrm>
        </p:spPr>
        <p:txBody>
          <a:bodyPr/>
          <a:lstStyle>
            <a:lvl1pPr marL="0" indent="0">
              <a:buNone/>
              <a:defRPr sz="1900"/>
            </a:lvl1pPr>
            <a:lvl2pPr marL="547908" indent="0">
              <a:buNone/>
              <a:defRPr sz="1700"/>
            </a:lvl2pPr>
            <a:lvl3pPr marL="1095817" indent="0">
              <a:buNone/>
              <a:defRPr sz="1400"/>
            </a:lvl3pPr>
            <a:lvl4pPr marL="1643725" indent="0">
              <a:buNone/>
              <a:defRPr sz="1200"/>
            </a:lvl4pPr>
            <a:lvl5pPr marL="2191634" indent="0">
              <a:buNone/>
              <a:defRPr sz="1200"/>
            </a:lvl5pPr>
            <a:lvl6pPr marL="2739542" indent="0">
              <a:buNone/>
              <a:defRPr sz="1200"/>
            </a:lvl6pPr>
            <a:lvl7pPr marL="3287451" indent="0">
              <a:buNone/>
              <a:defRPr sz="1200"/>
            </a:lvl7pPr>
            <a:lvl8pPr marL="3835359" indent="0">
              <a:buNone/>
              <a:defRPr sz="1200"/>
            </a:lvl8pPr>
            <a:lvl9pPr marL="438326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33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289" y="437644"/>
            <a:ext cx="9450348" cy="1588835"/>
          </a:xfrm>
          <a:prstGeom prst="rect">
            <a:avLst/>
          </a:prstGeom>
        </p:spPr>
        <p:txBody>
          <a:bodyPr vert="horz" lIns="109582" tIns="54791" rIns="109582" bIns="5479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289" y="2188214"/>
            <a:ext cx="9450348" cy="5215562"/>
          </a:xfrm>
          <a:prstGeom prst="rect">
            <a:avLst/>
          </a:prstGeom>
        </p:spPr>
        <p:txBody>
          <a:bodyPr vert="horz" lIns="109582" tIns="54791" rIns="109582" bIns="5479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289" y="7618793"/>
            <a:ext cx="2465308" cy="437643"/>
          </a:xfrm>
          <a:prstGeom prst="rect">
            <a:avLst/>
          </a:prstGeom>
        </p:spPr>
        <p:txBody>
          <a:bodyPr vert="horz" lIns="109582" tIns="54791" rIns="109582" bIns="5479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5BA72-3FD5-44DD-8122-7403CBD72E9A}" type="datetimeFigureOut">
              <a:rPr lang="es-ES" smtClean="0"/>
              <a:t>11/11/2019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9482" y="7618793"/>
            <a:ext cx="3697962" cy="437643"/>
          </a:xfrm>
          <a:prstGeom prst="rect">
            <a:avLst/>
          </a:prstGeom>
        </p:spPr>
        <p:txBody>
          <a:bodyPr vert="horz" lIns="109582" tIns="54791" rIns="109582" bIns="5479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8328" y="7618793"/>
            <a:ext cx="2465308" cy="437643"/>
          </a:xfrm>
          <a:prstGeom prst="rect">
            <a:avLst/>
          </a:prstGeom>
        </p:spPr>
        <p:txBody>
          <a:bodyPr vert="horz" lIns="109582" tIns="54791" rIns="109582" bIns="5479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CE84-5508-4B7D-863C-49B1705556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581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954" indent="-273954" algn="l" defTabSz="1095817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1863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771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680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588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497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405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314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222" indent="-273954" algn="l" defTabSz="1095817" rtl="0" eaLnBrk="1" latinLnBrk="0" hangingPunct="1">
        <a:lnSpc>
          <a:spcPct val="90000"/>
        </a:lnSpc>
        <a:spcBef>
          <a:spcPts val="59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08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817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725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634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542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451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359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268" algn="l" defTabSz="109581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gi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2405" y="1456406"/>
            <a:ext cx="10357718" cy="4482188"/>
          </a:xfrm>
          <a:prstGeom prst="rect">
            <a:avLst/>
          </a:prstGeom>
        </p:spPr>
        <p:txBody>
          <a:bodyPr wrap="square" lIns="109582" tIns="54791" rIns="109582" bIns="54791">
            <a:spAutoFit/>
          </a:bodyPr>
          <a:lstStyle/>
          <a:p>
            <a:pPr algn="ctr" defTabSz="1313227"/>
            <a:r>
              <a:rPr lang="es-ES" sz="9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Historia Contemporánea y de América</a:t>
            </a:r>
          </a:p>
        </p:txBody>
      </p:sp>
    </p:spTree>
    <p:extLst>
      <p:ext uri="{BB962C8B-B14F-4D97-AF65-F5344CB8AC3E}">
        <p14:creationId xmlns:p14="http://schemas.microsoft.com/office/powerpoint/2010/main" val="3262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91" y="1425080"/>
            <a:ext cx="4244056" cy="4686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433138" y="930442"/>
            <a:ext cx="563787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 el video “Expansión militar de EEUU en América Latina” y responda:</a:t>
            </a: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 qué países de América Latina y el Caribe ha establecido EEUU bases militares?</a:t>
            </a:r>
          </a:p>
          <a:p>
            <a:pPr algn="ctr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Qué significa para estos países la existencia de estas bases militares?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gilmatp\Escritorio\58f2c94d61be5b0bed3fb436053be7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9" t="49828" r="11183"/>
          <a:stretch/>
        </p:blipFill>
        <p:spPr bwMode="auto">
          <a:xfrm>
            <a:off x="6946227" y="719890"/>
            <a:ext cx="3785938" cy="3958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66271" y="850232"/>
            <a:ext cx="5935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 Unidos constituye una amenaza permanente en la región latinoamericana</a:t>
            </a:r>
            <a:endParaRPr lang="es-MX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Documents and Settings\joselmf\Escritorio\580b585b2edbce24c47b28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76" y="149505"/>
            <a:ext cx="3175239" cy="19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bajo 3"/>
          <p:cNvSpPr/>
          <p:nvPr/>
        </p:nvSpPr>
        <p:spPr>
          <a:xfrm>
            <a:off x="3128207" y="2394195"/>
            <a:ext cx="1411705" cy="6096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6546" y="3251175"/>
            <a:ext cx="6835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hará todo a su alcance para socavar a los gobiernos que impulsen proyectos renovadores</a:t>
            </a:r>
            <a:endParaRPr lang="es-MX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6547" y="4883306"/>
            <a:ext cx="10010269" cy="3046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-golpe fascista contra Hugo Chávez en abril de 2002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-planes de magnicidio contra Fidel Castro, Chávez y Maduro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-apoyo a la oposición en Venezuela, Bolivia, Brasil, Argentina y Ecuador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-campañas mediáticas contra los procesos izquierdistas e integracionistas, así como contra sus líderes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-subversión política e ideológica</a:t>
            </a:r>
          </a:p>
          <a:p>
            <a:pPr algn="just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-apoyo a intentos de derrocar el gobierno de Venezuela y golpe de estado en Bolivia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aguil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27" y="2504468"/>
            <a:ext cx="1652333" cy="17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0842" y="385011"/>
            <a:ext cx="1034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región sufre actualmente de un retroceso al perderse gobiernos progresistas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843" y="1796716"/>
            <a:ext cx="367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desde 2017 con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Lenín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Moreno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2" y="2870534"/>
            <a:ext cx="3784684" cy="499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4078955" y="7060992"/>
            <a:ext cx="370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Bolivia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desde 2019 con </a:t>
            </a:r>
            <a:r>
              <a:rPr lang="es-E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Jeanine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Áñez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4" y="1552529"/>
            <a:ext cx="3462588" cy="5232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663112" y="1779990"/>
            <a:ext cx="3188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Argentina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entre 2015-2019 con </a:t>
            </a:r>
            <a:r>
              <a:rPr lang="es-MX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Mauricio </a:t>
            </a:r>
            <a:r>
              <a:rPr lang="es-MX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Macri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50" y="2980318"/>
            <a:ext cx="2810389" cy="488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59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7096" y="593558"/>
            <a:ext cx="5037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desde 2016 con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Michel Temer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Jair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Bolsonaro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6" y="1684421"/>
            <a:ext cx="3254692" cy="6112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4" y="1828800"/>
            <a:ext cx="2999873" cy="607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288504" y="593558"/>
            <a:ext cx="448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Uruguay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desde 2020 con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Luis Alberto Lacalle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10" y="1684421"/>
            <a:ext cx="3376946" cy="596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74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63068" y="625642"/>
            <a:ext cx="668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Orientación del Seminario Integrador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5" y="4620377"/>
            <a:ext cx="3052178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316665" y="1707823"/>
            <a:ext cx="10222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Explique las consecuencias para América Latina de la aplicación del modelo neoliberal. p. 162 (último párrafo)</a:t>
            </a:r>
          </a:p>
          <a:p>
            <a:pPr marL="457200" indent="-457200" algn="just">
              <a:buAutoNum type="arabicPeriod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 Explique los cambios producidos en América Latina a partir de 1998.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Especifique los cambios en Bolivia y Ecuador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p. 163-169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368843" y="4463778"/>
            <a:ext cx="7331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Explique los problemas actuales que enfrenta América Latina (gobiernos de izquierda y procesos integracionistas). Material digital</a:t>
            </a:r>
          </a:p>
          <a:p>
            <a:pPr lvl="0"/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267200" y="6352674"/>
            <a:ext cx="590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Hacer 3 equipos para la exposición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2050" y="1439218"/>
            <a:ext cx="10272117" cy="48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582" tIns="54791" rIns="109582" bIns="54791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Unidad 5:</a:t>
            </a: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América en el siglo </a:t>
            </a:r>
            <a:r>
              <a:rPr lang="es-E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endParaRPr lang="es-E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360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Asunto</a:t>
            </a:r>
            <a:r>
              <a:rPr lang="es-E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política de los Estados Unidos</a:t>
            </a:r>
            <a:r>
              <a:rPr lang="es-ES" sz="3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s-E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política agresiva del imperialismo hacia la región</a:t>
            </a:r>
            <a:endParaRPr lang="es-ES" sz="3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8966" y="1164917"/>
            <a:ext cx="9954125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Cumbre de las Américas celebrada en Miami en 1994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decide crear el ALCA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8966" y="2310203"/>
            <a:ext cx="7732296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Cumbre de las Américas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celebrada en Chile en 1998 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576133" y="302933"/>
            <a:ext cx="773229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de Estados Unidos en el área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67586" y="3011787"/>
            <a:ext cx="9288379" cy="46166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s-MX" dirty="0" smtClean="0"/>
              <a:t> 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Cumbre de las Américas celebrada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Quebec, Canadá en 2001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228595" y="3787741"/>
            <a:ext cx="10427370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Cumbre de las Américas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celebrada en Mar del Plata, Argentina en 2005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miembros de MERCOSUR formaron un bloque en rechazo al ALCA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595" y="4933027"/>
            <a:ext cx="10567742" cy="12003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Cumbre de las Américas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celebrada en Trinidad y Tobago en 2009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abordó la sostenibilidad ambiental, seguridad energética, crisis económica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8595" y="6394523"/>
            <a:ext cx="10567742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Cumbre de las Américas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celebrada en Cartagena, Colombia en 2012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condenó la ausencia de Cuba y el bloqueo económico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352171" y="7362098"/>
            <a:ext cx="632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en 2015</a:t>
            </a:r>
            <a:endParaRPr lang="es-MX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2124" y="431159"/>
            <a:ext cx="10539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mantener su hegemonía en América Latina EEUU trata de imponer </a:t>
            </a:r>
          </a:p>
          <a:p>
            <a:pPr algn="ctr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Área de Libre Comercio para las Américas (ALCA)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776535" y="1015783"/>
            <a:ext cx="1411705" cy="48743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Flecha curvada hacia la derecha 3"/>
          <p:cNvSpPr/>
          <p:nvPr/>
        </p:nvSpPr>
        <p:spPr>
          <a:xfrm rot="2868067">
            <a:off x="472653" y="1233091"/>
            <a:ext cx="1042737" cy="1026695"/>
          </a:xfrm>
          <a:prstGeom prst="curv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24525" y="2460431"/>
            <a:ext cx="9031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-Impulsa el Tratado de Libre Comercio para América del Norte (TLCAN) </a:t>
            </a: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-Forman parte de él Canadá, EEUU y México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7093" y="3871955"/>
            <a:ext cx="595162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de su aplicación en</a:t>
            </a:r>
            <a:r>
              <a:rPr lang="es-MX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7092" y="4579985"/>
            <a:ext cx="102348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-La mayoría de la población vive por debajo de los niveles de pobreza 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-Los salarios mínimos decayeron y los precios de la canasta básica se elevaron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-La mayoría de los trabajaron no cuentan con seguridad social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-Casi la totalidad de las empresas exportadoras son filiales norteamericanas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-La mayoría de las exportaciones van a EEUU y de allí proviene la mayoría de las importaciones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-Incremento de la contaminación ambiental, reducción del área forestal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aguil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02" y="2291955"/>
            <a:ext cx="2042402" cy="17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56547" y="433137"/>
            <a:ext cx="41869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Lucha contra el ALCA 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 la derecha con bandas 2"/>
          <p:cNvSpPr/>
          <p:nvPr/>
        </p:nvSpPr>
        <p:spPr>
          <a:xfrm rot="5400000">
            <a:off x="4884819" y="954507"/>
            <a:ext cx="930445" cy="1395663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200525" y="2149648"/>
            <a:ext cx="10299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 resistencia popular</a:t>
            </a:r>
          </a:p>
          <a:p>
            <a:pPr marL="457200" indent="-457200" algn="ctr"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 anti ALCA </a:t>
            </a:r>
          </a:p>
          <a:p>
            <a:pPr marL="457200" indent="-457200" algn="ctr"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Oposición de importantes países de la región (Venezuela, Brasil, Argentina y los miembros de CARICOM)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52209" y="4427183"/>
            <a:ext cx="5847347" cy="3046988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-Campañas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comunicación e información sobre el Libre Comercio y sus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-Movilizaciones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marchas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Alianzas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gobiernos y pueblos de América Latina con los mismos intereses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frenar la hegemonía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Estados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Unidos</a:t>
            </a:r>
            <a:endParaRPr lang="es-MX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" y="4113384"/>
            <a:ext cx="3635299" cy="3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2586" y="392898"/>
            <a:ext cx="755583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MX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Estados Unidos en el área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8862" y="1390300"/>
            <a:ext cx="1045945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1999 se aprobó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Ley de Alianza con Colombia y la región andina conocida como </a:t>
            </a:r>
            <a:r>
              <a:rPr lang="es-MX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Colombia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constituye el instrumento militar del ALCA y traspasa las fronteras de Colombia para apuntar contra gobiernos “indeseables” para la Casa Blanca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Presencia militar norteamericana en la región con el pretexto de luchar contra el  narcotráfico, 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migración ilegal y el terrorismo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Incremento de las operaciones de inteligencia en el área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Ocuparon hasta 2009 la base de Manta en Ecuador (Triple Frontera)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Pretende revitalizar la desprestigiada Organización de Naciones Unidas (OEA) creada desde 1948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Aprobó en 2001 la Carta Democrática Interamericana, que constituye un instrumento intervencionista en la región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curvada hacia abajo 3"/>
          <p:cNvSpPr/>
          <p:nvPr/>
        </p:nvSpPr>
        <p:spPr>
          <a:xfrm rot="2357691">
            <a:off x="4555958" y="6208294"/>
            <a:ext cx="577516" cy="513348"/>
          </a:xfrm>
          <a:prstGeom prst="curved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" name="Picture 5" descr="aguil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2540" y="59644"/>
            <a:ext cx="2381079" cy="14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13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0674" y="266755"/>
            <a:ext cx="755583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Estados Unidos en el área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8862" y="1174605"/>
            <a:ext cx="10459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1056" y="1123296"/>
            <a:ext cx="6793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de Naciones Unidas (OEA)</a:t>
            </a:r>
            <a:endParaRPr lang="es-MX" sz="3200" b="1" dirty="0"/>
          </a:p>
        </p:txBody>
      </p:sp>
      <p:sp>
        <p:nvSpPr>
          <p:cNvPr id="6" name="Flecha curvada hacia la izquierda 5"/>
          <p:cNvSpPr/>
          <p:nvPr/>
        </p:nvSpPr>
        <p:spPr>
          <a:xfrm rot="17722898">
            <a:off x="7492211" y="971725"/>
            <a:ext cx="802106" cy="1027219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594687" y="2155395"/>
            <a:ext cx="6064509" cy="156966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 objetivo supuestamente es fortalecer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paz y seguridad,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apoyar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desarrollo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socioeconómico y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promover el desarrollo sostenible en 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América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9178" y="3987787"/>
            <a:ext cx="1033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Devino </a:t>
            </a:r>
            <a:r>
              <a:rPr lang="es-MX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espacio para la dominación norteamericana en el </a:t>
            </a:r>
            <a:r>
              <a:rPr lang="es-MX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continente</a:t>
            </a: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840270" y="2358541"/>
            <a:ext cx="57157" cy="161004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echa abajo 9"/>
          <p:cNvSpPr/>
          <p:nvPr/>
        </p:nvSpPr>
        <p:spPr>
          <a:xfrm>
            <a:off x="4723807" y="4450264"/>
            <a:ext cx="1411705" cy="48743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91056" y="4958938"/>
            <a:ext cx="1071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-Dejó que tropas mercenarias de la CIA intervinieran en Guatemala en 1954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-Apoyó la invasión mercenaria a Playa Girón en 1961 y promovió la ruptura de relaciones de los países del área con Cuba (aislamiento)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-Permitió el desembarco de marines yanquis en República Dominicana en 1965 para impedir el triunfo del movimiento popular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-Permitió que EEUU apoyara a Gran Bretaña en la Guerra de las Malvinas e impusiera sanciones económicas a Argentina</a:t>
            </a: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-En 1983 permitió la intervención de EEUU en Granada</a:t>
            </a:r>
          </a:p>
          <a:p>
            <a:pPr algn="just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6" y="1970290"/>
            <a:ext cx="3252035" cy="1939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44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0674" y="266755"/>
            <a:ext cx="755583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Estados Unidos en el área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8862" y="1174605"/>
            <a:ext cx="1045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8861" y="1128223"/>
            <a:ext cx="7473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Tratado </a:t>
            </a:r>
            <a:r>
              <a:rPr lang="es-E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Interamericano de Asistencia Recíproca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00184" y="2858781"/>
            <a:ext cx="7988132" cy="8309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pacto de defensa mutua interamericana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aprobada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 Río de Janeiro 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 1947</a:t>
            </a:r>
          </a:p>
        </p:txBody>
      </p:sp>
      <p:sp>
        <p:nvSpPr>
          <p:cNvPr id="7" name="Flecha curvada hacia la izquierda 6"/>
          <p:cNvSpPr/>
          <p:nvPr/>
        </p:nvSpPr>
        <p:spPr>
          <a:xfrm rot="17722898">
            <a:off x="8299511" y="1398911"/>
            <a:ext cx="802106" cy="1027219"/>
          </a:xfrm>
          <a:prstGeom prst="curved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8861" y="4186989"/>
            <a:ext cx="102589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realidad un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instrumento político - militar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 manos de Estados Unidos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para garantizar su hegemonía en el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hemisferio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mismo ha sido invocado por la OEA cada vez que han surgido peligros para esta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hegemonía</a:t>
            </a: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Por el contrario ha sido ignorado cuando las naciones de América han sido agredidas por poderes aliados de Estados Unidos, como en el caso de la Guerra de las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Malvinas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945389" y="1868908"/>
            <a:ext cx="609600" cy="21813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5" descr="aguil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7" y="1971248"/>
            <a:ext cx="2495721" cy="174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2754" y="497305"/>
            <a:ext cx="980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Durante el gobierno de John F. Kennedy se fundó la</a:t>
            </a:r>
          </a:p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Alianza para el Progreso (ALPRO)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707764" y="1562685"/>
            <a:ext cx="1411705" cy="487435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512754" y="2451173"/>
            <a:ext cx="1021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Tiene como objetivo aislar y derrotar la Revolución Cubana y continuar la supeditación económica 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1" y="3683223"/>
            <a:ext cx="5165976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8942" y="4279016"/>
            <a:ext cx="4395538" cy="3214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7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1043</Words>
  <Application>Microsoft Office PowerPoint</Application>
  <PresentationFormat>Personalizado</PresentationFormat>
  <Paragraphs>114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Gilbe</dc:creator>
  <cp:lastModifiedBy>GILBE</cp:lastModifiedBy>
  <cp:revision>261</cp:revision>
  <dcterms:created xsi:type="dcterms:W3CDTF">2019-05-19T23:31:58Z</dcterms:created>
  <dcterms:modified xsi:type="dcterms:W3CDTF">2019-11-11T23:11:12Z</dcterms:modified>
</cp:coreProperties>
</file>