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6" r:id="rId2"/>
    <p:sldId id="295" r:id="rId3"/>
    <p:sldId id="296" r:id="rId4"/>
    <p:sldId id="298" r:id="rId5"/>
    <p:sldId id="304" r:id="rId6"/>
    <p:sldId id="272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03" r:id="rId19"/>
    <p:sldId id="291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72F940D-8D60-446F-B91E-BCEF8EA0A367}">
          <p14:sldIdLst>
            <p14:sldId id="286"/>
            <p14:sldId id="295"/>
            <p14:sldId id="296"/>
            <p14:sldId id="298"/>
            <p14:sldId id="304"/>
            <p14:sldId id="272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03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9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CF26D-35A6-40DB-AA17-DAAC3CE1590C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24E0-681A-4142-AB87-BDAA9151D9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6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24E0-681A-4142-AB87-BDAA9151D9E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85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24E0-681A-4142-AB87-BDAA9151D9E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1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24E0-681A-4142-AB87-BDAA9151D9E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37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12AF4E7-8609-4857-B4D0-B52B0C97321D}" type="datetimeFigureOut">
              <a:rPr lang="es-ES" smtClean="0"/>
              <a:pPr/>
              <a:t>18/04/2022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77485" y="1371600"/>
            <a:ext cx="8636000" cy="685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s-MX" sz="4400" b="1" dirty="0" smtClean="0">
                <a:solidFill>
                  <a:schemeClr val="tx1"/>
                </a:solidFill>
              </a:rPr>
              <a:t>CURSO</a:t>
            </a:r>
            <a:r>
              <a:rPr lang="es-MX" sz="2800" b="1" dirty="0" smtClean="0">
                <a:solidFill>
                  <a:schemeClr val="tx1"/>
                </a:solidFill>
              </a:rPr>
              <a:t> </a:t>
            </a:r>
            <a:r>
              <a:rPr lang="es-MX" sz="4400" b="1" dirty="0" smtClean="0">
                <a:solidFill>
                  <a:schemeClr val="tx1"/>
                </a:solidFill>
              </a:rPr>
              <a:t>PROPIO</a:t>
            </a:r>
          </a:p>
        </p:txBody>
      </p:sp>
      <p:pic>
        <p:nvPicPr>
          <p:cNvPr id="1229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41500"/>
            <a:ext cx="508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ángulo 3"/>
          <p:cNvSpPr>
            <a:spLocks noChangeArrowheads="1"/>
          </p:cNvSpPr>
          <p:nvPr/>
        </p:nvSpPr>
        <p:spPr bwMode="auto">
          <a:xfrm>
            <a:off x="2463800" y="5041900"/>
            <a:ext cx="7670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800" b="1" dirty="0"/>
              <a:t>Dra. </a:t>
            </a:r>
            <a:r>
              <a:rPr lang="es-ES" sz="2800" b="1" dirty="0" smtClean="0"/>
              <a:t>Lisett González </a:t>
            </a:r>
            <a:r>
              <a:rPr lang="es-ES" sz="2800" b="1" dirty="0" err="1" smtClean="0"/>
              <a:t>González</a:t>
            </a:r>
            <a:endParaRPr lang="es-ES" sz="2800" b="1" dirty="0" smtClean="0"/>
          </a:p>
          <a:p>
            <a:pPr algn="ctr"/>
            <a:r>
              <a:rPr lang="es-ES" sz="2800" b="1" dirty="0" smtClean="0"/>
              <a:t>Especialista </a:t>
            </a:r>
            <a:r>
              <a:rPr lang="es-ES" sz="2800" b="1" dirty="0"/>
              <a:t>de Primer Grado en </a:t>
            </a:r>
          </a:p>
          <a:p>
            <a:pPr algn="ctr"/>
            <a:r>
              <a:rPr lang="es-ES" sz="2800" b="1" dirty="0"/>
              <a:t>Medicina General Integral.</a:t>
            </a:r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245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3494438" y="576075"/>
            <a:ext cx="7655783" cy="1192677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chemeClr val="tx1"/>
                </a:solidFill>
              </a:rPr>
              <a:t>Accidente de trabajo </a:t>
            </a:r>
            <a:r>
              <a:rPr lang="es-MX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s-MX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s-MX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</a:t>
            </a:r>
            <a:endParaRPr lang="es-MX" sz="3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Marcador de contenido 2"/>
          <p:cNvSpPr>
            <a:spLocks noGrp="1"/>
          </p:cNvSpPr>
          <p:nvPr>
            <p:ph idx="1"/>
          </p:nvPr>
        </p:nvSpPr>
        <p:spPr>
          <a:xfrm>
            <a:off x="1603264" y="2725715"/>
            <a:ext cx="9798819" cy="3484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E</a:t>
            </a:r>
            <a:r>
              <a:rPr lang="es-ES" dirty="0" smtClean="0">
                <a:solidFill>
                  <a:schemeClr val="tx1"/>
                </a:solidFill>
              </a:rPr>
              <a:t>s </a:t>
            </a:r>
            <a:r>
              <a:rPr lang="es-ES" dirty="0">
                <a:solidFill>
                  <a:schemeClr val="tx1"/>
                </a:solidFill>
              </a:rPr>
              <a:t>un hecho repentino relacionado con el ambiente laboral, de naturaleza multifactorial y multicausal, que se clasifica en 2 tipos: 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chemeClr val="tx1"/>
                </a:solidFill>
              </a:rPr>
              <a:t>Impacto </a:t>
            </a:r>
            <a:r>
              <a:rPr lang="es-ES" b="1" dirty="0">
                <a:solidFill>
                  <a:schemeClr val="tx1"/>
                </a:solidFill>
              </a:rPr>
              <a:t>con violencia</a:t>
            </a:r>
            <a:r>
              <a:rPr lang="es-ES" dirty="0">
                <a:solidFill>
                  <a:schemeClr val="tx1"/>
                </a:solidFill>
              </a:rPr>
              <a:t>: son los accidentes provocados por objetos o contra objetos que se encuentran en la trayectoria de desarrollo de la actividad laboral.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chemeClr val="tx1"/>
                </a:solidFill>
              </a:rPr>
              <a:t>Impacto sin violencia: </a:t>
            </a:r>
            <a:r>
              <a:rPr lang="es-ES" dirty="0">
                <a:solidFill>
                  <a:schemeClr val="tx1"/>
                </a:solidFill>
              </a:rPr>
              <a:t>son los accidentes provocados por contactos: exposición a sustancias tóxicas, calor, radiaciones, contactos con superficies cortantes o punzantes, atrapamientos </a:t>
            </a:r>
            <a:r>
              <a:rPr lang="es-ES" dirty="0" err="1">
                <a:solidFill>
                  <a:schemeClr val="tx1"/>
                </a:solidFill>
              </a:rPr>
              <a:t>etc</a:t>
            </a:r>
            <a:endParaRPr lang="pt-BR" dirty="0">
              <a:solidFill>
                <a:schemeClr val="tx1"/>
              </a:solidFill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s-MX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 rot="-2804142">
            <a:off x="118614" y="2645572"/>
            <a:ext cx="196027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ES" sz="2400" b="1" dirty="0" smtClean="0">
                <a:latin typeface="Constantia" pitchFamily="18" charset="0"/>
              </a:rPr>
              <a:t>Concepto</a:t>
            </a:r>
            <a:endParaRPr lang="es-ES" sz="2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081" y="2239060"/>
            <a:ext cx="11155680" cy="3806898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s-ES" sz="2800" dirty="0" smtClean="0">
                <a:solidFill>
                  <a:schemeClr val="tx1"/>
                </a:solidFill>
              </a:rPr>
              <a:t>-</a:t>
            </a:r>
            <a:r>
              <a:rPr lang="es-ES" dirty="0">
                <a:solidFill>
                  <a:schemeClr val="tx1"/>
                </a:solidFill>
              </a:rPr>
              <a:t>-Detectar y corregir los riesgos de accidente (falta de orden y limpieza, condiciones de escaleras, pasamanos, protección de maquinarias, uso de herramientas inadecuadas).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-Desarrollar condiciones físicas seguras en el ambiente laboral (buena ventilación e iluminación, uso de medios de protección personal, niveles de ruido aceptables).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-Educar y entrenar al trabajador y al colectivo.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-Seleccionar bien al personal según la labor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chemeClr val="tx1"/>
                </a:solidFill>
              </a:rPr>
              <a:t>-</a:t>
            </a:r>
            <a:r>
              <a:rPr lang="es-ES" dirty="0">
                <a:solidFill>
                  <a:schemeClr val="tx1"/>
                </a:solidFill>
              </a:rPr>
              <a:t>Exigir el cumplimiento de los reglamentos y normas de </a:t>
            </a:r>
            <a:r>
              <a:rPr lang="es-ES" dirty="0" smtClean="0">
                <a:solidFill>
                  <a:schemeClr val="tx1"/>
                </a:solidFill>
              </a:rPr>
              <a:t>seguridad</a:t>
            </a:r>
          </a:p>
          <a:p>
            <a:r>
              <a:rPr lang="es-ES" dirty="0">
                <a:solidFill>
                  <a:schemeClr val="tx1"/>
                </a:solidFill>
              </a:rPr>
              <a:t>-Investigar los accidentes para identificar las causas que lo provocan y evitar que se repitan.</a:t>
            </a:r>
            <a:endParaRPr lang="pt-BR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185" y="627795"/>
            <a:ext cx="8026400" cy="121465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>
                <a:solidFill>
                  <a:schemeClr val="tx1"/>
                </a:solidFill>
              </a:rPr>
              <a:t>Medidas </a:t>
            </a:r>
            <a:r>
              <a:rPr lang="es-ES" sz="4000" b="1" dirty="0">
                <a:solidFill>
                  <a:schemeClr val="tx1"/>
                </a:solidFill>
              </a:rPr>
              <a:t>para prevenir </a:t>
            </a:r>
            <a:r>
              <a:rPr lang="es-ES" sz="4000" b="1" dirty="0" smtClean="0">
                <a:solidFill>
                  <a:schemeClr val="tx1"/>
                </a:solidFill>
              </a:rPr>
              <a:t>accidentes</a:t>
            </a:r>
            <a:r>
              <a:rPr lang="pt-BR" sz="4000" dirty="0">
                <a:solidFill>
                  <a:schemeClr val="tx1"/>
                </a:solidFill>
              </a:rPr>
              <a:t/>
            </a:r>
            <a:br>
              <a:rPr lang="pt-BR" sz="4000" dirty="0">
                <a:solidFill>
                  <a:schemeClr val="tx1"/>
                </a:solidFill>
              </a:rPr>
            </a:br>
            <a:endParaRPr lang="es-E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3494439" y="576075"/>
            <a:ext cx="6577610" cy="1192677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chemeClr val="tx1"/>
                </a:solidFill>
              </a:rPr>
              <a:t>Enfermedades Profesionales </a:t>
            </a:r>
            <a:r>
              <a:rPr lang="es-MX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s-MX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s-MX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</a:t>
            </a:r>
            <a:endParaRPr lang="es-MX" sz="3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Marcador de contenido 2"/>
          <p:cNvSpPr>
            <a:spLocks noGrp="1"/>
          </p:cNvSpPr>
          <p:nvPr>
            <p:ph idx="1"/>
          </p:nvPr>
        </p:nvSpPr>
        <p:spPr>
          <a:xfrm>
            <a:off x="1603264" y="2725715"/>
            <a:ext cx="9798819" cy="34840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>
                <a:solidFill>
                  <a:schemeClr val="tx1"/>
                </a:solidFill>
              </a:rPr>
              <a:t>Son las alteraciones de la salud producidas por acción directa del trabajo a trabajadores que de modo habitual se exponen a factores etiológicos siempre presentes en determinadas actividades profesionales u ocupaciones en las circunstancias previstas en las legislaciones respectivas.</a:t>
            </a:r>
            <a:endParaRPr lang="pt-BR" sz="3200" dirty="0">
              <a:solidFill>
                <a:schemeClr val="tx1"/>
              </a:solidFill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s-MX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 rot="-2804142">
            <a:off x="118614" y="2645572"/>
            <a:ext cx="196027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ES" sz="2400" b="1" dirty="0" smtClean="0">
                <a:latin typeface="Constantia" pitchFamily="18" charset="0"/>
              </a:rPr>
              <a:t>Concepto</a:t>
            </a:r>
            <a:endParaRPr lang="es-ES" sz="2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25337" y="2239060"/>
            <a:ext cx="6387153" cy="3806898"/>
          </a:xfrm>
          <a:ln w="5715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s-ES" sz="2800" dirty="0" smtClean="0">
                <a:solidFill>
                  <a:schemeClr val="tx1"/>
                </a:solidFill>
              </a:rPr>
              <a:t>- </a:t>
            </a:r>
            <a:r>
              <a:rPr lang="es-ES" sz="2800" dirty="0">
                <a:solidFill>
                  <a:schemeClr val="tx1"/>
                </a:solidFill>
              </a:rPr>
              <a:t>Dermatosis.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- Laringitis nodular crónica.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- Hipoacusia profesional –ruido.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- Saturnismo –intoxicación por plomo.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- Hidrargirismo –intoxicación por mercurio.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- Intoxicación por plaguicidas.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- Neumoconiosis –silicosis.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- Leptospirosis – infección por leptospiras.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- Brucelosis –infección por brucella</a:t>
            </a:r>
            <a:endParaRPr lang="pt-BR" sz="2800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185" y="627795"/>
            <a:ext cx="8026400" cy="122830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>
                <a:solidFill>
                  <a:schemeClr val="tx1"/>
                </a:solidFill>
              </a:rPr>
              <a:t>Enfermedades profesionales de mayor incidencia </a:t>
            </a:r>
            <a:r>
              <a:rPr lang="pt-BR" sz="4000" dirty="0">
                <a:solidFill>
                  <a:schemeClr val="tx1"/>
                </a:solidFill>
              </a:rPr>
              <a:t/>
            </a:r>
            <a:br>
              <a:rPr lang="pt-BR" sz="4000" dirty="0">
                <a:solidFill>
                  <a:schemeClr val="tx1"/>
                </a:solidFill>
              </a:rPr>
            </a:br>
            <a:endParaRPr lang="es-E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081" y="2239060"/>
            <a:ext cx="11155680" cy="4025262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</a:rPr>
              <a:t>-</a:t>
            </a:r>
            <a:r>
              <a:rPr lang="es-ES" sz="2800" b="1" dirty="0">
                <a:solidFill>
                  <a:schemeClr val="tx1"/>
                </a:solidFill>
              </a:rPr>
              <a:t>Trabajador: </a:t>
            </a:r>
            <a:r>
              <a:rPr lang="es-ES" sz="2800" dirty="0">
                <a:solidFill>
                  <a:schemeClr val="tx1"/>
                </a:solidFill>
              </a:rPr>
              <a:t>Comunicar sobre el riesgo y educar al trabajador sobre higiene bucal, no comer, beber ni fumar en áreas de trabajo, lavado de manos antes de comer, aseo y cambio de ropa al terminar las labores. Realizar chequeos médicos preventivos, usar equipos de protección individual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es-ES" sz="2800" b="1" dirty="0">
                <a:solidFill>
                  <a:schemeClr val="tx1"/>
                </a:solidFill>
              </a:rPr>
              <a:t>Ambiente laboral: </a:t>
            </a:r>
            <a:r>
              <a:rPr lang="es-ES" sz="2800" dirty="0">
                <a:solidFill>
                  <a:schemeClr val="tx1"/>
                </a:solidFill>
              </a:rPr>
              <a:t>La Inspección Sanitaria Estatal estará encaminada a la identificación del riesgo y su magnitud y a dictar las medidas higienicosanitarias para garantizar ambientes seguros.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185" y="627795"/>
            <a:ext cx="8026400" cy="122830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</a:rPr>
              <a:t>Enfermedades profesionales</a:t>
            </a:r>
            <a:r>
              <a:rPr lang="es-ES" sz="4000" b="1" dirty="0" smtClean="0">
                <a:solidFill>
                  <a:schemeClr val="tx1"/>
                </a:solidFill>
              </a:rPr>
              <a:t>: </a:t>
            </a:r>
            <a:r>
              <a:rPr lang="es-ES" sz="3600" b="1" dirty="0" smtClean="0">
                <a:solidFill>
                  <a:schemeClr val="tx1"/>
                </a:solidFill>
              </a:rPr>
              <a:t>medidas de control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081" y="2239060"/>
            <a:ext cx="11155680" cy="252400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ES" sz="3200" dirty="0">
                <a:solidFill>
                  <a:schemeClr val="tx1"/>
                </a:solidFill>
              </a:rPr>
              <a:t>D</a:t>
            </a:r>
            <a:r>
              <a:rPr lang="es-ES" sz="3200" dirty="0" smtClean="0">
                <a:solidFill>
                  <a:schemeClr val="tx1"/>
                </a:solidFill>
              </a:rPr>
              <a:t>irigida </a:t>
            </a:r>
            <a:r>
              <a:rPr lang="es-ES" sz="3200" dirty="0">
                <a:solidFill>
                  <a:schemeClr val="tx1"/>
                </a:solidFill>
              </a:rPr>
              <a:t>a detectar y controlar los peligros potenciales así </a:t>
            </a:r>
            <a:r>
              <a:rPr lang="es-ES" sz="3200" dirty="0" smtClean="0">
                <a:solidFill>
                  <a:schemeClr val="tx1"/>
                </a:solidFill>
              </a:rPr>
              <a:t>como los </a:t>
            </a:r>
            <a:r>
              <a:rPr lang="es-ES" sz="3200" dirty="0">
                <a:solidFill>
                  <a:schemeClr val="tx1"/>
                </a:solidFill>
              </a:rPr>
              <a:t>aspectos del proceso docente educativo o de enseñanza que influyan negativamente en la asimilación de </a:t>
            </a:r>
            <a:r>
              <a:rPr lang="es-ES" sz="3200" dirty="0" smtClean="0">
                <a:solidFill>
                  <a:schemeClr val="tx1"/>
                </a:solidFill>
              </a:rPr>
              <a:t>los estudiantes</a:t>
            </a:r>
            <a:r>
              <a:rPr lang="es-ES" sz="3200" dirty="0">
                <a:solidFill>
                  <a:schemeClr val="tx1"/>
                </a:solidFill>
              </a:rPr>
              <a:t>.</a:t>
            </a:r>
            <a:endParaRPr lang="pt-BR" sz="3200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185" y="832513"/>
            <a:ext cx="8026400" cy="1009935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chemeClr val="tx1"/>
                </a:solidFill>
              </a:rPr>
              <a:t>Vigilancia de los escolares</a:t>
            </a:r>
            <a:endParaRPr lang="es-E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081" y="2239060"/>
            <a:ext cx="11155680" cy="4618940"/>
          </a:xfrm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sz="2200" b="1" dirty="0">
                <a:solidFill>
                  <a:schemeClr val="tx1"/>
                </a:solidFill>
              </a:rPr>
              <a:t>1-Orgánicos o </a:t>
            </a:r>
            <a:r>
              <a:rPr lang="es-ES" sz="2200" b="1" dirty="0" smtClean="0">
                <a:solidFill>
                  <a:schemeClr val="tx1"/>
                </a:solidFill>
              </a:rPr>
              <a:t>físicos:</a:t>
            </a:r>
            <a:r>
              <a:rPr lang="pt-BR" sz="2200" dirty="0">
                <a:solidFill>
                  <a:schemeClr val="tx1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Defectos </a:t>
            </a:r>
            <a:r>
              <a:rPr lang="es-ES" sz="2200" dirty="0">
                <a:solidFill>
                  <a:schemeClr val="tx1"/>
                </a:solidFill>
              </a:rPr>
              <a:t>de la </a:t>
            </a:r>
            <a:r>
              <a:rPr lang="es-ES" sz="2200" dirty="0" smtClean="0">
                <a:solidFill>
                  <a:schemeClr val="tx1"/>
                </a:solidFill>
              </a:rPr>
              <a:t>visión</a:t>
            </a:r>
            <a:r>
              <a:rPr lang="pt-BR" sz="2200" dirty="0" smtClean="0">
                <a:solidFill>
                  <a:schemeClr val="tx1"/>
                </a:solidFill>
              </a:rPr>
              <a:t>,</a:t>
            </a:r>
            <a:r>
              <a:rPr lang="es-ES" sz="2200" dirty="0">
                <a:solidFill>
                  <a:schemeClr val="tx1"/>
                </a:solidFill>
              </a:rPr>
              <a:t>d</a:t>
            </a:r>
            <a:r>
              <a:rPr lang="es-ES" sz="2200" dirty="0" smtClean="0">
                <a:solidFill>
                  <a:schemeClr val="tx1"/>
                </a:solidFill>
              </a:rPr>
              <a:t>efectos </a:t>
            </a:r>
            <a:r>
              <a:rPr lang="es-ES" sz="2200" dirty="0">
                <a:solidFill>
                  <a:schemeClr val="tx1"/>
                </a:solidFill>
              </a:rPr>
              <a:t>de la </a:t>
            </a:r>
            <a:r>
              <a:rPr lang="es-ES" sz="2200" dirty="0" smtClean="0">
                <a:solidFill>
                  <a:schemeClr val="tx1"/>
                </a:solidFill>
              </a:rPr>
              <a:t>audición</a:t>
            </a:r>
            <a:r>
              <a:rPr lang="pt-BR" sz="2200" dirty="0" smtClean="0">
                <a:solidFill>
                  <a:schemeClr val="tx1"/>
                </a:solidFill>
              </a:rPr>
              <a:t>,</a:t>
            </a:r>
            <a:r>
              <a:rPr lang="es-ES" sz="2200" dirty="0">
                <a:solidFill>
                  <a:schemeClr val="tx1"/>
                </a:solidFill>
              </a:rPr>
              <a:t>t</a:t>
            </a:r>
            <a:r>
              <a:rPr lang="es-ES" sz="2200" dirty="0" smtClean="0">
                <a:solidFill>
                  <a:schemeClr val="tx1"/>
                </a:solidFill>
              </a:rPr>
              <a:t>rastornos </a:t>
            </a:r>
            <a:r>
              <a:rPr lang="es-ES" sz="2200" dirty="0">
                <a:solidFill>
                  <a:schemeClr val="tx1"/>
                </a:solidFill>
              </a:rPr>
              <a:t>del </a:t>
            </a:r>
            <a:r>
              <a:rPr lang="es-ES" sz="2200" dirty="0" smtClean="0">
                <a:solidFill>
                  <a:schemeClr val="tx1"/>
                </a:solidFill>
              </a:rPr>
              <a:t>habla</a:t>
            </a:r>
            <a:r>
              <a:rPr lang="pt-BR" sz="2200" dirty="0" smtClean="0">
                <a:solidFill>
                  <a:schemeClr val="tx1"/>
                </a:solidFill>
              </a:rPr>
              <a:t>,</a:t>
            </a:r>
            <a:r>
              <a:rPr lang="es-ES" sz="2200" dirty="0">
                <a:solidFill>
                  <a:schemeClr val="tx1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algunas </a:t>
            </a:r>
            <a:r>
              <a:rPr lang="es-ES" sz="2200" dirty="0">
                <a:solidFill>
                  <a:schemeClr val="tx1"/>
                </a:solidFill>
              </a:rPr>
              <a:t>enfermedades agudas y crónicas, bien por el ausentismo que provocan o por afectar el sistema nervioso central </a:t>
            </a:r>
            <a:r>
              <a:rPr lang="es-ES" sz="2200" dirty="0" smtClean="0">
                <a:solidFill>
                  <a:schemeClr val="tx1"/>
                </a:solidFill>
              </a:rPr>
              <a:t>directamente</a:t>
            </a:r>
            <a:r>
              <a:rPr lang="pt-BR" sz="2200" dirty="0" smtClean="0">
                <a:solidFill>
                  <a:schemeClr val="tx1"/>
                </a:solidFill>
              </a:rPr>
              <a:t>,</a:t>
            </a:r>
            <a:r>
              <a:rPr lang="es-ES" sz="2200" dirty="0">
                <a:solidFill>
                  <a:schemeClr val="tx1"/>
                </a:solidFill>
              </a:rPr>
              <a:t>c</a:t>
            </a:r>
            <a:r>
              <a:rPr lang="es-ES" sz="2200" dirty="0" smtClean="0">
                <a:solidFill>
                  <a:schemeClr val="tx1"/>
                </a:solidFill>
              </a:rPr>
              <a:t>iertas </a:t>
            </a:r>
            <a:r>
              <a:rPr lang="es-ES" sz="2200" dirty="0">
                <a:solidFill>
                  <a:schemeClr val="tx1"/>
                </a:solidFill>
              </a:rPr>
              <a:t>alteraciones psíquicas o neurológicas, como el retraso mental, pueden impedir también el aprendizaje</a:t>
            </a:r>
            <a:endParaRPr lang="pt-BR" sz="2200" dirty="0">
              <a:solidFill>
                <a:schemeClr val="tx1"/>
              </a:solidFill>
            </a:endParaRPr>
          </a:p>
          <a:p>
            <a:r>
              <a:rPr lang="es-ES" sz="2200" b="1" dirty="0" smtClean="0">
                <a:solidFill>
                  <a:schemeClr val="tx1"/>
                </a:solidFill>
              </a:rPr>
              <a:t>2-Psicosociales: </a:t>
            </a:r>
            <a:r>
              <a:rPr lang="es-ES" sz="2200" dirty="0" smtClean="0">
                <a:solidFill>
                  <a:schemeClr val="tx1"/>
                </a:solidFill>
              </a:rPr>
              <a:t>Trastornos emocionales, estrés mantenido, retardo </a:t>
            </a:r>
            <a:r>
              <a:rPr lang="es-ES" sz="2200" dirty="0">
                <a:solidFill>
                  <a:schemeClr val="tx1"/>
                </a:solidFill>
              </a:rPr>
              <a:t>del desarrollo psíquico o disfunción cerebral mínima inmadurez general del organismo de tipo constitucional hereditaria (ritmo de desarrollo lento), o provocada por algunas afecciones que lesionen el sistema nervioso central y que pueden serprenatales(dismadurez) y posnatales, sobre todo en la etapa de lactante (desnutrición proteicocalórica),las cuales implican retardo en el desarrollo de algunas áreas</a:t>
            </a:r>
            <a:endParaRPr lang="pt-BR" sz="2200" dirty="0">
              <a:solidFill>
                <a:schemeClr val="tx1"/>
              </a:solidFill>
            </a:endParaRPr>
          </a:p>
          <a:p>
            <a:r>
              <a:rPr lang="es-ES" sz="2200" b="1" dirty="0">
                <a:solidFill>
                  <a:schemeClr val="tx1"/>
                </a:solidFill>
              </a:rPr>
              <a:t>3-Sociales </a:t>
            </a:r>
            <a:r>
              <a:rPr lang="es-ES" sz="2200" b="1" dirty="0" smtClean="0">
                <a:solidFill>
                  <a:schemeClr val="tx1"/>
                </a:solidFill>
              </a:rPr>
              <a:t>:</a:t>
            </a:r>
            <a:r>
              <a:rPr lang="es-ES" sz="2200" dirty="0" smtClean="0">
                <a:solidFill>
                  <a:schemeClr val="tx1"/>
                </a:solidFill>
              </a:rPr>
              <a:t>Abandono pedagógico, factores </a:t>
            </a:r>
            <a:r>
              <a:rPr lang="es-ES" sz="2200" dirty="0">
                <a:solidFill>
                  <a:schemeClr val="tx1"/>
                </a:solidFill>
              </a:rPr>
              <a:t>familiares en la dinámica familiar</a:t>
            </a:r>
            <a:endParaRPr lang="pt-BR" sz="2200" dirty="0">
              <a:solidFill>
                <a:schemeClr val="tx1"/>
              </a:solidFill>
            </a:endParaRPr>
          </a:p>
          <a:p>
            <a:r>
              <a:rPr lang="es-ES" sz="2200" b="1" dirty="0">
                <a:solidFill>
                  <a:schemeClr val="tx1"/>
                </a:solidFill>
              </a:rPr>
              <a:t>4-Sistema nervioso </a:t>
            </a:r>
            <a:r>
              <a:rPr lang="es-ES" sz="2200" b="1" dirty="0" smtClean="0">
                <a:solidFill>
                  <a:schemeClr val="tx1"/>
                </a:solidFill>
              </a:rPr>
              <a:t>central</a:t>
            </a:r>
            <a:r>
              <a:rPr lang="pt-BR" sz="2200" dirty="0">
                <a:solidFill>
                  <a:schemeClr val="tx1"/>
                </a:solidFill>
              </a:rPr>
              <a:t>: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>
                <a:solidFill>
                  <a:schemeClr val="tx1"/>
                </a:solidFill>
              </a:rPr>
              <a:t>Malformaciones congénitas y otras afecciones prenatales, perinatales o posnatales. Otras afecciones del sistema nervioso central como: secuelas de meningoencefalitis y epilepsia</a:t>
            </a:r>
            <a:endParaRPr lang="pt-BR" sz="2200" dirty="0">
              <a:solidFill>
                <a:schemeClr val="tx1"/>
              </a:solidFill>
            </a:endParaRPr>
          </a:p>
          <a:p>
            <a:r>
              <a:rPr lang="es-ES" sz="2200" b="1" dirty="0">
                <a:solidFill>
                  <a:schemeClr val="tx1"/>
                </a:solidFill>
              </a:rPr>
              <a:t>5-Ambiente </a:t>
            </a:r>
            <a:r>
              <a:rPr lang="es-ES" sz="2200" b="1" dirty="0" smtClean="0">
                <a:solidFill>
                  <a:schemeClr val="tx1"/>
                </a:solidFill>
              </a:rPr>
              <a:t>físico</a:t>
            </a:r>
            <a:r>
              <a:rPr lang="pt-BR" sz="2200" dirty="0" smtClean="0">
                <a:solidFill>
                  <a:schemeClr val="tx1"/>
                </a:solidFill>
              </a:rPr>
              <a:t>: </a:t>
            </a:r>
            <a:r>
              <a:rPr lang="es-ES" sz="2200" dirty="0">
                <a:solidFill>
                  <a:schemeClr val="tx1"/>
                </a:solidFill>
              </a:rPr>
              <a:t>f</a:t>
            </a:r>
            <a:r>
              <a:rPr lang="es-ES" sz="2200" dirty="0" smtClean="0">
                <a:solidFill>
                  <a:schemeClr val="tx1"/>
                </a:solidFill>
              </a:rPr>
              <a:t>alta </a:t>
            </a:r>
            <a:r>
              <a:rPr lang="es-ES" sz="2200" dirty="0">
                <a:solidFill>
                  <a:schemeClr val="tx1"/>
                </a:solidFill>
              </a:rPr>
              <a:t>de </a:t>
            </a:r>
            <a:r>
              <a:rPr lang="es-ES" sz="2200" dirty="0" smtClean="0">
                <a:solidFill>
                  <a:schemeClr val="tx1"/>
                </a:solidFill>
              </a:rPr>
              <a:t>iluminación, falta </a:t>
            </a:r>
            <a:r>
              <a:rPr lang="es-ES" sz="2200" dirty="0">
                <a:solidFill>
                  <a:schemeClr val="tx1"/>
                </a:solidFill>
              </a:rPr>
              <a:t>de </a:t>
            </a:r>
            <a:r>
              <a:rPr lang="es-ES" sz="2200" dirty="0" smtClean="0">
                <a:solidFill>
                  <a:schemeClr val="tx1"/>
                </a:solidFill>
              </a:rPr>
              <a:t>ventilación, ruido </a:t>
            </a:r>
            <a:r>
              <a:rPr lang="es-ES" sz="2200" dirty="0">
                <a:solidFill>
                  <a:schemeClr val="tx1"/>
                </a:solidFill>
              </a:rPr>
              <a:t>intenso y </a:t>
            </a:r>
            <a:r>
              <a:rPr lang="es-ES" sz="2200" dirty="0" smtClean="0">
                <a:solidFill>
                  <a:schemeClr val="tx1"/>
                </a:solidFill>
              </a:rPr>
              <a:t>mantenido</a:t>
            </a:r>
            <a:r>
              <a:rPr lang="pt-BR" sz="2200" dirty="0" smtClean="0">
                <a:solidFill>
                  <a:schemeClr val="tx1"/>
                </a:solidFill>
              </a:rPr>
              <a:t>,</a:t>
            </a:r>
            <a:r>
              <a:rPr lang="es-ES" sz="2200" dirty="0">
                <a:solidFill>
                  <a:schemeClr val="tx1"/>
                </a:solidFill>
              </a:rPr>
              <a:t>t</a:t>
            </a:r>
            <a:r>
              <a:rPr lang="es-ES" sz="2200" dirty="0" smtClean="0">
                <a:solidFill>
                  <a:schemeClr val="tx1"/>
                </a:solidFill>
              </a:rPr>
              <a:t>emperaturas </a:t>
            </a:r>
            <a:r>
              <a:rPr lang="es-ES" sz="2200" dirty="0">
                <a:solidFill>
                  <a:schemeClr val="tx1"/>
                </a:solidFill>
              </a:rPr>
              <a:t>altas y bajas</a:t>
            </a:r>
            <a:endParaRPr lang="pt-BR" sz="2200" dirty="0">
              <a:solidFill>
                <a:schemeClr val="tx1"/>
              </a:solidFill>
            </a:endParaRPr>
          </a:p>
          <a:p>
            <a:endParaRPr lang="es-ES" sz="2000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185" y="627796"/>
            <a:ext cx="8026400" cy="1119118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>
                <a:solidFill>
                  <a:schemeClr val="tx1"/>
                </a:solidFill>
              </a:rPr>
              <a:t>Causas </a:t>
            </a:r>
            <a:r>
              <a:rPr lang="es-ES" sz="3600" b="1" dirty="0">
                <a:solidFill>
                  <a:schemeClr val="tx1"/>
                </a:solidFill>
              </a:rPr>
              <a:t>fundamentales que afectan el rendimiento y aprendizaje del </a:t>
            </a:r>
            <a:r>
              <a:rPr lang="es-ES" sz="3600" b="1" dirty="0" smtClean="0">
                <a:solidFill>
                  <a:schemeClr val="tx1"/>
                </a:solidFill>
              </a:rPr>
              <a:t>niño</a:t>
            </a:r>
            <a:r>
              <a:rPr lang="pt-BR" sz="3600" dirty="0">
                <a:solidFill>
                  <a:schemeClr val="tx1"/>
                </a:solidFill>
              </a:rPr>
              <a:t/>
            </a:r>
            <a:br>
              <a:rPr lang="pt-BR" sz="3600" dirty="0">
                <a:solidFill>
                  <a:schemeClr val="tx1"/>
                </a:solidFill>
              </a:rPr>
            </a:br>
            <a:endParaRPr lang="es-E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081" y="2239060"/>
            <a:ext cx="11155680" cy="4025262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-</a:t>
            </a:r>
            <a:r>
              <a:rPr lang="es-ES" sz="3200" dirty="0">
                <a:solidFill>
                  <a:schemeClr val="tx1"/>
                </a:solidFill>
              </a:rPr>
              <a:t>Mantener actualizado el conocimiento del comportamiento de las enfermedades en el país </a:t>
            </a:r>
            <a:endParaRPr lang="pt-BR" sz="3200" dirty="0">
              <a:solidFill>
                <a:schemeClr val="tx1"/>
              </a:solidFill>
            </a:endParaRPr>
          </a:p>
          <a:p>
            <a:r>
              <a:rPr lang="es-ES" sz="3200" dirty="0">
                <a:solidFill>
                  <a:schemeClr val="tx1"/>
                </a:solidFill>
              </a:rPr>
              <a:t>-Establecer la susceptibilidad y el riesgo de la población en las enfermedades de bajo vigilancia</a:t>
            </a:r>
            <a:endParaRPr lang="pt-BR" sz="3200" dirty="0">
              <a:solidFill>
                <a:schemeClr val="tx1"/>
              </a:solidFill>
            </a:endParaRPr>
          </a:p>
          <a:p>
            <a:r>
              <a:rPr lang="es-ES" sz="3200" dirty="0">
                <a:solidFill>
                  <a:schemeClr val="tx1"/>
                </a:solidFill>
              </a:rPr>
              <a:t>-Formular las medidas adecuadas según el </a:t>
            </a:r>
            <a:r>
              <a:rPr lang="es-ES" sz="3200" dirty="0" smtClean="0">
                <a:solidFill>
                  <a:schemeClr val="tx1"/>
                </a:solidFill>
              </a:rPr>
              <a:t>nivel correspondiente</a:t>
            </a:r>
            <a:endParaRPr lang="pt-BR" sz="3200" dirty="0">
              <a:solidFill>
                <a:schemeClr val="tx1"/>
              </a:solidFill>
            </a:endParaRPr>
          </a:p>
          <a:p>
            <a:r>
              <a:rPr lang="es-ES" sz="3200" dirty="0">
                <a:solidFill>
                  <a:schemeClr val="tx1"/>
                </a:solidFill>
              </a:rPr>
              <a:t>-Evaluar la bondad de las medidas de control.</a:t>
            </a:r>
            <a:endParaRPr lang="pt-BR" sz="3200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185" y="627795"/>
            <a:ext cx="8026400" cy="996289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</a:rPr>
              <a:t>Premisas del Sistema de Vigilancia en Salud Escolar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981201"/>
            <a:ext cx="11582400" cy="39973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s-MX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Toledo Curbelo G. Fundamentos de Salud Pública. Tomo I páginas </a:t>
            </a:r>
            <a:r>
              <a:rPr lang="es-ES" sz="2800" dirty="0" smtClean="0">
                <a:solidFill>
                  <a:schemeClr val="tx1"/>
                </a:solidFill>
              </a:rPr>
              <a:t>206-302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03761" y="1190672"/>
            <a:ext cx="3057511" cy="7905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4400" b="1" dirty="0">
                <a:ln w="0"/>
                <a:effectLst>
                  <a:reflection blurRad="12700" stA="50000" endPos="50000" dist="5000" dir="5400000" sy="-100000" rotWithShape="0"/>
                </a:effectLst>
              </a:rPr>
              <a:t>Bibliografía</a:t>
            </a:r>
            <a:endParaRPr lang="en-US" sz="4400" b="1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915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9898" y="4578351"/>
            <a:ext cx="2760133" cy="140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Estudio </a:t>
            </a:r>
            <a:r>
              <a:rPr lang="es-MX" dirty="0">
                <a:solidFill>
                  <a:schemeClr val="tx1"/>
                </a:solidFill>
              </a:rPr>
              <a:t>Independiente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879" y="2483894"/>
            <a:ext cx="9877777" cy="1487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>
                <a:solidFill>
                  <a:schemeClr val="tx1"/>
                </a:solidFill>
              </a:rPr>
              <a:t>Realice </a:t>
            </a:r>
            <a:r>
              <a:rPr lang="es-MX" sz="3200" dirty="0" smtClean="0">
                <a:solidFill>
                  <a:schemeClr val="tx1"/>
                </a:solidFill>
              </a:rPr>
              <a:t>estudio independiente del: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Tema #II  </a:t>
            </a:r>
            <a:r>
              <a:rPr lang="es-MX" sz="2800" smtClean="0">
                <a:solidFill>
                  <a:schemeClr val="tx1"/>
                </a:solidFill>
              </a:rPr>
              <a:t>Vigilancia Ambiental.</a:t>
            </a:r>
            <a:endParaRPr lang="es-MX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6400" y="1448875"/>
            <a:ext cx="1168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s-ES" sz="2400" b="1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es-ES" sz="2400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Garamond"/>
              </a:rPr>
              <a:t> </a:t>
            </a:r>
            <a:endParaRPr lang="es-MX" dirty="0"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9601" y="151328"/>
            <a:ext cx="105664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3600" b="1" cap="all" dirty="0" smtClean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s-ES" sz="3600" b="1" cap="all" dirty="0" smtClean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3600" b="1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itchFamily="34" charset="0"/>
              </a:rPr>
              <a:t>Tema II</a:t>
            </a:r>
            <a:endParaRPr lang="es-ES" sz="3600" b="1" cap="all" dirty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s-ES" sz="3600" b="1" cap="all" dirty="0" smtClean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s-ES" sz="2000" b="1" dirty="0" smtClean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s-ES_tradnl" sz="4000" b="1" dirty="0" smtClean="0">
                <a:latin typeface="Arial" panose="020B0604020202020204" pitchFamily="34" charset="0"/>
              </a:rPr>
              <a:t> </a:t>
            </a:r>
            <a:r>
              <a:rPr lang="es-ES_tradnl" sz="4400" b="1" dirty="0" smtClean="0">
                <a:latin typeface="Arial" panose="020B0604020202020204" pitchFamily="34" charset="0"/>
              </a:rPr>
              <a:t>Vigilancia Ambiental</a:t>
            </a:r>
            <a:endParaRPr lang="es-ES_tradnl" sz="4400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es-ES_tradnl" sz="4400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es-ES_tradnl" sz="2400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es-ES" sz="1600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es-MX" sz="1800" dirty="0">
              <a:latin typeface="Arial" panose="020B0604020202020204" pitchFamily="34" charset="0"/>
            </a:endParaRPr>
          </a:p>
          <a:p>
            <a:pPr>
              <a:defRPr/>
            </a:pPr>
            <a:endParaRPr lang="es-ES" sz="2000" b="1" dirty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s-ES" sz="2000" b="1" dirty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8436" name="Imagen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9555" y="4399395"/>
            <a:ext cx="3629891" cy="245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5742" y="3268109"/>
            <a:ext cx="9730854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 </a:t>
            </a:r>
            <a:r>
              <a:rPr lang="es-ES" sz="2400" dirty="0" smtClean="0"/>
              <a:t>Enunciar </a:t>
            </a:r>
            <a:r>
              <a:rPr lang="es-ES" sz="2400" dirty="0"/>
              <a:t>el concepto de vigilancia de la calidad del agua, de contaminantes en alimentos, nutricional, micronutrientes y la calidad alimentaria, vectorial, de la salud de los trabajadores y de los escolares en Cuba, con ejemplos en cada uno de ellos con el enfoque de la atención de la atención primaria a las familias.</a:t>
            </a:r>
            <a:endParaRPr lang="pt-BR" sz="2400" dirty="0"/>
          </a:p>
          <a:p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1"/>
          <p:cNvSpPr txBox="1"/>
          <p:nvPr/>
        </p:nvSpPr>
        <p:spPr>
          <a:xfrm>
            <a:off x="795488" y="856357"/>
            <a:ext cx="9730855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SUMARIO: </a:t>
            </a:r>
            <a:r>
              <a:rPr lang="es-ES" sz="2400" dirty="0" smtClean="0"/>
              <a:t>Concepto </a:t>
            </a:r>
            <a:r>
              <a:rPr lang="es-ES" sz="2400" dirty="0"/>
              <a:t>de vigilancia de la calidad del agua.  </a:t>
            </a:r>
            <a:r>
              <a:rPr lang="es-ES_tradnl" sz="2400" dirty="0"/>
              <a:t>Los sistemas de vigilancia </a:t>
            </a:r>
            <a:r>
              <a:rPr lang="es-ES" sz="2400" dirty="0"/>
              <a:t>de la calidad del agua, de contaminantes en alimentos, nutricional, micronutrientes y la calidad alimentaria, vectorial, de la salud de los trabajadores y de los escolares en Cuba. Ejemplos en cada uno de ellos con el enfoque de la atención de la atención primaria a las </a:t>
            </a:r>
            <a:r>
              <a:rPr lang="es-ES" sz="2400" dirty="0" smtClean="0"/>
              <a:t>familia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libros_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2" y="4846061"/>
            <a:ext cx="1476375" cy="170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2388969" y="472351"/>
            <a:ext cx="7655783" cy="1192677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chemeClr val="tx1"/>
                </a:solidFill>
              </a:rPr>
              <a:t>V</a:t>
            </a:r>
            <a:r>
              <a:rPr lang="es-ES" sz="4000" b="1" dirty="0" smtClean="0">
                <a:solidFill>
                  <a:schemeClr val="tx1"/>
                </a:solidFill>
              </a:rPr>
              <a:t>igilancia </a:t>
            </a:r>
            <a:r>
              <a:rPr lang="es-ES" sz="4000" b="1" dirty="0">
                <a:solidFill>
                  <a:schemeClr val="tx1"/>
                </a:solidFill>
              </a:rPr>
              <a:t>de la calidad del agua: </a:t>
            </a:r>
            <a:r>
              <a:rPr lang="es-MX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s-MX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s-MX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</a:t>
            </a:r>
            <a:endParaRPr lang="es-MX" sz="3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Marcador de contenido 2"/>
          <p:cNvSpPr>
            <a:spLocks noGrp="1"/>
          </p:cNvSpPr>
          <p:nvPr>
            <p:ph idx="1"/>
          </p:nvPr>
        </p:nvSpPr>
        <p:spPr>
          <a:xfrm>
            <a:off x="1603264" y="2725715"/>
            <a:ext cx="9798819" cy="1696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>
                <a:solidFill>
                  <a:schemeClr val="tx1"/>
                </a:solidFill>
              </a:rPr>
              <a:t>Es la continua y vigilante evaluación e inspección sanitaria de la inocuidad y aceptabilidad del agua potable.</a:t>
            </a:r>
            <a:endParaRPr lang="pt-BR" sz="3200" dirty="0">
              <a:solidFill>
                <a:schemeClr val="tx1"/>
              </a:solidFill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s-MX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 rot="-2804142">
            <a:off x="118614" y="2645572"/>
            <a:ext cx="196027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ES" sz="2400" b="1" dirty="0" smtClean="0">
                <a:latin typeface="Constantia" pitchFamily="18" charset="0"/>
              </a:rPr>
              <a:t>Concepto</a:t>
            </a:r>
            <a:endParaRPr lang="es-ES" sz="24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C</a:t>
            </a:r>
            <a:r>
              <a:rPr lang="es-ES" b="1" dirty="0" smtClean="0">
                <a:solidFill>
                  <a:schemeClr val="tx1"/>
                </a:solidFill>
              </a:rPr>
              <a:t>ontrol </a:t>
            </a:r>
            <a:r>
              <a:rPr lang="es-ES" b="1" dirty="0">
                <a:solidFill>
                  <a:schemeClr val="tx1"/>
                </a:solidFill>
              </a:rPr>
              <a:t>de la calidad </a:t>
            </a:r>
            <a:r>
              <a:rPr lang="es-ES" b="1" dirty="0" smtClean="0">
                <a:solidFill>
                  <a:schemeClr val="tx1"/>
                </a:solidFill>
              </a:rPr>
              <a:t>del agua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3598190" y="1591055"/>
            <a:ext cx="458328" cy="1425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echa abajo 5"/>
          <p:cNvSpPr/>
          <p:nvPr/>
        </p:nvSpPr>
        <p:spPr>
          <a:xfrm>
            <a:off x="7334827" y="1580022"/>
            <a:ext cx="484632" cy="1436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ángulo 6"/>
          <p:cNvSpPr/>
          <p:nvPr/>
        </p:nvSpPr>
        <p:spPr>
          <a:xfrm>
            <a:off x="2356243" y="3429000"/>
            <a:ext cx="2483893" cy="10918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I</a:t>
            </a:r>
            <a:r>
              <a:rPr lang="es-ES" sz="3200" dirty="0" smtClean="0">
                <a:solidFill>
                  <a:schemeClr val="tx1"/>
                </a:solidFill>
              </a:rPr>
              <a:t>nspección </a:t>
            </a:r>
            <a:r>
              <a:rPr lang="es-ES" sz="3200" dirty="0">
                <a:solidFill>
                  <a:schemeClr val="tx1"/>
                </a:solidFill>
              </a:rPr>
              <a:t>sanitaria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55627" y="3384642"/>
            <a:ext cx="2443032" cy="1091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E</a:t>
            </a:r>
            <a:r>
              <a:rPr lang="es-ES" sz="2800" dirty="0" smtClean="0">
                <a:solidFill>
                  <a:schemeClr val="tx1"/>
                </a:solidFill>
              </a:rPr>
              <a:t>xámen </a:t>
            </a:r>
            <a:r>
              <a:rPr lang="es-ES" sz="2800" dirty="0">
                <a:solidFill>
                  <a:schemeClr val="tx1"/>
                </a:solidFill>
              </a:rPr>
              <a:t>de muestras</a:t>
            </a:r>
            <a:endParaRPr lang="pt-BR" sz="2800" dirty="0">
              <a:solidFill>
                <a:schemeClr val="tx1"/>
              </a:solidFill>
            </a:endParaRPr>
          </a:p>
        </p:txBody>
      </p:sp>
      <p:cxnSp>
        <p:nvCxnSpPr>
          <p:cNvPr id="39" name="Conector recto de flecha 38"/>
          <p:cNvCxnSpPr/>
          <p:nvPr/>
        </p:nvCxnSpPr>
        <p:spPr>
          <a:xfrm flipV="1">
            <a:off x="8798659" y="3016154"/>
            <a:ext cx="468171" cy="368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 flipV="1">
            <a:off x="8843750" y="3753130"/>
            <a:ext cx="423080" cy="1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>
            <a:off x="8843750" y="4135270"/>
            <a:ext cx="423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60"/>
          <p:cNvSpPr/>
          <p:nvPr/>
        </p:nvSpPr>
        <p:spPr>
          <a:xfrm>
            <a:off x="9276247" y="2806298"/>
            <a:ext cx="915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físicos</a:t>
            </a:r>
            <a:endParaRPr lang="pt-BR" dirty="0"/>
          </a:p>
        </p:txBody>
      </p:sp>
      <p:cxnSp>
        <p:nvCxnSpPr>
          <p:cNvPr id="63" name="Conector recto de flecha 62"/>
          <p:cNvCxnSpPr/>
          <p:nvPr/>
        </p:nvCxnSpPr>
        <p:spPr>
          <a:xfrm>
            <a:off x="8798659" y="4476463"/>
            <a:ext cx="477588" cy="36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63"/>
          <p:cNvSpPr/>
          <p:nvPr/>
        </p:nvSpPr>
        <p:spPr>
          <a:xfrm>
            <a:off x="9266830" y="351597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químicos</a:t>
            </a:r>
            <a:endParaRPr lang="pt-BR" dirty="0"/>
          </a:p>
        </p:txBody>
      </p:sp>
      <p:sp>
        <p:nvSpPr>
          <p:cNvPr id="65" name="Rectángulo 64"/>
          <p:cNvSpPr/>
          <p:nvPr/>
        </p:nvSpPr>
        <p:spPr>
          <a:xfrm>
            <a:off x="9055290" y="3950604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bacteriológicos </a:t>
            </a:r>
            <a:endParaRPr lang="pt-BR" dirty="0"/>
          </a:p>
        </p:txBody>
      </p:sp>
      <p:sp>
        <p:nvSpPr>
          <p:cNvPr id="66" name="Rectángulo 65"/>
          <p:cNvSpPr/>
          <p:nvPr/>
        </p:nvSpPr>
        <p:spPr>
          <a:xfrm>
            <a:off x="9276247" y="463215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microbiológicos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752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320" y="2798618"/>
            <a:ext cx="11155680" cy="3438410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800" dirty="0" smtClean="0">
                <a:solidFill>
                  <a:schemeClr val="tx1"/>
                </a:solidFill>
              </a:rPr>
              <a:t>-</a:t>
            </a:r>
            <a:r>
              <a:rPr lang="es-ES" dirty="0">
                <a:solidFill>
                  <a:schemeClr val="tx1"/>
                </a:solidFill>
              </a:rPr>
              <a:t>Todo centro de alimentación social inmediatamente de concluir la elaboración de alimentos guardará las</a:t>
            </a:r>
            <a:r>
              <a:rPr lang="es-ES" b="1" dirty="0">
                <a:solidFill>
                  <a:schemeClr val="tx1"/>
                </a:solidFill>
              </a:rPr>
              <a:t> muestras testigo.</a:t>
            </a:r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-</a:t>
            </a:r>
            <a:r>
              <a:rPr lang="es-ES" dirty="0">
                <a:solidFill>
                  <a:schemeClr val="tx1"/>
                </a:solidFill>
              </a:rPr>
              <a:t>La protección de los alimentos de los vectores y roedores y los equipos y utensilios en la confección y el envasado de los alimentos. </a:t>
            </a:r>
            <a:endParaRPr lang="es-E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-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lang="es-ES" dirty="0" smtClean="0">
                <a:solidFill>
                  <a:schemeClr val="tx1"/>
                </a:solidFill>
              </a:rPr>
              <a:t>s </a:t>
            </a:r>
            <a:r>
              <a:rPr lang="es-ES" dirty="0">
                <a:solidFill>
                  <a:schemeClr val="tx1"/>
                </a:solidFill>
              </a:rPr>
              <a:t>importante la educación </a:t>
            </a:r>
            <a:r>
              <a:rPr lang="es-ES" dirty="0" smtClean="0">
                <a:solidFill>
                  <a:schemeClr val="tx1"/>
                </a:solidFill>
              </a:rPr>
              <a:t>sanitaria.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-Garantizar </a:t>
            </a:r>
            <a:r>
              <a:rPr lang="es-ES" dirty="0">
                <a:solidFill>
                  <a:schemeClr val="tx1"/>
                </a:solidFill>
              </a:rPr>
              <a:t>que cada manipulador reciba una capacitación en materia de nutrición y elaboración de alimentos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-Los </a:t>
            </a:r>
            <a:r>
              <a:rPr lang="es-ES" dirty="0">
                <a:solidFill>
                  <a:schemeClr val="tx1"/>
                </a:solidFill>
              </a:rPr>
              <a:t>manipuladores de alimentos deben pasar un examen </a:t>
            </a:r>
            <a:r>
              <a:rPr lang="es-ES" dirty="0" smtClean="0">
                <a:solidFill>
                  <a:schemeClr val="tx1"/>
                </a:solidFill>
              </a:rPr>
              <a:t>médico(</a:t>
            </a:r>
            <a:r>
              <a:rPr lang="es-ES" dirty="0" err="1" smtClean="0">
                <a:solidFill>
                  <a:schemeClr val="tx1"/>
                </a:solidFill>
              </a:rPr>
              <a:t>preempleo</a:t>
            </a:r>
            <a:r>
              <a:rPr lang="es-ES" dirty="0" smtClean="0">
                <a:solidFill>
                  <a:schemeClr val="tx1"/>
                </a:solidFill>
              </a:rPr>
              <a:t> y periódico) </a:t>
            </a:r>
            <a:r>
              <a:rPr lang="es-ES" dirty="0">
                <a:solidFill>
                  <a:schemeClr val="tx1"/>
                </a:solidFill>
              </a:rPr>
              <a:t>todos los años(coprocultivo, heces fecales)</a:t>
            </a:r>
            <a:endParaRPr lang="pt-BR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0400" y="900545"/>
            <a:ext cx="8026400" cy="120121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V</a:t>
            </a:r>
            <a:r>
              <a:rPr lang="es-ES" sz="3600" b="1" dirty="0" smtClean="0">
                <a:solidFill>
                  <a:schemeClr val="tx1"/>
                </a:solidFill>
              </a:rPr>
              <a:t>igilancia </a:t>
            </a:r>
            <a:r>
              <a:rPr lang="es-ES" sz="3600" b="1" dirty="0">
                <a:solidFill>
                  <a:schemeClr val="tx1"/>
                </a:solidFill>
              </a:rPr>
              <a:t>de la calidad alimentaria</a:t>
            </a:r>
          </a:p>
        </p:txBody>
      </p:sp>
    </p:spTree>
    <p:extLst>
      <p:ext uri="{BB962C8B-B14F-4D97-AF65-F5344CB8AC3E}">
        <p14:creationId xmlns:p14="http://schemas.microsoft.com/office/powerpoint/2010/main" val="21623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081" y="2239060"/>
            <a:ext cx="11155680" cy="3438410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800" dirty="0" smtClean="0">
                <a:solidFill>
                  <a:schemeClr val="tx1"/>
                </a:solidFill>
              </a:rPr>
              <a:t>-</a:t>
            </a:r>
            <a:r>
              <a:rPr lang="es-ES" b="1" dirty="0">
                <a:solidFill>
                  <a:schemeClr val="tx1"/>
                </a:solidFill>
              </a:rPr>
              <a:t>Medidas de control permanentes</a:t>
            </a:r>
            <a:r>
              <a:rPr lang="es-ES" dirty="0">
                <a:solidFill>
                  <a:schemeClr val="tx1"/>
                </a:solidFill>
              </a:rPr>
              <a:t>: educación sanitaria, saneamiento </a:t>
            </a:r>
            <a:r>
              <a:rPr lang="es-ES" dirty="0" smtClean="0">
                <a:solidFill>
                  <a:schemeClr val="tx1"/>
                </a:solidFill>
              </a:rPr>
              <a:t>del medio(drenaje </a:t>
            </a:r>
            <a:r>
              <a:rPr lang="es-ES" dirty="0">
                <a:solidFill>
                  <a:schemeClr val="tx1"/>
                </a:solidFill>
              </a:rPr>
              <a:t>o relleno de zonas pantanosas, eliminación de desechos sólidos a la intemperie, evacuación sanitaria de los albañales, disposición sanitaria de desechos sólidos, almacenamiento correcto  de alimentos.</a:t>
            </a:r>
            <a:endParaRPr lang="pt-BR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b="1" dirty="0" smtClean="0">
                <a:solidFill>
                  <a:schemeClr val="tx1"/>
                </a:solidFill>
              </a:rPr>
              <a:t>-Medidas </a:t>
            </a:r>
            <a:r>
              <a:rPr lang="es-ES" b="1" dirty="0">
                <a:solidFill>
                  <a:schemeClr val="tx1"/>
                </a:solidFill>
              </a:rPr>
              <a:t>de control transitorias: </a:t>
            </a:r>
            <a:r>
              <a:rPr lang="es-ES" dirty="0">
                <a:solidFill>
                  <a:schemeClr val="tx1"/>
                </a:solidFill>
              </a:rPr>
              <a:t>empleo de insecticidas, control de vectores infectados mediante mallas metálicas en habitaciones, ropa protectora para impedir las picadas, mosquiteros para enfermos, aislamiento y cuarentenas para pacientes y sus contactos, Control biológico de las larvas mediante el empleo de peces larvíboros.</a:t>
            </a:r>
            <a:endParaRPr lang="pt-BR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185" y="627795"/>
            <a:ext cx="8026400" cy="91440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chemeClr val="tx1"/>
                </a:solidFill>
              </a:rPr>
              <a:t>Vigilancia Antivectorial</a:t>
            </a:r>
            <a:r>
              <a:rPr lang="pt-BR" sz="4000" b="1" dirty="0" smtClean="0">
                <a:solidFill>
                  <a:schemeClr val="tx1"/>
                </a:solidFill>
              </a:rPr>
              <a:t>: Artrópodos</a:t>
            </a:r>
            <a:endParaRPr lang="es-E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081" y="2239060"/>
            <a:ext cx="11155680" cy="2988033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 smtClean="0">
                <a:solidFill>
                  <a:schemeClr val="tx1"/>
                </a:solidFill>
              </a:rPr>
              <a:t>-</a:t>
            </a:r>
            <a:r>
              <a:rPr lang="es-ES" b="1" dirty="0">
                <a:solidFill>
                  <a:schemeClr val="tx1"/>
                </a:solidFill>
              </a:rPr>
              <a:t>Medidas de control permanentes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  <a:r>
              <a:rPr lang="es-ES" dirty="0" smtClean="0"/>
              <a:t> </a:t>
            </a:r>
            <a:r>
              <a:rPr lang="es-ES" dirty="0">
                <a:solidFill>
                  <a:schemeClr val="tx1"/>
                </a:solidFill>
              </a:rPr>
              <a:t>E</a:t>
            </a:r>
            <a:r>
              <a:rPr lang="es-ES" dirty="0" smtClean="0">
                <a:solidFill>
                  <a:schemeClr val="tx1"/>
                </a:solidFill>
              </a:rPr>
              <a:t>ducación </a:t>
            </a:r>
            <a:r>
              <a:rPr lang="es-ES" dirty="0">
                <a:solidFill>
                  <a:schemeClr val="tx1"/>
                </a:solidFill>
              </a:rPr>
              <a:t>sanitaria, eliminación de fuentes de alimentación, eliminación de lugares apropiados para su supervivencia, rejillas en tragantes, rodapiés.</a:t>
            </a:r>
            <a:endParaRPr lang="pt-BR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b="1" dirty="0" smtClean="0">
                <a:solidFill>
                  <a:schemeClr val="tx1"/>
                </a:solidFill>
              </a:rPr>
              <a:t>-Medidas </a:t>
            </a:r>
            <a:r>
              <a:rPr lang="es-ES" b="1" dirty="0">
                <a:solidFill>
                  <a:schemeClr val="tx1"/>
                </a:solidFill>
              </a:rPr>
              <a:t>de control transitorias</a:t>
            </a:r>
            <a:r>
              <a:rPr lang="es-ES" b="1" dirty="0" smtClean="0">
                <a:solidFill>
                  <a:schemeClr val="tx1"/>
                </a:solidFill>
              </a:rPr>
              <a:t>: </a:t>
            </a:r>
            <a:r>
              <a:rPr lang="es-ES" dirty="0"/>
              <a:t>: </a:t>
            </a:r>
            <a:r>
              <a:rPr lang="es-ES" dirty="0">
                <a:solidFill>
                  <a:schemeClr val="tx1"/>
                </a:solidFill>
              </a:rPr>
              <a:t>Uso de químicos (rodenticidas), empleo de gérmenes patógenos, animales depredadores, trampas ratoneras.</a:t>
            </a:r>
            <a:endParaRPr lang="pt-BR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185" y="627795"/>
            <a:ext cx="8026400" cy="91440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chemeClr val="tx1"/>
                </a:solidFill>
              </a:rPr>
              <a:t>Vigilancia Antivectorial</a:t>
            </a:r>
            <a:r>
              <a:rPr lang="pt-BR" sz="4000" b="1" dirty="0" smtClean="0">
                <a:solidFill>
                  <a:schemeClr val="tx1"/>
                </a:solidFill>
              </a:rPr>
              <a:t>:Roedores</a:t>
            </a:r>
            <a:endParaRPr lang="es-E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081" y="2239060"/>
            <a:ext cx="11155680" cy="3370170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800" dirty="0" smtClean="0">
                <a:solidFill>
                  <a:schemeClr val="tx1"/>
                </a:solidFill>
              </a:rPr>
              <a:t>-</a:t>
            </a:r>
            <a:r>
              <a:rPr lang="es-ES" b="1" dirty="0">
                <a:solidFill>
                  <a:schemeClr val="tx1"/>
                </a:solidFill>
              </a:rPr>
              <a:t>Medidas de control en el trabajador: </a:t>
            </a:r>
            <a:r>
              <a:rPr lang="es-ES" dirty="0">
                <a:solidFill>
                  <a:schemeClr val="tx1"/>
                </a:solidFill>
              </a:rPr>
              <a:t>Realizar exámenes médicos preventivos (pre empleo y periódicos), uso de medios de protección personal, regímenes de trabajo y descanso adecuados, educación para la salud</a:t>
            </a:r>
            <a:endParaRPr lang="pt-BR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b="1" dirty="0" smtClean="0">
                <a:solidFill>
                  <a:schemeClr val="tx1"/>
                </a:solidFill>
              </a:rPr>
              <a:t>-Medidas en </a:t>
            </a:r>
            <a:r>
              <a:rPr lang="es-ES" b="1" dirty="0">
                <a:solidFill>
                  <a:schemeClr val="tx1"/>
                </a:solidFill>
              </a:rPr>
              <a:t>el ambiente laboral: </a:t>
            </a:r>
            <a:r>
              <a:rPr lang="es-ES" dirty="0">
                <a:solidFill>
                  <a:schemeClr val="tx1"/>
                </a:solidFill>
              </a:rPr>
              <a:t>adecuado mantenimiento y conservación de los equipos, Aditamentos para reducir las vibraciones, mantener el aislamiento de conductores eléctricos, garantizar el mantenimiento y buena ubicación del sistema de iluminación, aprovechamiento de la luz natural, utilizar colores claros en paredes y techos, aislamiento de equipos ruidosos, diseños de maquinarias menos ruidosas.</a:t>
            </a:r>
            <a:endParaRPr lang="pt-BR" dirty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185" y="627795"/>
            <a:ext cx="8026400" cy="121465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tx1"/>
                </a:solidFill>
              </a:rPr>
              <a:t>V</a:t>
            </a:r>
            <a:r>
              <a:rPr lang="es-ES" sz="4000" b="1" dirty="0" smtClean="0">
                <a:solidFill>
                  <a:schemeClr val="tx1"/>
                </a:solidFill>
              </a:rPr>
              <a:t>igilancia </a:t>
            </a:r>
            <a:r>
              <a:rPr lang="es-ES" sz="4000" b="1" dirty="0">
                <a:solidFill>
                  <a:schemeClr val="tx1"/>
                </a:solidFill>
              </a:rPr>
              <a:t>de la salud de los trabajadores</a:t>
            </a:r>
          </a:p>
        </p:txBody>
      </p:sp>
    </p:spTree>
    <p:extLst>
      <p:ext uri="{BB962C8B-B14F-4D97-AF65-F5344CB8AC3E}">
        <p14:creationId xmlns:p14="http://schemas.microsoft.com/office/powerpoint/2010/main" val="24801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2242</TotalTime>
  <Words>1219</Words>
  <Application>Microsoft Office PowerPoint</Application>
  <PresentationFormat>Panorámica</PresentationFormat>
  <Paragraphs>97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Calibri</vt:lpstr>
      <vt:lpstr>Candara</vt:lpstr>
      <vt:lpstr>Constantia</vt:lpstr>
      <vt:lpstr>Garamond</vt:lpstr>
      <vt:lpstr>Symbol</vt:lpstr>
      <vt:lpstr>Times New Roman</vt:lpstr>
      <vt:lpstr>Wingdings 2</vt:lpstr>
      <vt:lpstr>Forma de onda</vt:lpstr>
      <vt:lpstr>Presentación de PowerPoint</vt:lpstr>
      <vt:lpstr>Presentación de PowerPoint</vt:lpstr>
      <vt:lpstr>Presentación de PowerPoint</vt:lpstr>
      <vt:lpstr>Vigilancia de la calidad del agua:                                                      </vt:lpstr>
      <vt:lpstr>Control de la calidad del agua</vt:lpstr>
      <vt:lpstr>Vigilancia de la calidad alimentaria</vt:lpstr>
      <vt:lpstr>Vigilancia Antivectorial: Artrópodos</vt:lpstr>
      <vt:lpstr>Vigilancia Antivectorial:Roedores</vt:lpstr>
      <vt:lpstr>Vigilancia de la salud de los trabajadores</vt:lpstr>
      <vt:lpstr>Accidente de trabajo                                                      </vt:lpstr>
      <vt:lpstr> Medidas para prevenir accidentes </vt:lpstr>
      <vt:lpstr>Enfermedades Profesionales                                                      </vt:lpstr>
      <vt:lpstr> Enfermedades profesionales de mayor incidencia  </vt:lpstr>
      <vt:lpstr>Enfermedades profesionales: medidas de control</vt:lpstr>
      <vt:lpstr>Vigilancia de los escolares</vt:lpstr>
      <vt:lpstr> Causas fundamentales que afectan el rendimiento y aprendizaje del niño </vt:lpstr>
      <vt:lpstr>Premisas del Sistema de Vigilancia en Salud Escolar</vt:lpstr>
      <vt:lpstr>Presentación de PowerPoint</vt:lpstr>
      <vt:lpstr>Estudio Independiente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REVISION BIBLIOGRÀFICA</dc:title>
  <dc:creator>Dr</dc:creator>
  <cp:lastModifiedBy>lisett gonzalez</cp:lastModifiedBy>
  <cp:revision>365</cp:revision>
  <dcterms:created xsi:type="dcterms:W3CDTF">2017-06-19T21:05:56Z</dcterms:created>
  <dcterms:modified xsi:type="dcterms:W3CDTF">2022-04-19T03:06:39Z</dcterms:modified>
</cp:coreProperties>
</file>