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8" r:id="rId4"/>
    <p:sldId id="264" r:id="rId5"/>
    <p:sldId id="272" r:id="rId6"/>
    <p:sldId id="266" r:id="rId7"/>
    <p:sldId id="265" r:id="rId8"/>
    <p:sldId id="267"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92537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4105085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1680108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251762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1956540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2305675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369307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162618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25823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1616896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9FEBE55-BBE0-4E04-935F-967AC802CEA4}" type="datetimeFigureOut">
              <a:rPr lang="es-ES" smtClean="0"/>
              <a:t>12/02/2026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732AD49-1259-458B-A586-64EA5BC6D76B}" type="slidenum">
              <a:rPr lang="es-ES" smtClean="0"/>
              <a:t>‹Nº›</a:t>
            </a:fld>
            <a:endParaRPr lang="es-ES"/>
          </a:p>
        </p:txBody>
      </p:sp>
    </p:spTree>
    <p:extLst>
      <p:ext uri="{BB962C8B-B14F-4D97-AF65-F5344CB8AC3E}">
        <p14:creationId xmlns:p14="http://schemas.microsoft.com/office/powerpoint/2010/main" val="1014761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FEBE55-BBE0-4E04-935F-967AC802CEA4}" type="datetimeFigureOut">
              <a:rPr lang="es-ES" smtClean="0"/>
              <a:t>12/02/2026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32AD49-1259-458B-A586-64EA5BC6D76B}" type="slidenum">
              <a:rPr lang="es-ES" smtClean="0"/>
              <a:t>‹Nº›</a:t>
            </a:fld>
            <a:endParaRPr lang="es-ES"/>
          </a:p>
        </p:txBody>
      </p:sp>
    </p:spTree>
    <p:extLst>
      <p:ext uri="{BB962C8B-B14F-4D97-AF65-F5344CB8AC3E}">
        <p14:creationId xmlns:p14="http://schemas.microsoft.com/office/powerpoint/2010/main" val="393595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908720"/>
            <a:ext cx="7772400" cy="2160239"/>
          </a:xfrm>
        </p:spPr>
        <p:txBody>
          <a:bodyPr>
            <a:normAutofit fontScale="90000"/>
          </a:bodyPr>
          <a:lstStyle/>
          <a:p>
            <a:r>
              <a:rPr lang="es-ES" b="1" dirty="0" smtClean="0"/>
              <a:t/>
            </a:r>
            <a:br>
              <a:rPr lang="es-ES" b="1" dirty="0" smtClean="0"/>
            </a:br>
            <a:r>
              <a:rPr lang="es-ES" b="1" dirty="0"/>
              <a:t/>
            </a:r>
            <a:br>
              <a:rPr lang="es-ES" b="1" dirty="0"/>
            </a:br>
            <a:r>
              <a:rPr lang="es-ES" b="1" dirty="0" smtClean="0"/>
              <a:t/>
            </a:r>
            <a:br>
              <a:rPr lang="es-ES" b="1" dirty="0" smtClean="0"/>
            </a:br>
            <a:r>
              <a:rPr lang="es-ES" b="1" dirty="0"/>
              <a:t/>
            </a:r>
            <a:br>
              <a:rPr lang="es-ES" b="1" dirty="0"/>
            </a:br>
            <a:r>
              <a:rPr lang="es-ES" b="1" dirty="0" smtClean="0"/>
              <a:t/>
            </a:r>
            <a:br>
              <a:rPr lang="es-ES" b="1" dirty="0" smtClean="0"/>
            </a:br>
            <a:r>
              <a:rPr lang="es-ES" sz="4900" b="1" dirty="0" smtClean="0">
                <a:solidFill>
                  <a:schemeClr val="accent1">
                    <a:lumMod val="50000"/>
                  </a:schemeClr>
                </a:solidFill>
              </a:rPr>
              <a:t>INTERESANTE </a:t>
            </a:r>
            <a:r>
              <a:rPr lang="es-ES" sz="4900" b="1" dirty="0" smtClean="0">
                <a:solidFill>
                  <a:schemeClr val="accent1">
                    <a:lumMod val="50000"/>
                  </a:schemeClr>
                </a:solidFill>
              </a:rPr>
              <a:t>REFLEXION A PROPOSITO DE NUESTRAS CIRCUNSTANCIAS ADVERSAS   </a:t>
            </a:r>
            <a:endParaRPr lang="es-ES" sz="4900" b="1" dirty="0">
              <a:solidFill>
                <a:schemeClr val="accent1">
                  <a:lumMod val="50000"/>
                </a:schemeClr>
              </a:solidFill>
            </a:endParaRPr>
          </a:p>
        </p:txBody>
      </p:sp>
      <p:sp>
        <p:nvSpPr>
          <p:cNvPr id="3" name="2 Subtítulo"/>
          <p:cNvSpPr>
            <a:spLocks noGrp="1"/>
          </p:cNvSpPr>
          <p:nvPr>
            <p:ph type="subTitle" idx="1"/>
          </p:nvPr>
        </p:nvSpPr>
        <p:spPr>
          <a:xfrm>
            <a:off x="1371600" y="3645024"/>
            <a:ext cx="6400800" cy="1993776"/>
          </a:xfrm>
        </p:spPr>
        <p:txBody>
          <a:bodyPr/>
          <a:lstStyle/>
          <a:p>
            <a:endParaRPr lang="es-ES" dirty="0"/>
          </a:p>
        </p:txBody>
      </p:sp>
    </p:spTree>
    <p:extLst>
      <p:ext uri="{BB962C8B-B14F-4D97-AF65-F5344CB8AC3E}">
        <p14:creationId xmlns:p14="http://schemas.microsoft.com/office/powerpoint/2010/main" val="280864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2448272"/>
          </a:xfrm>
        </p:spPr>
        <p:txBody>
          <a:bodyPr>
            <a:normAutofit fontScale="90000"/>
          </a:bodyPr>
          <a:lstStyle/>
          <a:p>
            <a:r>
              <a:rPr lang="es-ES" b="1" dirty="0"/>
              <a:t/>
            </a:r>
            <a:br>
              <a:rPr lang="es-ES" b="1" dirty="0"/>
            </a:br>
            <a:r>
              <a:rPr lang="es-ES" b="1" dirty="0"/>
              <a:t/>
            </a:r>
            <a:br>
              <a:rPr lang="es-ES" b="1" dirty="0"/>
            </a:br>
            <a:r>
              <a:rPr lang="es-ES" b="1" dirty="0"/>
              <a:t/>
            </a:r>
            <a:br>
              <a:rPr lang="es-ES" b="1" dirty="0"/>
            </a:br>
            <a:r>
              <a:rPr lang="es-ES" b="1" dirty="0"/>
              <a:t/>
            </a:r>
            <a:br>
              <a:rPr lang="es-ES" b="1" dirty="0"/>
            </a:br>
            <a:r>
              <a:rPr lang="es-ES" b="1" dirty="0"/>
              <a:t/>
            </a:r>
            <a:br>
              <a:rPr lang="es-ES" b="1" dirty="0"/>
            </a:br>
            <a:r>
              <a:rPr lang="es-ES" b="1" dirty="0"/>
              <a:t/>
            </a:r>
            <a:br>
              <a:rPr lang="es-ES" b="1" dirty="0"/>
            </a:br>
            <a:r>
              <a:rPr lang="es-ES" b="1" dirty="0" smtClean="0"/>
              <a:t/>
            </a:r>
            <a:br>
              <a:rPr lang="es-ES" b="1" dirty="0" smtClean="0"/>
            </a:br>
            <a:r>
              <a:rPr lang="es-ES" b="1" dirty="0" smtClean="0">
                <a:solidFill>
                  <a:schemeClr val="accent1">
                    <a:lumMod val="50000"/>
                  </a:schemeClr>
                </a:solidFill>
              </a:rPr>
              <a:t>LA </a:t>
            </a:r>
            <a:r>
              <a:rPr lang="es-ES" b="1" dirty="0">
                <a:solidFill>
                  <a:schemeClr val="accent1">
                    <a:lumMod val="50000"/>
                  </a:schemeClr>
                </a:solidFill>
              </a:rPr>
              <a:t>PAZ PERFECTA </a:t>
            </a:r>
            <a:br>
              <a:rPr lang="es-ES" b="1" dirty="0">
                <a:solidFill>
                  <a:schemeClr val="accent1">
                    <a:lumMod val="50000"/>
                  </a:schemeClr>
                </a:solidFill>
              </a:rPr>
            </a:br>
            <a:r>
              <a:rPr lang="es-ES" sz="3600" b="1" dirty="0" smtClean="0">
                <a:solidFill>
                  <a:schemeClr val="accent1">
                    <a:lumMod val="50000"/>
                  </a:schemeClr>
                </a:solidFill>
              </a:rPr>
              <a:t>Tomado del  Libro</a:t>
            </a:r>
            <a:r>
              <a:rPr lang="es-ES" sz="3600" b="1" dirty="0">
                <a:solidFill>
                  <a:schemeClr val="accent1">
                    <a:lumMod val="50000"/>
                  </a:schemeClr>
                </a:solidFill>
              </a:rPr>
              <a:t>: Reflexiones para la Vida </a:t>
            </a:r>
            <a:br>
              <a:rPr lang="es-ES" sz="3600" b="1" dirty="0">
                <a:solidFill>
                  <a:schemeClr val="accent1">
                    <a:lumMod val="50000"/>
                  </a:schemeClr>
                </a:solidFill>
              </a:rPr>
            </a:br>
            <a:r>
              <a:rPr lang="es-ES" sz="3600" dirty="0">
                <a:solidFill>
                  <a:schemeClr val="accent1">
                    <a:lumMod val="50000"/>
                  </a:schemeClr>
                </a:solidFill>
              </a:rPr>
              <a:t>Había una vez un rey que ofreció un gran premio a aquel artista que pudiera captar en una pintura la paz perfecta</a:t>
            </a:r>
            <a:r>
              <a:rPr lang="es-ES" sz="3600">
                <a:solidFill>
                  <a:schemeClr val="accent1">
                    <a:lumMod val="50000"/>
                  </a:schemeClr>
                </a:solidFill>
              </a:rPr>
              <a:t>. </a:t>
            </a:r>
            <a:r>
              <a:rPr lang="es-ES" sz="3600" smtClean="0">
                <a:solidFill>
                  <a:schemeClr val="accent1">
                    <a:lumMod val="50000"/>
                  </a:schemeClr>
                </a:solidFill>
              </a:rPr>
              <a:t/>
            </a:r>
            <a:br>
              <a:rPr lang="es-ES" sz="3600" smtClean="0">
                <a:solidFill>
                  <a:schemeClr val="accent1">
                    <a:lumMod val="50000"/>
                  </a:schemeClr>
                </a:solidFill>
              </a:rPr>
            </a:br>
            <a:r>
              <a:rPr lang="es-ES" sz="3600" smtClean="0">
                <a:solidFill>
                  <a:schemeClr val="accent1">
                    <a:lumMod val="50000"/>
                  </a:schemeClr>
                </a:solidFill>
              </a:rPr>
              <a:t>Muchos </a:t>
            </a:r>
            <a:r>
              <a:rPr lang="es-ES" sz="3600" dirty="0">
                <a:solidFill>
                  <a:schemeClr val="accent1">
                    <a:lumMod val="50000"/>
                  </a:schemeClr>
                </a:solidFill>
              </a:rPr>
              <a:t>artistas lo intentaron </a:t>
            </a:r>
            <a:br>
              <a:rPr lang="es-ES" sz="3600" dirty="0">
                <a:solidFill>
                  <a:schemeClr val="accent1">
                    <a:lumMod val="50000"/>
                  </a:schemeClr>
                </a:solidFill>
              </a:rPr>
            </a:br>
            <a:r>
              <a:rPr lang="es-ES" sz="3600" dirty="0">
                <a:solidFill>
                  <a:schemeClr val="accent1">
                    <a:lumMod val="50000"/>
                  </a:schemeClr>
                </a:solidFill>
              </a:rPr>
              <a:t>El rey observó y admiró todas las pinturas, pero solamente hubo dos que él realmente le gustaron y tuvo que escoger entre ellas </a:t>
            </a:r>
            <a:br>
              <a:rPr lang="es-ES" sz="3600" dirty="0">
                <a:solidFill>
                  <a:schemeClr val="accent1">
                    <a:lumMod val="50000"/>
                  </a:schemeClr>
                </a:solidFill>
              </a:rPr>
            </a:br>
            <a:r>
              <a:rPr lang="es-ES" sz="3600" b="1" dirty="0" smtClean="0">
                <a:solidFill>
                  <a:schemeClr val="accent1">
                    <a:lumMod val="50000"/>
                  </a:schemeClr>
                </a:solidFill>
              </a:rPr>
              <a:t>  </a:t>
            </a:r>
            <a:endParaRPr lang="es-ES" sz="3600" b="1" dirty="0">
              <a:solidFill>
                <a:schemeClr val="accent1">
                  <a:lumMod val="50000"/>
                </a:schemeClr>
              </a:solidFill>
            </a:endParaRPr>
          </a:p>
        </p:txBody>
      </p:sp>
    </p:spTree>
    <p:extLst>
      <p:ext uri="{BB962C8B-B14F-4D97-AF65-F5344CB8AC3E}">
        <p14:creationId xmlns:p14="http://schemas.microsoft.com/office/powerpoint/2010/main" val="3467063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2664296"/>
          </a:xfrm>
        </p:spPr>
        <p:txBody>
          <a:bodyPr>
            <a:normAutofit fontScale="90000"/>
          </a:bodyPr>
          <a:lstStyle/>
          <a:p>
            <a:r>
              <a:rPr lang="es-ES" b="1" dirty="0"/>
              <a:t/>
            </a:r>
            <a:br>
              <a:rPr lang="es-ES" b="1" dirty="0"/>
            </a:br>
            <a:r>
              <a:rPr lang="es-ES" b="1" dirty="0"/>
              <a:t/>
            </a:r>
            <a:br>
              <a:rPr lang="es-ES" b="1" dirty="0"/>
            </a:br>
            <a:r>
              <a:rPr lang="es-ES" b="1" dirty="0"/>
              <a:t/>
            </a:r>
            <a:br>
              <a:rPr lang="es-ES" b="1" dirty="0"/>
            </a:br>
            <a:r>
              <a:rPr lang="es-ES" b="1" dirty="0"/>
              <a:t/>
            </a:r>
            <a:br>
              <a:rPr lang="es-ES" b="1" dirty="0"/>
            </a:br>
            <a:r>
              <a:rPr lang="es-ES" b="1" dirty="0"/>
              <a:t/>
            </a:r>
            <a:br>
              <a:rPr lang="es-ES" b="1" dirty="0"/>
            </a:br>
            <a:r>
              <a:rPr lang="es-ES" b="1" dirty="0"/>
              <a:t/>
            </a:r>
            <a:br>
              <a:rPr lang="es-ES" b="1" dirty="0"/>
            </a:br>
            <a:r>
              <a:rPr lang="es-ES" sz="2400" dirty="0" smtClean="0">
                <a:solidFill>
                  <a:schemeClr val="accent1">
                    <a:lumMod val="50000"/>
                  </a:schemeClr>
                </a:solidFill>
              </a:rPr>
              <a:t> </a:t>
            </a:r>
            <a:r>
              <a:rPr lang="es-ES" sz="2400" dirty="0">
                <a:solidFill>
                  <a:schemeClr val="accent1">
                    <a:lumMod val="50000"/>
                  </a:schemeClr>
                </a:solidFill>
              </a:rPr>
              <a:t/>
            </a:r>
            <a:br>
              <a:rPr lang="es-ES" sz="2400" dirty="0">
                <a:solidFill>
                  <a:schemeClr val="accent1">
                    <a:lumMod val="50000"/>
                  </a:schemeClr>
                </a:solidFill>
              </a:rPr>
            </a:br>
            <a:r>
              <a:rPr lang="es-ES" sz="3600" dirty="0">
                <a:solidFill>
                  <a:schemeClr val="accent1">
                    <a:lumMod val="50000"/>
                  </a:schemeClr>
                </a:solidFill>
              </a:rPr>
              <a:t>La primera era un lago muy tranquilo. Este lago era un espejo perfecto donde se reflejaban unas plácidas montañas que lo rodeaban </a:t>
            </a:r>
            <a:br>
              <a:rPr lang="es-ES" sz="3600" dirty="0">
                <a:solidFill>
                  <a:schemeClr val="accent1">
                    <a:lumMod val="50000"/>
                  </a:schemeClr>
                </a:solidFill>
              </a:rPr>
            </a:br>
            <a:r>
              <a:rPr lang="es-ES" sz="3600" dirty="0">
                <a:solidFill>
                  <a:schemeClr val="accent1">
                    <a:lumMod val="50000"/>
                  </a:schemeClr>
                </a:solidFill>
              </a:rPr>
              <a:t>Sobre estas se encontraba un cielo muy azul con tenues nubes blancas. Todos los que miraron esta pintura pensaron que esta reflejaba</a:t>
            </a:r>
            <a:br>
              <a:rPr lang="es-ES" sz="3600" dirty="0">
                <a:solidFill>
                  <a:schemeClr val="accent1">
                    <a:lumMod val="50000"/>
                  </a:schemeClr>
                </a:solidFill>
              </a:rPr>
            </a:br>
            <a:r>
              <a:rPr lang="es-ES" sz="3600" dirty="0">
                <a:solidFill>
                  <a:schemeClr val="accent1">
                    <a:lumMod val="50000"/>
                  </a:schemeClr>
                </a:solidFill>
              </a:rPr>
              <a:t> </a:t>
            </a:r>
            <a:r>
              <a:rPr lang="es-ES" sz="3600" b="1" dirty="0" smtClean="0">
                <a:solidFill>
                  <a:schemeClr val="accent1">
                    <a:lumMod val="50000"/>
                  </a:schemeClr>
                </a:solidFill>
              </a:rPr>
              <a:t>la </a:t>
            </a:r>
            <a:r>
              <a:rPr lang="es-ES" sz="3600" b="1" dirty="0">
                <a:solidFill>
                  <a:schemeClr val="accent1">
                    <a:lumMod val="50000"/>
                  </a:schemeClr>
                </a:solidFill>
              </a:rPr>
              <a:t>paz perfecta      </a:t>
            </a:r>
          </a:p>
        </p:txBody>
      </p:sp>
    </p:spTree>
    <p:extLst>
      <p:ext uri="{BB962C8B-B14F-4D97-AF65-F5344CB8AC3E}">
        <p14:creationId xmlns:p14="http://schemas.microsoft.com/office/powerpoint/2010/main" val="33730193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226370"/>
          </a:xfrm>
        </p:spPr>
        <p:txBody>
          <a:bodyPr>
            <a:normAutofit fontScale="90000"/>
          </a:bodyPr>
          <a:lstStyle/>
          <a:p>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smtClean="0"/>
              <a:t/>
            </a:r>
            <a:br>
              <a:rPr lang="es-ES" sz="2400" dirty="0" smtClean="0"/>
            </a:br>
            <a:r>
              <a:rPr lang="es-ES" sz="2400" dirty="0"/>
              <a:t/>
            </a:r>
            <a:br>
              <a:rPr lang="es-ES" sz="2400" dirty="0"/>
            </a:br>
            <a:r>
              <a:rPr lang="es-ES" sz="3600" dirty="0" smtClean="0">
                <a:solidFill>
                  <a:schemeClr val="accent1">
                    <a:lumMod val="50000"/>
                  </a:schemeClr>
                </a:solidFill>
              </a:rPr>
              <a:t>La </a:t>
            </a:r>
            <a:r>
              <a:rPr lang="es-ES" sz="3600" dirty="0">
                <a:solidFill>
                  <a:schemeClr val="accent1">
                    <a:lumMod val="50000"/>
                  </a:schemeClr>
                </a:solidFill>
              </a:rPr>
              <a:t>segunda pintura también tenia </a:t>
            </a:r>
            <a:r>
              <a:rPr lang="es-ES" sz="3600" dirty="0" smtClean="0">
                <a:solidFill>
                  <a:schemeClr val="accent1">
                    <a:lumMod val="50000"/>
                  </a:schemeClr>
                </a:solidFill>
              </a:rPr>
              <a:t>montañas, pero </a:t>
            </a:r>
            <a:r>
              <a:rPr lang="es-ES" sz="3600" dirty="0">
                <a:solidFill>
                  <a:schemeClr val="accent1">
                    <a:lumMod val="50000"/>
                  </a:schemeClr>
                </a:solidFill>
              </a:rPr>
              <a:t>estas eran escabrosas y descubiertas , sobre ellas había un cielo furioso del cual caía un impetuoso aguacero con rayos y truenos. Montaña abajo parecía retumbar un espumoso torrente de agua </a:t>
            </a:r>
            <a:r>
              <a:rPr lang="es-ES" sz="3600" dirty="0" smtClean="0">
                <a:solidFill>
                  <a:schemeClr val="accent1">
                    <a:lumMod val="50000"/>
                  </a:schemeClr>
                </a:solidFill>
              </a:rPr>
              <a:t>.</a:t>
            </a:r>
            <a:br>
              <a:rPr lang="es-ES" sz="3600" dirty="0" smtClean="0">
                <a:solidFill>
                  <a:schemeClr val="accent1">
                    <a:lumMod val="50000"/>
                  </a:schemeClr>
                </a:solidFill>
              </a:rPr>
            </a:br>
            <a:r>
              <a:rPr lang="es-ES" sz="3600" dirty="0" smtClean="0">
                <a:solidFill>
                  <a:schemeClr val="accent1">
                    <a:lumMod val="50000"/>
                  </a:schemeClr>
                </a:solidFill>
              </a:rPr>
              <a:t>Todo </a:t>
            </a:r>
            <a:r>
              <a:rPr lang="es-ES" sz="3600" dirty="0">
                <a:solidFill>
                  <a:schemeClr val="accent1">
                    <a:lumMod val="50000"/>
                  </a:schemeClr>
                </a:solidFill>
              </a:rPr>
              <a:t>esto no se revelaba para nada pacífico.</a:t>
            </a:r>
            <a:br>
              <a:rPr lang="es-ES" sz="3600" dirty="0">
                <a:solidFill>
                  <a:schemeClr val="accent1">
                    <a:lumMod val="50000"/>
                  </a:schemeClr>
                </a:solidFill>
              </a:rPr>
            </a:br>
            <a:r>
              <a:rPr lang="es-ES" sz="3600" b="1" dirty="0">
                <a:solidFill>
                  <a:schemeClr val="accent1">
                    <a:lumMod val="50000"/>
                  </a:schemeClr>
                </a:solidFill>
              </a:rPr>
              <a:t/>
            </a:r>
            <a:br>
              <a:rPr lang="es-ES" sz="3600" b="1" dirty="0">
                <a:solidFill>
                  <a:schemeClr val="accent1">
                    <a:lumMod val="50000"/>
                  </a:schemeClr>
                </a:solidFill>
              </a:rPr>
            </a:br>
            <a:r>
              <a:rPr lang="es-ES" sz="4000" dirty="0"/>
              <a:t>       </a:t>
            </a:r>
          </a:p>
        </p:txBody>
      </p:sp>
    </p:spTree>
    <p:extLst>
      <p:ext uri="{BB962C8B-B14F-4D97-AF65-F5344CB8AC3E}">
        <p14:creationId xmlns:p14="http://schemas.microsoft.com/office/powerpoint/2010/main" val="2998385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082354"/>
          </a:xfrm>
        </p:spPr>
        <p:txBody>
          <a:bodyPr>
            <a:normAutofit fontScale="90000"/>
          </a:bodyPr>
          <a:lstStyle/>
          <a:p>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t/>
            </a:r>
            <a:br>
              <a:rPr lang="es-ES" sz="2400" dirty="0"/>
            </a:br>
            <a:r>
              <a:rPr lang="es-ES" sz="2400" dirty="0">
                <a:solidFill>
                  <a:schemeClr val="accent1">
                    <a:lumMod val="50000"/>
                  </a:schemeClr>
                </a:solidFill>
              </a:rPr>
              <a:t/>
            </a:r>
            <a:br>
              <a:rPr lang="es-ES" sz="2400" dirty="0">
                <a:solidFill>
                  <a:schemeClr val="accent1">
                    <a:lumMod val="50000"/>
                  </a:schemeClr>
                </a:solidFill>
              </a:rPr>
            </a:br>
            <a:r>
              <a:rPr lang="es-ES" sz="3600" dirty="0">
                <a:solidFill>
                  <a:schemeClr val="accent1">
                    <a:lumMod val="50000"/>
                  </a:schemeClr>
                </a:solidFill>
              </a:rPr>
              <a:t>Pero cuando el rey observó cuidadosamente, vio tras la cascada un delicado arbusto creciendo en una grieta de la roca . En este arbusto se encontraba un </a:t>
            </a:r>
            <a:r>
              <a:rPr lang="es-ES" sz="3600" dirty="0" smtClean="0">
                <a:solidFill>
                  <a:schemeClr val="accent1">
                    <a:lumMod val="50000"/>
                  </a:schemeClr>
                </a:solidFill>
              </a:rPr>
              <a:t>nido.</a:t>
            </a:r>
            <a:br>
              <a:rPr lang="es-ES" sz="3600" dirty="0" smtClean="0">
                <a:solidFill>
                  <a:schemeClr val="accent1">
                    <a:lumMod val="50000"/>
                  </a:schemeClr>
                </a:solidFill>
              </a:rPr>
            </a:br>
            <a:r>
              <a:rPr lang="es-ES" sz="3600" dirty="0" smtClean="0">
                <a:solidFill>
                  <a:schemeClr val="accent1">
                    <a:lumMod val="50000"/>
                  </a:schemeClr>
                </a:solidFill>
              </a:rPr>
              <a:t>Allí </a:t>
            </a:r>
            <a:r>
              <a:rPr lang="es-ES" sz="3600" dirty="0">
                <a:solidFill>
                  <a:schemeClr val="accent1">
                    <a:lumMod val="50000"/>
                  </a:schemeClr>
                </a:solidFill>
              </a:rPr>
              <a:t>en medio del rugir de la violenta caída de agua, estaba sentado plácidamente un pajarito en medio de su nido…</a:t>
            </a:r>
            <a:br>
              <a:rPr lang="es-ES" sz="3600" dirty="0">
                <a:solidFill>
                  <a:schemeClr val="accent1">
                    <a:lumMod val="50000"/>
                  </a:schemeClr>
                </a:solidFill>
              </a:rPr>
            </a:br>
            <a:r>
              <a:rPr lang="es-ES" sz="3600" b="1" dirty="0">
                <a:solidFill>
                  <a:schemeClr val="accent1">
                    <a:lumMod val="50000"/>
                  </a:schemeClr>
                </a:solidFill>
              </a:rPr>
              <a:t>la paz perfecta</a:t>
            </a:r>
            <a:br>
              <a:rPr lang="es-ES" sz="3600" b="1" dirty="0">
                <a:solidFill>
                  <a:schemeClr val="accent1">
                    <a:lumMod val="50000"/>
                  </a:schemeClr>
                </a:solidFill>
              </a:rPr>
            </a:br>
            <a:r>
              <a:rPr lang="es-ES" sz="3600" dirty="0"/>
              <a:t>       </a:t>
            </a:r>
          </a:p>
        </p:txBody>
      </p:sp>
    </p:spTree>
    <p:extLst>
      <p:ext uri="{BB962C8B-B14F-4D97-AF65-F5344CB8AC3E}">
        <p14:creationId xmlns:p14="http://schemas.microsoft.com/office/powerpoint/2010/main" val="1622133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Rectángulo"/>
          <p:cNvSpPr/>
          <p:nvPr/>
        </p:nvSpPr>
        <p:spPr>
          <a:xfrm>
            <a:off x="539552" y="2348880"/>
            <a:ext cx="8136904" cy="1754326"/>
          </a:xfrm>
          <a:prstGeom prst="rect">
            <a:avLst/>
          </a:prstGeom>
        </p:spPr>
        <p:txBody>
          <a:bodyPr wrap="square">
            <a:spAutoFit/>
          </a:bodyPr>
          <a:lstStyle/>
          <a:p>
            <a:pPr algn="ctr"/>
            <a:r>
              <a:rPr lang="es-ES" sz="5400" b="1" dirty="0" smtClean="0">
                <a:solidFill>
                  <a:schemeClr val="accent1">
                    <a:lumMod val="50000"/>
                  </a:schemeClr>
                </a:solidFill>
              </a:rPr>
              <a:t>¿</a:t>
            </a:r>
            <a:r>
              <a:rPr lang="es-ES" sz="5400" b="1" dirty="0">
                <a:solidFill>
                  <a:schemeClr val="accent1">
                    <a:lumMod val="50000"/>
                  </a:schemeClr>
                </a:solidFill>
              </a:rPr>
              <a:t>Cuál crees que fue la pintura ganadora? </a:t>
            </a:r>
          </a:p>
        </p:txBody>
      </p:sp>
    </p:spTree>
    <p:extLst>
      <p:ext uri="{BB962C8B-B14F-4D97-AF65-F5344CB8AC3E}">
        <p14:creationId xmlns:p14="http://schemas.microsoft.com/office/powerpoint/2010/main" val="171339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88640"/>
            <a:ext cx="8229600" cy="1143000"/>
          </a:xfrm>
        </p:spPr>
        <p:txBody>
          <a:bodyPr>
            <a:noAutofit/>
          </a:bodyPr>
          <a:lstStyle/>
          <a:p>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sz="5400" b="1" dirty="0">
                <a:solidFill>
                  <a:schemeClr val="accent1">
                    <a:lumMod val="50000"/>
                  </a:schemeClr>
                </a:solidFill>
              </a:rPr>
              <a:t>El rey escogió la segunda</a:t>
            </a:r>
            <a:br>
              <a:rPr lang="es-ES" sz="5400" b="1" dirty="0">
                <a:solidFill>
                  <a:schemeClr val="accent1">
                    <a:lumMod val="50000"/>
                  </a:schemeClr>
                </a:solidFill>
              </a:rPr>
            </a:br>
            <a:r>
              <a:rPr lang="es-ES" sz="5400" b="1" dirty="0">
                <a:solidFill>
                  <a:schemeClr val="accent1">
                    <a:lumMod val="50000"/>
                  </a:schemeClr>
                </a:solidFill>
              </a:rPr>
              <a:t>¿Sabes por qué? </a:t>
            </a:r>
          </a:p>
        </p:txBody>
      </p:sp>
    </p:spTree>
    <p:extLst>
      <p:ext uri="{BB962C8B-B14F-4D97-AF65-F5344CB8AC3E}">
        <p14:creationId xmlns:p14="http://schemas.microsoft.com/office/powerpoint/2010/main" val="1105398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1714202"/>
          </a:xfrm>
        </p:spPr>
        <p:txBody>
          <a:bodyPr>
            <a:normAutofit fontScale="90000"/>
          </a:bodyPr>
          <a:lstStyle/>
          <a:p>
            <a:pPr>
              <a:tabLst>
                <a:tab pos="1976438" algn="l"/>
              </a:tabLst>
            </a:pP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a:t/>
            </a:r>
            <a:br>
              <a:rPr lang="es-ES" dirty="0"/>
            </a:br>
            <a:r>
              <a:rPr lang="es-ES" dirty="0" smtClean="0"/>
              <a:t/>
            </a:r>
            <a:br>
              <a:rPr lang="es-ES" dirty="0" smtClean="0"/>
            </a:br>
            <a:r>
              <a:rPr lang="es-ES" sz="5300" b="1" dirty="0" smtClean="0">
                <a:solidFill>
                  <a:schemeClr val="accent1">
                    <a:lumMod val="50000"/>
                  </a:schemeClr>
                </a:solidFill>
              </a:rPr>
              <a:t>Porque</a:t>
            </a:r>
            <a:r>
              <a:rPr lang="es-ES" sz="5300" b="1" dirty="0">
                <a:solidFill>
                  <a:schemeClr val="accent1">
                    <a:lumMod val="50000"/>
                  </a:schemeClr>
                </a:solidFill>
              </a:rPr>
              <a:t>, explicaba el rey… </a:t>
            </a:r>
            <a:br>
              <a:rPr lang="es-ES" sz="5300" b="1" dirty="0">
                <a:solidFill>
                  <a:schemeClr val="accent1">
                    <a:lumMod val="50000"/>
                  </a:schemeClr>
                </a:solidFill>
              </a:rPr>
            </a:br>
            <a:r>
              <a:rPr lang="es-ES" b="1" dirty="0">
                <a:solidFill>
                  <a:schemeClr val="accent1">
                    <a:lumMod val="50000"/>
                  </a:schemeClr>
                </a:solidFill>
              </a:rPr>
              <a:t>PAZ </a:t>
            </a:r>
            <a:r>
              <a:rPr lang="es-ES" sz="3600" dirty="0">
                <a:solidFill>
                  <a:schemeClr val="accent1">
                    <a:lumMod val="50000"/>
                  </a:schemeClr>
                </a:solidFill>
              </a:rPr>
              <a:t>no significa estar en un lugar sin ruidos, sin problemas, sin trabajo duro o sin dolor </a:t>
            </a:r>
            <a:br>
              <a:rPr lang="es-ES" sz="3600" dirty="0">
                <a:solidFill>
                  <a:schemeClr val="accent1">
                    <a:lumMod val="50000"/>
                  </a:schemeClr>
                </a:solidFill>
              </a:rPr>
            </a:br>
            <a:r>
              <a:rPr lang="es-ES" b="1" dirty="0">
                <a:solidFill>
                  <a:schemeClr val="accent1">
                    <a:lumMod val="50000"/>
                  </a:schemeClr>
                </a:solidFill>
              </a:rPr>
              <a:t>PAZ </a:t>
            </a:r>
            <a:r>
              <a:rPr lang="es-ES" sz="3600" dirty="0">
                <a:solidFill>
                  <a:schemeClr val="accent1">
                    <a:lumMod val="50000"/>
                  </a:schemeClr>
                </a:solidFill>
              </a:rPr>
              <a:t>significa que a pesar de estar en medio de todas estas cosas permanezcamos calmados dentro de nuestro corazón</a:t>
            </a:r>
            <a:br>
              <a:rPr lang="es-ES" sz="3600" dirty="0">
                <a:solidFill>
                  <a:schemeClr val="accent1">
                    <a:lumMod val="50000"/>
                  </a:schemeClr>
                </a:solidFill>
              </a:rPr>
            </a:br>
            <a:r>
              <a:rPr lang="es-ES" b="1" dirty="0">
                <a:solidFill>
                  <a:schemeClr val="accent1">
                    <a:lumMod val="50000"/>
                  </a:schemeClr>
                </a:solidFill>
              </a:rPr>
              <a:t>ESTE ES EL VERDADERO SIGNIFICADO DE LA PAZ    </a:t>
            </a:r>
          </a:p>
        </p:txBody>
      </p:sp>
    </p:spTree>
    <p:extLst>
      <p:ext uri="{BB962C8B-B14F-4D97-AF65-F5344CB8AC3E}">
        <p14:creationId xmlns:p14="http://schemas.microsoft.com/office/powerpoint/2010/main" val="3865726936"/>
      </p:ext>
    </p:extLst>
  </p:cSld>
  <p:clrMapOvr>
    <a:masterClrMapping/>
  </p:clrMapOvr>
</p:sld>
</file>

<file path=ppt/theme/theme1.xml><?xml version="1.0" encoding="utf-8"?>
<a:theme xmlns:a="http://schemas.openxmlformats.org/drawingml/2006/main" name="Tema de Office">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285</TotalTime>
  <Words>9</Words>
  <Application>Microsoft Office PowerPoint</Application>
  <PresentationFormat>Presentación en pantalla (4:3)</PresentationFormat>
  <Paragraphs>8</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     INTERESANTE REFLEXION A PROPOSITO DE NUESTRAS CIRCUNSTANCIAS ADVERSAS   </vt:lpstr>
      <vt:lpstr>       LA PAZ PERFECTA  Tomado del  Libro: Reflexiones para la Vida  Había una vez un rey que ofreció un gran premio a aquel artista que pudiera captar en una pintura la paz perfecta.  Muchos artistas lo intentaron  El rey observó y admiró todas las pinturas, pero solamente hubo dos que él realmente le gustaron y tuvo que escoger entre ellas    </vt:lpstr>
      <vt:lpstr>        La primera era un lago muy tranquilo. Este lago era un espejo perfecto donde se reflejaban unas plácidas montañas que lo rodeaban  Sobre estas se encontraba un cielo muy azul con tenues nubes blancas. Todos los que miraron esta pintura pensaron que esta reflejaba  la paz perfecta      </vt:lpstr>
      <vt:lpstr>             La segunda pintura también tenia montañas, pero estas eran escabrosas y descubiertas , sobre ellas había un cielo furioso del cual caía un impetuoso aguacero con rayos y truenos. Montaña abajo parecía retumbar un espumoso torrente de agua . Todo esto no se revelaba para nada pacífico.         </vt:lpstr>
      <vt:lpstr>            Pero cuando el rey observó cuidadosamente, vio tras la cascada un delicado arbusto creciendo en una grieta de la roca . En este arbusto se encontraba un nido. Allí en medio del rugir de la violenta caída de agua, estaba sentado plácidamente un pajarito en medio de su nido… la paz perfecta        </vt:lpstr>
      <vt:lpstr>Presentación de PowerPoint</vt:lpstr>
      <vt:lpstr>        El rey escogió la segunda ¿Sabes por qué? </vt:lpstr>
      <vt:lpstr>        Porque, explicaba el rey…  PAZ no significa estar en un lugar sin ruidos, sin problemas, sin trabajo duro o sin dolor  PAZ significa que a pesar de estar en medio de todas estas cosas permanezcamos calmados dentro de nuestro corazón ESTE ES EL VERDADERO SIGNIFICADO DE LA PAZ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SANANDO MI VIDA</dc:title>
  <dc:creator>Pereda</dc:creator>
  <cp:lastModifiedBy>Pereda</cp:lastModifiedBy>
  <cp:revision>66</cp:revision>
  <dcterms:created xsi:type="dcterms:W3CDTF">2024-09-06T02:15:25Z</dcterms:created>
  <dcterms:modified xsi:type="dcterms:W3CDTF">2026-02-12T04:59:31Z</dcterms:modified>
</cp:coreProperties>
</file>