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29E3F00E-8AFF-4ED9-B4F7-005802417608}" type="datetimeFigureOut">
              <a:rPr lang="es-ES" smtClean="0"/>
              <a:t>01/08/2019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D1471E2-3069-41D7-8EA8-C1D14A17B79D}" type="slidenum">
              <a:rPr lang="es-ES" smtClean="0"/>
              <a:t>‹Nº›</a:t>
            </a:fld>
            <a:endParaRPr lang="es-ES"/>
          </a:p>
        </p:txBody>
      </p:sp>
    </p:spTree>
    <p:extLst>
      <p:ext uri="{BB962C8B-B14F-4D97-AF65-F5344CB8AC3E}">
        <p14:creationId xmlns:p14="http://schemas.microsoft.com/office/powerpoint/2010/main" val="3407609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29E3F00E-8AFF-4ED9-B4F7-005802417608}" type="datetimeFigureOut">
              <a:rPr lang="es-ES" smtClean="0"/>
              <a:t>01/08/2019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D1471E2-3069-41D7-8EA8-C1D14A17B79D}" type="slidenum">
              <a:rPr lang="es-ES" smtClean="0"/>
              <a:t>‹Nº›</a:t>
            </a:fld>
            <a:endParaRPr lang="es-ES"/>
          </a:p>
        </p:txBody>
      </p:sp>
    </p:spTree>
    <p:extLst>
      <p:ext uri="{BB962C8B-B14F-4D97-AF65-F5344CB8AC3E}">
        <p14:creationId xmlns:p14="http://schemas.microsoft.com/office/powerpoint/2010/main" val="2511145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29E3F00E-8AFF-4ED9-B4F7-005802417608}" type="datetimeFigureOut">
              <a:rPr lang="es-ES" smtClean="0"/>
              <a:t>01/08/2019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D1471E2-3069-41D7-8EA8-C1D14A17B79D}" type="slidenum">
              <a:rPr lang="es-ES" smtClean="0"/>
              <a:t>‹Nº›</a:t>
            </a:fld>
            <a:endParaRPr lang="es-ES"/>
          </a:p>
        </p:txBody>
      </p:sp>
    </p:spTree>
    <p:extLst>
      <p:ext uri="{BB962C8B-B14F-4D97-AF65-F5344CB8AC3E}">
        <p14:creationId xmlns:p14="http://schemas.microsoft.com/office/powerpoint/2010/main" val="2828881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29E3F00E-8AFF-4ED9-B4F7-005802417608}" type="datetimeFigureOut">
              <a:rPr lang="es-ES" smtClean="0"/>
              <a:t>01/08/2019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D1471E2-3069-41D7-8EA8-C1D14A17B79D}" type="slidenum">
              <a:rPr lang="es-ES" smtClean="0"/>
              <a:t>‹Nº›</a:t>
            </a:fld>
            <a:endParaRPr lang="es-ES"/>
          </a:p>
        </p:txBody>
      </p:sp>
    </p:spTree>
    <p:extLst>
      <p:ext uri="{BB962C8B-B14F-4D97-AF65-F5344CB8AC3E}">
        <p14:creationId xmlns:p14="http://schemas.microsoft.com/office/powerpoint/2010/main" val="2682220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29E3F00E-8AFF-4ED9-B4F7-005802417608}" type="datetimeFigureOut">
              <a:rPr lang="es-ES" smtClean="0"/>
              <a:t>01/08/2019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D1471E2-3069-41D7-8EA8-C1D14A17B79D}" type="slidenum">
              <a:rPr lang="es-ES" smtClean="0"/>
              <a:t>‹Nº›</a:t>
            </a:fld>
            <a:endParaRPr lang="es-ES"/>
          </a:p>
        </p:txBody>
      </p:sp>
    </p:spTree>
    <p:extLst>
      <p:ext uri="{BB962C8B-B14F-4D97-AF65-F5344CB8AC3E}">
        <p14:creationId xmlns:p14="http://schemas.microsoft.com/office/powerpoint/2010/main" val="1946362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29E3F00E-8AFF-4ED9-B4F7-005802417608}" type="datetimeFigureOut">
              <a:rPr lang="es-ES" smtClean="0"/>
              <a:t>01/08/2019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D1471E2-3069-41D7-8EA8-C1D14A17B79D}" type="slidenum">
              <a:rPr lang="es-ES" smtClean="0"/>
              <a:t>‹Nº›</a:t>
            </a:fld>
            <a:endParaRPr lang="es-ES"/>
          </a:p>
        </p:txBody>
      </p:sp>
    </p:spTree>
    <p:extLst>
      <p:ext uri="{BB962C8B-B14F-4D97-AF65-F5344CB8AC3E}">
        <p14:creationId xmlns:p14="http://schemas.microsoft.com/office/powerpoint/2010/main" val="3711153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29E3F00E-8AFF-4ED9-B4F7-005802417608}" type="datetimeFigureOut">
              <a:rPr lang="es-ES" smtClean="0"/>
              <a:t>01/08/2019</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6D1471E2-3069-41D7-8EA8-C1D14A17B79D}" type="slidenum">
              <a:rPr lang="es-ES" smtClean="0"/>
              <a:t>‹Nº›</a:t>
            </a:fld>
            <a:endParaRPr lang="es-ES"/>
          </a:p>
        </p:txBody>
      </p:sp>
    </p:spTree>
    <p:extLst>
      <p:ext uri="{BB962C8B-B14F-4D97-AF65-F5344CB8AC3E}">
        <p14:creationId xmlns:p14="http://schemas.microsoft.com/office/powerpoint/2010/main" val="3097016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29E3F00E-8AFF-4ED9-B4F7-005802417608}" type="datetimeFigureOut">
              <a:rPr lang="es-ES" smtClean="0"/>
              <a:t>01/08/2019</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6D1471E2-3069-41D7-8EA8-C1D14A17B79D}" type="slidenum">
              <a:rPr lang="es-ES" smtClean="0"/>
              <a:t>‹Nº›</a:t>
            </a:fld>
            <a:endParaRPr lang="es-ES"/>
          </a:p>
        </p:txBody>
      </p:sp>
    </p:spTree>
    <p:extLst>
      <p:ext uri="{BB962C8B-B14F-4D97-AF65-F5344CB8AC3E}">
        <p14:creationId xmlns:p14="http://schemas.microsoft.com/office/powerpoint/2010/main" val="3715564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29E3F00E-8AFF-4ED9-B4F7-005802417608}" type="datetimeFigureOut">
              <a:rPr lang="es-ES" smtClean="0"/>
              <a:t>01/08/2019</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6D1471E2-3069-41D7-8EA8-C1D14A17B79D}" type="slidenum">
              <a:rPr lang="es-ES" smtClean="0"/>
              <a:t>‹Nº›</a:t>
            </a:fld>
            <a:endParaRPr lang="es-ES"/>
          </a:p>
        </p:txBody>
      </p:sp>
    </p:spTree>
    <p:extLst>
      <p:ext uri="{BB962C8B-B14F-4D97-AF65-F5344CB8AC3E}">
        <p14:creationId xmlns:p14="http://schemas.microsoft.com/office/powerpoint/2010/main" val="1662290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29E3F00E-8AFF-4ED9-B4F7-005802417608}" type="datetimeFigureOut">
              <a:rPr lang="es-ES" smtClean="0"/>
              <a:t>01/08/2019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D1471E2-3069-41D7-8EA8-C1D14A17B79D}" type="slidenum">
              <a:rPr lang="es-ES" smtClean="0"/>
              <a:t>‹Nº›</a:t>
            </a:fld>
            <a:endParaRPr lang="es-ES"/>
          </a:p>
        </p:txBody>
      </p:sp>
    </p:spTree>
    <p:extLst>
      <p:ext uri="{BB962C8B-B14F-4D97-AF65-F5344CB8AC3E}">
        <p14:creationId xmlns:p14="http://schemas.microsoft.com/office/powerpoint/2010/main" val="1998128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29E3F00E-8AFF-4ED9-B4F7-005802417608}" type="datetimeFigureOut">
              <a:rPr lang="es-ES" smtClean="0"/>
              <a:t>01/08/2019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D1471E2-3069-41D7-8EA8-C1D14A17B79D}" type="slidenum">
              <a:rPr lang="es-ES" smtClean="0"/>
              <a:t>‹Nº›</a:t>
            </a:fld>
            <a:endParaRPr lang="es-ES"/>
          </a:p>
        </p:txBody>
      </p:sp>
    </p:spTree>
    <p:extLst>
      <p:ext uri="{BB962C8B-B14F-4D97-AF65-F5344CB8AC3E}">
        <p14:creationId xmlns:p14="http://schemas.microsoft.com/office/powerpoint/2010/main" val="2360221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E3F00E-8AFF-4ED9-B4F7-005802417608}" type="datetimeFigureOut">
              <a:rPr lang="es-ES" smtClean="0"/>
              <a:t>01/08/2019</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1471E2-3069-41D7-8EA8-C1D14A17B79D}" type="slidenum">
              <a:rPr lang="es-ES" smtClean="0"/>
              <a:t>‹Nº›</a:t>
            </a:fld>
            <a:endParaRPr lang="es-ES"/>
          </a:p>
        </p:txBody>
      </p:sp>
    </p:spTree>
    <p:extLst>
      <p:ext uri="{BB962C8B-B14F-4D97-AF65-F5344CB8AC3E}">
        <p14:creationId xmlns:p14="http://schemas.microsoft.com/office/powerpoint/2010/main" val="4081428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701912"/>
            <a:ext cx="9144000" cy="2387600"/>
          </a:xfrm>
        </p:spPr>
        <p:txBody>
          <a:bodyPr/>
          <a:lstStyle/>
          <a:p>
            <a:r>
              <a:rPr lang="es-ES" b="1" dirty="0"/>
              <a:t>Sociedades Científicas </a:t>
            </a:r>
            <a:r>
              <a:rPr lang="es-ES" b="1" dirty="0" smtClean="0"/>
              <a:t/>
            </a:r>
            <a:br>
              <a:rPr lang="es-ES" b="1" dirty="0" smtClean="0"/>
            </a:br>
            <a:r>
              <a:rPr lang="es-ES" b="1" dirty="0" smtClean="0"/>
              <a:t>de </a:t>
            </a:r>
            <a:r>
              <a:rPr lang="es-ES" b="1" dirty="0"/>
              <a:t>Estudiantes</a:t>
            </a:r>
            <a:endParaRPr lang="es-ES" dirty="0"/>
          </a:p>
        </p:txBody>
      </p:sp>
    </p:spTree>
    <p:extLst>
      <p:ext uri="{BB962C8B-B14F-4D97-AF65-F5344CB8AC3E}">
        <p14:creationId xmlns:p14="http://schemas.microsoft.com/office/powerpoint/2010/main" val="3178025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60607" y="365125"/>
            <a:ext cx="11475077" cy="6151585"/>
          </a:xfrm>
        </p:spPr>
        <p:txBody>
          <a:bodyPr>
            <a:normAutofit fontScale="90000"/>
          </a:bodyPr>
          <a:lstStyle/>
          <a:p>
            <a:pPr algn="ctr"/>
            <a:r>
              <a:rPr lang="es-ES" b="1" dirty="0"/>
              <a:t>Sociedades Científicas de Estudiantes. </a:t>
            </a:r>
            <a:r>
              <a:rPr lang="es-ES" dirty="0"/>
              <a:t/>
            </a:r>
            <a:br>
              <a:rPr lang="es-ES" dirty="0"/>
            </a:br>
            <a:r>
              <a:rPr lang="es-ES" dirty="0"/>
              <a:t>Constituyen una vía para el desarrollo de las habilidades investigativas en la Educación Media Superior, son las formas de canalizar la actividad científica que se realiza  para reforzar la orientación profesional, incrementar el acervo cultural, </a:t>
            </a:r>
            <a:r>
              <a:rPr lang="es-ES" dirty="0" smtClean="0"/>
              <a:t>científico</a:t>
            </a:r>
            <a:br>
              <a:rPr lang="es-ES" dirty="0" smtClean="0"/>
            </a:br>
            <a:r>
              <a:rPr lang="es-ES" dirty="0" smtClean="0"/>
              <a:t> </a:t>
            </a:r>
            <a:r>
              <a:rPr lang="es-ES" dirty="0"/>
              <a:t>y patriótico, influir en la esfera evolutiva, motivaciones y emocional de la personalidad del estudiante</a:t>
            </a:r>
            <a:r>
              <a:rPr lang="es-ES" dirty="0" smtClean="0"/>
              <a:t>,</a:t>
            </a:r>
            <a:br>
              <a:rPr lang="es-ES" dirty="0" smtClean="0"/>
            </a:br>
            <a:r>
              <a:rPr lang="es-ES" dirty="0" smtClean="0"/>
              <a:t> </a:t>
            </a:r>
            <a:r>
              <a:rPr lang="es-ES" dirty="0"/>
              <a:t>con vista a su perfeccionamiento.</a:t>
            </a:r>
            <a:br>
              <a:rPr lang="es-ES" dirty="0"/>
            </a:br>
            <a:r>
              <a:rPr lang="es-ES" dirty="0"/>
              <a:t>Los resultados de las Sociedades Científicas Estudiantiles pueden tributar al Fórum de Ciencia </a:t>
            </a:r>
            <a:r>
              <a:rPr lang="es-ES" dirty="0" smtClean="0"/>
              <a:t/>
            </a:r>
            <a:br>
              <a:rPr lang="es-ES" dirty="0" smtClean="0"/>
            </a:br>
            <a:r>
              <a:rPr lang="es-ES" dirty="0" smtClean="0"/>
              <a:t>y </a:t>
            </a:r>
            <a:r>
              <a:rPr lang="es-ES" dirty="0"/>
              <a:t>Técnica en sus diferentes niveles</a:t>
            </a:r>
            <a:r>
              <a:rPr lang="es-ES" dirty="0" smtClean="0"/>
              <a:t>.</a:t>
            </a:r>
            <a:endParaRPr lang="es-ES" dirty="0"/>
          </a:p>
        </p:txBody>
      </p:sp>
    </p:spTree>
    <p:extLst>
      <p:ext uri="{BB962C8B-B14F-4D97-AF65-F5344CB8AC3E}">
        <p14:creationId xmlns:p14="http://schemas.microsoft.com/office/powerpoint/2010/main" val="581514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 b="1" dirty="0"/>
              <a:t>Organización de las Sociedades Científicas </a:t>
            </a:r>
            <a:r>
              <a:rPr lang="es-ES" b="1" dirty="0" smtClean="0"/>
              <a:t/>
            </a:r>
            <a:br>
              <a:rPr lang="es-ES" b="1" dirty="0" smtClean="0"/>
            </a:br>
            <a:r>
              <a:rPr lang="es-ES" b="1" dirty="0" smtClean="0"/>
              <a:t>de </a:t>
            </a:r>
            <a:r>
              <a:rPr lang="es-ES" b="1" dirty="0"/>
              <a:t>Estudiantes</a:t>
            </a:r>
            <a:r>
              <a:rPr lang="es-ES" b="1" dirty="0" smtClean="0"/>
              <a:t>.</a:t>
            </a:r>
            <a:endParaRPr lang="es-ES" dirty="0"/>
          </a:p>
        </p:txBody>
      </p:sp>
      <p:sp>
        <p:nvSpPr>
          <p:cNvPr id="3" name="Rectángulo 2"/>
          <p:cNvSpPr/>
          <p:nvPr/>
        </p:nvSpPr>
        <p:spPr>
          <a:xfrm>
            <a:off x="838200" y="2253803"/>
            <a:ext cx="10515600" cy="419851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s-ES" sz="3600" dirty="0" smtClean="0"/>
              <a:t>-Presidente</a:t>
            </a:r>
            <a:r>
              <a:rPr lang="es-ES" sz="3600" dirty="0"/>
              <a:t>: Un alumno seleccionado por los integrantes de la misma.</a:t>
            </a:r>
          </a:p>
          <a:p>
            <a:r>
              <a:rPr lang="es-ES" sz="3600" dirty="0" smtClean="0"/>
              <a:t>-Miembros</a:t>
            </a:r>
            <a:r>
              <a:rPr lang="es-ES" sz="3600" dirty="0"/>
              <a:t>: Estudiantes incorporados voluntariamente.</a:t>
            </a:r>
          </a:p>
          <a:p>
            <a:r>
              <a:rPr lang="es-ES" sz="3600" dirty="0" smtClean="0"/>
              <a:t>-Tutores</a:t>
            </a:r>
            <a:r>
              <a:rPr lang="es-ES" sz="3600" dirty="0"/>
              <a:t>: Profesores y especialistas.</a:t>
            </a:r>
          </a:p>
          <a:p>
            <a:r>
              <a:rPr lang="es-ES" sz="3600" dirty="0" smtClean="0"/>
              <a:t>-Coordinador </a:t>
            </a:r>
            <a:r>
              <a:rPr lang="es-ES" sz="3600" dirty="0"/>
              <a:t>científico: Profesor designado para atender la sociedad.</a:t>
            </a:r>
          </a:p>
        </p:txBody>
      </p:sp>
    </p:spTree>
    <p:extLst>
      <p:ext uri="{BB962C8B-B14F-4D97-AF65-F5344CB8AC3E}">
        <p14:creationId xmlns:p14="http://schemas.microsoft.com/office/powerpoint/2010/main" val="3711884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125827"/>
          </a:xfrm>
        </p:spPr>
        <p:txBody>
          <a:bodyPr>
            <a:normAutofit fontScale="90000"/>
          </a:bodyPr>
          <a:lstStyle/>
          <a:p>
            <a:r>
              <a:rPr lang="es-ES" b="1" dirty="0"/>
              <a:t>Funciones del Presidente de la sociedad científica</a:t>
            </a:r>
            <a:r>
              <a:rPr lang="es-ES" dirty="0"/>
              <a:t/>
            </a:r>
            <a:br>
              <a:rPr lang="es-ES" dirty="0"/>
            </a:br>
            <a:r>
              <a:rPr lang="es-ES" dirty="0" smtClean="0"/>
              <a:t>-Realizar </a:t>
            </a:r>
            <a:r>
              <a:rPr lang="es-ES" dirty="0"/>
              <a:t>trabajo de captación</a:t>
            </a:r>
            <a:br>
              <a:rPr lang="es-ES" dirty="0"/>
            </a:br>
            <a:r>
              <a:rPr lang="es-ES" dirty="0" smtClean="0"/>
              <a:t>-Llevar </a:t>
            </a:r>
            <a:r>
              <a:rPr lang="es-ES" dirty="0"/>
              <a:t>el control de los trabajos que realizan sus miembros</a:t>
            </a:r>
            <a:br>
              <a:rPr lang="es-ES" dirty="0"/>
            </a:br>
            <a:r>
              <a:rPr lang="es-ES" dirty="0" smtClean="0"/>
              <a:t>-Divulgar </a:t>
            </a:r>
            <a:r>
              <a:rPr lang="es-ES" dirty="0"/>
              <a:t>las experiencias de sus miembros</a:t>
            </a:r>
            <a:br>
              <a:rPr lang="es-ES" dirty="0"/>
            </a:br>
            <a:r>
              <a:rPr lang="es-ES" dirty="0" smtClean="0"/>
              <a:t>-Canalizar </a:t>
            </a:r>
            <a:r>
              <a:rPr lang="es-ES" dirty="0"/>
              <a:t>los logros y dificultades de sus miembros</a:t>
            </a:r>
            <a:br>
              <a:rPr lang="es-ES" dirty="0"/>
            </a:br>
            <a:r>
              <a:rPr lang="es-ES" b="1" dirty="0"/>
              <a:t>Funcionas del Coordinador Científico</a:t>
            </a:r>
            <a:r>
              <a:rPr lang="es-ES" dirty="0"/>
              <a:t/>
            </a:r>
            <a:br>
              <a:rPr lang="es-ES" dirty="0"/>
            </a:br>
            <a:r>
              <a:rPr lang="es-ES" dirty="0" smtClean="0"/>
              <a:t>-Contribuir </a:t>
            </a:r>
            <a:r>
              <a:rPr lang="es-ES" dirty="0"/>
              <a:t>al cumplimiento del Plan de Trabajo de la sociedad</a:t>
            </a:r>
            <a:br>
              <a:rPr lang="es-ES" dirty="0"/>
            </a:br>
            <a:r>
              <a:rPr lang="es-ES" dirty="0" smtClean="0"/>
              <a:t>-Coordinar </a:t>
            </a:r>
            <a:r>
              <a:rPr lang="es-ES" dirty="0"/>
              <a:t>y controlar el trabajo de los tutores.</a:t>
            </a:r>
          </a:p>
        </p:txBody>
      </p:sp>
    </p:spTree>
    <p:extLst>
      <p:ext uri="{BB962C8B-B14F-4D97-AF65-F5344CB8AC3E}">
        <p14:creationId xmlns:p14="http://schemas.microsoft.com/office/powerpoint/2010/main" val="2333900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035675"/>
          </a:xfrm>
        </p:spPr>
        <p:txBody>
          <a:bodyPr>
            <a:normAutofit fontScale="90000"/>
          </a:bodyPr>
          <a:lstStyle/>
          <a:p>
            <a:r>
              <a:rPr lang="es-ES" b="1" dirty="0"/>
              <a:t>Principales formas del trabajo científico estudiantil</a:t>
            </a:r>
            <a:r>
              <a:rPr lang="es-ES" dirty="0"/>
              <a:t/>
            </a:r>
            <a:br>
              <a:rPr lang="es-ES" dirty="0"/>
            </a:br>
            <a:r>
              <a:rPr lang="es-ES" dirty="0"/>
              <a:t>Ponencias, </a:t>
            </a:r>
            <a:r>
              <a:rPr lang="es-ES" dirty="0" smtClean="0"/>
              <a:t>informes </a:t>
            </a:r>
            <a:r>
              <a:rPr lang="es-ES" dirty="0"/>
              <a:t>científicos, exposiciones, concursos entre otros.</a:t>
            </a:r>
            <a:br>
              <a:rPr lang="es-ES" dirty="0"/>
            </a:br>
            <a:r>
              <a:rPr lang="es-ES" dirty="0"/>
              <a:t>Los resultados de los trabajos pueden aplicarse en: </a:t>
            </a:r>
            <a:br>
              <a:rPr lang="es-ES" dirty="0"/>
            </a:br>
            <a:r>
              <a:rPr lang="es-ES" dirty="0" smtClean="0"/>
              <a:t>-Confección </a:t>
            </a:r>
            <a:r>
              <a:rPr lang="es-ES" dirty="0"/>
              <a:t>de artículos para revistas y otras publicaciones.</a:t>
            </a:r>
            <a:br>
              <a:rPr lang="es-ES" dirty="0"/>
            </a:br>
            <a:r>
              <a:rPr lang="es-ES" dirty="0" smtClean="0"/>
              <a:t>-Medios </a:t>
            </a:r>
            <a:r>
              <a:rPr lang="es-ES" dirty="0"/>
              <a:t>al fondo de información de la escuela.</a:t>
            </a:r>
            <a:br>
              <a:rPr lang="es-ES" dirty="0"/>
            </a:br>
            <a:r>
              <a:rPr lang="es-ES" dirty="0" smtClean="0"/>
              <a:t>-Contribuir </a:t>
            </a:r>
            <a:r>
              <a:rPr lang="es-ES" dirty="0"/>
              <a:t>al desarrollo económico y social del país.</a:t>
            </a:r>
            <a:br>
              <a:rPr lang="es-ES" dirty="0"/>
            </a:br>
            <a:r>
              <a:rPr lang="es-ES" dirty="0" smtClean="0"/>
              <a:t>-Trabajos </a:t>
            </a:r>
            <a:r>
              <a:rPr lang="es-ES" dirty="0"/>
              <a:t>de las sociedades científicas de las BTJ y Fórum de Ciencia Técnica</a:t>
            </a:r>
            <a:r>
              <a:rPr lang="es-ES" dirty="0" smtClean="0"/>
              <a:t>.</a:t>
            </a:r>
            <a:endParaRPr lang="es-ES" dirty="0"/>
          </a:p>
        </p:txBody>
      </p:sp>
    </p:spTree>
    <p:extLst>
      <p:ext uri="{BB962C8B-B14F-4D97-AF65-F5344CB8AC3E}">
        <p14:creationId xmlns:p14="http://schemas.microsoft.com/office/powerpoint/2010/main" val="2530686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9245" y="365125"/>
            <a:ext cx="11410682" cy="6138706"/>
          </a:xfrm>
        </p:spPr>
        <p:txBody>
          <a:bodyPr>
            <a:noAutofit/>
          </a:bodyPr>
          <a:lstStyle/>
          <a:p>
            <a:r>
              <a:rPr lang="es-ES" sz="2400" b="1" dirty="0"/>
              <a:t>Modalidades de Sociedades Científicas Estudiantiles de Preparación para la Defensa.</a:t>
            </a:r>
            <a:r>
              <a:rPr lang="es-ES" sz="2400" dirty="0"/>
              <a:t/>
            </a:r>
            <a:br>
              <a:rPr lang="es-ES" sz="2400" dirty="0"/>
            </a:br>
            <a:r>
              <a:rPr lang="es-ES" sz="2400" dirty="0"/>
              <a:t>Los temas de los trabajos de investigación se desarrollarán en dos vertientes:</a:t>
            </a:r>
            <a:br>
              <a:rPr lang="es-ES" sz="2400" dirty="0"/>
            </a:br>
            <a:r>
              <a:rPr lang="es-ES" sz="2400" b="1" dirty="0"/>
              <a:t>De carácter general: </a:t>
            </a:r>
            <a:r>
              <a:rPr lang="es-ES" sz="2400" dirty="0"/>
              <a:t/>
            </a:r>
            <a:br>
              <a:rPr lang="es-ES" sz="2400" dirty="0"/>
            </a:br>
            <a:r>
              <a:rPr lang="es-ES" sz="2400" dirty="0" smtClean="0"/>
              <a:t>-Historia </a:t>
            </a:r>
            <a:r>
              <a:rPr lang="es-ES" sz="2400" dirty="0"/>
              <a:t>de las Intervenciones yanquis en Cuba y América Latina</a:t>
            </a:r>
            <a:br>
              <a:rPr lang="es-ES" sz="2400" dirty="0"/>
            </a:br>
            <a:r>
              <a:rPr lang="es-ES" sz="2400" dirty="0" smtClean="0"/>
              <a:t>-Principales </a:t>
            </a:r>
            <a:r>
              <a:rPr lang="es-ES" sz="2400" dirty="0"/>
              <a:t>acontecimientos de la guerra de Independencia  en su territorio o provincia, orígenes y acciones libradas por el Ejército Rebelde</a:t>
            </a:r>
            <a:br>
              <a:rPr lang="es-ES" sz="2400" dirty="0"/>
            </a:br>
            <a:r>
              <a:rPr lang="es-ES" sz="2400" dirty="0" smtClean="0"/>
              <a:t>-El </a:t>
            </a:r>
            <a:r>
              <a:rPr lang="es-ES" sz="2400" dirty="0"/>
              <a:t>Movimiento 26 y demás organizaciones revolucionarias que lucharon contra la dictadura pro imperialista de Batista</a:t>
            </a:r>
            <a:br>
              <a:rPr lang="es-ES" sz="2400" dirty="0"/>
            </a:br>
            <a:r>
              <a:rPr lang="es-ES" sz="2400" dirty="0" smtClean="0"/>
              <a:t>-La </a:t>
            </a:r>
            <a:r>
              <a:rPr lang="es-ES" sz="2400" dirty="0"/>
              <a:t>organización y composición de las fuerzas de los ejércitos Mambí y Rebelde (principalmente, los que actuaron en el territorio)</a:t>
            </a:r>
            <a:br>
              <a:rPr lang="es-ES" sz="2400" dirty="0"/>
            </a:br>
            <a:r>
              <a:rPr lang="es-ES" sz="2400" dirty="0" smtClean="0"/>
              <a:t>-La </a:t>
            </a:r>
            <a:r>
              <a:rPr lang="es-ES" sz="2400" dirty="0"/>
              <a:t>historia de las milicias y sus principales acciones en Playa Girón y Lucha Contra Bandidos, historia de los Héroes y Mártires de la localidad (dentro de esto se incluye, como elemento principal</a:t>
            </a:r>
            <a:br>
              <a:rPr lang="es-ES" sz="2400" dirty="0"/>
            </a:br>
            <a:r>
              <a:rPr lang="es-ES" sz="2400" dirty="0" smtClean="0"/>
              <a:t>-Hecho </a:t>
            </a:r>
            <a:r>
              <a:rPr lang="es-ES" sz="2400" dirty="0"/>
              <a:t>o figura histórica que le da nombre a la institución educacional</a:t>
            </a:r>
            <a:r>
              <a:rPr lang="es-ES" sz="2400" b="1" dirty="0"/>
              <a:t>.</a:t>
            </a:r>
            <a:r>
              <a:rPr lang="es-ES" sz="2400" dirty="0"/>
              <a:t/>
            </a:r>
            <a:br>
              <a:rPr lang="es-ES" sz="2400" dirty="0"/>
            </a:br>
            <a:r>
              <a:rPr lang="es-ES" sz="2400" dirty="0" smtClean="0"/>
              <a:t>-Técnicas </a:t>
            </a:r>
            <a:r>
              <a:rPr lang="es-ES" sz="2400" dirty="0"/>
              <a:t>y procedimientos para las comunicaciones y señales empleados por los mambises y el Ejército Rebelde.</a:t>
            </a:r>
            <a:br>
              <a:rPr lang="es-ES" sz="2400" dirty="0"/>
            </a:br>
            <a:r>
              <a:rPr lang="es-ES" sz="2400" dirty="0" smtClean="0"/>
              <a:t>-Historia </a:t>
            </a:r>
            <a:r>
              <a:rPr lang="es-ES" sz="2400" dirty="0"/>
              <a:t>de las misiones internacionalistas cumplidas  por Cuba en sus diferentes etapas, destacando el carácter humanista y desinteresado de las </a:t>
            </a:r>
            <a:r>
              <a:rPr lang="es-ES" sz="2400" dirty="0" smtClean="0"/>
              <a:t>mismas, </a:t>
            </a:r>
            <a:r>
              <a:rPr lang="es-ES" sz="2400" dirty="0"/>
              <a:t>entre otras. </a:t>
            </a:r>
          </a:p>
        </p:txBody>
      </p:sp>
    </p:spTree>
    <p:extLst>
      <p:ext uri="{BB962C8B-B14F-4D97-AF65-F5344CB8AC3E}">
        <p14:creationId xmlns:p14="http://schemas.microsoft.com/office/powerpoint/2010/main" val="1156458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164464"/>
          </a:xfrm>
        </p:spPr>
        <p:txBody>
          <a:bodyPr>
            <a:normAutofit fontScale="90000"/>
          </a:bodyPr>
          <a:lstStyle/>
          <a:p>
            <a:pPr lvl="0"/>
            <a:r>
              <a:rPr lang="es-ES" sz="3600" b="1" dirty="0"/>
              <a:t>De contenido relacionado con la Defensa Civil: </a:t>
            </a:r>
            <a:r>
              <a:rPr lang="es-ES" sz="3600" dirty="0"/>
              <a:t/>
            </a:r>
            <a:br>
              <a:rPr lang="es-ES" sz="3600" dirty="0"/>
            </a:br>
            <a:r>
              <a:rPr lang="es-ES" sz="3600" dirty="0" smtClean="0"/>
              <a:t>-Plantas </a:t>
            </a:r>
            <a:r>
              <a:rPr lang="es-ES" sz="3600" dirty="0"/>
              <a:t>medicinales</a:t>
            </a:r>
            <a:br>
              <a:rPr lang="es-ES" sz="3600" dirty="0"/>
            </a:br>
            <a:r>
              <a:rPr lang="es-ES" sz="3600" dirty="0" smtClean="0"/>
              <a:t>-Desastres y sus consecuencias. </a:t>
            </a:r>
            <a:r>
              <a:rPr lang="es-ES" sz="3600" dirty="0"/>
              <a:t/>
            </a:r>
            <a:br>
              <a:rPr lang="es-ES" sz="3600" dirty="0"/>
            </a:br>
            <a:r>
              <a:rPr lang="es-ES" sz="3600" dirty="0" smtClean="0"/>
              <a:t>-Medidas </a:t>
            </a:r>
            <a:r>
              <a:rPr lang="es-ES" sz="3600" dirty="0"/>
              <a:t>de protección contra desastres.</a:t>
            </a:r>
            <a:br>
              <a:rPr lang="es-ES" sz="3600" dirty="0"/>
            </a:br>
            <a:r>
              <a:rPr lang="es-ES" sz="3600" dirty="0" smtClean="0"/>
              <a:t>-Historia </a:t>
            </a:r>
            <a:r>
              <a:rPr lang="es-ES" sz="3600" dirty="0"/>
              <a:t>y consecuencias de los desastres</a:t>
            </a:r>
            <a:br>
              <a:rPr lang="es-ES" sz="3600" dirty="0"/>
            </a:br>
            <a:r>
              <a:rPr lang="es-ES" sz="3600" dirty="0" smtClean="0"/>
              <a:t>-Cómo </a:t>
            </a:r>
            <a:r>
              <a:rPr lang="es-ES" sz="3600" dirty="0"/>
              <a:t>prevenir los desastres</a:t>
            </a:r>
            <a:br>
              <a:rPr lang="es-ES" sz="3600" dirty="0"/>
            </a:br>
            <a:r>
              <a:rPr lang="es-ES" sz="3600" dirty="0" smtClean="0"/>
              <a:t>-Cómo </a:t>
            </a:r>
            <a:r>
              <a:rPr lang="es-ES" sz="3600" dirty="0"/>
              <a:t>proteger a la población y a los recursos materiales</a:t>
            </a:r>
            <a:br>
              <a:rPr lang="es-ES" sz="3600" dirty="0"/>
            </a:br>
            <a:r>
              <a:rPr lang="es-ES" sz="3600" dirty="0" smtClean="0"/>
              <a:t>-Primeros </a:t>
            </a:r>
            <a:r>
              <a:rPr lang="es-ES" sz="3600" dirty="0"/>
              <a:t>auxilios (Asistencia Primaria) </a:t>
            </a:r>
            <a:br>
              <a:rPr lang="es-ES" sz="3600" dirty="0"/>
            </a:br>
            <a:r>
              <a:rPr lang="es-ES" sz="3600" dirty="0" smtClean="0"/>
              <a:t>-Actuación de la Cruz </a:t>
            </a:r>
            <a:r>
              <a:rPr lang="es-ES" sz="3600" dirty="0"/>
              <a:t>Roja</a:t>
            </a:r>
            <a:br>
              <a:rPr lang="es-ES" sz="3600" dirty="0"/>
            </a:br>
            <a:r>
              <a:rPr lang="es-ES" sz="3600" dirty="0" smtClean="0"/>
              <a:t>-Señales </a:t>
            </a:r>
            <a:r>
              <a:rPr lang="es-ES" sz="3600" dirty="0"/>
              <a:t>de aviso</a:t>
            </a:r>
            <a:br>
              <a:rPr lang="es-ES" sz="3600" dirty="0"/>
            </a:br>
            <a:r>
              <a:rPr lang="es-ES" sz="3600" dirty="0" smtClean="0"/>
              <a:t>-Medidas </a:t>
            </a:r>
            <a:r>
              <a:rPr lang="es-ES" sz="3600" dirty="0"/>
              <a:t>de supervivencias para enfrentar situaciones complejas en caso </a:t>
            </a:r>
            <a:r>
              <a:rPr lang="es-ES" sz="3600" dirty="0" smtClean="0"/>
              <a:t>de desastres</a:t>
            </a:r>
            <a:r>
              <a:rPr lang="es-ES" sz="3600" dirty="0"/>
              <a:t>: inundaciones, huracanes, intensas lluvias, sismos, etc.</a:t>
            </a:r>
            <a:r>
              <a:rPr lang="es-ES" dirty="0"/>
              <a:t> </a:t>
            </a:r>
          </a:p>
        </p:txBody>
      </p:sp>
    </p:spTree>
    <p:extLst>
      <p:ext uri="{BB962C8B-B14F-4D97-AF65-F5344CB8AC3E}">
        <p14:creationId xmlns:p14="http://schemas.microsoft.com/office/powerpoint/2010/main" val="557894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112948"/>
          </a:xfrm>
        </p:spPr>
        <p:txBody>
          <a:bodyPr/>
          <a:lstStyle/>
          <a:p>
            <a:pPr algn="ctr"/>
            <a:r>
              <a:rPr lang="es-ES" b="1" dirty="0" smtClean="0"/>
              <a:t>Resumen</a:t>
            </a:r>
            <a:r>
              <a:rPr lang="es-ES" dirty="0"/>
              <a:t/>
            </a:r>
            <a:br>
              <a:rPr lang="es-ES" dirty="0"/>
            </a:br>
            <a:r>
              <a:rPr lang="es-ES" dirty="0"/>
              <a:t>El correcto funcionamiento de las sociedades científicas estudiantiles  para la defensa  incrementa el conocimiento cultural, científico y patriótico que influye positivamente en  la personalidad del estudiante, futuro trabajador del sector </a:t>
            </a:r>
            <a:r>
              <a:rPr lang="es-ES" dirty="0" smtClean="0"/>
              <a:t/>
            </a:r>
            <a:br>
              <a:rPr lang="es-ES" dirty="0" smtClean="0"/>
            </a:br>
            <a:r>
              <a:rPr lang="es-ES" dirty="0" smtClean="0"/>
              <a:t>de </a:t>
            </a:r>
            <a:r>
              <a:rPr lang="es-ES" dirty="0"/>
              <a:t>la salud</a:t>
            </a:r>
            <a:r>
              <a:rPr lang="es-ES" dirty="0" smtClean="0"/>
              <a:t>.</a:t>
            </a:r>
            <a:endParaRPr lang="es-ES" dirty="0"/>
          </a:p>
        </p:txBody>
      </p:sp>
    </p:spTree>
    <p:extLst>
      <p:ext uri="{BB962C8B-B14F-4D97-AF65-F5344CB8AC3E}">
        <p14:creationId xmlns:p14="http://schemas.microsoft.com/office/powerpoint/2010/main" val="986492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138706"/>
          </a:xfrm>
        </p:spPr>
        <p:txBody>
          <a:bodyPr>
            <a:normAutofit/>
          </a:bodyPr>
          <a:lstStyle/>
          <a:p>
            <a:r>
              <a:rPr lang="es-ES" b="1" dirty="0"/>
              <a:t>Cuestionario:</a:t>
            </a:r>
            <a:r>
              <a:rPr lang="es-ES" dirty="0"/>
              <a:t/>
            </a:r>
            <a:br>
              <a:rPr lang="es-ES" dirty="0"/>
            </a:br>
            <a:r>
              <a:rPr lang="es-ES" dirty="0"/>
              <a:t>¿Cómo se organizan las sociedades científicas estudiantiles?</a:t>
            </a:r>
            <a:br>
              <a:rPr lang="es-ES" dirty="0"/>
            </a:br>
            <a:r>
              <a:rPr lang="es-ES" dirty="0"/>
              <a:t>¿Cuáles son las funciones del Presidente de la sociedad?</a:t>
            </a:r>
            <a:br>
              <a:rPr lang="es-ES" dirty="0"/>
            </a:br>
            <a:r>
              <a:rPr lang="es-ES" dirty="0"/>
              <a:t>¿Cuáles son las principales formas del trabajo científico estudiantil? Comente dos de ellas.</a:t>
            </a:r>
            <a:br>
              <a:rPr lang="es-ES" dirty="0"/>
            </a:br>
            <a:r>
              <a:rPr lang="es-ES" dirty="0"/>
              <a:t>¿Cuáles son las modalidades de Sociedades Científicas Estudiantiles de Preparación para la Defensa? </a:t>
            </a:r>
            <a:r>
              <a:rPr lang="es-ES"/>
              <a:t>Argumente una </a:t>
            </a:r>
            <a:r>
              <a:rPr lang="es-ES"/>
              <a:t>de </a:t>
            </a:r>
            <a:r>
              <a:rPr lang="es-ES" smtClean="0"/>
              <a:t>ellas</a:t>
            </a:r>
            <a:endParaRPr lang="es-ES" dirty="0"/>
          </a:p>
        </p:txBody>
      </p:sp>
    </p:spTree>
    <p:extLst>
      <p:ext uri="{BB962C8B-B14F-4D97-AF65-F5344CB8AC3E}">
        <p14:creationId xmlns:p14="http://schemas.microsoft.com/office/powerpoint/2010/main" val="408779122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85</Words>
  <Application>Microsoft Office PowerPoint</Application>
  <PresentationFormat>Panorámica</PresentationFormat>
  <Paragraphs>13</Paragraphs>
  <Slides>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9</vt:i4>
      </vt:variant>
    </vt:vector>
  </HeadingPairs>
  <TitlesOfParts>
    <vt:vector size="13" baseType="lpstr">
      <vt:lpstr>Arial</vt:lpstr>
      <vt:lpstr>Calibri</vt:lpstr>
      <vt:lpstr>Calibri Light</vt:lpstr>
      <vt:lpstr>Tema de Office</vt:lpstr>
      <vt:lpstr>Sociedades Científicas  de Estudiantes</vt:lpstr>
      <vt:lpstr>Sociedades Científicas de Estudiantes.  Constituyen una vía para el desarrollo de las habilidades investigativas en la Educación Media Superior, son las formas de canalizar la actividad científica que se realiza  para reforzar la orientación profesional, incrementar el acervo cultural, científico  y patriótico, influir en la esfera evolutiva, motivaciones y emocional de la personalidad del estudiante,  con vista a su perfeccionamiento. Los resultados de las Sociedades Científicas Estudiantiles pueden tributar al Fórum de Ciencia  y Técnica en sus diferentes niveles.</vt:lpstr>
      <vt:lpstr>Organización de las Sociedades Científicas  de Estudiantes.</vt:lpstr>
      <vt:lpstr>Funciones del Presidente de la sociedad científica -Realizar trabajo de captación -Llevar el control de los trabajos que realizan sus miembros -Divulgar las experiencias de sus miembros -Canalizar los logros y dificultades de sus miembros Funcionas del Coordinador Científico -Contribuir al cumplimiento del Plan de Trabajo de la sociedad -Coordinar y controlar el trabajo de los tutores.</vt:lpstr>
      <vt:lpstr>Principales formas del trabajo científico estudiantil Ponencias, informes científicos, exposiciones, concursos entre otros. Los resultados de los trabajos pueden aplicarse en:  -Confección de artículos para revistas y otras publicaciones. -Medios al fondo de información de la escuela. -Contribuir al desarrollo económico y social del país. -Trabajos de las sociedades científicas de las BTJ y Fórum de Ciencia Técnica.</vt:lpstr>
      <vt:lpstr>Modalidades de Sociedades Científicas Estudiantiles de Preparación para la Defensa. Los temas de los trabajos de investigación se desarrollarán en dos vertientes: De carácter general:  -Historia de las Intervenciones yanquis en Cuba y América Latina -Principales acontecimientos de la guerra de Independencia  en su territorio o provincia, orígenes y acciones libradas por el Ejército Rebelde -El Movimiento 26 y demás organizaciones revolucionarias que lucharon contra la dictadura pro imperialista de Batista -La organización y composición de las fuerzas de los ejércitos Mambí y Rebelde (principalmente, los que actuaron en el territorio) -La historia de las milicias y sus principales acciones en Playa Girón y Lucha Contra Bandidos, historia de los Héroes y Mártires de la localidad (dentro de esto se incluye, como elemento principal -Hecho o figura histórica que le da nombre a la institución educacional. -Técnicas y procedimientos para las comunicaciones y señales empleados por los mambises y el Ejército Rebelde. -Historia de las misiones internacionalistas cumplidas  por Cuba en sus diferentes etapas, destacando el carácter humanista y desinteresado de las mismas, entre otras. </vt:lpstr>
      <vt:lpstr>De contenido relacionado con la Defensa Civil:  -Plantas medicinales -Desastres y sus consecuencias.  -Medidas de protección contra desastres. -Historia y consecuencias de los desastres -Cómo prevenir los desastres -Cómo proteger a la población y a los recursos materiales -Primeros auxilios (Asistencia Primaria)  -Actuación de la Cruz Roja -Señales de aviso -Medidas de supervivencias para enfrentar situaciones complejas en caso de desastres: inundaciones, huracanes, intensas lluvias, sismos, etc. </vt:lpstr>
      <vt:lpstr>Resumen El correcto funcionamiento de las sociedades científicas estudiantiles  para la defensa  incrementa el conocimiento cultural, científico y patriótico que influye positivamente en  la personalidad del estudiante, futuro trabajador del sector  de la salud.</vt:lpstr>
      <vt:lpstr>Cuestionario: ¿Cómo se organizan las sociedades científicas estudiantiles? ¿Cuáles son las funciones del Presidente de la sociedad? ¿Cuáles son las principales formas del trabajo científico estudiantil? Comente dos de ellas. ¿Cuáles son las modalidades de Sociedades Científicas Estudiantiles de Preparación para la Defensa? Argumente una de ellas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Sociedades Científicas  de Estudiantes</dc:title>
  <dc:creator>user</dc:creator>
  <cp:lastModifiedBy>user</cp:lastModifiedBy>
  <cp:revision>3</cp:revision>
  <dcterms:created xsi:type="dcterms:W3CDTF">2019-08-01T16:47:23Z</dcterms:created>
  <dcterms:modified xsi:type="dcterms:W3CDTF">2019-08-01T17:01:19Z</dcterms:modified>
</cp:coreProperties>
</file>