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9" r:id="rId3"/>
    <p:sldId id="272" r:id="rId4"/>
    <p:sldId id="257" r:id="rId5"/>
    <p:sldId id="258" r:id="rId6"/>
    <p:sldId id="273" r:id="rId7"/>
    <p:sldId id="271" r:id="rId8"/>
    <p:sldId id="270" r:id="rId9"/>
    <p:sldId id="274" r:id="rId10"/>
    <p:sldId id="260" r:id="rId11"/>
    <p:sldId id="261" r:id="rId12"/>
    <p:sldId id="262" r:id="rId13"/>
    <p:sldId id="263" r:id="rId14"/>
    <p:sldId id="265" r:id="rId15"/>
    <p:sldId id="266" r:id="rId16"/>
    <p:sldId id="268"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853" autoAdjust="0"/>
    <p:restoredTop sz="94660"/>
  </p:normalViewPr>
  <p:slideViewPr>
    <p:cSldViewPr>
      <p:cViewPr varScale="1">
        <p:scale>
          <a:sx n="69" d="100"/>
          <a:sy n="69" d="100"/>
        </p:scale>
        <p:origin x="95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hasCustomPrompt="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hasCustomPrompt="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hasCustomPrompt="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05/09/2023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05/09/2023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1142984"/>
            <a:ext cx="8496944" cy="3347840"/>
          </a:xfrm>
          <a:prstGeom prst="rect">
            <a:avLst/>
          </a:prstGeom>
          <a:noFill/>
          <a:ln w="38100">
            <a:solidFill>
              <a:schemeClr val="tx1"/>
            </a:solidFill>
          </a:ln>
        </p:spPr>
        <p:txBody>
          <a:bodyPr wrap="square" rtlCol="0">
            <a:spAutoFit/>
          </a:bodyPr>
          <a:lstStyle/>
          <a:p>
            <a:pPr algn="just">
              <a:lnSpc>
                <a:spcPct val="150000"/>
              </a:lnSpc>
            </a:pPr>
            <a:r>
              <a:rPr lang="es-MX" sz="2400" b="1" dirty="0">
                <a:latin typeface="Arial" panose="020B0604020202020204" pitchFamily="34" charset="0"/>
                <a:cs typeface="Arial" panose="020B0604020202020204" pitchFamily="34" charset="0"/>
              </a:rPr>
              <a:t>ASIGNATURA: </a:t>
            </a:r>
            <a:r>
              <a:rPr lang="es-MX" sz="2400" dirty="0">
                <a:latin typeface="Arial" panose="020B0604020202020204" pitchFamily="34" charset="0"/>
                <a:cs typeface="Arial" panose="020B0604020202020204" pitchFamily="34" charset="0"/>
              </a:rPr>
              <a:t>Seguridad Nacional y Asistencia primaria. </a:t>
            </a:r>
            <a:endParaRPr lang="es-ES" sz="2400" dirty="0">
              <a:latin typeface="Arial" panose="020B0604020202020204" pitchFamily="34" charset="0"/>
              <a:cs typeface="Arial" panose="020B0604020202020204" pitchFamily="34" charset="0"/>
            </a:endParaRPr>
          </a:p>
          <a:p>
            <a:pPr algn="just">
              <a:lnSpc>
                <a:spcPct val="150000"/>
              </a:lnSpc>
            </a:pPr>
            <a:r>
              <a:rPr lang="es-MX" sz="2400" b="1" dirty="0">
                <a:latin typeface="Arial" panose="020B0604020202020204" pitchFamily="34" charset="0"/>
                <a:cs typeface="Arial" panose="020B0604020202020204" pitchFamily="34" charset="0"/>
              </a:rPr>
              <a:t>TEMA # IV: </a:t>
            </a:r>
            <a:r>
              <a:rPr lang="es-MX" sz="2400" dirty="0">
                <a:latin typeface="Arial" panose="020B0604020202020204" pitchFamily="34" charset="0"/>
                <a:cs typeface="Arial" panose="020B0604020202020204" pitchFamily="34" charset="0"/>
              </a:rPr>
              <a:t>Fundamentos del aseguramiento médico en situaciones excepcionales y de desastres.</a:t>
            </a:r>
            <a:endParaRPr lang="es-ES" sz="2400" dirty="0">
              <a:latin typeface="Arial" panose="020B0604020202020204" pitchFamily="34" charset="0"/>
              <a:cs typeface="Arial" panose="020B0604020202020204" pitchFamily="34" charset="0"/>
            </a:endParaRPr>
          </a:p>
          <a:p>
            <a:pPr algn="just">
              <a:lnSpc>
                <a:spcPct val="150000"/>
              </a:lnSpc>
            </a:pPr>
            <a:r>
              <a:rPr lang="es-MX" sz="2400" b="1" dirty="0">
                <a:latin typeface="Arial" panose="020B0604020202020204" pitchFamily="34" charset="0"/>
                <a:cs typeface="Arial" panose="020B0604020202020204" pitchFamily="34" charset="0"/>
              </a:rPr>
              <a:t>CLASE 3: </a:t>
            </a:r>
            <a:r>
              <a:rPr lang="es-MX" sz="2400" dirty="0">
                <a:latin typeface="Arial" panose="020B0604020202020204" pitchFamily="34" charset="0"/>
                <a:cs typeface="Arial" panose="020B0604020202020204" pitchFamily="34" charset="0"/>
              </a:rPr>
              <a:t>Organización de la asistencia primaria en situaciones excepcionales y desastres.</a:t>
            </a:r>
            <a:endParaRPr lang="es-ES" sz="2400" dirty="0">
              <a:latin typeface="Arial" panose="020B0604020202020204" pitchFamily="34" charset="0"/>
              <a:cs typeface="Arial" panose="020B0604020202020204" pitchFamily="34" charset="0"/>
            </a:endParaRPr>
          </a:p>
          <a:p>
            <a:pPr algn="just">
              <a:lnSpc>
                <a:spcPct val="150000"/>
              </a:lnSpc>
            </a:pPr>
            <a:r>
              <a:rPr lang="es-MX" sz="2400" dirty="0">
                <a:latin typeface="Arial" panose="020B0604020202020204" pitchFamily="34" charset="0"/>
                <a:cs typeface="Arial" panose="020B0604020202020204" pitchFamily="34" charset="0"/>
              </a:rPr>
              <a:t> </a:t>
            </a:r>
            <a:endParaRPr lang="es-ES" sz="24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28596" y="357166"/>
            <a:ext cx="8072494" cy="6217087"/>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4"/>
          </a:lnRef>
          <a:fillRef idx="3">
            <a:schemeClr val="accent4"/>
          </a:fillRef>
          <a:effectRef idx="2">
            <a:schemeClr val="accent4"/>
          </a:effectRef>
          <a:fontRef idx="minor">
            <a:schemeClr val="lt1"/>
          </a:fontRef>
        </p:style>
        <p:txBody>
          <a:bodyPr wrap="square" rtlCol="0">
            <a:spAutoFit/>
          </a:bodyPr>
          <a:lstStyle/>
          <a:p>
            <a:pPr lvl="0" algn="ctr"/>
            <a:r>
              <a:rPr lang="es-ES" sz="2000" b="1" dirty="0">
                <a:solidFill>
                  <a:schemeClr val="tx1"/>
                </a:solidFill>
                <a:latin typeface="Arial" panose="020B0604020202020204" pitchFamily="34" charset="0"/>
                <a:cs typeface="Arial" panose="020B0604020202020204" pitchFamily="34" charset="0"/>
              </a:rPr>
              <a:t>Misiones de los sanitarios mayores</a:t>
            </a:r>
            <a:r>
              <a:rPr lang="es-ES" sz="2000" b="1" dirty="0">
                <a:latin typeface="Arial" panose="020B0604020202020204" pitchFamily="34" charset="0"/>
                <a:cs typeface="Arial" panose="020B0604020202020204" pitchFamily="34" charset="0"/>
              </a:rPr>
              <a:t> </a:t>
            </a:r>
            <a:endParaRPr lang="es-ES" sz="2000" dirty="0">
              <a:latin typeface="Arial" panose="020B0604020202020204" pitchFamily="34" charset="0"/>
              <a:cs typeface="Arial" panose="020B0604020202020204" pitchFamily="34" charset="0"/>
            </a:endParaRPr>
          </a:p>
          <a:p>
            <a:r>
              <a:rPr lang="es-ES" dirty="0"/>
              <a:t> </a:t>
            </a:r>
          </a:p>
          <a:p>
            <a:pPr marL="342900" lvl="0" indent="-342900" algn="just">
              <a:lnSpc>
                <a:spcPct val="150000"/>
              </a:lnSpc>
              <a:buFont typeface="+mj-lt"/>
              <a:buAutoNum type="arabicPeriod"/>
            </a:pPr>
            <a:r>
              <a:rPr lang="es-ES" sz="2000" dirty="0">
                <a:solidFill>
                  <a:schemeClr val="tx1"/>
                </a:solidFill>
                <a:latin typeface="Arial" panose="020B0604020202020204" pitchFamily="34" charset="0"/>
                <a:cs typeface="Arial" panose="020B0604020202020204" pitchFamily="34" charset="0"/>
              </a:rPr>
              <a:t>Organizar y controlar el trabajo de los sanitarios subordinados.</a:t>
            </a:r>
          </a:p>
          <a:p>
            <a:pPr marL="342900" lvl="0" indent="-342900" algn="just">
              <a:lnSpc>
                <a:spcPct val="150000"/>
              </a:lnSpc>
              <a:buFont typeface="+mj-lt"/>
              <a:buAutoNum type="arabicPeriod"/>
            </a:pPr>
            <a:r>
              <a:rPr lang="es-ES" sz="2000" dirty="0">
                <a:solidFill>
                  <a:schemeClr val="tx1"/>
                </a:solidFill>
                <a:latin typeface="Arial" panose="020B0604020202020204" pitchFamily="34" charset="0"/>
                <a:cs typeface="Arial" panose="020B0604020202020204" pitchFamily="34" charset="0"/>
              </a:rPr>
              <a:t>Determinar dentro de ellos, cuáles serán responsables de la evacuación de heridos graves (eslabones camilleros) y orientarlo en el cumplimiento adecuado de sus tareas.</a:t>
            </a:r>
          </a:p>
          <a:p>
            <a:pPr marL="342900" lvl="0" indent="-342900" algn="just">
              <a:lnSpc>
                <a:spcPct val="150000"/>
              </a:lnSpc>
              <a:buFont typeface="+mj-lt"/>
              <a:buAutoNum type="arabicPeriod"/>
            </a:pPr>
            <a:r>
              <a:rPr lang="es-ES" sz="2000" dirty="0">
                <a:solidFill>
                  <a:schemeClr val="tx1"/>
                </a:solidFill>
                <a:latin typeface="Arial" panose="020B0604020202020204" pitchFamily="34" charset="0"/>
                <a:cs typeface="Arial" panose="020B0604020202020204" pitchFamily="34" charset="0"/>
              </a:rPr>
              <a:t>Comprender que tienen una responsabilidad jurídica legal en cuanto a la salud de su área de atención.</a:t>
            </a:r>
          </a:p>
          <a:p>
            <a:pPr marL="342900" lvl="0" indent="-342900" algn="just">
              <a:lnSpc>
                <a:spcPct val="150000"/>
              </a:lnSpc>
              <a:buFont typeface="+mj-lt"/>
              <a:buAutoNum type="arabicPeriod"/>
            </a:pPr>
            <a:r>
              <a:rPr lang="es-ES" sz="2000" dirty="0">
                <a:solidFill>
                  <a:schemeClr val="tx1"/>
                </a:solidFill>
                <a:latin typeface="Arial" panose="020B0604020202020204" pitchFamily="34" charset="0"/>
                <a:cs typeface="Arial" panose="020B0604020202020204" pitchFamily="34" charset="0"/>
              </a:rPr>
              <a:t>Saber reconocer y clasificar las B/S  de acuerdo con su gravedad, registrarla y llenar su tarjeta o ficha, que lo acompañara durante su evacuación y tratamiento hasta la etapa médica que solucione definitivamente su afección.</a:t>
            </a:r>
          </a:p>
          <a:p>
            <a:pPr marL="342900" lvl="0" indent="-342900" algn="just">
              <a:lnSpc>
                <a:spcPct val="150000"/>
              </a:lnSpc>
              <a:buFont typeface="+mj-lt"/>
              <a:buAutoNum type="arabicPeriod"/>
            </a:pPr>
            <a:r>
              <a:rPr lang="es-ES" sz="2000" dirty="0">
                <a:solidFill>
                  <a:schemeClr val="tx1"/>
                </a:solidFill>
                <a:latin typeface="Arial" panose="020B0604020202020204" pitchFamily="34" charset="0"/>
                <a:cs typeface="Arial" panose="020B0604020202020204" pitchFamily="34" charset="0"/>
              </a:rPr>
              <a:t>Cumplir con el resto de las tareas del sanitario.  </a:t>
            </a:r>
          </a:p>
          <a:p>
            <a:pPr>
              <a:lnSpc>
                <a:spcPct val="150000"/>
              </a:lnSpc>
            </a:pPr>
            <a:r>
              <a:rPr lang="es-ES" sz="2000" dirty="0">
                <a:latin typeface="Arial" panose="020B0604020202020204" pitchFamily="34" charset="0"/>
                <a:cs typeface="Arial" panose="020B0604020202020204"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620688"/>
            <a:ext cx="8208912" cy="4092211"/>
          </a:xfrm>
          <a:prstGeom prst="rect">
            <a:avLst/>
          </a:pr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50000"/>
              </a:lnSpc>
            </a:pPr>
            <a:r>
              <a:rPr lang="es-ES" sz="2200" dirty="0">
                <a:latin typeface="Arial" panose="020B0604020202020204" pitchFamily="34" charset="0"/>
                <a:cs typeface="Arial" panose="020B0604020202020204" pitchFamily="34" charset="0"/>
              </a:rPr>
              <a:t>Los ciudadanos deben disponer de medios para la conservación de la vida y la protección de la salud. </a:t>
            </a:r>
          </a:p>
          <a:p>
            <a:pPr algn="just">
              <a:lnSpc>
                <a:spcPct val="150000"/>
              </a:lnSpc>
            </a:pPr>
            <a:endParaRPr lang="es-ES" sz="2200" b="1" dirty="0">
              <a:latin typeface="Arial" panose="020B0604020202020204" pitchFamily="34" charset="0"/>
              <a:cs typeface="Arial" panose="020B0604020202020204" pitchFamily="34" charset="0"/>
            </a:endParaRPr>
          </a:p>
          <a:p>
            <a:pPr algn="just">
              <a:lnSpc>
                <a:spcPct val="150000"/>
              </a:lnSpc>
            </a:pPr>
            <a:r>
              <a:rPr lang="es-ES" sz="2200" b="1" dirty="0">
                <a:latin typeface="Arial" panose="020B0604020202020204" pitchFamily="34" charset="0"/>
                <a:cs typeface="Arial" panose="020B0604020202020204" pitchFamily="34" charset="0"/>
              </a:rPr>
              <a:t>Medios especiales </a:t>
            </a:r>
            <a:r>
              <a:rPr lang="es-ES" sz="2200" dirty="0">
                <a:latin typeface="Arial" panose="020B0604020202020204" pitchFamily="34" charset="0"/>
                <a:cs typeface="Arial" panose="020B0604020202020204" pitchFamily="34" charset="0"/>
              </a:rPr>
              <a:t>(gasa, algodón, esparadrapo, desinfectantes, analgésicos, antipirético, etc.)</a:t>
            </a:r>
          </a:p>
          <a:p>
            <a:pPr lvl="0" algn="just">
              <a:lnSpc>
                <a:spcPct val="150000"/>
              </a:lnSpc>
            </a:pPr>
            <a:r>
              <a:rPr lang="es-ES" sz="2200" b="1" dirty="0">
                <a:latin typeface="Arial" panose="020B0604020202020204" pitchFamily="34" charset="0"/>
                <a:cs typeface="Arial" panose="020B0604020202020204" pitchFamily="34" charset="0"/>
              </a:rPr>
              <a:t>Medios empleable</a:t>
            </a:r>
            <a:r>
              <a:rPr lang="es-ES" sz="2200" dirty="0">
                <a:latin typeface="Arial" panose="020B0604020202020204" pitchFamily="34" charset="0"/>
                <a:cs typeface="Arial" panose="020B0604020202020204" pitchFamily="34" charset="0"/>
              </a:rPr>
              <a:t>s (sábanas, toallas, alcohol, etc.)</a:t>
            </a:r>
          </a:p>
          <a:p>
            <a:pPr lvl="0" algn="just">
              <a:lnSpc>
                <a:spcPct val="150000"/>
              </a:lnSpc>
            </a:pPr>
            <a:r>
              <a:rPr lang="es-ES" sz="2200" b="1" dirty="0">
                <a:latin typeface="Arial" panose="020B0604020202020204" pitchFamily="34" charset="0"/>
                <a:cs typeface="Arial" panose="020B0604020202020204" pitchFamily="34" charset="0"/>
              </a:rPr>
              <a:t>Medios alternativos </a:t>
            </a:r>
            <a:r>
              <a:rPr lang="es-ES" sz="2200" dirty="0">
                <a:latin typeface="Arial" panose="020B0604020202020204" pitchFamily="34" charset="0"/>
                <a:cs typeface="Arial" panose="020B0604020202020204" pitchFamily="34" charset="0"/>
              </a:rPr>
              <a:t>(plantas medicinales y otros de uso tradicional.)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980728"/>
            <a:ext cx="8352928" cy="5113644"/>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50000"/>
              </a:lnSpc>
            </a:pPr>
            <a:r>
              <a:rPr lang="es-ES" sz="2000" dirty="0">
                <a:latin typeface="Arial" panose="020B0604020202020204" pitchFamily="34" charset="0"/>
                <a:cs typeface="Arial" panose="020B0604020202020204" pitchFamily="34" charset="0"/>
              </a:rPr>
              <a:t>El territorio debe establecer las coordinaciones a través de los organismos y empresas, fábrica y hasta de la misma población para la creación de medios y recursos de todo tipo. Y de esta forma se puede recibir:</a:t>
            </a:r>
          </a:p>
          <a:p>
            <a:pPr lvl="0" algn="just">
              <a:lnSpc>
                <a:spcPct val="150000"/>
              </a:lnSpc>
              <a:buFont typeface="Arial" panose="020B0604020202020204" pitchFamily="34" charset="0"/>
              <a:buChar char="•"/>
            </a:pPr>
            <a:r>
              <a:rPr lang="es-ES" sz="2000" dirty="0">
                <a:latin typeface="Arial" panose="020B0604020202020204" pitchFamily="34" charset="0"/>
                <a:cs typeface="Arial" panose="020B0604020202020204" pitchFamily="34" charset="0"/>
              </a:rPr>
              <a:t>Material de curación.</a:t>
            </a:r>
          </a:p>
          <a:p>
            <a:pPr lvl="0" algn="just">
              <a:lnSpc>
                <a:spcPct val="150000"/>
              </a:lnSpc>
              <a:buFont typeface="Arial" panose="020B0604020202020204" pitchFamily="34" charset="0"/>
              <a:buChar char="•"/>
            </a:pPr>
            <a:r>
              <a:rPr lang="es-ES" sz="2000" dirty="0">
                <a:latin typeface="Arial" panose="020B0604020202020204" pitchFamily="34" charset="0"/>
                <a:cs typeface="Arial" panose="020B0604020202020204" pitchFamily="34" charset="0"/>
              </a:rPr>
              <a:t>Camillas rústicas.</a:t>
            </a:r>
          </a:p>
          <a:p>
            <a:pPr lvl="0" algn="just">
              <a:lnSpc>
                <a:spcPct val="150000"/>
              </a:lnSpc>
              <a:buFont typeface="Arial" panose="020B0604020202020204" pitchFamily="34" charset="0"/>
              <a:buChar char="•"/>
            </a:pPr>
            <a:r>
              <a:rPr lang="es-ES" sz="2000" dirty="0">
                <a:latin typeface="Arial" panose="020B0604020202020204" pitchFamily="34" charset="0"/>
                <a:cs typeface="Arial" panose="020B0604020202020204" pitchFamily="34" charset="0"/>
              </a:rPr>
              <a:t>Medios de vestuarios.</a:t>
            </a:r>
          </a:p>
          <a:p>
            <a:pPr lvl="0" algn="just">
              <a:lnSpc>
                <a:spcPct val="150000"/>
              </a:lnSpc>
              <a:buFont typeface="Arial" panose="020B0604020202020204" pitchFamily="34" charset="0"/>
              <a:buChar char="•"/>
            </a:pPr>
            <a:r>
              <a:rPr lang="es-ES" sz="2000" dirty="0">
                <a:latin typeface="Arial" panose="020B0604020202020204" pitchFamily="34" charset="0"/>
                <a:cs typeface="Arial" panose="020B0604020202020204" pitchFamily="34" charset="0"/>
              </a:rPr>
              <a:t>Medios de extracción y conducción.</a:t>
            </a:r>
          </a:p>
          <a:p>
            <a:pPr lvl="0" algn="just">
              <a:lnSpc>
                <a:spcPct val="150000"/>
              </a:lnSpc>
              <a:buFont typeface="Arial" panose="020B0604020202020204" pitchFamily="34" charset="0"/>
              <a:buChar char="•"/>
            </a:pPr>
            <a:r>
              <a:rPr lang="es-ES" sz="2000" dirty="0">
                <a:latin typeface="Arial" panose="020B0604020202020204" pitchFamily="34" charset="0"/>
                <a:cs typeface="Arial" panose="020B0604020202020204" pitchFamily="34" charset="0"/>
              </a:rPr>
              <a:t>Reparación y readaptación del transporte.</a:t>
            </a:r>
          </a:p>
          <a:p>
            <a:pPr lvl="0" algn="just">
              <a:lnSpc>
                <a:spcPct val="150000"/>
              </a:lnSpc>
              <a:buFont typeface="Arial" panose="020B0604020202020204" pitchFamily="34" charset="0"/>
              <a:buChar char="•"/>
            </a:pPr>
            <a:r>
              <a:rPr lang="es-ES" sz="2000" dirty="0">
                <a:latin typeface="Arial" panose="020B0604020202020204" pitchFamily="34" charset="0"/>
                <a:cs typeface="Arial" panose="020B0604020202020204" pitchFamily="34" charset="0"/>
              </a:rPr>
              <a:t>Plantas medicinales.</a:t>
            </a:r>
          </a:p>
          <a:p>
            <a:pPr lvl="0" algn="just">
              <a:lnSpc>
                <a:spcPct val="150000"/>
              </a:lnSpc>
              <a:buFont typeface="Arial" panose="020B0604020202020204" pitchFamily="34" charset="0"/>
              <a:buChar char="•"/>
            </a:pPr>
            <a:r>
              <a:rPr lang="es-ES" sz="2000" dirty="0">
                <a:latin typeface="Arial" panose="020B0604020202020204" pitchFamily="34" charset="0"/>
                <a:cs typeface="Arial" panose="020B0604020202020204" pitchFamily="34" charset="0"/>
              </a:rPr>
              <a:t>Nunca alimentos ni medicamentos.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994658"/>
            <a:ext cx="8072494" cy="5170646"/>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50000"/>
              </a:lnSpc>
            </a:pPr>
            <a:r>
              <a:rPr lang="es-ES" sz="2000" dirty="0">
                <a:latin typeface="Arial" panose="020B0604020202020204" pitchFamily="34" charset="0"/>
                <a:cs typeface="Arial" panose="020B0604020202020204" pitchFamily="34" charset="0"/>
              </a:rPr>
              <a:t>El personal sanitario dispondrá de una bolsa sanitaria que permita la prestación de los primeros auxilios aproximadamente a un total de 20 Bajas sanitarias. </a:t>
            </a:r>
          </a:p>
          <a:p>
            <a:pPr lvl="0" algn="just">
              <a:lnSpc>
                <a:spcPct val="150000"/>
              </a:lnSpc>
            </a:pPr>
            <a:r>
              <a:rPr lang="es-ES" sz="2000" b="1" dirty="0">
                <a:latin typeface="Arial" panose="020B0604020202020204" pitchFamily="34" charset="0"/>
                <a:cs typeface="Arial" panose="020B0604020202020204" pitchFamily="34" charset="0"/>
              </a:rPr>
              <a:t>Material de curaciones: </a:t>
            </a:r>
            <a:r>
              <a:rPr lang="es-ES" sz="2000" dirty="0">
                <a:latin typeface="Arial" panose="020B0604020202020204" pitchFamily="34" charset="0"/>
                <a:cs typeface="Arial" panose="020B0604020202020204" pitchFamily="34" charset="0"/>
              </a:rPr>
              <a:t>(antiséptico, instrumental, vendaje, gasa, apósitos, esparadrapo,  pañuelos triangulares, etc.).</a:t>
            </a:r>
          </a:p>
          <a:p>
            <a:pPr lvl="0" algn="just">
              <a:lnSpc>
                <a:spcPct val="150000"/>
              </a:lnSpc>
            </a:pPr>
            <a:r>
              <a:rPr lang="es-ES" sz="2000" b="1" dirty="0">
                <a:latin typeface="Arial" panose="020B0604020202020204" pitchFamily="34" charset="0"/>
                <a:cs typeface="Arial" panose="020B0604020202020204" pitchFamily="34" charset="0"/>
              </a:rPr>
              <a:t>Medios de inmovilización :</a:t>
            </a:r>
            <a:r>
              <a:rPr lang="es-ES" sz="2000" dirty="0">
                <a:latin typeface="Arial" panose="020B0604020202020204" pitchFamily="34" charset="0"/>
                <a:cs typeface="Arial" panose="020B0604020202020204" pitchFamily="34" charset="0"/>
              </a:rPr>
              <a:t>(tablillas, pañuelos triangulares).</a:t>
            </a:r>
          </a:p>
          <a:p>
            <a:pPr lvl="0" algn="just">
              <a:lnSpc>
                <a:spcPct val="150000"/>
              </a:lnSpc>
            </a:pPr>
            <a:r>
              <a:rPr lang="es-ES" sz="2000" b="1" dirty="0">
                <a:latin typeface="Arial" panose="020B0604020202020204" pitchFamily="34" charset="0"/>
                <a:cs typeface="Arial" panose="020B0604020202020204" pitchFamily="34" charset="0"/>
              </a:rPr>
              <a:t>Aditamento de sujeción de la lengua:</a:t>
            </a:r>
            <a:r>
              <a:rPr lang="es-ES" sz="2000" dirty="0">
                <a:latin typeface="Arial" panose="020B0604020202020204" pitchFamily="34" charset="0"/>
                <a:cs typeface="Arial" panose="020B0604020202020204" pitchFamily="34" charset="0"/>
              </a:rPr>
              <a:t> (imperdible).</a:t>
            </a:r>
          </a:p>
          <a:p>
            <a:pPr lvl="0" algn="just">
              <a:lnSpc>
                <a:spcPct val="150000"/>
              </a:lnSpc>
            </a:pPr>
            <a:r>
              <a:rPr lang="es-ES" sz="2000" b="1" dirty="0">
                <a:latin typeface="Arial" panose="020B0604020202020204" pitchFamily="34" charset="0"/>
                <a:cs typeface="Arial" panose="020B0604020202020204" pitchFamily="34" charset="0"/>
              </a:rPr>
              <a:t>Torniquete:</a:t>
            </a:r>
            <a:r>
              <a:rPr lang="es-ES" sz="2000" dirty="0">
                <a:latin typeface="Arial" panose="020B0604020202020204" pitchFamily="34" charset="0"/>
                <a:cs typeface="Arial" panose="020B0604020202020204" pitchFamily="34" charset="0"/>
              </a:rPr>
              <a:t> (cuerda, palito).</a:t>
            </a:r>
          </a:p>
          <a:p>
            <a:pPr lvl="0" algn="just">
              <a:lnSpc>
                <a:spcPct val="150000"/>
              </a:lnSpc>
            </a:pPr>
            <a:r>
              <a:rPr lang="es-ES" sz="2000" b="1" dirty="0">
                <a:latin typeface="Arial" panose="020B0604020202020204" pitchFamily="34" charset="0"/>
                <a:cs typeface="Arial" panose="020B0604020202020204" pitchFamily="34" charset="0"/>
              </a:rPr>
              <a:t>Puede incluirse: </a:t>
            </a:r>
            <a:r>
              <a:rPr lang="es-ES" sz="2000" dirty="0">
                <a:latin typeface="Arial" panose="020B0604020202020204" pitchFamily="34" charset="0"/>
                <a:cs typeface="Arial" panose="020B0604020202020204" pitchFamily="34" charset="0"/>
              </a:rPr>
              <a:t>(analgésico, antipiréticos, antieméticos, antibiótico, otros por ej. aditamentos necesarios para realizar trabajos de salvamento (búsqueda, localización, extracción y evacuación).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0"/>
            <a:ext cx="8429684" cy="7201972"/>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s-ES" dirty="0">
                <a:latin typeface="Arial" panose="020B0604020202020204" pitchFamily="34" charset="0"/>
                <a:cs typeface="Arial" panose="020B0604020202020204" pitchFamily="34" charset="0"/>
              </a:rPr>
              <a:t>Existen locales que cumplen funciones sanitarias en condiciones de desastres.</a:t>
            </a:r>
            <a:r>
              <a:rPr lang="es-ES" u="sng" dirty="0">
                <a:latin typeface="Arial" panose="020B0604020202020204" pitchFamily="34" charset="0"/>
                <a:cs typeface="Arial" panose="020B0604020202020204" pitchFamily="34" charset="0"/>
              </a:rPr>
              <a:t> </a:t>
            </a:r>
            <a:r>
              <a:rPr lang="es-ES" b="1" u="sng" dirty="0">
                <a:latin typeface="Arial" panose="020B0604020202020204" pitchFamily="34" charset="0"/>
                <a:cs typeface="Arial" panose="020B0604020202020204" pitchFamily="34" charset="0"/>
              </a:rPr>
              <a:t>Los Puestos de Asistencia Sanitaria</a:t>
            </a:r>
            <a:r>
              <a:rPr lang="es-ES" b="1" dirty="0">
                <a:latin typeface="Arial" panose="020B0604020202020204" pitchFamily="34" charset="0"/>
                <a:cs typeface="Arial" panose="020B0604020202020204" pitchFamily="34" charset="0"/>
              </a:rPr>
              <a:t>. (PAS) </a:t>
            </a:r>
          </a:p>
          <a:p>
            <a:pPr algn="just"/>
            <a:endParaRPr lang="es-ES" dirty="0">
              <a:latin typeface="Arial" panose="020B060402020202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s-ES" dirty="0">
                <a:latin typeface="Arial" panose="020B0604020202020204" pitchFamily="34" charset="0"/>
                <a:cs typeface="Arial" panose="020B0604020202020204" pitchFamily="34" charset="0"/>
              </a:rPr>
              <a:t> Se atiende más de un herido.</a:t>
            </a:r>
          </a:p>
          <a:p>
            <a:pPr lvl="0" algn="just">
              <a:lnSpc>
                <a:spcPct val="150000"/>
              </a:lnSpc>
              <a:buFont typeface="Arial" panose="020B0604020202020204" pitchFamily="34" charset="0"/>
              <a:buChar char="•"/>
            </a:pPr>
            <a:r>
              <a:rPr lang="es-ES" dirty="0">
                <a:latin typeface="Arial" panose="020B0604020202020204" pitchFamily="34" charset="0"/>
                <a:cs typeface="Arial" panose="020B0604020202020204" pitchFamily="34" charset="0"/>
              </a:rPr>
              <a:t>    Se crean en carpas, casas de campaña, carretas, cuevas etc.</a:t>
            </a:r>
          </a:p>
          <a:p>
            <a:pPr lvl="0" algn="just">
              <a:lnSpc>
                <a:spcPct val="150000"/>
              </a:lnSpc>
              <a:buFont typeface="Arial" panose="020B0604020202020204" pitchFamily="34" charset="0"/>
              <a:buChar char="•"/>
            </a:pPr>
            <a:r>
              <a:rPr lang="es-ES" dirty="0">
                <a:latin typeface="Arial" panose="020B0604020202020204" pitchFamily="34" charset="0"/>
                <a:cs typeface="Arial" panose="020B0604020202020204" pitchFamily="34" charset="0"/>
              </a:rPr>
              <a:t>    Laboran varios sanitarios con su bolsa.</a:t>
            </a:r>
          </a:p>
          <a:p>
            <a:pPr marL="342900" lvl="0" indent="-342900" algn="just">
              <a:lnSpc>
                <a:spcPct val="150000"/>
              </a:lnSpc>
              <a:buFont typeface="Wingdings" panose="05000000000000000000" pitchFamily="2" charset="2"/>
              <a:buChar char="v"/>
            </a:pPr>
            <a:r>
              <a:rPr lang="es-ES" sz="2000" dirty="0">
                <a:latin typeface="Arial" panose="020B0604020202020204" pitchFamily="34" charset="0"/>
                <a:cs typeface="Arial" panose="020B0604020202020204" pitchFamily="34" charset="0"/>
              </a:rPr>
              <a:t>Debe estar lo más cerca posible del foco y ser lo menos vulnerable posible a los efectos del desastre.</a:t>
            </a:r>
          </a:p>
          <a:p>
            <a:pPr marL="342900" lvl="0" indent="-342900" algn="just">
              <a:lnSpc>
                <a:spcPct val="150000"/>
              </a:lnSpc>
              <a:buFont typeface="Wingdings" panose="05000000000000000000" pitchFamily="2" charset="2"/>
              <a:buChar char="v"/>
            </a:pPr>
            <a:r>
              <a:rPr lang="es-ES" sz="2000" dirty="0">
                <a:latin typeface="Arial" panose="020B0604020202020204" pitchFamily="34" charset="0"/>
                <a:cs typeface="Arial" panose="020B0604020202020204" pitchFamily="34" charset="0"/>
              </a:rPr>
              <a:t>Se crean en los lugares donde se prevé una mayor cantidad de Bajas Sanitarias.</a:t>
            </a:r>
          </a:p>
          <a:p>
            <a:pPr marL="342900" lvl="0" indent="-342900" algn="just">
              <a:lnSpc>
                <a:spcPct val="150000"/>
              </a:lnSpc>
              <a:buFont typeface="Wingdings" panose="05000000000000000000" pitchFamily="2" charset="2"/>
              <a:buChar char="v"/>
            </a:pPr>
            <a:r>
              <a:rPr lang="es-ES" sz="2000" dirty="0">
                <a:latin typeface="Arial" panose="020B0604020202020204" pitchFamily="34" charset="0"/>
                <a:cs typeface="Arial" panose="020B0604020202020204" pitchFamily="34" charset="0"/>
              </a:rPr>
              <a:t>Debe tener capacidad para ubicar las Bajas Sanitarias divididas en graves y leves.</a:t>
            </a:r>
          </a:p>
          <a:p>
            <a:pPr marL="342900" lvl="0" indent="-342900" algn="just">
              <a:lnSpc>
                <a:spcPct val="150000"/>
              </a:lnSpc>
              <a:buFont typeface="Wingdings" panose="05000000000000000000" pitchFamily="2" charset="2"/>
              <a:buChar char="v"/>
            </a:pPr>
            <a:r>
              <a:rPr lang="es-ES" sz="2000" dirty="0">
                <a:latin typeface="Arial" panose="020B0604020202020204" pitchFamily="34" charset="0"/>
                <a:cs typeface="Arial" panose="020B0604020202020204" pitchFamily="34" charset="0"/>
              </a:rPr>
              <a:t>Permitir revisar y/o realizar los procedimientos de la asistencia primaria con condiciones mínimas de asepsia.</a:t>
            </a:r>
          </a:p>
          <a:p>
            <a:pPr marL="342900" lvl="0" indent="-342900" algn="just">
              <a:lnSpc>
                <a:spcPct val="150000"/>
              </a:lnSpc>
              <a:buFont typeface="Wingdings" panose="05000000000000000000" pitchFamily="2" charset="2"/>
              <a:buChar char="v"/>
            </a:pPr>
            <a:r>
              <a:rPr lang="es-ES" sz="2000" dirty="0">
                <a:latin typeface="Arial" panose="020B0604020202020204" pitchFamily="34" charset="0"/>
                <a:cs typeface="Arial" panose="020B0604020202020204" pitchFamily="34" charset="0"/>
              </a:rPr>
              <a:t>Tener previstos uno o dos lugares de reserva para su posible reubicación. </a:t>
            </a:r>
          </a:p>
          <a:p>
            <a:pPr algn="just">
              <a:lnSpc>
                <a:spcPct val="150000"/>
              </a:lnSpc>
            </a:pPr>
            <a:r>
              <a:rPr lang="es-ES" dirty="0">
                <a:latin typeface="Arial" panose="020B0604020202020204" pitchFamily="34" charset="0"/>
                <a:cs typeface="Arial" panose="020B0604020202020204"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071802" y="3500438"/>
            <a:ext cx="1785950" cy="285752"/>
          </a:xfrm>
          <a:prstGeom prst="rect">
            <a:avLst/>
          </a:prstGeom>
          <a:effectLst>
            <a:innerShdw blurRad="63500" dist="50800" dir="27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s-ES"/>
          </a:p>
        </p:txBody>
      </p:sp>
      <p:sp>
        <p:nvSpPr>
          <p:cNvPr id="6" name="5 Rectángulo"/>
          <p:cNvSpPr/>
          <p:nvPr/>
        </p:nvSpPr>
        <p:spPr>
          <a:xfrm>
            <a:off x="3059832" y="2924944"/>
            <a:ext cx="2520280" cy="360040"/>
          </a:xfrm>
          <a:prstGeom prst="rect">
            <a:avLst/>
          </a:prstGeom>
          <a:effectLst>
            <a:innerShdw blurRad="63500" dist="50800" dir="27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s-ES"/>
          </a:p>
        </p:txBody>
      </p:sp>
      <p:sp>
        <p:nvSpPr>
          <p:cNvPr id="5" name="4 Rectángulo"/>
          <p:cNvSpPr/>
          <p:nvPr/>
        </p:nvSpPr>
        <p:spPr>
          <a:xfrm>
            <a:off x="2339752" y="1916832"/>
            <a:ext cx="3384376" cy="582334"/>
          </a:xfrm>
          <a:prstGeom prst="rect">
            <a:avLst/>
          </a:prstGeom>
          <a:effectLst>
            <a:innerShdw blurRad="63500" dist="50800" dir="27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s-ES"/>
          </a:p>
        </p:txBody>
      </p:sp>
      <p:sp>
        <p:nvSpPr>
          <p:cNvPr id="3" name="2 Rectángulo"/>
          <p:cNvSpPr/>
          <p:nvPr/>
        </p:nvSpPr>
        <p:spPr>
          <a:xfrm>
            <a:off x="1331640" y="692696"/>
            <a:ext cx="5040560" cy="504056"/>
          </a:xfrm>
          <a:prstGeom prst="rect">
            <a:avLst/>
          </a:prstGeom>
          <a:effectLst>
            <a:innerShdw blurRad="63500" dist="50800" dir="27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s-ES"/>
          </a:p>
        </p:txBody>
      </p:sp>
      <p:sp>
        <p:nvSpPr>
          <p:cNvPr id="10" name="9 CuadroTexto"/>
          <p:cNvSpPr txBox="1"/>
          <p:nvPr/>
        </p:nvSpPr>
        <p:spPr>
          <a:xfrm>
            <a:off x="2123728" y="692696"/>
            <a:ext cx="3384376" cy="461665"/>
          </a:xfrm>
          <a:prstGeom prst="rect">
            <a:avLst/>
          </a:prstGeom>
          <a:noFill/>
        </p:spPr>
        <p:txBody>
          <a:bodyPr wrap="square" rtlCol="0">
            <a:spAutoFit/>
          </a:bodyPr>
          <a:lstStyle/>
          <a:p>
            <a:pPr algn="ctr"/>
            <a:r>
              <a:rPr lang="es-ES" sz="2400" dirty="0">
                <a:latin typeface="Arial" panose="020B0604020202020204" pitchFamily="34" charset="0"/>
                <a:cs typeface="Arial" panose="020B0604020202020204" pitchFamily="34" charset="0"/>
              </a:rPr>
              <a:t>Responsable de salud</a:t>
            </a:r>
          </a:p>
        </p:txBody>
      </p:sp>
      <p:sp>
        <p:nvSpPr>
          <p:cNvPr id="11" name="10 CuadroTexto"/>
          <p:cNvSpPr txBox="1"/>
          <p:nvPr/>
        </p:nvSpPr>
        <p:spPr>
          <a:xfrm>
            <a:off x="2555776" y="1988840"/>
            <a:ext cx="4248471" cy="400110"/>
          </a:xfrm>
          <a:prstGeom prst="rect">
            <a:avLst/>
          </a:prstGeom>
          <a:noFill/>
        </p:spPr>
        <p:txBody>
          <a:bodyPr wrap="square" rtlCol="0">
            <a:spAutoFit/>
          </a:bodyPr>
          <a:lstStyle/>
          <a:p>
            <a:r>
              <a:rPr lang="es-ES" sz="2000" dirty="0">
                <a:latin typeface="Arial" panose="020B0604020202020204" pitchFamily="34" charset="0"/>
                <a:cs typeface="Arial" panose="020B0604020202020204" pitchFamily="34" charset="0"/>
              </a:rPr>
              <a:t>Brigada sanitaria</a:t>
            </a:r>
          </a:p>
        </p:txBody>
      </p:sp>
      <p:sp>
        <p:nvSpPr>
          <p:cNvPr id="12" name="11 CuadroTexto"/>
          <p:cNvSpPr txBox="1"/>
          <p:nvPr/>
        </p:nvSpPr>
        <p:spPr>
          <a:xfrm>
            <a:off x="3275856" y="2924944"/>
            <a:ext cx="1944216" cy="369332"/>
          </a:xfrm>
          <a:prstGeom prst="rect">
            <a:avLst/>
          </a:prstGeom>
          <a:noFill/>
        </p:spPr>
        <p:txBody>
          <a:bodyPr wrap="square" rtlCol="0">
            <a:spAutoFit/>
          </a:bodyPr>
          <a:lstStyle/>
          <a:p>
            <a:r>
              <a:rPr lang="es-ES" dirty="0">
                <a:latin typeface="Arial" panose="020B0604020202020204" pitchFamily="34" charset="0"/>
                <a:cs typeface="Arial" panose="020B0604020202020204" pitchFamily="34" charset="0"/>
              </a:rPr>
              <a:t>Jefe de brigada</a:t>
            </a:r>
          </a:p>
        </p:txBody>
      </p:sp>
      <p:sp>
        <p:nvSpPr>
          <p:cNvPr id="13" name="12 CuadroTexto"/>
          <p:cNvSpPr txBox="1"/>
          <p:nvPr/>
        </p:nvSpPr>
        <p:spPr>
          <a:xfrm>
            <a:off x="2928926" y="3500438"/>
            <a:ext cx="2428892" cy="338554"/>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2do Jefe de brigada</a:t>
            </a:r>
          </a:p>
        </p:txBody>
      </p:sp>
      <p:sp>
        <p:nvSpPr>
          <p:cNvPr id="14" name="13 Rectángulo"/>
          <p:cNvSpPr/>
          <p:nvPr/>
        </p:nvSpPr>
        <p:spPr>
          <a:xfrm>
            <a:off x="3214678" y="4071942"/>
            <a:ext cx="1500198" cy="285752"/>
          </a:xfrm>
          <a:prstGeom prst="rect">
            <a:avLst/>
          </a:prstGeom>
          <a:effectLst>
            <a:innerShdw blurRad="63500" dist="50800" dir="27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s-ES"/>
          </a:p>
        </p:txBody>
      </p:sp>
      <p:sp>
        <p:nvSpPr>
          <p:cNvPr id="16" name="15 CuadroTexto"/>
          <p:cNvSpPr txBox="1"/>
          <p:nvPr/>
        </p:nvSpPr>
        <p:spPr>
          <a:xfrm>
            <a:off x="3115529" y="4082956"/>
            <a:ext cx="1357322" cy="338554"/>
          </a:xfrm>
          <a:prstGeom prst="rect">
            <a:avLst/>
          </a:prstGeom>
          <a:noFill/>
        </p:spPr>
        <p:txBody>
          <a:bodyPr wrap="square" rtlCol="0">
            <a:spAutoFit/>
          </a:bodyPr>
          <a:lstStyle/>
          <a:p>
            <a:pPr algn="ctr"/>
            <a:r>
              <a:rPr lang="es-ES" sz="1600" dirty="0">
                <a:latin typeface="Arial" panose="020B0604020202020204" pitchFamily="34" charset="0"/>
                <a:cs typeface="Arial" panose="020B0604020202020204" pitchFamily="34" charset="0"/>
              </a:rPr>
              <a:t>Enlace </a:t>
            </a:r>
          </a:p>
        </p:txBody>
      </p:sp>
      <p:sp>
        <p:nvSpPr>
          <p:cNvPr id="17" name="16 Flecha abajo"/>
          <p:cNvSpPr/>
          <p:nvPr/>
        </p:nvSpPr>
        <p:spPr>
          <a:xfrm>
            <a:off x="3707904" y="1196752"/>
            <a:ext cx="267443" cy="657762"/>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
          </a:p>
        </p:txBody>
      </p:sp>
      <p:sp>
        <p:nvSpPr>
          <p:cNvPr id="18" name="17 Flecha abajo"/>
          <p:cNvSpPr/>
          <p:nvPr/>
        </p:nvSpPr>
        <p:spPr>
          <a:xfrm>
            <a:off x="3707904" y="2564904"/>
            <a:ext cx="195435" cy="292592"/>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
          </a:p>
        </p:txBody>
      </p:sp>
      <p:sp>
        <p:nvSpPr>
          <p:cNvPr id="19" name="18 Flecha abajo"/>
          <p:cNvSpPr/>
          <p:nvPr/>
        </p:nvSpPr>
        <p:spPr>
          <a:xfrm>
            <a:off x="3857620" y="3286124"/>
            <a:ext cx="45719" cy="142876"/>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
          </a:p>
        </p:txBody>
      </p:sp>
      <p:sp>
        <p:nvSpPr>
          <p:cNvPr id="20" name="19 Flecha abajo"/>
          <p:cNvSpPr/>
          <p:nvPr/>
        </p:nvSpPr>
        <p:spPr>
          <a:xfrm>
            <a:off x="3857620" y="3857628"/>
            <a:ext cx="45719" cy="142876"/>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
          </a:p>
        </p:txBody>
      </p:sp>
      <p:sp>
        <p:nvSpPr>
          <p:cNvPr id="21" name="20 CuadroTexto"/>
          <p:cNvSpPr txBox="1"/>
          <p:nvPr/>
        </p:nvSpPr>
        <p:spPr>
          <a:xfrm>
            <a:off x="1331640" y="116632"/>
            <a:ext cx="6192688" cy="523220"/>
          </a:xfrm>
          <a:prstGeom prst="rect">
            <a:avLst/>
          </a:prstGeom>
          <a:noFill/>
        </p:spPr>
        <p:txBody>
          <a:bodyPr wrap="square" rtlCol="0">
            <a:spAutoFit/>
          </a:bodyPr>
          <a:lstStyle/>
          <a:p>
            <a:r>
              <a:rPr lang="es-ES" b="1"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Estructura Organizativa </a:t>
            </a:r>
          </a:p>
        </p:txBody>
      </p:sp>
      <p:sp>
        <p:nvSpPr>
          <p:cNvPr id="24" name="23 Rectángulo redondeado"/>
          <p:cNvSpPr/>
          <p:nvPr/>
        </p:nvSpPr>
        <p:spPr>
          <a:xfrm>
            <a:off x="214282" y="5357826"/>
            <a:ext cx="1571636" cy="642942"/>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25" name="24 Rectángulo redondeado"/>
          <p:cNvSpPr/>
          <p:nvPr/>
        </p:nvSpPr>
        <p:spPr>
          <a:xfrm>
            <a:off x="1904650" y="5273263"/>
            <a:ext cx="1571636" cy="642942"/>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26" name="25 Rectángulo redondeado"/>
          <p:cNvSpPr/>
          <p:nvPr/>
        </p:nvSpPr>
        <p:spPr>
          <a:xfrm>
            <a:off x="3643306" y="5357826"/>
            <a:ext cx="1571636" cy="642942"/>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27" name="26 Rectángulo redondeado"/>
          <p:cNvSpPr/>
          <p:nvPr/>
        </p:nvSpPr>
        <p:spPr>
          <a:xfrm>
            <a:off x="5357818" y="5357826"/>
            <a:ext cx="1571636" cy="642942"/>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28" name="27 Rectángulo redondeado"/>
          <p:cNvSpPr/>
          <p:nvPr/>
        </p:nvSpPr>
        <p:spPr>
          <a:xfrm>
            <a:off x="7143768" y="5357826"/>
            <a:ext cx="1571636" cy="642942"/>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31" name="30 CuadroTexto"/>
          <p:cNvSpPr txBox="1"/>
          <p:nvPr/>
        </p:nvSpPr>
        <p:spPr>
          <a:xfrm>
            <a:off x="107504" y="5429264"/>
            <a:ext cx="1964166" cy="584775"/>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Jefe de Escuadra</a:t>
            </a:r>
          </a:p>
          <a:p>
            <a:r>
              <a:rPr lang="es-ES" sz="1600" dirty="0">
                <a:latin typeface="Arial" panose="020B0604020202020204" pitchFamily="34" charset="0"/>
                <a:cs typeface="Arial" panose="020B0604020202020204" pitchFamily="34" charset="0"/>
              </a:rPr>
              <a:t>Tres Sanitarios </a:t>
            </a:r>
          </a:p>
        </p:txBody>
      </p:sp>
      <p:sp>
        <p:nvSpPr>
          <p:cNvPr id="34" name="33 CuadroTexto"/>
          <p:cNvSpPr txBox="1"/>
          <p:nvPr/>
        </p:nvSpPr>
        <p:spPr>
          <a:xfrm>
            <a:off x="1867850" y="5279746"/>
            <a:ext cx="2107419" cy="584775"/>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Jefe de Escuadra</a:t>
            </a:r>
          </a:p>
          <a:p>
            <a:r>
              <a:rPr lang="es-ES" sz="1600" dirty="0">
                <a:latin typeface="Arial" panose="020B0604020202020204" pitchFamily="34" charset="0"/>
                <a:cs typeface="Arial" panose="020B0604020202020204" pitchFamily="34" charset="0"/>
              </a:rPr>
              <a:t>Tres Sanitarios</a:t>
            </a:r>
            <a:r>
              <a:rPr lang="es-ES" sz="1000" dirty="0">
                <a:latin typeface="Arial" panose="020B0604020202020204" pitchFamily="34" charset="0"/>
                <a:cs typeface="Arial" panose="020B0604020202020204" pitchFamily="34" charset="0"/>
              </a:rPr>
              <a:t>.</a:t>
            </a:r>
          </a:p>
        </p:txBody>
      </p:sp>
      <p:sp>
        <p:nvSpPr>
          <p:cNvPr id="35" name="34 CuadroTexto"/>
          <p:cNvSpPr txBox="1"/>
          <p:nvPr/>
        </p:nvSpPr>
        <p:spPr>
          <a:xfrm>
            <a:off x="3571868" y="5299356"/>
            <a:ext cx="1785950" cy="584775"/>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Jefe de Escuadra</a:t>
            </a:r>
          </a:p>
          <a:p>
            <a:r>
              <a:rPr lang="es-ES" sz="1600" dirty="0">
                <a:latin typeface="Arial" panose="020B0604020202020204" pitchFamily="34" charset="0"/>
                <a:cs typeface="Arial" panose="020B0604020202020204" pitchFamily="34" charset="0"/>
              </a:rPr>
              <a:t>Tres Sanitarios.</a:t>
            </a:r>
          </a:p>
        </p:txBody>
      </p:sp>
      <p:sp>
        <p:nvSpPr>
          <p:cNvPr id="36" name="35 CuadroTexto"/>
          <p:cNvSpPr txBox="1"/>
          <p:nvPr/>
        </p:nvSpPr>
        <p:spPr>
          <a:xfrm>
            <a:off x="5276704" y="5305500"/>
            <a:ext cx="2143140" cy="584775"/>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Jefe de Escuadra </a:t>
            </a:r>
          </a:p>
          <a:p>
            <a:r>
              <a:rPr lang="es-ES" sz="1600" dirty="0">
                <a:latin typeface="Arial" panose="020B0604020202020204" pitchFamily="34" charset="0"/>
                <a:cs typeface="Arial" panose="020B0604020202020204" pitchFamily="34" charset="0"/>
              </a:rPr>
              <a:t>Tres Sanitarios.</a:t>
            </a:r>
          </a:p>
        </p:txBody>
      </p:sp>
      <p:sp>
        <p:nvSpPr>
          <p:cNvPr id="37" name="36 CuadroTexto"/>
          <p:cNvSpPr txBox="1"/>
          <p:nvPr/>
        </p:nvSpPr>
        <p:spPr>
          <a:xfrm>
            <a:off x="7072330" y="5321937"/>
            <a:ext cx="1892158" cy="584775"/>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Jefe de escuadra</a:t>
            </a:r>
          </a:p>
          <a:p>
            <a:r>
              <a:rPr lang="es-ES" sz="1600" dirty="0">
                <a:latin typeface="Arial" panose="020B0604020202020204" pitchFamily="34" charset="0"/>
                <a:cs typeface="Arial" panose="020B0604020202020204" pitchFamily="34" charset="0"/>
              </a:rPr>
              <a:t>Tres Sanitarios</a:t>
            </a:r>
            <a:r>
              <a:rPr lang="es-ES" sz="1000" dirty="0">
                <a:latin typeface="Arial" panose="020B0604020202020204" pitchFamily="34" charset="0"/>
                <a:cs typeface="Arial" panose="020B0604020202020204" pitchFamily="34" charset="0"/>
              </a:rPr>
              <a:t>.</a:t>
            </a:r>
          </a:p>
        </p:txBody>
      </p:sp>
      <p:sp>
        <p:nvSpPr>
          <p:cNvPr id="38" name="37 Elipse"/>
          <p:cNvSpPr/>
          <p:nvPr/>
        </p:nvSpPr>
        <p:spPr>
          <a:xfrm flipV="1">
            <a:off x="404081" y="4588088"/>
            <a:ext cx="1143008" cy="428628"/>
          </a:xfrm>
          <a:prstGeom prst="ellipse">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39" name="38 Elipse"/>
          <p:cNvSpPr/>
          <p:nvPr/>
        </p:nvSpPr>
        <p:spPr>
          <a:xfrm flipV="1">
            <a:off x="2188442" y="4695119"/>
            <a:ext cx="1143008" cy="428626"/>
          </a:xfrm>
          <a:prstGeom prst="ellipse">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40" name="39 Elipse"/>
          <p:cNvSpPr/>
          <p:nvPr/>
        </p:nvSpPr>
        <p:spPr>
          <a:xfrm rot="10800000" flipV="1">
            <a:off x="3786182" y="4714884"/>
            <a:ext cx="1143008" cy="428626"/>
          </a:xfrm>
          <a:prstGeom prst="ellipse">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41" name="40 Elipse"/>
          <p:cNvSpPr/>
          <p:nvPr/>
        </p:nvSpPr>
        <p:spPr>
          <a:xfrm rot="10800000" flipV="1">
            <a:off x="5500694" y="4714884"/>
            <a:ext cx="1143008" cy="357189"/>
          </a:xfrm>
          <a:prstGeom prst="ellipse">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42" name="41 Elipse"/>
          <p:cNvSpPr/>
          <p:nvPr/>
        </p:nvSpPr>
        <p:spPr>
          <a:xfrm flipV="1">
            <a:off x="7339684" y="4767193"/>
            <a:ext cx="1143008" cy="357189"/>
          </a:xfrm>
          <a:prstGeom prst="ellipse">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44" name="43 CuadroTexto"/>
          <p:cNvSpPr txBox="1"/>
          <p:nvPr/>
        </p:nvSpPr>
        <p:spPr>
          <a:xfrm>
            <a:off x="534958" y="4624479"/>
            <a:ext cx="1107289" cy="338554"/>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Escuadra </a:t>
            </a:r>
          </a:p>
        </p:txBody>
      </p:sp>
      <p:sp>
        <p:nvSpPr>
          <p:cNvPr id="45" name="44 CuadroTexto"/>
          <p:cNvSpPr txBox="1"/>
          <p:nvPr/>
        </p:nvSpPr>
        <p:spPr>
          <a:xfrm>
            <a:off x="2295598" y="4772009"/>
            <a:ext cx="1107290" cy="338554"/>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Escuadra </a:t>
            </a:r>
          </a:p>
        </p:txBody>
      </p:sp>
      <p:sp>
        <p:nvSpPr>
          <p:cNvPr id="46" name="45 CuadroTexto"/>
          <p:cNvSpPr txBox="1"/>
          <p:nvPr/>
        </p:nvSpPr>
        <p:spPr>
          <a:xfrm>
            <a:off x="3964776" y="4786322"/>
            <a:ext cx="1366937" cy="338554"/>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Escuadra </a:t>
            </a:r>
          </a:p>
        </p:txBody>
      </p:sp>
      <p:sp>
        <p:nvSpPr>
          <p:cNvPr id="47" name="46 CuadroTexto"/>
          <p:cNvSpPr txBox="1"/>
          <p:nvPr/>
        </p:nvSpPr>
        <p:spPr>
          <a:xfrm>
            <a:off x="5643569" y="4786322"/>
            <a:ext cx="1069981" cy="338554"/>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Escuadra </a:t>
            </a:r>
          </a:p>
        </p:txBody>
      </p:sp>
      <p:sp>
        <p:nvSpPr>
          <p:cNvPr id="48" name="47 CuadroTexto"/>
          <p:cNvSpPr txBox="1"/>
          <p:nvPr/>
        </p:nvSpPr>
        <p:spPr>
          <a:xfrm>
            <a:off x="7429520" y="4786322"/>
            <a:ext cx="1143008" cy="338554"/>
          </a:xfrm>
          <a:prstGeom prst="rect">
            <a:avLst/>
          </a:prstGeom>
          <a:noFill/>
        </p:spPr>
        <p:txBody>
          <a:bodyPr wrap="square" rtlCol="0">
            <a:spAutoFit/>
          </a:bodyPr>
          <a:lstStyle/>
          <a:p>
            <a:r>
              <a:rPr lang="es-ES" sz="1600" dirty="0">
                <a:latin typeface="Arial" panose="020B0604020202020204" pitchFamily="34" charset="0"/>
                <a:cs typeface="Arial" panose="020B0604020202020204" pitchFamily="34" charset="0"/>
              </a:rPr>
              <a:t>Escuadra </a:t>
            </a:r>
          </a:p>
        </p:txBody>
      </p:sp>
      <p:cxnSp>
        <p:nvCxnSpPr>
          <p:cNvPr id="50" name="49 Conector recto de flecha"/>
          <p:cNvCxnSpPr>
            <a:stCxn id="38" idx="0"/>
            <a:endCxn id="24" idx="0"/>
          </p:cNvCxnSpPr>
          <p:nvPr/>
        </p:nvCxnSpPr>
        <p:spPr>
          <a:xfrm>
            <a:off x="975585" y="5016716"/>
            <a:ext cx="24515" cy="34111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2" name="51 Conector recto de flecha"/>
          <p:cNvCxnSpPr>
            <a:stCxn id="39" idx="0"/>
            <a:endCxn id="25" idx="0"/>
          </p:cNvCxnSpPr>
          <p:nvPr/>
        </p:nvCxnSpPr>
        <p:spPr>
          <a:xfrm flipH="1">
            <a:off x="2690468" y="5123745"/>
            <a:ext cx="69478" cy="14951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67" name="66 Conector recto de flecha"/>
          <p:cNvCxnSpPr>
            <a:stCxn id="42" idx="0"/>
          </p:cNvCxnSpPr>
          <p:nvPr/>
        </p:nvCxnSpPr>
        <p:spPr>
          <a:xfrm rot="5400000">
            <a:off x="7804031" y="5231539"/>
            <a:ext cx="214315"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2" name="81 Conector recto de flecha"/>
          <p:cNvCxnSpPr>
            <a:stCxn id="41" idx="4"/>
          </p:cNvCxnSpPr>
          <p:nvPr/>
        </p:nvCxnSpPr>
        <p:spPr>
          <a:xfrm rot="5400000">
            <a:off x="5965041" y="5179230"/>
            <a:ext cx="214315"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7" name="86 Conector recto de flecha"/>
          <p:cNvCxnSpPr>
            <a:stCxn id="40" idx="4"/>
          </p:cNvCxnSpPr>
          <p:nvPr/>
        </p:nvCxnSpPr>
        <p:spPr>
          <a:xfrm rot="5400000">
            <a:off x="4286247" y="5214949"/>
            <a:ext cx="142878"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9" name="88 Conector recto de flecha"/>
          <p:cNvCxnSpPr/>
          <p:nvPr/>
        </p:nvCxnSpPr>
        <p:spPr>
          <a:xfrm rot="10800000" flipV="1">
            <a:off x="1214414" y="4429132"/>
            <a:ext cx="2643206" cy="2857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3" name="92 Conector recto de flecha"/>
          <p:cNvCxnSpPr/>
          <p:nvPr/>
        </p:nvCxnSpPr>
        <p:spPr>
          <a:xfrm rot="10800000" flipV="1">
            <a:off x="3214678" y="4429132"/>
            <a:ext cx="642942" cy="35719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5" name="94 Conector recto de flecha"/>
          <p:cNvCxnSpPr/>
          <p:nvPr/>
        </p:nvCxnSpPr>
        <p:spPr>
          <a:xfrm rot="16200000" flipH="1">
            <a:off x="3857620" y="4429132"/>
            <a:ext cx="285752" cy="2857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7" name="96 Conector recto de flecha"/>
          <p:cNvCxnSpPr/>
          <p:nvPr/>
        </p:nvCxnSpPr>
        <p:spPr>
          <a:xfrm>
            <a:off x="3857620" y="4429132"/>
            <a:ext cx="1928826" cy="2857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9" name="98 Conector recto de flecha"/>
          <p:cNvCxnSpPr/>
          <p:nvPr/>
        </p:nvCxnSpPr>
        <p:spPr>
          <a:xfrm>
            <a:off x="3857620" y="4429132"/>
            <a:ext cx="3596414" cy="2666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7158" y="642918"/>
            <a:ext cx="8215370" cy="4401205"/>
          </a:xfrm>
          <a:prstGeom prst="rect">
            <a:avLst/>
          </a:prstGeom>
          <a:noFill/>
        </p:spPr>
        <p:txBody>
          <a:bodyPr wrap="square" rtlCol="0">
            <a:spAutoFit/>
          </a:bodyPr>
          <a:lstStyle/>
          <a:p>
            <a:pPr algn="ctr"/>
            <a:r>
              <a:rPr lang="es-ES" sz="2000" b="1" dirty="0">
                <a:latin typeface="Arial" panose="020B0604020202020204" pitchFamily="34" charset="0"/>
                <a:cs typeface="Arial" panose="020B0604020202020204" pitchFamily="34" charset="0"/>
              </a:rPr>
              <a:t>ESTUDIO  INDEPENDIENTE</a:t>
            </a:r>
          </a:p>
          <a:p>
            <a:pPr algn="ctr"/>
            <a:r>
              <a:rPr lang="es-ES" sz="2000" b="1" dirty="0">
                <a:latin typeface="Arial" panose="020B0604020202020204" pitchFamily="34" charset="0"/>
                <a:cs typeface="Arial" panose="020B0604020202020204" pitchFamily="34" charset="0"/>
              </a:rPr>
              <a:t>  </a:t>
            </a:r>
          </a:p>
          <a:p>
            <a:pPr algn="just"/>
            <a:r>
              <a:rPr lang="es-ES" sz="2000" dirty="0">
                <a:latin typeface="Arial" panose="020B0604020202020204" pitchFamily="34" charset="0"/>
                <a:cs typeface="Arial" panose="020B0604020202020204" pitchFamily="34" charset="0"/>
              </a:rPr>
              <a:t>La próxima clase corresponde al seminario donde se integrará el tema en toda su extensión, para lo cual se les orienta la guía de estudio que les servirá para su auto preparación. La misma la pueden encontrar en la bibliografía digitalizada orientada y además es importante consultar la bibliografía básica para la profundización del tema. Se debe aclarar que el seminario se realizará en equipos que se crearán en la próxima clase, cuyos jefes seleccionarán una boleta al azar, dándose un tiempo prudente para resolver las interrogantes </a:t>
            </a:r>
          </a:p>
          <a:p>
            <a:pPr algn="just"/>
            <a:r>
              <a:rPr lang="es-ES" sz="2000" dirty="0">
                <a:latin typeface="Arial" panose="020B0604020202020204" pitchFamily="34" charset="0"/>
                <a:cs typeface="Arial" panose="020B0604020202020204" pitchFamily="34" charset="0"/>
              </a:rPr>
              <a:t>Al finalizar, en la guía de estudio aparece un ejercicio cuyo formato se asemeja a las situaciones problémicas que se han preparado para cada equipo.</a:t>
            </a:r>
          </a:p>
          <a:p>
            <a:endParaRPr lang="es-ES" sz="20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772816"/>
            <a:ext cx="8496944" cy="4062651"/>
          </a:xfrm>
          <a:prstGeom prst="rect">
            <a:avLst/>
          </a:prstGeom>
          <a:solidFill>
            <a:schemeClr val="bg2"/>
          </a:solidFill>
          <a:ln w="381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just">
              <a:lnSpc>
                <a:spcPct val="150000"/>
              </a:lnSpc>
            </a:pPr>
            <a:r>
              <a:rPr lang="es-MX" sz="2400" b="1" dirty="0">
                <a:latin typeface="Arial" panose="020B0604020202020204" pitchFamily="34" charset="0"/>
                <a:cs typeface="Arial" panose="020B0604020202020204" pitchFamily="34" charset="0"/>
              </a:rPr>
              <a:t>OBJETIVO: </a:t>
            </a:r>
            <a:r>
              <a:rPr lang="es-MX" sz="2400" dirty="0">
                <a:latin typeface="Arial" panose="020B0604020202020204" pitchFamily="34" charset="0"/>
                <a:cs typeface="Arial" panose="020B0604020202020204" pitchFamily="34" charset="0"/>
              </a:rPr>
              <a:t>Explicar</a:t>
            </a:r>
            <a:r>
              <a:rPr lang="es-MX" sz="2400" b="1" dirty="0">
                <a:latin typeface="Arial" panose="020B0604020202020204" pitchFamily="34" charset="0"/>
                <a:cs typeface="Arial" panose="020B0604020202020204" pitchFamily="34" charset="0"/>
              </a:rPr>
              <a:t> </a:t>
            </a:r>
            <a:r>
              <a:rPr lang="es-VE" sz="2400" dirty="0">
                <a:latin typeface="Arial" panose="020B0604020202020204" pitchFamily="34" charset="0"/>
                <a:cs typeface="Arial" panose="020B0604020202020204" pitchFamily="34" charset="0"/>
              </a:rPr>
              <a:t>la organización del trabajo sanitario teniendo en cuenta los medios, fuerzas y locales que se emplean para brindar primeros auxilios, así como la composición de la brigada sanitaria y sus misiones, a un nivel de familiarización que les permita a los estudiantes actuar ante situaciones excepcionales y de desastres.</a:t>
            </a:r>
            <a:endParaRPr lang="es-ES" sz="2400" dirty="0">
              <a:latin typeface="Arial" panose="020B0604020202020204" pitchFamily="34" charset="0"/>
              <a:cs typeface="Arial" panose="020B0604020202020204" pitchFamily="34" charset="0"/>
            </a:endParaRPr>
          </a:p>
          <a:p>
            <a:pPr algn="just"/>
            <a:endParaRPr lang="es-ES" sz="2400" dirty="0"/>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Temática:</a:t>
            </a:r>
          </a:p>
        </p:txBody>
      </p:sp>
      <p:sp>
        <p:nvSpPr>
          <p:cNvPr id="3" name="Marcador de contenido 2"/>
          <p:cNvSpPr>
            <a:spLocks noGrp="1"/>
          </p:cNvSpPr>
          <p:nvPr>
            <p:ph idx="1"/>
          </p:nvPr>
        </p:nvSpPr>
        <p:spPr>
          <a:xfrm>
            <a:off x="457200" y="1124744"/>
            <a:ext cx="8229600" cy="4525963"/>
          </a:xfrm>
        </p:spPr>
        <p:txBody>
          <a:bodyPr>
            <a:normAutofit fontScale="85000" lnSpcReduction="20000"/>
          </a:bodyPr>
          <a:lstStyle/>
          <a:p>
            <a:pPr marL="0" indent="0">
              <a:lnSpc>
                <a:spcPct val="150000"/>
              </a:lnSpc>
              <a:buNone/>
            </a:pPr>
            <a:endParaRPr lang="es-ES" b="1" dirty="0">
              <a:latin typeface="Arial" panose="020B0604020202020204" pitchFamily="34" charset="0"/>
              <a:cs typeface="Arial" panose="020B0604020202020204" pitchFamily="34" charset="0"/>
            </a:endParaRPr>
          </a:p>
          <a:p>
            <a:pPr algn="just">
              <a:lnSpc>
                <a:spcPct val="150000"/>
              </a:lnSpc>
            </a:pPr>
            <a:r>
              <a:rPr lang="es-ES" dirty="0">
                <a:latin typeface="Arial" panose="020B0604020202020204" pitchFamily="34" charset="0"/>
                <a:cs typeface="Arial" panose="020B0604020202020204" pitchFamily="34" charset="0"/>
              </a:rPr>
              <a:t>1-</a:t>
            </a:r>
            <a:r>
              <a:rPr lang="es-MX" sz="3100" dirty="0">
                <a:latin typeface="Arial" panose="020B0604020202020204" pitchFamily="34" charset="0"/>
                <a:cs typeface="Arial" panose="020B0604020202020204" pitchFamily="34" charset="0"/>
              </a:rPr>
              <a:t>A</a:t>
            </a:r>
            <a:r>
              <a:rPr lang="es-ES" sz="3100" dirty="0">
                <a:latin typeface="Arial" panose="020B0604020202020204" pitchFamily="34" charset="0"/>
                <a:cs typeface="Arial" panose="020B0604020202020204" pitchFamily="34" charset="0"/>
              </a:rPr>
              <a:t>sistencia Primaria. Concepto. Generalidades para su organización.</a:t>
            </a:r>
          </a:p>
          <a:p>
            <a:pPr lvl="0" algn="just">
              <a:lnSpc>
                <a:spcPct val="150000"/>
              </a:lnSpc>
            </a:pPr>
            <a:r>
              <a:rPr lang="es-ES" sz="3100" dirty="0">
                <a:latin typeface="Arial" panose="020B0604020202020204" pitchFamily="34" charset="0"/>
                <a:cs typeface="Arial" panose="020B0604020202020204" pitchFamily="34" charset="0"/>
              </a:rPr>
              <a:t>2-Organización del trabajo sanitarios. Medios, fuerzas y locales que se   emplean para prestar los primeros auxilios.</a:t>
            </a:r>
            <a:endParaRPr lang="es-MX" sz="3100" dirty="0">
              <a:latin typeface="Arial" panose="020B0604020202020204" pitchFamily="34" charset="0"/>
              <a:cs typeface="Arial" panose="020B0604020202020204" pitchFamily="34" charset="0"/>
            </a:endParaRPr>
          </a:p>
          <a:p>
            <a:pPr lvl="0" algn="just">
              <a:lnSpc>
                <a:spcPct val="150000"/>
              </a:lnSpc>
            </a:pPr>
            <a:r>
              <a:rPr lang="es-MX" sz="3100" dirty="0">
                <a:latin typeface="Arial" panose="020B0604020202020204" pitchFamily="34" charset="0"/>
                <a:cs typeface="Arial" panose="020B0604020202020204" pitchFamily="34" charset="0"/>
              </a:rPr>
              <a:t>3-</a:t>
            </a:r>
            <a:r>
              <a:rPr lang="es-VE" sz="3100" dirty="0">
                <a:latin typeface="Arial" panose="020B0604020202020204" pitchFamily="34" charset="0"/>
                <a:cs typeface="Arial" panose="020B0604020202020204" pitchFamily="34" charset="0"/>
              </a:rPr>
              <a:t>Brigada sanitaria. Estructura. Preparación. Misiones.</a:t>
            </a:r>
          </a:p>
          <a:p>
            <a:pPr lvl="0">
              <a:lnSpc>
                <a:spcPct val="150000"/>
              </a:lnSpc>
            </a:pP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912217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8596" y="500042"/>
            <a:ext cx="8286808" cy="707886"/>
          </a:xfrm>
          <a:prstGeom prst="rect">
            <a:avLst/>
          </a:prstGeom>
          <a:noFill/>
        </p:spPr>
        <p:txBody>
          <a:bodyPr wrap="square" rtlCol="0">
            <a:spAutoFit/>
          </a:bodyPr>
          <a:lstStyle/>
          <a:p>
            <a:pPr algn="ctr"/>
            <a:r>
              <a:rPr lang="es-ES" sz="2000" b="1" dirty="0">
                <a:latin typeface="Arial" panose="020B0604020202020204" pitchFamily="34" charset="0"/>
                <a:cs typeface="Arial" panose="020B0604020202020204" pitchFamily="34" charset="0"/>
              </a:rPr>
              <a:t>ELEMENTOS QUE COMPONEN LA ORGANIZACIÓN DE LA ASISTENCIA PRIMARIA.</a:t>
            </a:r>
          </a:p>
        </p:txBody>
      </p:sp>
      <p:sp>
        <p:nvSpPr>
          <p:cNvPr id="3" name="2 Explosión 1"/>
          <p:cNvSpPr/>
          <p:nvPr/>
        </p:nvSpPr>
        <p:spPr>
          <a:xfrm>
            <a:off x="2571736" y="2428868"/>
            <a:ext cx="4143404" cy="1785950"/>
          </a:xfrm>
          <a:prstGeom prst="irregularSeal1">
            <a:avLst/>
          </a:prstGeom>
          <a:solidFill>
            <a:srgbClr val="FF0000"/>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rgbClr val="FF0000"/>
              </a:solidFill>
            </a:endParaRPr>
          </a:p>
        </p:txBody>
      </p:sp>
      <p:sp>
        <p:nvSpPr>
          <p:cNvPr id="5" name="4 CuadroTexto"/>
          <p:cNvSpPr txBox="1"/>
          <p:nvPr/>
        </p:nvSpPr>
        <p:spPr>
          <a:xfrm>
            <a:off x="3571868" y="3143248"/>
            <a:ext cx="2571768" cy="369332"/>
          </a:xfrm>
          <a:prstGeom prst="rect">
            <a:avLst/>
          </a:prstGeom>
          <a:noFill/>
        </p:spPr>
        <p:txBody>
          <a:bodyPr wrap="square" rtlCol="0">
            <a:spAutoFit/>
          </a:bodyPr>
          <a:lstStyle/>
          <a:p>
            <a:r>
              <a:rPr lang="es-ES" b="1" dirty="0">
                <a:latin typeface="Arial" panose="020B0604020202020204" pitchFamily="34" charset="0"/>
                <a:cs typeface="Arial" panose="020B0604020202020204" pitchFamily="34" charset="0"/>
              </a:rPr>
              <a:t>Asistencia primaria </a:t>
            </a:r>
          </a:p>
        </p:txBody>
      </p:sp>
      <p:sp>
        <p:nvSpPr>
          <p:cNvPr id="7" name="6 Elipse"/>
          <p:cNvSpPr/>
          <p:nvPr/>
        </p:nvSpPr>
        <p:spPr>
          <a:xfrm>
            <a:off x="323528" y="1571612"/>
            <a:ext cx="2819712" cy="1065300"/>
          </a:xfrm>
          <a:prstGeom prst="ellipse">
            <a:avLst/>
          </a:prstGeom>
          <a:scene3d>
            <a:camera prst="orthographicFront"/>
            <a:lightRig rig="threePt" dir="t"/>
          </a:scene3d>
          <a:sp3d>
            <a:bevelT w="165100" prst="coolSlan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ES" sz="2000" b="1" dirty="0">
                <a:latin typeface="Arial" panose="020B0604020202020204" pitchFamily="34" charset="0"/>
                <a:cs typeface="Arial" panose="020B0604020202020204" pitchFamily="34" charset="0"/>
              </a:rPr>
              <a:t>Locales  asistencia primaria </a:t>
            </a:r>
          </a:p>
        </p:txBody>
      </p:sp>
      <p:sp>
        <p:nvSpPr>
          <p:cNvPr id="8" name="7 Elipse"/>
          <p:cNvSpPr/>
          <p:nvPr/>
        </p:nvSpPr>
        <p:spPr>
          <a:xfrm>
            <a:off x="755576" y="3571876"/>
            <a:ext cx="1959036" cy="1369292"/>
          </a:xfrm>
          <a:prstGeom prst="ellipse">
            <a:avLst/>
          </a:prstGeom>
          <a:scene3d>
            <a:camera prst="orthographicFront"/>
            <a:lightRig rig="threePt" dir="t"/>
          </a:scene3d>
          <a:sp3d>
            <a:bevelT w="165100" prst="coolSlant"/>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000" b="1" dirty="0">
                <a:latin typeface="Arial" panose="020B0604020202020204" pitchFamily="34" charset="0"/>
                <a:cs typeface="Arial" panose="020B0604020202020204" pitchFamily="34" charset="0"/>
              </a:rPr>
              <a:t>Medios y recursos</a:t>
            </a:r>
          </a:p>
        </p:txBody>
      </p:sp>
      <p:sp>
        <p:nvSpPr>
          <p:cNvPr id="9" name="8 Elipse"/>
          <p:cNvSpPr/>
          <p:nvPr/>
        </p:nvSpPr>
        <p:spPr>
          <a:xfrm>
            <a:off x="2483768" y="4929198"/>
            <a:ext cx="2445422" cy="1380122"/>
          </a:xfrm>
          <a:prstGeom prst="ellipse">
            <a:avLst/>
          </a:prstGeom>
          <a:scene3d>
            <a:camera prst="orthographicFront"/>
            <a:lightRig rig="threePt" dir="t"/>
          </a:scene3d>
          <a:sp3d>
            <a:bevelT w="165100" prst="coolSlant"/>
          </a:sp3d>
        </p:spPr>
        <p:style>
          <a:lnRef idx="1">
            <a:schemeClr val="accent4"/>
          </a:lnRef>
          <a:fillRef idx="3">
            <a:schemeClr val="accent4"/>
          </a:fillRef>
          <a:effectRef idx="2">
            <a:schemeClr val="accent4"/>
          </a:effectRef>
          <a:fontRef idx="minor">
            <a:schemeClr val="lt1"/>
          </a:fontRef>
        </p:style>
        <p:txBody>
          <a:bodyPr rtlCol="0" anchor="ctr"/>
          <a:lstStyle/>
          <a:p>
            <a:pPr algn="ctr"/>
            <a:r>
              <a:rPr lang="es-ES" sz="2400" b="1" dirty="0"/>
              <a:t>Sanitario mayor </a:t>
            </a:r>
          </a:p>
        </p:txBody>
      </p:sp>
      <p:sp>
        <p:nvSpPr>
          <p:cNvPr id="10" name="9 Elipse"/>
          <p:cNvSpPr/>
          <p:nvPr/>
        </p:nvSpPr>
        <p:spPr>
          <a:xfrm>
            <a:off x="4071934" y="1357298"/>
            <a:ext cx="2516290" cy="1063590"/>
          </a:xfrm>
          <a:prstGeom prst="ellipse">
            <a:avLst/>
          </a:prstGeom>
          <a:scene3d>
            <a:camera prst="orthographicFront"/>
            <a:lightRig rig="threePt" dir="t"/>
          </a:scene3d>
          <a:sp3d>
            <a:bevelT w="165100" prst="coolSlan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2400" b="1" dirty="0"/>
              <a:t>Estructura organizativa</a:t>
            </a:r>
          </a:p>
        </p:txBody>
      </p:sp>
      <p:sp>
        <p:nvSpPr>
          <p:cNvPr id="11" name="10 Elipse"/>
          <p:cNvSpPr/>
          <p:nvPr/>
        </p:nvSpPr>
        <p:spPr>
          <a:xfrm>
            <a:off x="5796136" y="4437112"/>
            <a:ext cx="2313946" cy="1232116"/>
          </a:xfrm>
          <a:prstGeom prst="ellipse">
            <a:avLst/>
          </a:prstGeom>
          <a:scene3d>
            <a:camera prst="orthographicFront"/>
            <a:lightRig rig="threePt" dir="t"/>
          </a:scene3d>
          <a:sp3d>
            <a:bevelT w="165100" prst="coolSlant"/>
          </a:sp3d>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2400" b="1" dirty="0"/>
              <a:t>Sanitarios</a:t>
            </a:r>
          </a:p>
        </p:txBody>
      </p:sp>
      <p:sp>
        <p:nvSpPr>
          <p:cNvPr id="12" name="11 Elipse"/>
          <p:cNvSpPr/>
          <p:nvPr/>
        </p:nvSpPr>
        <p:spPr>
          <a:xfrm>
            <a:off x="6516216" y="2132856"/>
            <a:ext cx="2415212" cy="1071570"/>
          </a:xfrm>
          <a:prstGeom prst="ellipse">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2400" b="1" dirty="0">
                <a:latin typeface="Calibri" panose="020F0502020204030204" pitchFamily="34" charset="0"/>
                <a:cs typeface="Arial" panose="020B0604020202020204" pitchFamily="34" charset="0"/>
              </a:rPr>
              <a:t>Ciudadano</a:t>
            </a:r>
          </a:p>
        </p:txBody>
      </p:sp>
      <p:cxnSp>
        <p:nvCxnSpPr>
          <p:cNvPr id="14" name="13 Conector recto de flecha"/>
          <p:cNvCxnSpPr/>
          <p:nvPr/>
        </p:nvCxnSpPr>
        <p:spPr>
          <a:xfrm rot="5400000" flipH="1" flipV="1">
            <a:off x="4464843" y="2536025"/>
            <a:ext cx="428628" cy="7143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16 Conector recto de flecha"/>
          <p:cNvCxnSpPr/>
          <p:nvPr/>
        </p:nvCxnSpPr>
        <p:spPr>
          <a:xfrm rot="10800000">
            <a:off x="3000364" y="2285992"/>
            <a:ext cx="642942" cy="2857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0" name="19 Conector recto de flecha"/>
          <p:cNvCxnSpPr/>
          <p:nvPr/>
        </p:nvCxnSpPr>
        <p:spPr>
          <a:xfrm rot="10800000" flipV="1">
            <a:off x="2786050" y="3643314"/>
            <a:ext cx="642942" cy="21431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1" name="20 Conector recto de flecha"/>
          <p:cNvCxnSpPr/>
          <p:nvPr/>
        </p:nvCxnSpPr>
        <p:spPr>
          <a:xfrm rot="16200000" flipH="1">
            <a:off x="5322099" y="3893347"/>
            <a:ext cx="642942" cy="42862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2" name="21 Conector recto de flecha"/>
          <p:cNvCxnSpPr/>
          <p:nvPr/>
        </p:nvCxnSpPr>
        <p:spPr>
          <a:xfrm rot="5400000">
            <a:off x="3643306" y="4357694"/>
            <a:ext cx="500066" cy="21431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8" name="27 Conector recto de flecha"/>
          <p:cNvCxnSpPr/>
          <p:nvPr/>
        </p:nvCxnSpPr>
        <p:spPr>
          <a:xfrm flipV="1">
            <a:off x="6429388" y="3143248"/>
            <a:ext cx="571504" cy="21431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285720" y="1607309"/>
            <a:ext cx="8501122" cy="415498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lvl="0" indent="-342900" algn="just">
              <a:buFont typeface="+mj-lt"/>
              <a:buAutoNum type="arabicPeriod"/>
            </a:pPr>
            <a:r>
              <a:rPr lang="es-ES" sz="2400" dirty="0"/>
              <a:t> </a:t>
            </a:r>
            <a:r>
              <a:rPr lang="es-ES" sz="2400" dirty="0">
                <a:latin typeface="Arial" panose="020B0604020202020204" pitchFamily="34" charset="0"/>
                <a:cs typeface="Arial" panose="020B0604020202020204" pitchFamily="34" charset="0"/>
              </a:rPr>
              <a:t>Debe cumplir estrictamente con todas las medidas higiénicas sanitarias que se establezcan.</a:t>
            </a:r>
          </a:p>
          <a:p>
            <a:pPr marL="342900" lvl="0" indent="-342900" algn="just">
              <a:buFont typeface="+mj-lt"/>
              <a:buAutoNum type="arabicPeriod"/>
            </a:pPr>
            <a:r>
              <a:rPr lang="es-ES" sz="2400" dirty="0">
                <a:latin typeface="Arial" panose="020B0604020202020204" pitchFamily="34" charset="0"/>
                <a:cs typeface="Arial" panose="020B0604020202020204" pitchFamily="34" charset="0"/>
              </a:rPr>
              <a:t> Conocer y emplear convenientemente los medios de protección individual y colectiva.</a:t>
            </a:r>
          </a:p>
          <a:p>
            <a:pPr marL="342900" lvl="0" indent="-342900" algn="just">
              <a:buFont typeface="+mj-lt"/>
              <a:buAutoNum type="arabicPeriod"/>
            </a:pPr>
            <a:r>
              <a:rPr lang="es-ES" sz="2400" dirty="0">
                <a:latin typeface="Arial" panose="020B0604020202020204" pitchFamily="34" charset="0"/>
                <a:cs typeface="Arial" panose="020B0604020202020204" pitchFamily="34" charset="0"/>
              </a:rPr>
              <a:t> Saber aplicarse autoasistencia y aplicar a otros la asistencia mutua, los primeros auxilios, de manera que estos permitan conservar la vida y la de sus compañeros y evitar secuelas o invalidez  hasta que puedan ser atendidos por un personal calificado y con los recursos necesarios.</a:t>
            </a:r>
          </a:p>
          <a:p>
            <a:pPr marL="342900" lvl="0" indent="-342900" algn="just">
              <a:buFont typeface="+mj-lt"/>
              <a:buAutoNum type="arabicPeriod"/>
            </a:pPr>
            <a:r>
              <a:rPr lang="es-ES" sz="2400" dirty="0">
                <a:latin typeface="Arial" panose="020B0604020202020204" pitchFamily="34" charset="0"/>
                <a:cs typeface="Arial" panose="020B0604020202020204" pitchFamily="34" charset="0"/>
              </a:rPr>
              <a:t> </a:t>
            </a:r>
          </a:p>
        </p:txBody>
      </p:sp>
      <p:sp>
        <p:nvSpPr>
          <p:cNvPr id="4" name="CuadroTexto 3">
            <a:extLst>
              <a:ext uri="{FF2B5EF4-FFF2-40B4-BE49-F238E27FC236}">
                <a16:creationId xmlns:a16="http://schemas.microsoft.com/office/drawing/2014/main" id="{63E2BC43-13D7-4B26-B8A0-BBA3C28DC950}"/>
              </a:ext>
            </a:extLst>
          </p:cNvPr>
          <p:cNvSpPr txBox="1"/>
          <p:nvPr/>
        </p:nvSpPr>
        <p:spPr>
          <a:xfrm>
            <a:off x="755576" y="764704"/>
            <a:ext cx="4320480" cy="523220"/>
          </a:xfrm>
          <a:prstGeom prst="rect">
            <a:avLst/>
          </a:prstGeom>
          <a:noFill/>
        </p:spPr>
        <p:txBody>
          <a:bodyPr wrap="square">
            <a:spAutoFit/>
          </a:bodyPr>
          <a:lstStyle/>
          <a:p>
            <a:pPr algn="just"/>
            <a:r>
              <a:rPr lang="es-ES" sz="2800" b="1" dirty="0">
                <a:latin typeface="Arial" panose="020B0604020202020204" pitchFamily="34" charset="0"/>
                <a:cs typeface="Arial" panose="020B0604020202020204" pitchFamily="34" charset="0"/>
              </a:rPr>
              <a:t>Misiones Ciudadano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285720" y="2039357"/>
            <a:ext cx="8501122" cy="31700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Estar preparados para comprender que la conservación de la salud y hasta de su vida es tan importante como la de los otras personas y que en situaciones como estas se establecen prioridades de atención, por lo que tendrá que hacer todo lo que este a su alcance para que él y sus compañeros  mantenga la calma y ecuanimidad necesaria hasta  que puedan ser asistidos.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Lograr la preparación general de todos los ciudadanos y la preparación especial de aquellos que van a desempeñar tareas en interés del aseguramiento médico del territorio.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 name="CuadroTexto 3">
            <a:extLst>
              <a:ext uri="{FF2B5EF4-FFF2-40B4-BE49-F238E27FC236}">
                <a16:creationId xmlns:a16="http://schemas.microsoft.com/office/drawing/2014/main" id="{19305492-9432-4295-8541-388EFD15B6AB}"/>
              </a:ext>
            </a:extLst>
          </p:cNvPr>
          <p:cNvSpPr txBox="1"/>
          <p:nvPr/>
        </p:nvSpPr>
        <p:spPr>
          <a:xfrm>
            <a:off x="971600" y="1268760"/>
            <a:ext cx="4572000"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Misiones Ciudadano</a:t>
            </a:r>
          </a:p>
        </p:txBody>
      </p:sp>
    </p:spTree>
    <p:extLst>
      <p:ext uri="{BB962C8B-B14F-4D97-AF65-F5344CB8AC3E}">
        <p14:creationId xmlns:p14="http://schemas.microsoft.com/office/powerpoint/2010/main" val="32135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3 CuadroTexto"/>
          <p:cNvSpPr txBox="1"/>
          <p:nvPr/>
        </p:nvSpPr>
        <p:spPr>
          <a:xfrm>
            <a:off x="428596" y="214290"/>
            <a:ext cx="8215370" cy="6063198"/>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s-ES" sz="2800" dirty="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Misiones  del  Sanitario.</a:t>
            </a:r>
            <a:endParaRPr lang="es-ES" sz="2800" dirty="0">
              <a:latin typeface="Arial" panose="020B0604020202020204" pitchFamily="34" charset="0"/>
              <a:cs typeface="Arial" panose="020B0604020202020204" pitchFamily="34" charset="0"/>
            </a:endParaRPr>
          </a:p>
          <a:p>
            <a:pPr marL="228600" indent="-228600" algn="just">
              <a:buFont typeface="+mj-lt"/>
              <a:buAutoNum type="arabicPeriod"/>
            </a:pPr>
            <a:r>
              <a:rPr lang="es-ES" dirty="0">
                <a:latin typeface="Arial" panose="020B0604020202020204" pitchFamily="34" charset="0"/>
                <a:cs typeface="Arial" panose="020B0604020202020204" pitchFamily="34" charset="0"/>
              </a:rPr>
              <a:t>Participar en la preparación general de la población y en su educación sanitaria.</a:t>
            </a:r>
          </a:p>
          <a:p>
            <a:pPr marL="342900" lvl="0" indent="-342900" algn="just">
              <a:lnSpc>
                <a:spcPct val="150000"/>
              </a:lnSpc>
              <a:buFont typeface="+mj-lt"/>
              <a:buAutoNum type="arabicPeriod"/>
            </a:pPr>
            <a:r>
              <a:rPr lang="es-ES" dirty="0">
                <a:latin typeface="Arial" panose="020B0604020202020204" pitchFamily="34" charset="0"/>
                <a:cs typeface="Arial" panose="020B0604020202020204" pitchFamily="34" charset="0"/>
              </a:rPr>
              <a:t>Verificar la existencia de medios en poder de los ciudadanos para la realización de la autoasistencia y asistencia mutua.</a:t>
            </a:r>
          </a:p>
          <a:p>
            <a:pPr marL="342900" lvl="0" indent="-342900" algn="just">
              <a:lnSpc>
                <a:spcPct val="150000"/>
              </a:lnSpc>
              <a:buFont typeface="+mj-lt"/>
              <a:buAutoNum type="arabicPeriod"/>
            </a:pPr>
            <a:r>
              <a:rPr lang="es-ES" dirty="0">
                <a:latin typeface="Arial" panose="020B0604020202020204" pitchFamily="34" charset="0"/>
                <a:cs typeface="Arial" panose="020B0604020202020204" pitchFamily="34" charset="0"/>
              </a:rPr>
              <a:t>Verificar la existencia de medios individuales y colectivos para la protección contra focos de destrucción contaminación en la población.</a:t>
            </a:r>
          </a:p>
          <a:p>
            <a:pPr marL="342900" lvl="0" indent="-342900" algn="just">
              <a:lnSpc>
                <a:spcPct val="150000"/>
              </a:lnSpc>
              <a:buFont typeface="+mj-lt"/>
              <a:buAutoNum type="arabicPeriod"/>
            </a:pPr>
            <a:r>
              <a:rPr lang="es-ES" dirty="0">
                <a:latin typeface="Arial" panose="020B0604020202020204" pitchFamily="34" charset="0"/>
                <a:cs typeface="Arial" panose="020B0604020202020204" pitchFamily="34" charset="0"/>
              </a:rPr>
              <a:t>Velar por el estricto cumplimiento de las medidas higiénico sanitarias y Antiepidémicas. </a:t>
            </a:r>
          </a:p>
          <a:p>
            <a:pPr marL="342900" lvl="0" indent="-342900" algn="just">
              <a:lnSpc>
                <a:spcPct val="150000"/>
              </a:lnSpc>
              <a:buFont typeface="+mj-lt"/>
              <a:buAutoNum type="arabicPeriod"/>
            </a:pPr>
            <a:r>
              <a:rPr lang="es-ES" dirty="0">
                <a:latin typeface="Arial" panose="020B0604020202020204" pitchFamily="34" charset="0"/>
                <a:cs typeface="Arial" panose="020B0604020202020204" pitchFamily="34" charset="0"/>
              </a:rPr>
              <a:t>Estar dotado de una bolsa sanitaria que le permita brindar los primeros auxilios y además de otros aditamentos necesarios para realizar trabajos de salvamento (búsqueda, localización, extracción y evacuación).</a:t>
            </a:r>
          </a:p>
          <a:p>
            <a:pPr marL="342900" lvl="0" indent="-342900" algn="just">
              <a:lnSpc>
                <a:spcPct val="150000"/>
              </a:lnSpc>
              <a:buFont typeface="+mj-lt"/>
              <a:buAutoNum type="arabicPeriod"/>
            </a:pPr>
            <a:r>
              <a:rPr lang="es-ES" dirty="0">
                <a:latin typeface="Arial" panose="020B0604020202020204" pitchFamily="34" charset="0"/>
                <a:cs typeface="Arial" panose="020B0604020202020204" pitchFamily="34" charset="0"/>
              </a:rPr>
              <a:t>Crear condiciones necesarias para la atención y evacuación  de las B/S donde se designe.</a:t>
            </a:r>
          </a:p>
          <a:p>
            <a:pPr>
              <a:lnSpc>
                <a:spcPct val="150000"/>
              </a:lnSpc>
            </a:pP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1085052"/>
            <a:ext cx="8429684" cy="4144148"/>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lnSpc>
                <a:spcPct val="150000"/>
              </a:lnSpc>
            </a:pPr>
            <a:r>
              <a:rPr lang="es-ES" dirty="0">
                <a:latin typeface="Arial" panose="020B0604020202020204" pitchFamily="34" charset="0"/>
                <a:cs typeface="Arial" panose="020B0604020202020204" pitchFamily="34" charset="0"/>
              </a:rPr>
              <a:t>Cont.</a:t>
            </a:r>
          </a:p>
          <a:p>
            <a:pPr marL="342900" lvl="0" indent="-342900" algn="just">
              <a:lnSpc>
                <a:spcPct val="150000"/>
              </a:lnSpc>
            </a:pPr>
            <a:r>
              <a:rPr lang="es-ES" dirty="0">
                <a:latin typeface="Arial" panose="020B0604020202020204" pitchFamily="34" charset="0"/>
                <a:cs typeface="Arial" panose="020B0604020202020204" pitchFamily="34" charset="0"/>
              </a:rPr>
              <a:t>7</a:t>
            </a:r>
            <a:r>
              <a:rPr lang="es-ES" sz="2000" dirty="0">
                <a:latin typeface="Arial" panose="020B0604020202020204" pitchFamily="34" charset="0"/>
                <a:cs typeface="Arial" panose="020B0604020202020204" pitchFamily="34" charset="0"/>
              </a:rPr>
              <a:t>. Saber reconocer y clasificar las Bajas sanitarias de acuerdo con su gravedad.</a:t>
            </a:r>
          </a:p>
          <a:p>
            <a:pPr marL="342900" lvl="0" indent="-342900" algn="just">
              <a:lnSpc>
                <a:spcPct val="150000"/>
              </a:lnSpc>
            </a:pPr>
            <a:r>
              <a:rPr lang="es-ES" sz="2000" dirty="0">
                <a:latin typeface="Arial" panose="020B0604020202020204" pitchFamily="34" charset="0"/>
                <a:cs typeface="Arial" panose="020B0604020202020204" pitchFamily="34" charset="0"/>
              </a:rPr>
              <a:t>8. Estar entrenados para revisar y rectificar procedimientos de autoasistencia y asistencia mutua y realizar procedimiento de asistencia sanitaria. </a:t>
            </a:r>
          </a:p>
          <a:p>
            <a:pPr marL="342900" lvl="0" indent="-342900" algn="just">
              <a:lnSpc>
                <a:spcPct val="150000"/>
              </a:lnSpc>
            </a:pPr>
            <a:r>
              <a:rPr lang="es-ES" sz="2000" dirty="0">
                <a:latin typeface="Arial" panose="020B0604020202020204" pitchFamily="34" charset="0"/>
                <a:cs typeface="Arial" panose="020B0604020202020204" pitchFamily="34" charset="0"/>
              </a:rPr>
              <a:t> 9. Establecer formas y prioridades para la evacuación de las B/S preparando a los que así lo requieran.</a:t>
            </a:r>
          </a:p>
          <a:p>
            <a:pPr>
              <a:lnSpc>
                <a:spcPct val="150000"/>
              </a:lnSpc>
            </a:pPr>
            <a:endParaRPr lang="es-ES" sz="2000"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822569"/>
            <a:ext cx="8429684" cy="5990807"/>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4"/>
          </a:lnRef>
          <a:fillRef idx="2">
            <a:schemeClr val="accent4"/>
          </a:fillRef>
          <a:effectRef idx="1">
            <a:schemeClr val="accent4"/>
          </a:effectRef>
          <a:fontRef idx="minor">
            <a:schemeClr val="dk1"/>
          </a:fontRef>
        </p:style>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a:t>
            </a:r>
          </a:p>
          <a:p>
            <a:pPr marL="342900" marR="0" lvl="0" indent="-342900" algn="just" defTabSz="914400" rtl="0" eaLnBrk="1" fontAlgn="auto" latinLnBrk="0" hangingPunct="1">
              <a:lnSpc>
                <a:spcPct val="150000"/>
              </a:lnSpc>
              <a:spcBef>
                <a:spcPts val="0"/>
              </a:spcBef>
              <a:spcAft>
                <a:spcPts val="0"/>
              </a:spcAft>
              <a:buClrTx/>
              <a:buSzTx/>
              <a:buFontTx/>
              <a:buNone/>
              <a:tabLst/>
              <a:defRPr/>
            </a:pPr>
            <a:endPar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just" defTabSz="914400" rtl="0" eaLnBrk="1" fontAlgn="auto" latinLnBrk="0" hangingPunct="1">
              <a:lnSpc>
                <a:spcPct val="15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 Saber emplear convenientemente todos los medios y recursos así como las características del territorio en interés del cumplimiento de sus misiones.</a:t>
            </a:r>
          </a:p>
          <a:p>
            <a:pPr marL="342900" marR="0" lvl="0" indent="-342900" algn="just" defTabSz="914400" rtl="0" eaLnBrk="1" fontAlgn="auto" latinLnBrk="0" hangingPunct="1">
              <a:lnSpc>
                <a:spcPct val="15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11. Comprender que son un eslabón más dentro de una cadena (escuadra o brigada), que tienen u área de atención y que deben imponer orden y ecuanimidad en el grupo de ciudadanos al que le corresponde asistir.</a:t>
            </a:r>
          </a:p>
          <a:p>
            <a:pPr marL="342900" marR="0" lvl="0" indent="-342900" algn="just" defTabSz="914400" rtl="0" eaLnBrk="1" fontAlgn="auto" latinLnBrk="0" hangingPunct="1">
              <a:lnSpc>
                <a:spcPct val="15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12. Garantizar que las Bajas sanitarias estén siempre protegidas en su área de responsabilidad y durante su evacuación hacia otro nivel de atención.</a:t>
            </a: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11713211"/>
      </p:ext>
    </p:extLst>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1262</Words>
  <Application>Microsoft Office PowerPoint</Application>
  <PresentationFormat>Presentación en pantalla (4:3)</PresentationFormat>
  <Paragraphs>105</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Wingdings</vt:lpstr>
      <vt:lpstr>Tema de Office</vt:lpstr>
      <vt:lpstr>Presentación de PowerPoint</vt:lpstr>
      <vt:lpstr>Presentación de PowerPoint</vt:lpstr>
      <vt:lpstr>Temática: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
  <cp:lastModifiedBy>Acer</cp:lastModifiedBy>
  <cp:revision>58</cp:revision>
  <dcterms:created xsi:type="dcterms:W3CDTF">2018-03-02T13:06:45Z</dcterms:created>
  <dcterms:modified xsi:type="dcterms:W3CDTF">2023-09-06T02:24:53Z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3082-10.1.0.5795</vt:lpwstr>
  </property>
</Properties>
</file>