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1"/>
    <p:sldMasterId id="2147483765" r:id="rId2"/>
    <p:sldMasterId id="2147483791" r:id="rId3"/>
    <p:sldMasterId id="2147483817" r:id="rId4"/>
    <p:sldMasterId id="2147483830" r:id="rId5"/>
    <p:sldMasterId id="2147484090" r:id="rId6"/>
    <p:sldMasterId id="2147484259" r:id="rId7"/>
    <p:sldMasterId id="2147484454" r:id="rId8"/>
  </p:sldMasterIdLst>
  <p:notesMasterIdLst>
    <p:notesMasterId r:id="rId88"/>
  </p:notesMasterIdLst>
  <p:sldIdLst>
    <p:sldId id="390" r:id="rId9"/>
    <p:sldId id="264" r:id="rId10"/>
    <p:sldId id="265" r:id="rId11"/>
    <p:sldId id="266" r:id="rId12"/>
    <p:sldId id="267" r:id="rId13"/>
    <p:sldId id="387" r:id="rId14"/>
    <p:sldId id="344" r:id="rId15"/>
    <p:sldId id="392" r:id="rId16"/>
    <p:sldId id="393" r:id="rId17"/>
    <p:sldId id="394" r:id="rId18"/>
    <p:sldId id="345" r:id="rId19"/>
    <p:sldId id="388" r:id="rId20"/>
    <p:sldId id="332" r:id="rId21"/>
    <p:sldId id="276" r:id="rId22"/>
    <p:sldId id="279" r:id="rId23"/>
    <p:sldId id="364" r:id="rId24"/>
    <p:sldId id="278" r:id="rId25"/>
    <p:sldId id="281" r:id="rId26"/>
    <p:sldId id="282" r:id="rId27"/>
    <p:sldId id="280" r:id="rId28"/>
    <p:sldId id="358" r:id="rId29"/>
    <p:sldId id="285" r:id="rId30"/>
    <p:sldId id="286" r:id="rId31"/>
    <p:sldId id="396" r:id="rId32"/>
    <p:sldId id="288" r:id="rId33"/>
    <p:sldId id="363" r:id="rId34"/>
    <p:sldId id="397" r:id="rId35"/>
    <p:sldId id="398" r:id="rId36"/>
    <p:sldId id="400" r:id="rId37"/>
    <p:sldId id="289" r:id="rId38"/>
    <p:sldId id="290" r:id="rId39"/>
    <p:sldId id="291" r:id="rId40"/>
    <p:sldId id="371" r:id="rId41"/>
    <p:sldId id="373" r:id="rId42"/>
    <p:sldId id="374" r:id="rId43"/>
    <p:sldId id="348" r:id="rId44"/>
    <p:sldId id="349" r:id="rId45"/>
    <p:sldId id="357" r:id="rId46"/>
    <p:sldId id="292" r:id="rId47"/>
    <p:sldId id="365" r:id="rId48"/>
    <p:sldId id="294" r:id="rId49"/>
    <p:sldId id="361" r:id="rId50"/>
    <p:sldId id="366" r:id="rId51"/>
    <p:sldId id="295" r:id="rId52"/>
    <p:sldId id="367" r:id="rId53"/>
    <p:sldId id="368" r:id="rId54"/>
    <p:sldId id="369" r:id="rId55"/>
    <p:sldId id="299" r:id="rId56"/>
    <p:sldId id="300" r:id="rId57"/>
    <p:sldId id="375" r:id="rId58"/>
    <p:sldId id="303" r:id="rId59"/>
    <p:sldId id="370" r:id="rId60"/>
    <p:sldId id="305" r:id="rId61"/>
    <p:sldId id="306" r:id="rId62"/>
    <p:sldId id="309" r:id="rId63"/>
    <p:sldId id="311" r:id="rId64"/>
    <p:sldId id="359" r:id="rId65"/>
    <p:sldId id="312" r:id="rId66"/>
    <p:sldId id="313" r:id="rId67"/>
    <p:sldId id="395" r:id="rId68"/>
    <p:sldId id="314" r:id="rId69"/>
    <p:sldId id="315" r:id="rId70"/>
    <p:sldId id="316" r:id="rId71"/>
    <p:sldId id="389" r:id="rId72"/>
    <p:sldId id="317" r:id="rId73"/>
    <p:sldId id="336" r:id="rId74"/>
    <p:sldId id="337" r:id="rId75"/>
    <p:sldId id="318" r:id="rId76"/>
    <p:sldId id="331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7" r:id="rId85"/>
    <p:sldId id="391" r:id="rId86"/>
    <p:sldId id="328" r:id="rId87"/>
  </p:sldIdLst>
  <p:sldSz cx="9720263" cy="6480175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421C113-C6D3-4C96-BDDD-E73EA421F789}">
          <p14:sldIdLst/>
        </p14:section>
        <p14:section name="Sección sin título" id="{A39AF768-E2E1-4E5E-BD43-DFFA4A9EB78B}">
          <p14:sldIdLst>
            <p14:sldId id="390"/>
            <p14:sldId id="264"/>
            <p14:sldId id="265"/>
            <p14:sldId id="266"/>
            <p14:sldId id="267"/>
            <p14:sldId id="387"/>
            <p14:sldId id="344"/>
            <p14:sldId id="392"/>
            <p14:sldId id="393"/>
            <p14:sldId id="394"/>
            <p14:sldId id="345"/>
            <p14:sldId id="388"/>
            <p14:sldId id="332"/>
            <p14:sldId id="276"/>
            <p14:sldId id="279"/>
            <p14:sldId id="364"/>
            <p14:sldId id="278"/>
            <p14:sldId id="281"/>
            <p14:sldId id="282"/>
            <p14:sldId id="280"/>
            <p14:sldId id="358"/>
            <p14:sldId id="285"/>
            <p14:sldId id="286"/>
            <p14:sldId id="396"/>
            <p14:sldId id="288"/>
            <p14:sldId id="363"/>
            <p14:sldId id="397"/>
            <p14:sldId id="398"/>
            <p14:sldId id="400"/>
            <p14:sldId id="289"/>
            <p14:sldId id="290"/>
            <p14:sldId id="291"/>
            <p14:sldId id="371"/>
            <p14:sldId id="373"/>
            <p14:sldId id="374"/>
            <p14:sldId id="348"/>
            <p14:sldId id="349"/>
            <p14:sldId id="357"/>
            <p14:sldId id="292"/>
            <p14:sldId id="365"/>
            <p14:sldId id="294"/>
            <p14:sldId id="361"/>
            <p14:sldId id="366"/>
            <p14:sldId id="295"/>
            <p14:sldId id="367"/>
            <p14:sldId id="368"/>
            <p14:sldId id="369"/>
            <p14:sldId id="299"/>
            <p14:sldId id="300"/>
            <p14:sldId id="375"/>
            <p14:sldId id="303"/>
            <p14:sldId id="370"/>
            <p14:sldId id="305"/>
            <p14:sldId id="306"/>
            <p14:sldId id="309"/>
            <p14:sldId id="311"/>
            <p14:sldId id="359"/>
            <p14:sldId id="312"/>
            <p14:sldId id="313"/>
            <p14:sldId id="395"/>
            <p14:sldId id="314"/>
            <p14:sldId id="315"/>
            <p14:sldId id="316"/>
            <p14:sldId id="389"/>
            <p14:sldId id="317"/>
            <p14:sldId id="336"/>
            <p14:sldId id="337"/>
            <p14:sldId id="318"/>
            <p14:sldId id="331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  <p14:sldId id="391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00"/>
    <a:srgbClr val="860000"/>
    <a:srgbClr val="0000FF"/>
    <a:srgbClr val="0000CC"/>
    <a:srgbClr val="FFFFD1"/>
    <a:srgbClr val="005800"/>
    <a:srgbClr val="006600"/>
    <a:srgbClr val="990099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92" y="-108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presProps" Target="presProp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733" name="CustomShape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4" name="CustomShape 3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5" name="CustomShape 4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6" name="CustomShape 5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7" name="CustomShape 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8" name="CustomShape 7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9" name="CustomShape 8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0" name="CustomShape 9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1" name="CustomShape 10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2" name="CustomShape 11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3" name="CustomShape 1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4" name="CustomShape 13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5" name="CustomShape 14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6" name="CustomShape 15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7" name="CustomShape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8" name="CustomShape 17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0" t="0" r="r" b="b"/>
            <a:pathLst>
              <a:path w="21592" h="27942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7937"/>
                </a:lnTo>
                <a:cubicBezTo>
                  <a:pt x="0" y="27939"/>
                  <a:pt x="1" y="27941"/>
                  <a:pt x="3" y="27941"/>
                </a:cubicBezTo>
                <a:lnTo>
                  <a:pt x="21587" y="27941"/>
                </a:lnTo>
                <a:cubicBezTo>
                  <a:pt x="21589" y="27941"/>
                  <a:pt x="21591" y="27939"/>
                  <a:pt x="21591" y="27937"/>
                </a:cubicBezTo>
                <a:lnTo>
                  <a:pt x="21591" y="3"/>
                </a:lnTo>
                <a:cubicBezTo>
                  <a:pt x="21591" y="1"/>
                  <a:pt x="21589" y="0"/>
                  <a:pt x="215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9" name="PlaceHolder 18"/>
          <p:cNvSpPr>
            <a:spLocks noGrp="1"/>
          </p:cNvSpPr>
          <p:nvPr>
            <p:ph type="body"/>
          </p:nvPr>
        </p:nvSpPr>
        <p:spPr>
          <a:xfrm>
            <a:off x="777960" y="4776480"/>
            <a:ext cx="6191280" cy="4498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 las notas</a:t>
            </a:r>
          </a:p>
        </p:txBody>
      </p:sp>
      <p:sp>
        <p:nvSpPr>
          <p:cNvPr id="2750" name="CustomShape 19"/>
          <p:cNvSpPr/>
          <p:nvPr/>
        </p:nvSpPr>
        <p:spPr>
          <a:xfrm>
            <a:off x="0" y="0"/>
            <a:ext cx="3371760" cy="50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1" name="CustomShape 20"/>
          <p:cNvSpPr/>
          <p:nvPr/>
        </p:nvSpPr>
        <p:spPr>
          <a:xfrm>
            <a:off x="4398840" y="0"/>
            <a:ext cx="3372120" cy="50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2" name="CustomShape 21"/>
          <p:cNvSpPr/>
          <p:nvPr/>
        </p:nvSpPr>
        <p:spPr>
          <a:xfrm>
            <a:off x="0" y="9555120"/>
            <a:ext cx="337176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3" name="PlaceHolder 22"/>
          <p:cNvSpPr>
            <a:spLocks noGrp="1"/>
          </p:cNvSpPr>
          <p:nvPr>
            <p:ph type="sldNum"/>
          </p:nvPr>
        </p:nvSpPr>
        <p:spPr>
          <a:xfrm>
            <a:off x="4398840" y="9554760"/>
            <a:ext cx="3346560" cy="4762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0DA52023-932D-4B45-8A70-D0801AA0C58B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5000"/>
                </a:lnSpc>
              </a:pPr>
              <a:t>‹#›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70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Cuando vemos una bicicleta, podemos identificar sus características : su marca, las velocidades, el No de Ruedas. Pero sobre esa bicicleta se pueden ejecutar diferentes operaciones: frenar, cambiar velocidades, acelerar, etc.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Cuando vemos un Carro, podemos identificar las características del mismo: su color, su modelo, su marca, su chapa, su tamaño. Pero sobre ese carro se pueden ejecutar diferentes operaciones: encender el motor, moverlo, cambiarle las velocidades, frenarlo, apagar el motor, etc.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En la declaración de las clases se especifican los atributos que tendrán los objetos de las mismas, o sea aquellos que definen sus características, y los que definen las operaciones o funciones que realizarán dichos objetos ante las diferentes situaciones con las que se enfrentarán. 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Como ya mencionamos, a los atributos que denotan características o datos les denominaremos </a:t>
            </a:r>
            <a:r>
              <a:rPr lang="es-ES" sz="1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campos,</a:t>
            </a: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y a los que definen las operaciones les denominaremos </a:t>
            </a:r>
            <a:r>
              <a:rPr lang="es-E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Métodos</a:t>
            </a:r>
            <a:r>
              <a:rPr lang="es-E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.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En la declaración de las clases se especifican los atributos que tendrán los objetos de las mismas, o sea aquellos que definen sus características, y los que definen las operaciones o funciones que realizarán dichos objetos ante las diferentes situaciones con las que se enfrentarán. 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Como ya mencionamos, a los atributos que denotan características o datos les denominaremos </a:t>
            </a:r>
            <a:r>
              <a:rPr lang="es-ES" sz="1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campos,</a:t>
            </a: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y a los que definen las operaciones les denominaremos </a:t>
            </a:r>
            <a:r>
              <a:rPr lang="es-E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Métodos</a:t>
            </a:r>
            <a:r>
              <a:rPr lang="es-ES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.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Pero desde el punto de vista de programación, qué es en concreto un método?: secuencia lógica de código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Código: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Un conjunto de instrucciones escritas en un lenguaje de programación que le dicen a la computadora lo que debe hacer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Pero desde el punto de vista de programación, qué es en concreto un método?: secuencia lógica de código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Código: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Un conjunto de instrucciones escritas en un lenguaje de programación que le dicen a la computadora lo que debe hacer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Pero desde el punto de vista de programación, qué es en concreto un método?: secuencia lógica de código</a:t>
            </a: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Código: </a:t>
            </a: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Un conjunto de instrucciones escritas en un lenguaje de programación que le dicen a la computadora lo que debe hacer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0" name="CustomShape 2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7B018ECA-EFAF-4F3B-87D0-14BFA515045F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95000"/>
                </a:lnSpc>
              </a:pPr>
              <a:t>52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2" name="CustomShape 2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AB18D3EC-3F10-401A-9982-BAD66B42A072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95000"/>
                </a:lnSpc>
              </a:pPr>
              <a:t>53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CustomShape 1"/>
          <p:cNvSpPr/>
          <p:nvPr/>
        </p:nvSpPr>
        <p:spPr>
          <a:xfrm>
            <a:off x="777960" y="4840200"/>
            <a:ext cx="6218280" cy="39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15640" indent="-210960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Enviar un correo electrónico, un SMS, analogía con los teléfono y las cámaras.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9" name="CustomShape 2"/>
          <p:cNvSpPr/>
          <p:nvPr/>
        </p:nvSpPr>
        <p:spPr>
          <a:xfrm>
            <a:off x="4402080" y="9553680"/>
            <a:ext cx="336708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r">
              <a:lnSpc>
                <a:spcPct val="100000"/>
              </a:lnSpc>
            </a:pPr>
            <a:fld id="{E8899449-E200-4F35-8E9D-EB42D6203787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56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778526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7" name="CustomShape 2"/>
          <p:cNvSpPr/>
          <p:nvPr/>
        </p:nvSpPr>
        <p:spPr>
          <a:xfrm>
            <a:off x="4398840" y="9555120"/>
            <a:ext cx="3372120" cy="50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90AEAE06-4375-490B-932C-5723EF523966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95000"/>
                </a:lnSpc>
              </a:pPr>
              <a:t>68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982556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CustomShape 1"/>
          <p:cNvSpPr/>
          <p:nvPr/>
        </p:nvSpPr>
        <p:spPr>
          <a:xfrm>
            <a:off x="777960" y="4776840"/>
            <a:ext cx="6216480" cy="4524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7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1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7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8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3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8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09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0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1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2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3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496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49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0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01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0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06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07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09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10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11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1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14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15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17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18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1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2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3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152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6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7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8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9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30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62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64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6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67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71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72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73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75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76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77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79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0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1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83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4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8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7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8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89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091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92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93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94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95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96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5917-EE90-4278-9DDF-E0F720F9858A}" type="datetimeFigureOut">
              <a:rPr lang="es-CO" smtClean="0"/>
              <a:pPr/>
              <a:t>17/03/2025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0A25-C811-4612-8193-CE34AEB19C33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9086040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697" name="PlaceHolder 2"/>
          <p:cNvSpPr>
            <a:spLocks noGrp="1"/>
          </p:cNvSpPr>
          <p:nvPr>
            <p:ph type="subTitle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699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01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02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PlaceHolder 1"/>
          <p:cNvSpPr>
            <a:spLocks noGrp="1"/>
          </p:cNvSpPr>
          <p:nvPr>
            <p:ph type="subTitle"/>
          </p:nvPr>
        </p:nvSpPr>
        <p:spPr>
          <a:xfrm>
            <a:off x="452520" y="385560"/>
            <a:ext cx="8756640" cy="44384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>
              <a:spcBef>
                <a:spcPts val="598"/>
              </a:spcBef>
            </a:pPr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0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07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08" name="PlaceHolder 4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10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11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12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14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15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16" name="PlaceHolder 4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18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19" name="PlaceHolder 3"/>
          <p:cNvSpPr>
            <a:spLocks noGrp="1"/>
          </p:cNvSpPr>
          <p:nvPr>
            <p:ph type="body"/>
          </p:nvPr>
        </p:nvSpPr>
        <p:spPr>
          <a:xfrm>
            <a:off x="485640" y="3800880"/>
            <a:ext cx="87235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21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22" name="PlaceHolder 3"/>
          <p:cNvSpPr>
            <a:spLocks noGrp="1"/>
          </p:cNvSpPr>
          <p:nvPr>
            <p:ph type="body"/>
          </p:nvPr>
        </p:nvSpPr>
        <p:spPr>
          <a:xfrm>
            <a:off x="4955760" y="165564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23" name="PlaceHolder 4"/>
          <p:cNvSpPr>
            <a:spLocks noGrp="1"/>
          </p:cNvSpPr>
          <p:nvPr>
            <p:ph type="body"/>
          </p:nvPr>
        </p:nvSpPr>
        <p:spPr>
          <a:xfrm>
            <a:off x="495576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24" name="PlaceHolder 5"/>
          <p:cNvSpPr>
            <a:spLocks noGrp="1"/>
          </p:cNvSpPr>
          <p:nvPr>
            <p:ph type="body"/>
          </p:nvPr>
        </p:nvSpPr>
        <p:spPr>
          <a:xfrm>
            <a:off x="485640" y="3800880"/>
            <a:ext cx="425700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PlaceHolder 1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s-ES" sz="3500" b="0" strike="noStrike" spc="-1">
              <a:solidFill>
                <a:srgbClr val="6B7D72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2726" name="PlaceHolder 2"/>
          <p:cNvSpPr>
            <a:spLocks noGrp="1"/>
          </p:cNvSpPr>
          <p:nvPr>
            <p:ph type="body"/>
          </p:nvPr>
        </p:nvSpPr>
        <p:spPr>
          <a:xfrm>
            <a:off x="48564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27" name="PlaceHolder 3"/>
          <p:cNvSpPr>
            <a:spLocks noGrp="1"/>
          </p:cNvSpPr>
          <p:nvPr>
            <p:ph type="body"/>
          </p:nvPr>
        </p:nvSpPr>
        <p:spPr>
          <a:xfrm>
            <a:off x="343512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28" name="PlaceHolder 4"/>
          <p:cNvSpPr>
            <a:spLocks noGrp="1"/>
          </p:cNvSpPr>
          <p:nvPr>
            <p:ph type="body"/>
          </p:nvPr>
        </p:nvSpPr>
        <p:spPr>
          <a:xfrm>
            <a:off x="6384600" y="165564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29" name="PlaceHolder 5"/>
          <p:cNvSpPr>
            <a:spLocks noGrp="1"/>
          </p:cNvSpPr>
          <p:nvPr>
            <p:ph type="body"/>
          </p:nvPr>
        </p:nvSpPr>
        <p:spPr>
          <a:xfrm>
            <a:off x="638460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30" name="PlaceHolder 6"/>
          <p:cNvSpPr>
            <a:spLocks noGrp="1"/>
          </p:cNvSpPr>
          <p:nvPr>
            <p:ph type="body"/>
          </p:nvPr>
        </p:nvSpPr>
        <p:spPr>
          <a:xfrm>
            <a:off x="343512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31" name="PlaceHolder 7"/>
          <p:cNvSpPr>
            <a:spLocks noGrp="1"/>
          </p:cNvSpPr>
          <p:nvPr>
            <p:ph type="body"/>
          </p:nvPr>
        </p:nvSpPr>
        <p:spPr>
          <a:xfrm>
            <a:off x="485640" y="3800880"/>
            <a:ext cx="2808720" cy="1958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s-ES" sz="2400" b="0" strike="noStrike" spc="-1">
              <a:solidFill>
                <a:srgbClr val="564B3C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23640" y="216000"/>
            <a:ext cx="8723160" cy="105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Pulse para editar el formato del texto de título</a:t>
            </a: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68000" y="1510920"/>
            <a:ext cx="8723160" cy="42512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342720" lvl="1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342720" lvl="2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342720" lvl="3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342720" lvl="4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342720" lvl="5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42720" lvl="6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  <p:sp>
        <p:nvSpPr>
          <p:cNvPr id="309" name="CustomShape 3"/>
          <p:cNvSpPr/>
          <p:nvPr/>
        </p:nvSpPr>
        <p:spPr>
          <a:xfrm>
            <a:off x="485640" y="5904000"/>
            <a:ext cx="2262240" cy="44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4"/>
          <p:cNvSpPr/>
          <p:nvPr/>
        </p:nvSpPr>
        <p:spPr>
          <a:xfrm>
            <a:off x="3324240" y="5904000"/>
            <a:ext cx="3079800" cy="44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PlaceHolder 5"/>
          <p:cNvSpPr>
            <a:spLocks noGrp="1"/>
          </p:cNvSpPr>
          <p:nvPr>
            <p:ph type="sldNum"/>
          </p:nvPr>
        </p:nvSpPr>
        <p:spPr>
          <a:xfrm>
            <a:off x="6968880" y="5904000"/>
            <a:ext cx="2236680" cy="419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93000"/>
              </a:lnSpc>
            </a:pPr>
            <a:fld id="{D18CBB75-2B02-4243-A639-92551859285C}" type="slidenum">
              <a:rPr lang="es-ES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93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342720" lvl="1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342720" lvl="2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342720" lvl="3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342720" lvl="4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342720" lvl="5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2720" lvl="6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  <p:sp>
        <p:nvSpPr>
          <p:cNvPr id="400" name="PlaceHolder 2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3500" b="0" strike="noStrike" spc="-1">
                <a:solidFill>
                  <a:srgbClr val="6B7D7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</a:p>
        </p:txBody>
      </p:sp>
      <p:sp>
        <p:nvSpPr>
          <p:cNvPr id="401" name="CustomShape 3"/>
          <p:cNvSpPr/>
          <p:nvPr/>
        </p:nvSpPr>
        <p:spPr>
          <a:xfrm>
            <a:off x="485640" y="6005520"/>
            <a:ext cx="226872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4"/>
          <p:cNvSpPr/>
          <p:nvPr/>
        </p:nvSpPr>
        <p:spPr>
          <a:xfrm>
            <a:off x="3321000" y="6005520"/>
            <a:ext cx="307836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PlaceHolder 5"/>
          <p:cNvSpPr>
            <a:spLocks noGrp="1"/>
          </p:cNvSpPr>
          <p:nvPr>
            <p:ph type="sldNum"/>
          </p:nvPr>
        </p:nvSpPr>
        <p:spPr>
          <a:xfrm>
            <a:off x="6965640" y="6005160"/>
            <a:ext cx="2243160" cy="320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2708C81D-171C-4524-B5ED-06A04B746FC9}" type="slidenum">
              <a:rPr lang="es-ES" sz="12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342720" lvl="1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342720" lvl="2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342720" lvl="3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342720" lvl="4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342720" lvl="5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2720" lvl="6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  <p:sp>
        <p:nvSpPr>
          <p:cNvPr id="489" name="PlaceHolder 2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3500" b="0" strike="noStrike" spc="-1">
                <a:solidFill>
                  <a:srgbClr val="6B7D7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</a:p>
        </p:txBody>
      </p:sp>
      <p:sp>
        <p:nvSpPr>
          <p:cNvPr id="490" name="CustomShape 3"/>
          <p:cNvSpPr/>
          <p:nvPr/>
        </p:nvSpPr>
        <p:spPr>
          <a:xfrm>
            <a:off x="485640" y="6005520"/>
            <a:ext cx="226872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4"/>
          <p:cNvSpPr/>
          <p:nvPr/>
        </p:nvSpPr>
        <p:spPr>
          <a:xfrm>
            <a:off x="3321000" y="6005520"/>
            <a:ext cx="307836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PlaceHolder 5"/>
          <p:cNvSpPr>
            <a:spLocks noGrp="1"/>
          </p:cNvSpPr>
          <p:nvPr>
            <p:ph type="sldNum"/>
          </p:nvPr>
        </p:nvSpPr>
        <p:spPr>
          <a:xfrm>
            <a:off x="6965640" y="6005160"/>
            <a:ext cx="2243160" cy="320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1C623A84-DE18-4F96-BE26-9867B8C80680}" type="slidenum">
              <a:rPr lang="es-ES" sz="12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342720" lvl="1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342720" lvl="2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342720" lvl="3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342720" lvl="4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342720" lvl="5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2720" lvl="6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  <p:sp>
        <p:nvSpPr>
          <p:cNvPr id="571" name="PlaceHolder 2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3500" b="0" strike="noStrike" spc="-1">
                <a:solidFill>
                  <a:srgbClr val="6B7D7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</a:p>
        </p:txBody>
      </p:sp>
      <p:sp>
        <p:nvSpPr>
          <p:cNvPr id="572" name="CustomShape 3"/>
          <p:cNvSpPr/>
          <p:nvPr/>
        </p:nvSpPr>
        <p:spPr>
          <a:xfrm>
            <a:off x="485640" y="6005520"/>
            <a:ext cx="226872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4"/>
          <p:cNvSpPr/>
          <p:nvPr/>
        </p:nvSpPr>
        <p:spPr>
          <a:xfrm>
            <a:off x="3321000" y="6005520"/>
            <a:ext cx="307836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PlaceHolder 5"/>
          <p:cNvSpPr>
            <a:spLocks noGrp="1"/>
          </p:cNvSpPr>
          <p:nvPr>
            <p:ph type="sldNum"/>
          </p:nvPr>
        </p:nvSpPr>
        <p:spPr>
          <a:xfrm>
            <a:off x="6965640" y="6005160"/>
            <a:ext cx="2243160" cy="320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3F0CE1ED-220A-45B5-94CC-BE27554F9048}" type="slidenum">
              <a:rPr lang="es-ES" sz="12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0" y="0"/>
            <a:ext cx="972036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2"/>
          <p:cNvSpPr/>
          <p:nvPr/>
        </p:nvSpPr>
        <p:spPr>
          <a:xfrm>
            <a:off x="98280" y="95400"/>
            <a:ext cx="9523440" cy="6297480"/>
          </a:xfrm>
          <a:custGeom>
            <a:avLst/>
            <a:gdLst/>
            <a:ahLst/>
            <a:cxnLst/>
            <a:rect l="0" t="0" r="r" b="b"/>
            <a:pathLst>
              <a:path w="26456" h="17495">
                <a:moveTo>
                  <a:pt x="303" y="0"/>
                </a:moveTo>
                <a:cubicBezTo>
                  <a:pt x="151" y="0"/>
                  <a:pt x="0" y="151"/>
                  <a:pt x="0" y="303"/>
                </a:cubicBezTo>
                <a:lnTo>
                  <a:pt x="0" y="17190"/>
                </a:lnTo>
                <a:cubicBezTo>
                  <a:pt x="0" y="17342"/>
                  <a:pt x="151" y="17494"/>
                  <a:pt x="303" y="17494"/>
                </a:cubicBezTo>
                <a:lnTo>
                  <a:pt x="26151" y="17494"/>
                </a:lnTo>
                <a:cubicBezTo>
                  <a:pt x="26303" y="17494"/>
                  <a:pt x="26455" y="17342"/>
                  <a:pt x="26455" y="17190"/>
                </a:cubicBezTo>
                <a:lnTo>
                  <a:pt x="26455" y="303"/>
                </a:lnTo>
                <a:cubicBezTo>
                  <a:pt x="26455" y="151"/>
                  <a:pt x="26303" y="0"/>
                  <a:pt x="26151" y="0"/>
                </a:cubicBezTo>
                <a:lnTo>
                  <a:pt x="303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342720" lvl="1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342720" lvl="2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342720" lvl="3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342720" lvl="4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342720" lvl="5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2720" lvl="6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  <p:sp>
        <p:nvSpPr>
          <p:cNvPr id="614" name="PlaceHolder 4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3500" b="0" strike="noStrike" spc="-1">
                <a:solidFill>
                  <a:srgbClr val="6B7D7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</a:p>
        </p:txBody>
      </p:sp>
      <p:sp>
        <p:nvSpPr>
          <p:cNvPr id="615" name="CustomShape 5"/>
          <p:cNvSpPr/>
          <p:nvPr/>
        </p:nvSpPr>
        <p:spPr>
          <a:xfrm>
            <a:off x="485640" y="6005520"/>
            <a:ext cx="226872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6"/>
          <p:cNvSpPr/>
          <p:nvPr/>
        </p:nvSpPr>
        <p:spPr>
          <a:xfrm>
            <a:off x="3321000" y="6005520"/>
            <a:ext cx="307836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PlaceHolder 7"/>
          <p:cNvSpPr>
            <a:spLocks noGrp="1"/>
          </p:cNvSpPr>
          <p:nvPr>
            <p:ph type="sldNum"/>
          </p:nvPr>
        </p:nvSpPr>
        <p:spPr>
          <a:xfrm>
            <a:off x="6965640" y="6005160"/>
            <a:ext cx="2243160" cy="320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A42C7074-3AFA-4FBF-A93F-C99D274A6818}" type="slidenum">
              <a:rPr lang="es-ES" sz="12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342720" lvl="1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342720" lvl="2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342720" lvl="3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342720" lvl="4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342720" lvl="5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2720" lvl="6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  <p:sp>
        <p:nvSpPr>
          <p:cNvPr id="1491" name="PlaceHolder 2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3500" b="0" strike="noStrike" spc="-1">
                <a:solidFill>
                  <a:srgbClr val="6B7D7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</a:p>
        </p:txBody>
      </p:sp>
      <p:sp>
        <p:nvSpPr>
          <p:cNvPr id="1492" name="CustomShape 3"/>
          <p:cNvSpPr/>
          <p:nvPr/>
        </p:nvSpPr>
        <p:spPr>
          <a:xfrm>
            <a:off x="485640" y="6005520"/>
            <a:ext cx="226872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3" name="CustomShape 4"/>
          <p:cNvSpPr/>
          <p:nvPr/>
        </p:nvSpPr>
        <p:spPr>
          <a:xfrm>
            <a:off x="3321000" y="6005520"/>
            <a:ext cx="307836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4" name="PlaceHolder 5"/>
          <p:cNvSpPr>
            <a:spLocks noGrp="1"/>
          </p:cNvSpPr>
          <p:nvPr>
            <p:ph type="sldNum"/>
          </p:nvPr>
        </p:nvSpPr>
        <p:spPr>
          <a:xfrm>
            <a:off x="6965640" y="6005160"/>
            <a:ext cx="2243160" cy="320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AF0574A-7A3E-42F3-BEB8-289BA800D017}" type="slidenum">
              <a:rPr lang="es-ES" sz="12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PlaceHolder 1"/>
          <p:cNvSpPr>
            <a:spLocks noGrp="1"/>
          </p:cNvSpPr>
          <p:nvPr>
            <p:ph type="body"/>
          </p:nvPr>
        </p:nvSpPr>
        <p:spPr>
          <a:xfrm>
            <a:off x="485640" y="1655640"/>
            <a:ext cx="8723520" cy="4106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598"/>
              </a:spcBef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342720" lvl="1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342720" lvl="2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342720" lvl="3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342720" lvl="4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342720" lvl="5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2720" lvl="6" indent="-342720">
              <a:spcBef>
                <a:spcPts val="598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4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  <p:sp>
        <p:nvSpPr>
          <p:cNvPr id="2057" name="PlaceHolder 2"/>
          <p:cNvSpPr>
            <a:spLocks noGrp="1"/>
          </p:cNvSpPr>
          <p:nvPr>
            <p:ph type="title"/>
          </p:nvPr>
        </p:nvSpPr>
        <p:spPr>
          <a:xfrm>
            <a:off x="452520" y="385560"/>
            <a:ext cx="8756640" cy="957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3500" b="0" strike="noStrike" spc="-1">
                <a:solidFill>
                  <a:srgbClr val="6B7D72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Pulse para editar el formato del texto de título</a:t>
            </a:r>
          </a:p>
        </p:txBody>
      </p:sp>
      <p:sp>
        <p:nvSpPr>
          <p:cNvPr id="2058" name="CustomShape 3"/>
          <p:cNvSpPr/>
          <p:nvPr/>
        </p:nvSpPr>
        <p:spPr>
          <a:xfrm>
            <a:off x="485640" y="6005520"/>
            <a:ext cx="226872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9" name="CustomShape 4"/>
          <p:cNvSpPr/>
          <p:nvPr/>
        </p:nvSpPr>
        <p:spPr>
          <a:xfrm>
            <a:off x="3321000" y="6005520"/>
            <a:ext cx="307836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0" name="PlaceHolder 5"/>
          <p:cNvSpPr>
            <a:spLocks noGrp="1"/>
          </p:cNvSpPr>
          <p:nvPr>
            <p:ph type="sldNum"/>
          </p:nvPr>
        </p:nvSpPr>
        <p:spPr>
          <a:xfrm>
            <a:off x="6965640" y="6005160"/>
            <a:ext cx="2243160" cy="320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8CFFCD7A-0210-4B43-B8AE-46F2CCFBCE82}" type="slidenum">
              <a:rPr lang="es-ES" sz="1200" b="0" strike="noStrike" spc="-1">
                <a:solidFill>
                  <a:srgbClr val="564B3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4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1" name="Imagen 2690"/>
          <p:cNvPicPr/>
          <p:nvPr/>
        </p:nvPicPr>
        <p:blipFill>
          <a:blip r:embed="rId14"/>
          <a:srcRect l="6450" t="15997" r="37100" b="41985"/>
          <a:stretch/>
        </p:blipFill>
        <p:spPr>
          <a:xfrm>
            <a:off x="8829720" y="1440"/>
            <a:ext cx="809640" cy="430200"/>
          </a:xfrm>
          <a:prstGeom prst="rect">
            <a:avLst/>
          </a:prstGeom>
          <a:ln>
            <a:noFill/>
          </a:ln>
        </p:spPr>
      </p:pic>
      <p:sp>
        <p:nvSpPr>
          <p:cNvPr id="2692" name="PlaceHolder 1"/>
          <p:cNvSpPr>
            <a:spLocks noGrp="1"/>
          </p:cNvSpPr>
          <p:nvPr>
            <p:ph type="title"/>
          </p:nvPr>
        </p:nvSpPr>
        <p:spPr>
          <a:xfrm>
            <a:off x="667800" y="344520"/>
            <a:ext cx="8379000" cy="961920"/>
          </a:xfrm>
          <a:prstGeom prst="rect">
            <a:avLst/>
          </a:prstGeom>
        </p:spPr>
        <p:txBody>
          <a:bodyPr/>
          <a:lstStyle/>
          <a:p>
            <a:r>
              <a:rPr lang="es-E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</a:p>
        </p:txBody>
      </p:sp>
      <p:sp>
        <p:nvSpPr>
          <p:cNvPr id="2693" name="PlaceHolder 2"/>
          <p:cNvSpPr>
            <a:spLocks noGrp="1"/>
          </p:cNvSpPr>
          <p:nvPr>
            <p:ph type="body"/>
          </p:nvPr>
        </p:nvSpPr>
        <p:spPr>
          <a:xfrm>
            <a:off x="667800" y="1400040"/>
            <a:ext cx="8379000" cy="4430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720" indent="-342720">
              <a:spcBef>
                <a:spcPts val="1335"/>
              </a:spcBef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342720" lvl="1" indent="-342720">
              <a:spcBef>
                <a:spcPts val="1335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342720" lvl="2" indent="-342720">
              <a:spcBef>
                <a:spcPts val="1335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342720" lvl="3" indent="-342720">
              <a:spcBef>
                <a:spcPts val="1335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342720" lvl="4" indent="-342720">
              <a:spcBef>
                <a:spcPts val="1335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342720" lvl="5" indent="-342720">
              <a:spcBef>
                <a:spcPts val="1335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2720" lvl="6" indent="-342720">
              <a:spcBef>
                <a:spcPts val="1335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  <p:sp>
        <p:nvSpPr>
          <p:cNvPr id="2694" name="PlaceHolder 3"/>
          <p:cNvSpPr>
            <a:spLocks noGrp="1"/>
          </p:cNvSpPr>
          <p:nvPr>
            <p:ph type="ftr"/>
          </p:nvPr>
        </p:nvSpPr>
        <p:spPr>
          <a:xfrm>
            <a:off x="668160" y="6005520"/>
            <a:ext cx="5826240" cy="339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egoe UI"/>
              </a:rPr>
              <a:t>Programación, UH 2013-2014</a:t>
            </a:r>
            <a:endParaRPr lang="es-ES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5" name="PlaceHolder 4"/>
          <p:cNvSpPr>
            <a:spLocks noGrp="1"/>
          </p:cNvSpPr>
          <p:nvPr>
            <p:ph type="sldNum"/>
          </p:nvPr>
        </p:nvSpPr>
        <p:spPr>
          <a:xfrm>
            <a:off x="6864120" y="6005520"/>
            <a:ext cx="2181240" cy="339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72B407-62DA-44CB-875E-FE905CD7A169}" type="slidenum">
              <a:rPr lang="es-ES" sz="11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egoe UI"/>
              </a:rPr>
              <a:pPr algn="r">
                <a:lnSpc>
                  <a:spcPct val="100000"/>
                </a:lnSpc>
              </a:pPr>
              <a:t>‹#›</a:t>
            </a:fld>
            <a:endParaRPr lang="es-ES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3420" y="852202"/>
            <a:ext cx="8231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Programação Orientada a Objetos</a:t>
            </a:r>
            <a:endParaRPr lang="en-U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81" y="1807593"/>
            <a:ext cx="3810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6162" y="5866544"/>
            <a:ext cx="510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Profesor: </a:t>
            </a:r>
            <a:r>
              <a:rPr lang="es-E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Dr.C</a:t>
            </a: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Juan Carlos </a:t>
            </a:r>
            <a:r>
              <a:rPr lang="es-E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Fonden</a:t>
            </a: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Calzadilla – 2025.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55" y="2878833"/>
            <a:ext cx="1697716" cy="166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3" y="2878834"/>
            <a:ext cx="1557676" cy="166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9769" y="1524564"/>
            <a:ext cx="86516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Tema2: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Conceitos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fundamentais.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Herança e 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Polimorfismo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s-MX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Tema2: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Conceitos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fundamentais.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Herança e </a:t>
            </a:r>
            <a:r>
              <a:rPr lang="es-E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Polimorfismo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es-MX" sz="2400" dirty="0">
                <a:latin typeface="Calibri" pitchFamily="34" charset="0"/>
                <a:cs typeface="Calibri" pitchFamily="34" charset="0"/>
              </a:rPr>
              <a:t> </a:t>
            </a: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2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93763" algn="l"/>
                <a:tab pos="985838" algn="l"/>
              </a:tabLst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Tema2: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Resolução de problemas, aplicando o Paradigma da Programação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Orientada.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Herança e </a:t>
            </a:r>
            <a:r>
              <a:rPr lang="es-E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Polimorfismo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s-C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</a:t>
            </a:r>
            <a:r>
              <a:rPr lang="es-C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671400" y="227796"/>
            <a:ext cx="8460000" cy="9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Temas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propostos na disciplina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788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6836" y="726724"/>
            <a:ext cx="86516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Calibri" pitchFamily="34" charset="0"/>
                <a:cs typeface="Calibri" pitchFamily="34" charset="0"/>
              </a:rPr>
              <a:t>Tema 4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s-MX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>
                <a:latin typeface="Calibri" pitchFamily="34" charset="0"/>
                <a:cs typeface="Calibri" pitchFamily="34" charset="0"/>
              </a:rPr>
              <a:t>Tema  5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 </a:t>
            </a:r>
            <a:r>
              <a:rPr lang="es-MX" sz="2400" b="1" dirty="0">
                <a:latin typeface="Calibri" pitchFamily="34" charset="0"/>
                <a:cs typeface="Calibri" pitchFamily="34" charset="0"/>
              </a:rPr>
              <a:t>6:</a:t>
            </a:r>
            <a:r>
              <a:rPr lang="es-MX" sz="2400" dirty="0">
                <a:latin typeface="Calibri" pitchFamily="34" charset="0"/>
                <a:cs typeface="Calibri" pitchFamily="34" charset="0"/>
              </a:rPr>
              <a:t>  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Tema 7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>
                <a:latin typeface="Calibri" pitchFamily="34" charset="0"/>
                <a:cs typeface="Calibri" pitchFamily="34" charset="0"/>
              </a:rPr>
              <a:t>Tema 8.</a:t>
            </a:r>
            <a:r>
              <a:rPr lang="es-MX" sz="2400" dirty="0">
                <a:latin typeface="Calibri" pitchFamily="34" charset="0"/>
                <a:cs typeface="Calibri" pitchFamily="34" charset="0"/>
              </a:rPr>
              <a:t> 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40EF09C7-1697-43A6-A5AD-624E3AC349E2}"/>
              </a:ext>
            </a:extLst>
          </p:cNvPr>
          <p:cNvSpPr/>
          <p:nvPr/>
        </p:nvSpPr>
        <p:spPr>
          <a:xfrm>
            <a:off x="1701484" y="2142754"/>
            <a:ext cx="6748034" cy="455699"/>
          </a:xfrm>
          <a:prstGeom prst="roundRect">
            <a:avLst/>
          </a:prstGeom>
          <a:solidFill>
            <a:srgbClr val="005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/>
              <a:t>Avaliações </a:t>
            </a:r>
            <a:r>
              <a:rPr lang="pt-PT" sz="2800" dirty="0" smtClean="0"/>
              <a:t>contínuas. </a:t>
            </a:r>
            <a:r>
              <a:rPr lang="pt-PT" sz="2800" dirty="0"/>
              <a:t>O curso completo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5A994D07-305F-44DE-8C35-63F48846295B}"/>
              </a:ext>
            </a:extLst>
          </p:cNvPr>
          <p:cNvSpPr/>
          <p:nvPr/>
        </p:nvSpPr>
        <p:spPr>
          <a:xfrm>
            <a:off x="781898" y="3293261"/>
            <a:ext cx="4067299" cy="772673"/>
          </a:xfrm>
          <a:prstGeom prst="roundRect">
            <a:avLst/>
          </a:prstGeom>
          <a:solidFill>
            <a:srgbClr val="005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/>
              <a:t>Avaliação parcial </a:t>
            </a:r>
            <a:r>
              <a:rPr lang="pt-PT" sz="2800" dirty="0" smtClean="0"/>
              <a:t>n.º1 </a:t>
            </a:r>
            <a:r>
              <a:rPr lang="es-ES" sz="2800" b="1" dirty="0" smtClean="0">
                <a:solidFill>
                  <a:schemeClr val="bg1"/>
                </a:solidFill>
              </a:rPr>
              <a:t>Semana 7 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C8CA45EE-CF55-4DDA-B7B1-AA876F8FF4FC}"/>
              </a:ext>
            </a:extLst>
          </p:cNvPr>
          <p:cNvSpPr/>
          <p:nvPr/>
        </p:nvSpPr>
        <p:spPr>
          <a:xfrm>
            <a:off x="5223270" y="3291186"/>
            <a:ext cx="4067299" cy="772671"/>
          </a:xfrm>
          <a:prstGeom prst="roundRect">
            <a:avLst/>
          </a:prstGeom>
          <a:solidFill>
            <a:srgbClr val="005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/>
              <a:t>Avaliação parcial </a:t>
            </a:r>
            <a:r>
              <a:rPr lang="es-ES" sz="2800" dirty="0" smtClean="0"/>
              <a:t>No </a:t>
            </a:r>
            <a:r>
              <a:rPr lang="es-ES" sz="2800" dirty="0"/>
              <a:t>2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Semana 13  </a:t>
            </a:r>
            <a:endParaRPr lang="es-ES" sz="2800" b="1" dirty="0">
              <a:solidFill>
                <a:schemeClr val="bg1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C1C0B01C-C4C6-476C-B44D-23125128656D}"/>
              </a:ext>
            </a:extLst>
          </p:cNvPr>
          <p:cNvCxnSpPr>
            <a:cxnSpLocks/>
          </p:cNvCxnSpPr>
          <p:nvPr/>
        </p:nvCxnSpPr>
        <p:spPr>
          <a:xfrm>
            <a:off x="5036235" y="2615883"/>
            <a:ext cx="0" cy="2548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038A8B3F-39CE-4006-88C9-8315873E0612}"/>
              </a:ext>
            </a:extLst>
          </p:cNvPr>
          <p:cNvGrpSpPr/>
          <p:nvPr/>
        </p:nvGrpSpPr>
        <p:grpSpPr>
          <a:xfrm>
            <a:off x="3847674" y="2858585"/>
            <a:ext cx="2377119" cy="385552"/>
            <a:chOff x="3718560" y="2487167"/>
            <a:chExt cx="2377119" cy="385552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5A404802-8633-4E6B-A216-DB8241345DA2}"/>
                </a:ext>
              </a:extLst>
            </p:cNvPr>
            <p:cNvCxnSpPr>
              <a:cxnSpLocks/>
            </p:cNvCxnSpPr>
            <p:nvPr/>
          </p:nvCxnSpPr>
          <p:spPr>
            <a:xfrm>
              <a:off x="3718560" y="2487168"/>
              <a:ext cx="23652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xmlns="" id="{87FDEB35-556A-4425-82CF-2FC10B91786E}"/>
                </a:ext>
              </a:extLst>
            </p:cNvPr>
            <p:cNvCxnSpPr/>
            <p:nvPr/>
          </p:nvCxnSpPr>
          <p:spPr>
            <a:xfrm flipH="1">
              <a:off x="6095678" y="2487168"/>
              <a:ext cx="1" cy="38555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xmlns="" id="{94345167-BAEA-4B5D-B3F7-DFFD43803709}"/>
                </a:ext>
              </a:extLst>
            </p:cNvPr>
            <p:cNvCxnSpPr/>
            <p:nvPr/>
          </p:nvCxnSpPr>
          <p:spPr>
            <a:xfrm flipH="1">
              <a:off x="3718560" y="2487167"/>
              <a:ext cx="1" cy="38555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FA43C222-3FFB-4D18-B487-CD00C0426B20}"/>
              </a:ext>
            </a:extLst>
          </p:cNvPr>
          <p:cNvGrpSpPr/>
          <p:nvPr/>
        </p:nvGrpSpPr>
        <p:grpSpPr>
          <a:xfrm rot="10800000">
            <a:off x="3847674" y="4065933"/>
            <a:ext cx="2377119" cy="385552"/>
            <a:chOff x="3718560" y="2487167"/>
            <a:chExt cx="2377119" cy="385552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2A2127D5-A6A4-4485-81AB-FF1F63407B7C}"/>
                </a:ext>
              </a:extLst>
            </p:cNvPr>
            <p:cNvCxnSpPr>
              <a:cxnSpLocks/>
            </p:cNvCxnSpPr>
            <p:nvPr/>
          </p:nvCxnSpPr>
          <p:spPr>
            <a:xfrm>
              <a:off x="3718560" y="2487168"/>
              <a:ext cx="23652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xmlns="" id="{474E83F5-CDEE-45EB-AD92-D9A2B5A33191}"/>
                </a:ext>
              </a:extLst>
            </p:cNvPr>
            <p:cNvCxnSpPr/>
            <p:nvPr/>
          </p:nvCxnSpPr>
          <p:spPr>
            <a:xfrm flipH="1">
              <a:off x="6095678" y="2487168"/>
              <a:ext cx="1" cy="38555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xmlns="" id="{275FCA66-62BC-4767-9DA4-DFFE2D5F48C5}"/>
                </a:ext>
              </a:extLst>
            </p:cNvPr>
            <p:cNvCxnSpPr/>
            <p:nvPr/>
          </p:nvCxnSpPr>
          <p:spPr>
            <a:xfrm flipH="1">
              <a:off x="3718560" y="2487167"/>
              <a:ext cx="1" cy="38555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C1A7CC14-DBA7-4CB7-B1E8-6BFDC0415D42}"/>
              </a:ext>
            </a:extLst>
          </p:cNvPr>
          <p:cNvCxnSpPr>
            <a:cxnSpLocks/>
          </p:cNvCxnSpPr>
          <p:nvPr/>
        </p:nvCxnSpPr>
        <p:spPr>
          <a:xfrm>
            <a:off x="5030299" y="4463674"/>
            <a:ext cx="5936" cy="2703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AD162345-A2FE-4E07-9E1A-6F881BF24158}"/>
              </a:ext>
            </a:extLst>
          </p:cNvPr>
          <p:cNvSpPr/>
          <p:nvPr/>
        </p:nvSpPr>
        <p:spPr>
          <a:xfrm>
            <a:off x="2905272" y="4746239"/>
            <a:ext cx="4250051" cy="1572368"/>
          </a:xfrm>
          <a:prstGeom prst="roundRect">
            <a:avLst/>
          </a:prstGeom>
          <a:solidFill>
            <a:srgbClr val="005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/>
              <a:t>TAREFA </a:t>
            </a:r>
            <a:r>
              <a:rPr lang="pt-PT" sz="2800" dirty="0" smtClean="0"/>
              <a:t>INTEGRATIVA. PROYECTO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Semana 17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6" name="3 CuadroTexto">
            <a:extLst>
              <a:ext uri="{FF2B5EF4-FFF2-40B4-BE49-F238E27FC236}">
                <a16:creationId xmlns:a16="http://schemas.microsoft.com/office/drawing/2014/main" xmlns="" id="{D87B5AF6-BF1C-4199-AB59-50C91F674A63}"/>
              </a:ext>
            </a:extLst>
          </p:cNvPr>
          <p:cNvSpPr txBox="1"/>
          <p:nvPr/>
        </p:nvSpPr>
        <p:spPr>
          <a:xfrm>
            <a:off x="428263" y="364748"/>
            <a:ext cx="88623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006600"/>
                </a:solidFill>
                <a:latin typeface="Book Antiqua" pitchFamily="18" charset="0"/>
              </a:rPr>
              <a:t>Sistema </a:t>
            </a:r>
            <a:r>
              <a:rPr lang="pt-PT" sz="4000" b="1" dirty="0">
                <a:solidFill>
                  <a:srgbClr val="006600"/>
                </a:solidFill>
                <a:latin typeface="Book Antiqua" pitchFamily="18" charset="0"/>
              </a:rPr>
              <a:t>de avaliação</a:t>
            </a:r>
            <a:endParaRPr lang="es-ES" sz="4000" b="1" dirty="0">
              <a:solidFill>
                <a:srgbClr val="006600"/>
              </a:solidFill>
              <a:latin typeface="Book Antiqua" pitchFamily="18" charset="0"/>
            </a:endParaRPr>
          </a:p>
          <a:p>
            <a:pPr algn="just"/>
            <a:r>
              <a:rPr lang="es-ES" sz="2000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Es verificación del aprendizaje, un proceso continuo, integral, sistémico, gradual que permite obtener información. Tiene funciones instructivas, educativas, de diagnóstico, desarrollo y control.</a:t>
            </a:r>
          </a:p>
        </p:txBody>
      </p:sp>
    </p:spTree>
    <p:extLst>
      <p:ext uri="{BB962C8B-B14F-4D97-AF65-F5344CB8AC3E}">
        <p14:creationId xmlns:p14="http://schemas.microsoft.com/office/powerpoint/2010/main" val="31314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CustomShape 1"/>
          <p:cNvSpPr/>
          <p:nvPr/>
        </p:nvSpPr>
        <p:spPr>
          <a:xfrm>
            <a:off x="452520" y="245239"/>
            <a:ext cx="8781840" cy="16616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3600" dirty="0" smtClean="0"/>
              <a:t>Introdução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788" name="CustomShape 2"/>
          <p:cNvSpPr/>
          <p:nvPr/>
        </p:nvSpPr>
        <p:spPr>
          <a:xfrm>
            <a:off x="452519" y="2001223"/>
            <a:ext cx="9059593" cy="158755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/>
            <a:r>
              <a:rPr lang="es-ES" sz="3200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s-ES" sz="3200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¿Por qué el paradigma de la Programación Orientada a Objetos (POO</a:t>
            </a:r>
            <a:r>
              <a:rPr lang="es-ES" sz="3200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)?</a:t>
            </a:r>
          </a:p>
          <a:p>
            <a:pPr algn="just"/>
            <a:endParaRPr lang="es-ES" sz="3200" spc="-1" dirty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r>
              <a:rPr lang="es-ES" sz="3200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Conceptos y particularidades de la P.O.O.  </a:t>
            </a:r>
          </a:p>
          <a:p>
            <a:endParaRPr lang="es-ES" sz="3200" spc="-1" dirty="0"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514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CustomShape 1"/>
          <p:cNvSpPr/>
          <p:nvPr/>
        </p:nvSpPr>
        <p:spPr>
          <a:xfrm>
            <a:off x="395280" y="431640"/>
            <a:ext cx="8856720" cy="13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600" dirty="0"/>
              <a:t>Um paradigma de programação é um estilo, modelo ou padrão de desenvolvimento de software. Ou seja, um modelo para resolver problemas computacionais.</a:t>
            </a:r>
            <a:endParaRPr lang="es-ES" sz="26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1944836" y="2510809"/>
            <a:ext cx="2642979" cy="1782249"/>
          </a:xfrm>
          <a:prstGeom prst="roundRect">
            <a:avLst/>
          </a:prstGeom>
          <a:solidFill>
            <a:srgbClr val="8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4587815" y="2510809"/>
            <a:ext cx="2642979" cy="1782249"/>
          </a:xfrm>
          <a:prstGeom prst="roundRect">
            <a:avLst/>
          </a:prstGeom>
          <a:solidFill>
            <a:srgbClr val="8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944836" y="4293058"/>
            <a:ext cx="2642979" cy="1782249"/>
          </a:xfrm>
          <a:prstGeom prst="roundRect">
            <a:avLst/>
          </a:prstGeom>
          <a:solidFill>
            <a:srgbClr val="8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4587815" y="4315153"/>
            <a:ext cx="2642979" cy="1782249"/>
          </a:xfrm>
          <a:prstGeom prst="roundRect">
            <a:avLst/>
          </a:prstGeom>
          <a:solidFill>
            <a:srgbClr val="86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292802" y="2777397"/>
            <a:ext cx="194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Imperativo</a:t>
            </a:r>
          </a:p>
          <a:p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42932" y="2793351"/>
            <a:ext cx="194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Funcional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92802" y="5454819"/>
            <a:ext cx="194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Lógico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97085" y="5181603"/>
            <a:ext cx="243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Programación estructurada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3266325" y="3804720"/>
            <a:ext cx="2642979" cy="1150360"/>
          </a:xfrm>
          <a:prstGeom prst="roundRect">
            <a:avLst/>
          </a:prstGeom>
          <a:solidFill>
            <a:srgbClr val="00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chemeClr val="bg1"/>
                </a:solidFill>
              </a:rPr>
              <a:t>Programação Orientada a Objectos</a:t>
            </a:r>
            <a:endParaRPr lang="es-ES" sz="2400" b="1" dirty="0">
              <a:solidFill>
                <a:schemeClr val="bg1"/>
              </a:solidFill>
              <a:latin typeface="MS Reference Sans Serif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944836" y="2096085"/>
            <a:ext cx="5285958" cy="461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/>
              <a:t>Paradigmas de programação</a:t>
            </a:r>
            <a:endParaRPr lang="es-ES" sz="2400" b="1" dirty="0"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CustomShape 1"/>
          <p:cNvSpPr/>
          <p:nvPr/>
        </p:nvSpPr>
        <p:spPr>
          <a:xfrm>
            <a:off x="469211" y="389714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1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 </a:t>
            </a:r>
            <a:r>
              <a:rPr lang="pt-PT" sz="31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que é a Programação Orientada a Objectos?</a:t>
            </a:r>
            <a:endParaRPr lang="es-ES" sz="31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821" name="CustomShape 2"/>
          <p:cNvSpPr/>
          <p:nvPr/>
        </p:nvSpPr>
        <p:spPr>
          <a:xfrm>
            <a:off x="320322" y="1226232"/>
            <a:ext cx="9079617" cy="370260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58775" indent="-271463" algn="just">
              <a:lnSpc>
                <a:spcPct val="100000"/>
              </a:lnSpc>
              <a:spcBef>
                <a:spcPts val="8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BR" sz="3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É </a:t>
            </a:r>
            <a:r>
              <a:rPr lang="pt-BR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um paradigma para o desenvolvimento de software;</a:t>
            </a:r>
          </a:p>
          <a:p>
            <a:pPr marL="87312" algn="just">
              <a:lnSpc>
                <a:spcPct val="100000"/>
              </a:lnSpc>
              <a:spcBef>
                <a:spcPts val="899"/>
              </a:spcBef>
              <a:buClr>
                <a:srgbClr val="0000FF"/>
              </a:buClr>
              <a:buSzPct val="115000"/>
            </a:pPr>
            <a:endParaRPr lang="es-E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358775" indent="-271463" algn="just">
              <a:lnSpc>
                <a:spcPct val="100000"/>
              </a:lnSpc>
              <a:spcBef>
                <a:spcPts val="8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É uma metodologia de programação de propósito geral que simula o modo de vida do homem, cuja ideia base é que percebemos o mundo que nos rodeia como uma variedade de objetos relacionados, que interagem entre si;</a:t>
            </a:r>
            <a:endParaRPr lang="es-ES" sz="3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53BE0ED-973A-4524-B782-F6E09870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1" y="5389119"/>
            <a:ext cx="3600450" cy="752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F059C07-8DEF-4EC8-98EE-65B358CED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487" y="5411598"/>
            <a:ext cx="4097564" cy="57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CustomShape 2"/>
          <p:cNvSpPr/>
          <p:nvPr/>
        </p:nvSpPr>
        <p:spPr>
          <a:xfrm>
            <a:off x="320322" y="1538466"/>
            <a:ext cx="9079617" cy="327886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57188" indent="-269875" algn="just">
              <a:lnSpc>
                <a:spcPct val="100000"/>
              </a:lnSpc>
              <a:spcBef>
                <a:spcPts val="8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Baseia-se no facto de que o mundo, as atividades diárias, podem ser modeladas como um conjunto de objetos que interagem entre </a:t>
            </a:r>
            <a:r>
              <a:rPr lang="pt-PT" sz="3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si</a:t>
            </a:r>
          </a:p>
          <a:p>
            <a:pPr marL="357188" indent="-269875" algn="just">
              <a:lnSpc>
                <a:spcPct val="100000"/>
              </a:lnSpc>
              <a:spcBef>
                <a:spcPts val="8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pt-PT" sz="30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452438" indent="-365125" algn="just">
              <a:spcBef>
                <a:spcPts val="899"/>
              </a:spcBef>
              <a:buClr>
                <a:srgbClr val="0000FF"/>
              </a:buClr>
              <a:buSzPct val="106000"/>
              <a:buFont typeface="Arial" pitchFamily="34" charset="0"/>
              <a:buChar char="•"/>
            </a:pPr>
            <a:r>
              <a:rPr lang="es-ES" sz="3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Un objeto es la representación de un elemento o entidad del mundo real.</a:t>
            </a:r>
          </a:p>
          <a:p>
            <a:pPr marL="88560" algn="just">
              <a:lnSpc>
                <a:spcPct val="100000"/>
              </a:lnSpc>
              <a:spcBef>
                <a:spcPts val="899"/>
              </a:spcBef>
              <a:buClr>
                <a:srgbClr val="93A299"/>
              </a:buClr>
            </a:pPr>
            <a:endParaRPr lang="es-E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53E8FB8-2749-497A-BA98-F978239F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1" y="5399853"/>
            <a:ext cx="3295650" cy="8953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32BD01-12C8-4B33-A271-C91B866E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101" y="5376086"/>
            <a:ext cx="3409950" cy="714375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469211" y="389714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1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 </a:t>
            </a:r>
            <a:r>
              <a:rPr lang="pt-PT" sz="31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que é a Programação Orientada a Objectos?</a:t>
            </a:r>
            <a:endParaRPr lang="es-ES" sz="31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54564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CustomShape 3"/>
          <p:cNvSpPr/>
          <p:nvPr/>
        </p:nvSpPr>
        <p:spPr>
          <a:xfrm>
            <a:off x="5148360" y="1655640"/>
            <a:ext cx="4292640" cy="226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2 Rectángulo"/>
          <p:cNvSpPr/>
          <p:nvPr/>
        </p:nvSpPr>
        <p:spPr>
          <a:xfrm>
            <a:off x="593766" y="241351"/>
            <a:ext cx="8621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¿Cuántos elementos (objetos) se pueden identificar en la clase conferencia?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8" y="1288045"/>
            <a:ext cx="6056722" cy="486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111576" y="3342223"/>
            <a:ext cx="1181687" cy="9847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CustomShape 1"/>
          <p:cNvSpPr/>
          <p:nvPr/>
        </p:nvSpPr>
        <p:spPr>
          <a:xfrm>
            <a:off x="343226" y="1313391"/>
            <a:ext cx="925092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r>
              <a:rPr lang="pt-PT" sz="2800" dirty="0"/>
              <a:t>A ideia base é perceber o mundo que nos rodeia como uma </a:t>
            </a:r>
            <a:r>
              <a:rPr lang="pt-PT" sz="2800" b="1" dirty="0"/>
              <a:t>VARIEDADE DE OBJECTOS </a:t>
            </a:r>
            <a:r>
              <a:rPr lang="pt-PT" sz="2800" dirty="0"/>
              <a:t>interagindo entre </a:t>
            </a:r>
            <a:r>
              <a:rPr lang="pt-PT" sz="2800" dirty="0" smtClean="0"/>
              <a:t>si</a:t>
            </a:r>
            <a:r>
              <a:rPr lang="es-ES" sz="28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.</a:t>
            </a:r>
            <a:endParaRPr lang="es-ES" sz="2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6" name="CustomShape 2"/>
          <p:cNvSpPr/>
          <p:nvPr/>
        </p:nvSpPr>
        <p:spPr>
          <a:xfrm>
            <a:off x="460260" y="355763"/>
            <a:ext cx="8748720" cy="108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Paradigma 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da 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P.O.O</a:t>
            </a:r>
          </a:p>
        </p:txBody>
      </p:sp>
      <p:sp>
        <p:nvSpPr>
          <p:cNvPr id="2831" name="CustomShape 4"/>
          <p:cNvSpPr/>
          <p:nvPr/>
        </p:nvSpPr>
        <p:spPr>
          <a:xfrm rot="1920000">
            <a:off x="5210640" y="4426920"/>
            <a:ext cx="991080" cy="119736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0AD47"/>
          </a:solidFill>
          <a:ln w="12600">
            <a:solidFill>
              <a:srgbClr val="527F3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2" name="CustomShape 5"/>
          <p:cNvSpPr/>
          <p:nvPr/>
        </p:nvSpPr>
        <p:spPr>
          <a:xfrm rot="9060000">
            <a:off x="6396120" y="4793400"/>
            <a:ext cx="1690560" cy="83088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00A8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3" name="CustomShape 6"/>
          <p:cNvSpPr/>
          <p:nvPr/>
        </p:nvSpPr>
        <p:spPr>
          <a:xfrm rot="19980000">
            <a:off x="7758360" y="4221360"/>
            <a:ext cx="1756440" cy="109800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C000"/>
          </a:solidFill>
          <a:ln w="12600">
            <a:solidFill>
              <a:srgbClr val="BC8E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4" name="CustomShape 7"/>
          <p:cNvSpPr/>
          <p:nvPr/>
        </p:nvSpPr>
        <p:spPr>
          <a:xfrm rot="1920000">
            <a:off x="3182040" y="3942720"/>
            <a:ext cx="989280" cy="1197720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D22B2B"/>
          </a:solidFill>
          <a:ln w="12600">
            <a:solidFill>
              <a:srgbClr val="527F3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8" name="CustomShape 8"/>
          <p:cNvSpPr/>
          <p:nvPr/>
        </p:nvSpPr>
        <p:spPr>
          <a:xfrm>
            <a:off x="3230640" y="4896000"/>
            <a:ext cx="1163520" cy="78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BF0DE4B-AC5F-4AA3-8DAA-237743AF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26" y="2959207"/>
            <a:ext cx="4872387" cy="2952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CustomShape 5"/>
          <p:cNvSpPr/>
          <p:nvPr/>
        </p:nvSpPr>
        <p:spPr>
          <a:xfrm>
            <a:off x="70942" y="792523"/>
            <a:ext cx="4208034" cy="9000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24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Exemplo</a:t>
            </a:r>
            <a:r>
              <a:rPr lang="es-ES" sz="24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No. 1</a:t>
            </a:r>
          </a:p>
          <a:p>
            <a:pPr algn="ctr">
              <a:lnSpc>
                <a:spcPct val="100000"/>
              </a:lnSpc>
            </a:pPr>
            <a:r>
              <a:rPr lang="pt-PT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 automóvel é um objeto</a:t>
            </a:r>
            <a:endParaRPr lang="es-ES" sz="24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841" name="CustomShape 1"/>
          <p:cNvSpPr/>
          <p:nvPr/>
        </p:nvSpPr>
        <p:spPr>
          <a:xfrm>
            <a:off x="604653" y="4956724"/>
            <a:ext cx="1827000" cy="12094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Marca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Modelo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Placa de matrícula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43" name="CustomShape 3"/>
          <p:cNvSpPr/>
          <p:nvPr/>
        </p:nvSpPr>
        <p:spPr>
          <a:xfrm>
            <a:off x="656557" y="2000177"/>
            <a:ext cx="3550191" cy="23252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itchFamily="34" charset="0"/>
                <a:cs typeface="Calibri" pitchFamily="34" charset="0"/>
              </a:rPr>
              <a:t>ligar o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motor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 smtClean="0">
                <a:latin typeface="Calibri" pitchFamily="34" charset="0"/>
                <a:cs typeface="Calibri" pitchFamily="34" charset="0"/>
              </a:rPr>
              <a:t>Mover-o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itchFamily="34" charset="0"/>
                <a:cs typeface="Calibri" pitchFamily="34" charset="0"/>
              </a:rPr>
              <a:t>Desligue o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motor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itchFamily="34" charset="0"/>
                <a:cs typeface="Calibri" pitchFamily="34" charset="0"/>
              </a:rPr>
              <a:t>Acelerar o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motor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 smtClean="0">
                <a:latin typeface="Calibri" pitchFamily="34" charset="0"/>
                <a:cs typeface="Calibri" pitchFamily="34" charset="0"/>
              </a:rPr>
              <a:t>Frear </a:t>
            </a:r>
            <a:r>
              <a:rPr lang="pt-PT" sz="2400" dirty="0">
                <a:latin typeface="Calibri" pitchFamily="34" charset="0"/>
                <a:cs typeface="Calibri" pitchFamily="34" charset="0"/>
              </a:rPr>
              <a:t>o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carro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>
                <a:latin typeface="Calibri" pitchFamily="34" charset="0"/>
                <a:cs typeface="Calibri" pitchFamily="34" charset="0"/>
              </a:rPr>
              <a:t>Vire pela </a:t>
            </a:r>
            <a:r>
              <a:rPr lang="pt-PT" sz="2400" dirty="0" smtClean="0">
                <a:latin typeface="Calibri" pitchFamily="34" charset="0"/>
                <a:cs typeface="Calibri" pitchFamily="34" charset="0"/>
              </a:rPr>
              <a:t>direita, esquerda</a:t>
            </a:r>
          </a:p>
        </p:txBody>
      </p:sp>
      <p:sp>
        <p:nvSpPr>
          <p:cNvPr id="2849" name="CustomShape 8"/>
          <p:cNvSpPr/>
          <p:nvPr/>
        </p:nvSpPr>
        <p:spPr>
          <a:xfrm>
            <a:off x="604653" y="4567616"/>
            <a:ext cx="20098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s-MX" sz="2600" b="1" strike="noStrike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Atributos</a:t>
            </a:r>
            <a:endParaRPr lang="es-ES" sz="2600" b="0" strike="noStrike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51" name="CustomShape 10"/>
          <p:cNvSpPr/>
          <p:nvPr/>
        </p:nvSpPr>
        <p:spPr>
          <a:xfrm>
            <a:off x="221030" y="1624910"/>
            <a:ext cx="4057946" cy="53828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pt-PT" sz="2800" b="1" dirty="0">
                <a:latin typeface="Calibri" pitchFamily="34" charset="0"/>
                <a:cs typeface="Calibri" pitchFamily="34" charset="0"/>
              </a:rPr>
              <a:t>Ações. Funções.</a:t>
            </a:r>
            <a:endParaRPr lang="es-ES" sz="2800" b="1" strike="noStrike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51" y="4213463"/>
            <a:ext cx="2971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stomShape 5">
            <a:extLst>
              <a:ext uri="{FF2B5EF4-FFF2-40B4-BE49-F238E27FC236}">
                <a16:creationId xmlns:a16="http://schemas.microsoft.com/office/drawing/2014/main" xmlns="" id="{F571A17D-D0B0-44D7-AB63-0BE607CC3373}"/>
              </a:ext>
            </a:extLst>
          </p:cNvPr>
          <p:cNvSpPr/>
          <p:nvPr/>
        </p:nvSpPr>
        <p:spPr>
          <a:xfrm>
            <a:off x="4781506" y="863559"/>
            <a:ext cx="4470929" cy="9000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es-ES" sz="24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Exemplo</a:t>
            </a:r>
            <a:r>
              <a:rPr lang="es-ES" sz="24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No. 2</a:t>
            </a:r>
          </a:p>
          <a:p>
            <a:pPr algn="ctr">
              <a:lnSpc>
                <a:spcPct val="100000"/>
              </a:lnSpc>
            </a:pPr>
            <a:r>
              <a:rPr lang="pt-PT" sz="2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 retângulo é um objeto</a:t>
            </a:r>
            <a:endParaRPr lang="es-ES" sz="24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xmlns="" id="{456ACCF6-ED5C-4034-844E-55D43A6BA070}"/>
              </a:ext>
            </a:extLst>
          </p:cNvPr>
          <p:cNvSpPr/>
          <p:nvPr/>
        </p:nvSpPr>
        <p:spPr>
          <a:xfrm>
            <a:off x="6188518" y="2346055"/>
            <a:ext cx="3316926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Calcular Perímetro</a:t>
            </a:r>
            <a:endParaRPr lang="es-ES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Calcular Área</a:t>
            </a:r>
            <a:endParaRPr lang="es-ES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xmlns="" id="{16DDF0BC-0DF2-4CF0-9B8F-4D655B12E0B9}"/>
              </a:ext>
            </a:extLst>
          </p:cNvPr>
          <p:cNvSpPr/>
          <p:nvPr/>
        </p:nvSpPr>
        <p:spPr>
          <a:xfrm>
            <a:off x="6185625" y="3679043"/>
            <a:ext cx="1781280" cy="106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lado a</a:t>
            </a:r>
          </a:p>
          <a:p>
            <a:pPr marL="266700" indent="-266700">
              <a:lnSpc>
                <a:spcPct val="100000"/>
              </a:lnSpc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5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lado b</a:t>
            </a: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xmlns="" id="{78BD6A84-8E8A-4158-9451-41958DEA8CB0}"/>
              </a:ext>
            </a:extLst>
          </p:cNvPr>
          <p:cNvSpPr/>
          <p:nvPr/>
        </p:nvSpPr>
        <p:spPr>
          <a:xfrm>
            <a:off x="6185625" y="3179995"/>
            <a:ext cx="20098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s-MX" sz="2800" b="1" strike="noStrike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Atributos</a:t>
            </a:r>
            <a:endParaRPr lang="es-ES" sz="2800" b="0" strike="noStrike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ACD2DAD-3BC2-4FAA-B5A0-2294CEA21C4A}"/>
              </a:ext>
            </a:extLst>
          </p:cNvPr>
          <p:cNvSpPr/>
          <p:nvPr/>
        </p:nvSpPr>
        <p:spPr>
          <a:xfrm>
            <a:off x="6248644" y="4541201"/>
            <a:ext cx="2450077" cy="11798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stomShape 5">
            <a:extLst>
              <a:ext uri="{FF2B5EF4-FFF2-40B4-BE49-F238E27FC236}">
                <a16:creationId xmlns:a16="http://schemas.microsoft.com/office/drawing/2014/main" xmlns="" id="{43A9E224-C35F-4F25-AF7C-A34CA73BA9EB}"/>
              </a:ext>
            </a:extLst>
          </p:cNvPr>
          <p:cNvSpPr/>
          <p:nvPr/>
        </p:nvSpPr>
        <p:spPr>
          <a:xfrm>
            <a:off x="2426224" y="207871"/>
            <a:ext cx="4208034" cy="3439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2800" dirty="0"/>
              <a:t>Exemplos de objetos</a:t>
            </a:r>
            <a:endParaRPr lang="es-ES" sz="2600" b="1" spc="-1" dirty="0"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17" name="CustomShape 10"/>
          <p:cNvSpPr/>
          <p:nvPr/>
        </p:nvSpPr>
        <p:spPr>
          <a:xfrm>
            <a:off x="5161592" y="1731035"/>
            <a:ext cx="4057946" cy="53828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pt-PT" sz="2800" b="1" dirty="0">
                <a:latin typeface="Calibri" pitchFamily="34" charset="0"/>
                <a:cs typeface="Calibri" pitchFamily="34" charset="0"/>
              </a:rPr>
              <a:t>Ações. Funções.</a:t>
            </a:r>
            <a:endParaRPr lang="es-ES" sz="2800" b="1" strike="noStrike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CustomShape 1"/>
          <p:cNvSpPr/>
          <p:nvPr/>
        </p:nvSpPr>
        <p:spPr>
          <a:xfrm>
            <a:off x="398520" y="1046710"/>
            <a:ext cx="9054969" cy="5326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48920" algn="just">
              <a:spcAft>
                <a:spcPts val="799"/>
              </a:spcAft>
            </a:pPr>
            <a:r>
              <a:rPr lang="pt-PT" sz="3200" dirty="0" smtClean="0"/>
              <a:t>Materias</a:t>
            </a:r>
            <a:r>
              <a:rPr lang="es-MX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7550" indent="-269875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/>
              <a:t>Introdução ao curso. Sistema de avaliação</a:t>
            </a:r>
            <a:r>
              <a:rPr lang="es-MX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;</a:t>
            </a:r>
            <a:endParaRPr lang="es-MX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717550" indent="-269875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/>
              <a:t>Programação Orientada a Objectos: classes, objectos, atributos, funcionalidades ou métodos</a:t>
            </a:r>
            <a:r>
              <a:rPr lang="es-MX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;</a:t>
            </a:r>
            <a:endParaRPr lang="es-E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7550" indent="-269875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/>
              <a:t>Principais relações entre classes</a:t>
            </a:r>
            <a:r>
              <a:rPr lang="pt-PT" sz="2400" dirty="0" smtClean="0"/>
              <a:t>:</a:t>
            </a:r>
          </a:p>
          <a:p>
            <a:pPr marL="717550" indent="-269875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/>
              <a:t>Associações (agregação e composição)</a:t>
            </a:r>
            <a:r>
              <a:rPr lang="es-MX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; </a:t>
            </a:r>
            <a:endParaRPr lang="es-E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8138" lvl="2" indent="-271463" algn="just">
              <a:spcAft>
                <a:spcPts val="799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PT" sz="2400" dirty="0"/>
              <a:t>Herança (Generalização/especialização</a:t>
            </a:r>
            <a:r>
              <a:rPr lang="pt-PT" sz="2400" dirty="0" smtClean="0"/>
              <a:t>);</a:t>
            </a:r>
          </a:p>
          <a:p>
            <a:pPr marL="1608138" lvl="2" indent="-271463" algn="just">
              <a:spcAft>
                <a:spcPts val="799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pt-PT" sz="2400" dirty="0"/>
              <a:t>Relação de dependência ou uso</a:t>
            </a:r>
            <a:r>
              <a:rPr lang="es-MX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;  </a:t>
            </a:r>
            <a:endParaRPr lang="es-E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17550" indent="-269875" algn="just">
              <a:spcAft>
                <a:spcPts val="799"/>
              </a:spcAft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400" dirty="0"/>
              <a:t>Representação gráfica (UML) de classes e suas </a:t>
            </a:r>
            <a:r>
              <a:rPr lang="pt-PT" sz="2400" dirty="0" smtClean="0"/>
              <a:t>relações</a:t>
            </a:r>
            <a:r>
              <a:rPr lang="es-MX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</a:p>
          <a:p>
            <a:pPr marL="717550" indent="-269875" algn="just">
              <a:spcAft>
                <a:spcPts val="799"/>
              </a:spcAft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2400" dirty="0"/>
              <a:t>Polimorfismo. </a:t>
            </a:r>
          </a:p>
        </p:txBody>
      </p:sp>
      <p:sp>
        <p:nvSpPr>
          <p:cNvPr id="3" name="CustomShape 1"/>
          <p:cNvSpPr/>
          <p:nvPr/>
        </p:nvSpPr>
        <p:spPr>
          <a:xfrm>
            <a:off x="452520" y="251829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Sistema de conteúdos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CustomShape 1"/>
          <p:cNvSpPr/>
          <p:nvPr/>
        </p:nvSpPr>
        <p:spPr>
          <a:xfrm>
            <a:off x="252360" y="385920"/>
            <a:ext cx="914400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Porquê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 paradigma orientado a objectos?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823" name="CustomShape 2"/>
          <p:cNvSpPr/>
          <p:nvPr/>
        </p:nvSpPr>
        <p:spPr>
          <a:xfrm>
            <a:off x="400243" y="1368360"/>
            <a:ext cx="8919775" cy="47258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57188" indent="-269875" algn="just">
              <a:spcBef>
                <a:spcPts val="7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3000" dirty="0">
                <a:latin typeface="Calibri" panose="020F0502020204030204" pitchFamily="34" charset="0"/>
                <a:cs typeface="Calibri" panose="020F0502020204030204" pitchFamily="34" charset="0"/>
              </a:rPr>
              <a:t>Facilita a REUTILIZAÇÃO dos componentes de software e a sua manutenção, o que resulta no desenvolvimento de aplicações em menos tempo. Simplifica o desenvolvimento de software;</a:t>
            </a:r>
            <a:endParaRPr lang="es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269875" algn="just">
              <a:spcBef>
                <a:spcPts val="7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Microsoft YaHei"/>
              <a:cs typeface="Calibri" pitchFamily="34" charset="0"/>
            </a:endParaRPr>
          </a:p>
          <a:p>
            <a:pPr marL="357188" indent="-269875" algn="just">
              <a:spcBef>
                <a:spcPts val="7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3000" dirty="0">
                <a:latin typeface="Calibri" panose="020F0502020204030204" pitchFamily="34" charset="0"/>
                <a:cs typeface="Calibri" panose="020F0502020204030204" pitchFamily="34" charset="0"/>
              </a:rPr>
              <a:t>Permite modelar dados e comportamentos exatamente como são feitos no mundo real</a:t>
            </a:r>
            <a:r>
              <a:rPr 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57188" indent="-269875" algn="just">
              <a:spcBef>
                <a:spcPts val="7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269875" algn="just">
              <a:spcBef>
                <a:spcPts val="7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3000" dirty="0">
                <a:latin typeface="Calibri" panose="020F0502020204030204" pitchFamily="34" charset="0"/>
                <a:cs typeface="Calibri" panose="020F0502020204030204" pitchFamily="34" charset="0"/>
              </a:rPr>
              <a:t>O processo de manutenção de software é mais simples do que noutros paradigmas de programação.</a:t>
            </a:r>
            <a:endParaRPr lang="es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-269875" algn="just">
              <a:spcBef>
                <a:spcPts val="79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es-ES" sz="3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Microsoft YaHe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CustomShape 1"/>
          <p:cNvSpPr/>
          <p:nvPr/>
        </p:nvSpPr>
        <p:spPr>
          <a:xfrm>
            <a:off x="252360" y="385920"/>
            <a:ext cx="914400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Reutilização </a:t>
            </a:r>
            <a:r>
              <a:rPr lang="pt-PT" sz="3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componentes de </a:t>
            </a:r>
            <a:r>
              <a:rPr lang="pt-PT" sz="3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software. </a:t>
            </a:r>
          </a:p>
          <a:p>
            <a:pPr algn="ctr">
              <a:lnSpc>
                <a:spcPct val="100000"/>
              </a:lnSpc>
            </a:pPr>
            <a:r>
              <a:rPr lang="pt-PT" sz="3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 </a:t>
            </a:r>
            <a:r>
              <a:rPr lang="pt-PT" sz="3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que significa?</a:t>
            </a:r>
            <a:endParaRPr lang="es-ES" sz="3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823" name="CustomShape 2"/>
          <p:cNvSpPr/>
          <p:nvPr/>
        </p:nvSpPr>
        <p:spPr>
          <a:xfrm>
            <a:off x="294564" y="1670921"/>
            <a:ext cx="8919775" cy="23130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pt-BR" sz="2700" dirty="0" smtClean="0">
                <a:latin typeface="Calibri" pitchFamily="34" charset="0"/>
                <a:cs typeface="Calibri" pitchFamily="34" charset="0"/>
              </a:rPr>
              <a:t>É </a:t>
            </a:r>
            <a:r>
              <a:rPr lang="pt-BR" sz="2700" dirty="0">
                <a:latin typeface="Calibri" pitchFamily="34" charset="0"/>
                <a:cs typeface="Calibri" pitchFamily="34" charset="0"/>
              </a:rPr>
              <a:t>a possibilidade de reciclar ou reutilizar </a:t>
            </a:r>
            <a:r>
              <a:rPr lang="pt-BR" sz="2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 componentes </a:t>
            </a:r>
            <a:r>
              <a:rPr lang="pt-BR" sz="2700" dirty="0">
                <a:latin typeface="Calibri" pitchFamily="34" charset="0"/>
                <a:cs typeface="Calibri" pitchFamily="34" charset="0"/>
              </a:rPr>
              <a:t>de um software, no todo ou em parte, de forma a evitar soluções redundantes para problemas já resolvidos anteriormente.</a:t>
            </a:r>
          </a:p>
          <a:p>
            <a:pPr marL="88560" algn="just">
              <a:spcBef>
                <a:spcPts val="799"/>
              </a:spcBef>
              <a:spcAft>
                <a:spcPts val="600"/>
              </a:spcAft>
              <a:buClr>
                <a:srgbClr val="93A299"/>
              </a:buClr>
            </a:pPr>
            <a:r>
              <a:rPr lang="es-E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Reutilización </a:t>
            </a:r>
            <a:r>
              <a:rPr lang="es-E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de: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227A8DB-6FC9-4D7F-8408-BC826548A985}"/>
              </a:ext>
            </a:extLst>
          </p:cNvPr>
          <p:cNvSpPr/>
          <p:nvPr/>
        </p:nvSpPr>
        <p:spPr>
          <a:xfrm>
            <a:off x="504505" y="4136407"/>
            <a:ext cx="512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Código: </a:t>
            </a:r>
            <a:r>
              <a:rPr lang="pt-PT" sz="2400" dirty="0"/>
              <a:t>Classes, funções, métodos</a:t>
            </a:r>
            <a:endParaRPr lang="es-ES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80C2189-6059-487F-944B-08098BE72B96}"/>
              </a:ext>
            </a:extLst>
          </p:cNvPr>
          <p:cNvSpPr/>
          <p:nvPr/>
        </p:nvSpPr>
        <p:spPr>
          <a:xfrm>
            <a:off x="504505" y="4473101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Diseños: </a:t>
            </a:r>
            <a:r>
              <a:rPr lang="es-ES" sz="2400" dirty="0"/>
              <a:t>Arquitecturas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373A12-2D79-49C8-B407-3BE75BE3AB07}"/>
              </a:ext>
            </a:extLst>
          </p:cNvPr>
          <p:cNvSpPr/>
          <p:nvPr/>
        </p:nvSpPr>
        <p:spPr>
          <a:xfrm>
            <a:off x="504505" y="4820946"/>
            <a:ext cx="8589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Especificaciones: </a:t>
            </a:r>
            <a:r>
              <a:rPr lang="pt-PT" sz="2400" dirty="0"/>
              <a:t>Elementos de conceção e implementação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060932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CustomShape 1"/>
          <p:cNvSpPr/>
          <p:nvPr/>
        </p:nvSpPr>
        <p:spPr>
          <a:xfrm>
            <a:off x="252360" y="360360"/>
            <a:ext cx="8748720" cy="108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Noções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básicas de POO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874" name="CustomShape 2"/>
          <p:cNvSpPr/>
          <p:nvPr/>
        </p:nvSpPr>
        <p:spPr>
          <a:xfrm>
            <a:off x="893332" y="1823510"/>
            <a:ext cx="7933598" cy="21917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66700" indent="-266700" algn="just">
              <a:lnSpc>
                <a:spcPct val="100000"/>
              </a:lnSpc>
              <a:spcBef>
                <a:spcPts val="998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Classes</a:t>
            </a:r>
            <a:r>
              <a:rPr lang="es-ES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; </a:t>
            </a:r>
            <a:endParaRPr lang="es-ES" sz="3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66700" indent="-266700" algn="just">
              <a:lnSpc>
                <a:spcPct val="100000"/>
              </a:lnSpc>
              <a:spcBef>
                <a:spcPts val="998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Objetos;</a:t>
            </a:r>
            <a:endParaRPr lang="es-ES" sz="3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66700" indent="-266700" algn="just">
              <a:lnSpc>
                <a:spcPct val="100000"/>
              </a:lnSpc>
              <a:spcBef>
                <a:spcPts val="998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Atributos </a:t>
            </a:r>
          </a:p>
          <a:p>
            <a:pPr marL="266700" indent="-266700" algn="just">
              <a:lnSpc>
                <a:spcPct val="100000"/>
              </a:lnSpc>
              <a:spcBef>
                <a:spcPts val="998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F</a:t>
            </a:r>
            <a:r>
              <a:rPr lang="es-ES" sz="3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uncionabilidades o métodos de una </a:t>
            </a:r>
            <a:r>
              <a:rPr lang="pt-PT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classe</a:t>
            </a:r>
            <a:r>
              <a:rPr lang="es-ES" sz="3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S Mincho"/>
              </a:rPr>
              <a:t> </a:t>
            </a:r>
            <a:endParaRPr lang="es-ES" sz="3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395DAA-590B-4F27-903B-4CE44BB8E132}"/>
              </a:ext>
            </a:extLst>
          </p:cNvPr>
          <p:cNvSpPr/>
          <p:nvPr/>
        </p:nvSpPr>
        <p:spPr>
          <a:xfrm>
            <a:off x="1301611" y="5658150"/>
            <a:ext cx="6796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CLASSES</a:t>
            </a:r>
            <a:r>
              <a:rPr lang="es-E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OBJETOS, ATRIBUTOS, FUNCIONALIDADES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CustomShape 1"/>
          <p:cNvSpPr/>
          <p:nvPr/>
        </p:nvSpPr>
        <p:spPr>
          <a:xfrm>
            <a:off x="330120" y="360360"/>
            <a:ext cx="8748720" cy="6700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</a:t>
            </a:r>
            <a:r>
              <a:rPr lang="es-ES" sz="44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4400" b="1" strike="noStrike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</a:t>
            </a:r>
            <a:r>
              <a:rPr lang="es-ES" sz="44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4400" b="1" strike="noStrike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em</a:t>
            </a:r>
            <a:r>
              <a:rPr lang="es-ES" sz="44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4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P.O.O</a:t>
            </a:r>
            <a:endParaRPr lang="es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6" name="CustomShape 2"/>
          <p:cNvSpPr/>
          <p:nvPr/>
        </p:nvSpPr>
        <p:spPr>
          <a:xfrm>
            <a:off x="375818" y="1030446"/>
            <a:ext cx="8968625" cy="19525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14120" algn="just">
              <a:lnSpc>
                <a:spcPct val="100000"/>
              </a:lnSpc>
              <a:spcBef>
                <a:spcPts val="598"/>
              </a:spcBef>
            </a:pPr>
            <a:r>
              <a:rPr lang="pt-PT" sz="3000" dirty="0">
                <a:latin typeface="Calibri" pitchFamily="34" charset="0"/>
                <a:cs typeface="Calibri" pitchFamily="34" charset="0"/>
              </a:rPr>
              <a:t>Família de elementos semelhantes. É UM MODELO ou template que serve para definir ou criar um número indeterminado de objectos com o seu estado particular</a:t>
            </a:r>
            <a:endParaRPr lang="es-ES" sz="3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F02D7698-129A-4F3A-A06A-C584370F0AA6}"/>
              </a:ext>
            </a:extLst>
          </p:cNvPr>
          <p:cNvGrpSpPr/>
          <p:nvPr/>
        </p:nvGrpSpPr>
        <p:grpSpPr>
          <a:xfrm>
            <a:off x="2381565" y="2744390"/>
            <a:ext cx="5439900" cy="3265842"/>
            <a:chOff x="2381565" y="2744390"/>
            <a:chExt cx="5439900" cy="326584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9A3C95F3-1F19-401E-A990-1D10F387739D}"/>
                </a:ext>
              </a:extLst>
            </p:cNvPr>
            <p:cNvSpPr txBox="1"/>
            <p:nvPr/>
          </p:nvSpPr>
          <p:spPr>
            <a:xfrm>
              <a:off x="2381565" y="5363901"/>
              <a:ext cx="2612572" cy="646331"/>
            </a:xfrm>
            <a:prstGeom prst="rect">
              <a:avLst/>
            </a:prstGeom>
            <a:noFill/>
            <a:ln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São </a:t>
              </a:r>
              <a:r>
                <a:rPr lang="pt-BR" dirty="0"/>
                <a:t>características que a classe proporciona</a:t>
              </a: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xmlns="" id="{4082F290-480B-4BB8-B063-7DBC2DF6BB10}"/>
                </a:ext>
              </a:extLst>
            </p:cNvPr>
            <p:cNvSpPr/>
            <p:nvPr/>
          </p:nvSpPr>
          <p:spPr>
            <a:xfrm>
              <a:off x="4230740" y="2744390"/>
              <a:ext cx="145754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Classe</a:t>
              </a:r>
              <a:endParaRPr lang="es-ES" sz="2400" b="1" dirty="0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2BA99CCD-8CB2-4A61-9AD4-3973835E07F3}"/>
                </a:ext>
              </a:extLst>
            </p:cNvPr>
            <p:cNvSpPr/>
            <p:nvPr/>
          </p:nvSpPr>
          <p:spPr>
            <a:xfrm>
              <a:off x="4230740" y="3667796"/>
              <a:ext cx="145754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Objeto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54AC9A00-3A75-47F5-A541-AC59314AE7FE}"/>
                </a:ext>
              </a:extLst>
            </p:cNvPr>
            <p:cNvSpPr/>
            <p:nvPr/>
          </p:nvSpPr>
          <p:spPr>
            <a:xfrm>
              <a:off x="2886849" y="4512672"/>
              <a:ext cx="166140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Atributos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xmlns="" id="{AA26BF00-4335-4022-8DD8-A0EA4C78285D}"/>
                </a:ext>
              </a:extLst>
            </p:cNvPr>
            <p:cNvSpPr/>
            <p:nvPr/>
          </p:nvSpPr>
          <p:spPr>
            <a:xfrm>
              <a:off x="5343062" y="4509911"/>
              <a:ext cx="166140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Métodos</a:t>
              </a:r>
            </a:p>
          </p:txBody>
        </p:sp>
        <p:sp>
          <p:nvSpPr>
            <p:cNvPr id="4" name="Flecha: hacia abajo 3">
              <a:extLst>
                <a:ext uri="{FF2B5EF4-FFF2-40B4-BE49-F238E27FC236}">
                  <a16:creationId xmlns:a16="http://schemas.microsoft.com/office/drawing/2014/main" xmlns="" id="{E19904A0-A777-45D2-BDAE-C34399FBCD41}"/>
                </a:ext>
              </a:extLst>
            </p:cNvPr>
            <p:cNvSpPr/>
            <p:nvPr/>
          </p:nvSpPr>
          <p:spPr>
            <a:xfrm>
              <a:off x="4869743" y="3255030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abajo 9">
              <a:extLst>
                <a:ext uri="{FF2B5EF4-FFF2-40B4-BE49-F238E27FC236}">
                  <a16:creationId xmlns:a16="http://schemas.microsoft.com/office/drawing/2014/main" xmlns="" id="{52157E7B-44DE-4D3C-9937-B46334A6A5D1}"/>
                </a:ext>
              </a:extLst>
            </p:cNvPr>
            <p:cNvSpPr/>
            <p:nvPr/>
          </p:nvSpPr>
          <p:spPr>
            <a:xfrm>
              <a:off x="4264387" y="4122801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lecha: hacia abajo 10">
              <a:extLst>
                <a:ext uri="{FF2B5EF4-FFF2-40B4-BE49-F238E27FC236}">
                  <a16:creationId xmlns:a16="http://schemas.microsoft.com/office/drawing/2014/main" xmlns="" id="{537F5845-7A93-4D48-8B8F-F3F47E1F4F64}"/>
                </a:ext>
              </a:extLst>
            </p:cNvPr>
            <p:cNvSpPr/>
            <p:nvPr/>
          </p:nvSpPr>
          <p:spPr>
            <a:xfrm>
              <a:off x="5497157" y="4114424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abajo 12">
              <a:extLst>
                <a:ext uri="{FF2B5EF4-FFF2-40B4-BE49-F238E27FC236}">
                  <a16:creationId xmlns:a16="http://schemas.microsoft.com/office/drawing/2014/main" xmlns="" id="{F44A4254-D544-49E0-9E0F-755137519FF9}"/>
                </a:ext>
              </a:extLst>
            </p:cNvPr>
            <p:cNvSpPr/>
            <p:nvPr/>
          </p:nvSpPr>
          <p:spPr>
            <a:xfrm>
              <a:off x="3711602" y="4988308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Flecha: hacia abajo 13">
              <a:extLst>
                <a:ext uri="{FF2B5EF4-FFF2-40B4-BE49-F238E27FC236}">
                  <a16:creationId xmlns:a16="http://schemas.microsoft.com/office/drawing/2014/main" xmlns="" id="{36C378DB-C615-4CEE-94F1-513C8048C78A}"/>
                </a:ext>
              </a:extLst>
            </p:cNvPr>
            <p:cNvSpPr/>
            <p:nvPr/>
          </p:nvSpPr>
          <p:spPr>
            <a:xfrm>
              <a:off x="6008367" y="4988308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AE1A2EAE-9CF8-437E-A49B-92B8320BCE76}"/>
                </a:ext>
              </a:extLst>
            </p:cNvPr>
            <p:cNvSpPr txBox="1"/>
            <p:nvPr/>
          </p:nvSpPr>
          <p:spPr>
            <a:xfrm>
              <a:off x="5208893" y="5363901"/>
              <a:ext cx="2612572" cy="646331"/>
            </a:xfrm>
            <a:prstGeom prst="rect">
              <a:avLst/>
            </a:prstGeom>
            <a:noFill/>
            <a:ln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São </a:t>
              </a:r>
              <a:r>
                <a:rPr lang="pt-PT" dirty="0"/>
                <a:t>as operações que a classe executa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CustomShape 1"/>
          <p:cNvSpPr/>
          <p:nvPr/>
        </p:nvSpPr>
        <p:spPr>
          <a:xfrm>
            <a:off x="330120" y="360360"/>
            <a:ext cx="8748720" cy="6700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</a:t>
            </a:r>
            <a:r>
              <a:rPr lang="es-ES" sz="44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4400" b="1" strike="noStrike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</a:t>
            </a:r>
            <a:r>
              <a:rPr lang="es-ES" sz="44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4400" b="1" strike="noStrike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em</a:t>
            </a:r>
            <a:r>
              <a:rPr lang="es-ES" sz="44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4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P.O.O</a:t>
            </a:r>
            <a:endParaRPr lang="es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6" name="CustomShape 2"/>
          <p:cNvSpPr/>
          <p:nvPr/>
        </p:nvSpPr>
        <p:spPr>
          <a:xfrm>
            <a:off x="375818" y="1030446"/>
            <a:ext cx="8968625" cy="19525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14120" algn="just">
              <a:lnSpc>
                <a:spcPct val="100000"/>
              </a:lnSpc>
              <a:spcBef>
                <a:spcPts val="598"/>
              </a:spcBef>
            </a:pPr>
            <a:r>
              <a:rPr lang="pt-PT" sz="3000" b="1" dirty="0">
                <a:latin typeface="Calibri" pitchFamily="34" charset="0"/>
                <a:cs typeface="Calibri" pitchFamily="34" charset="0"/>
              </a:rPr>
              <a:t>Podemos definir informalmente uma classe como um modelo (padrão) a partir do qual os objectos são criados.</a:t>
            </a: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F02D7698-129A-4F3A-A06A-C584370F0AA6}"/>
              </a:ext>
            </a:extLst>
          </p:cNvPr>
          <p:cNvGrpSpPr/>
          <p:nvPr/>
        </p:nvGrpSpPr>
        <p:grpSpPr>
          <a:xfrm>
            <a:off x="2381565" y="2744390"/>
            <a:ext cx="5439900" cy="3265842"/>
            <a:chOff x="2381565" y="2744390"/>
            <a:chExt cx="5439900" cy="326584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9A3C95F3-1F19-401E-A990-1D10F387739D}"/>
                </a:ext>
              </a:extLst>
            </p:cNvPr>
            <p:cNvSpPr txBox="1"/>
            <p:nvPr/>
          </p:nvSpPr>
          <p:spPr>
            <a:xfrm>
              <a:off x="2381565" y="5363901"/>
              <a:ext cx="2612572" cy="646331"/>
            </a:xfrm>
            <a:prstGeom prst="rect">
              <a:avLst/>
            </a:prstGeom>
            <a:noFill/>
            <a:ln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São </a:t>
              </a:r>
              <a:r>
                <a:rPr lang="pt-BR" dirty="0"/>
                <a:t>características que a classe proporciona</a:t>
              </a: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xmlns="" id="{4082F290-480B-4BB8-B063-7DBC2DF6BB10}"/>
                </a:ext>
              </a:extLst>
            </p:cNvPr>
            <p:cNvSpPr/>
            <p:nvPr/>
          </p:nvSpPr>
          <p:spPr>
            <a:xfrm>
              <a:off x="4230740" y="2744390"/>
              <a:ext cx="145754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err="1" smtClean="0"/>
                <a:t>Classe</a:t>
              </a:r>
              <a:endParaRPr lang="es-ES" sz="2400" b="1" dirty="0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2BA99CCD-8CB2-4A61-9AD4-3973835E07F3}"/>
                </a:ext>
              </a:extLst>
            </p:cNvPr>
            <p:cNvSpPr/>
            <p:nvPr/>
          </p:nvSpPr>
          <p:spPr>
            <a:xfrm>
              <a:off x="4230740" y="3667796"/>
              <a:ext cx="145754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Objeto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54AC9A00-3A75-47F5-A541-AC59314AE7FE}"/>
                </a:ext>
              </a:extLst>
            </p:cNvPr>
            <p:cNvSpPr/>
            <p:nvPr/>
          </p:nvSpPr>
          <p:spPr>
            <a:xfrm>
              <a:off x="2886849" y="4512672"/>
              <a:ext cx="166140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Atributos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xmlns="" id="{AA26BF00-4335-4022-8DD8-A0EA4C78285D}"/>
                </a:ext>
              </a:extLst>
            </p:cNvPr>
            <p:cNvSpPr/>
            <p:nvPr/>
          </p:nvSpPr>
          <p:spPr>
            <a:xfrm>
              <a:off x="5343062" y="4509911"/>
              <a:ext cx="1661402" cy="455005"/>
            </a:xfrm>
            <a:prstGeom prst="roundRect">
              <a:avLst/>
            </a:prstGeom>
            <a:solidFill>
              <a:srgbClr val="0066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/>
                <a:t>Métodos</a:t>
              </a:r>
            </a:p>
          </p:txBody>
        </p:sp>
        <p:sp>
          <p:nvSpPr>
            <p:cNvPr id="4" name="Flecha: hacia abajo 3">
              <a:extLst>
                <a:ext uri="{FF2B5EF4-FFF2-40B4-BE49-F238E27FC236}">
                  <a16:creationId xmlns:a16="http://schemas.microsoft.com/office/drawing/2014/main" xmlns="" id="{E19904A0-A777-45D2-BDAE-C34399FBCD41}"/>
                </a:ext>
              </a:extLst>
            </p:cNvPr>
            <p:cNvSpPr/>
            <p:nvPr/>
          </p:nvSpPr>
          <p:spPr>
            <a:xfrm>
              <a:off x="4869743" y="3255030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hacia abajo 9">
              <a:extLst>
                <a:ext uri="{FF2B5EF4-FFF2-40B4-BE49-F238E27FC236}">
                  <a16:creationId xmlns:a16="http://schemas.microsoft.com/office/drawing/2014/main" xmlns="" id="{52157E7B-44DE-4D3C-9937-B46334A6A5D1}"/>
                </a:ext>
              </a:extLst>
            </p:cNvPr>
            <p:cNvSpPr/>
            <p:nvPr/>
          </p:nvSpPr>
          <p:spPr>
            <a:xfrm>
              <a:off x="4264387" y="4122801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lecha: hacia abajo 10">
              <a:extLst>
                <a:ext uri="{FF2B5EF4-FFF2-40B4-BE49-F238E27FC236}">
                  <a16:creationId xmlns:a16="http://schemas.microsoft.com/office/drawing/2014/main" xmlns="" id="{537F5845-7A93-4D48-8B8F-F3F47E1F4F64}"/>
                </a:ext>
              </a:extLst>
            </p:cNvPr>
            <p:cNvSpPr/>
            <p:nvPr/>
          </p:nvSpPr>
          <p:spPr>
            <a:xfrm>
              <a:off x="5497157" y="4114424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abajo 12">
              <a:extLst>
                <a:ext uri="{FF2B5EF4-FFF2-40B4-BE49-F238E27FC236}">
                  <a16:creationId xmlns:a16="http://schemas.microsoft.com/office/drawing/2014/main" xmlns="" id="{F44A4254-D544-49E0-9E0F-755137519FF9}"/>
                </a:ext>
              </a:extLst>
            </p:cNvPr>
            <p:cNvSpPr/>
            <p:nvPr/>
          </p:nvSpPr>
          <p:spPr>
            <a:xfrm>
              <a:off x="3711602" y="4988308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Flecha: hacia abajo 13">
              <a:extLst>
                <a:ext uri="{FF2B5EF4-FFF2-40B4-BE49-F238E27FC236}">
                  <a16:creationId xmlns:a16="http://schemas.microsoft.com/office/drawing/2014/main" xmlns="" id="{36C378DB-C615-4CEE-94F1-513C8048C78A}"/>
                </a:ext>
              </a:extLst>
            </p:cNvPr>
            <p:cNvSpPr/>
            <p:nvPr/>
          </p:nvSpPr>
          <p:spPr>
            <a:xfrm>
              <a:off x="6008367" y="4988308"/>
              <a:ext cx="165396" cy="365266"/>
            </a:xfrm>
            <a:prstGeom prst="downArrow">
              <a:avLst/>
            </a:prstGeom>
            <a:solidFill>
              <a:srgbClr val="004800"/>
            </a:solidFill>
            <a:ln>
              <a:solidFill>
                <a:srgbClr val="0058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AE1A2EAE-9CF8-437E-A49B-92B8320BCE76}"/>
                </a:ext>
              </a:extLst>
            </p:cNvPr>
            <p:cNvSpPr txBox="1"/>
            <p:nvPr/>
          </p:nvSpPr>
          <p:spPr>
            <a:xfrm>
              <a:off x="5208893" y="5363901"/>
              <a:ext cx="2612572" cy="646331"/>
            </a:xfrm>
            <a:prstGeom prst="rect">
              <a:avLst/>
            </a:prstGeom>
            <a:noFill/>
            <a:ln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São </a:t>
              </a:r>
              <a:r>
                <a:rPr lang="pt-PT" dirty="0"/>
                <a:t>as operações que a classe executa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5451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CustomShape 1"/>
          <p:cNvSpPr/>
          <p:nvPr/>
        </p:nvSpPr>
        <p:spPr>
          <a:xfrm>
            <a:off x="330120" y="360360"/>
            <a:ext cx="8748720" cy="108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 e os objetos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882" name="CustomShape 2"/>
          <p:cNvSpPr/>
          <p:nvPr/>
        </p:nvSpPr>
        <p:spPr>
          <a:xfrm>
            <a:off x="470772" y="1651093"/>
            <a:ext cx="8748720" cy="10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3200" dirty="0">
                <a:latin typeface="Calibri" pitchFamily="34" charset="0"/>
                <a:cs typeface="Calibri" pitchFamily="34" charset="0"/>
              </a:rPr>
              <a:t>Cada objeto criado a partir da classe é designado por instância da classe.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622D66A-C6AD-4E73-8CE8-B93F43215FC5}"/>
              </a:ext>
            </a:extLst>
          </p:cNvPr>
          <p:cNvGrpSpPr/>
          <p:nvPr/>
        </p:nvGrpSpPr>
        <p:grpSpPr>
          <a:xfrm>
            <a:off x="2149434" y="3553830"/>
            <a:ext cx="6068291" cy="1301046"/>
            <a:chOff x="1163782" y="3764477"/>
            <a:chExt cx="6068291" cy="1301046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xmlns="" id="{34C4D979-F927-43D5-B52A-D250DD32077B}"/>
                </a:ext>
              </a:extLst>
            </p:cNvPr>
            <p:cNvSpPr/>
            <p:nvPr/>
          </p:nvSpPr>
          <p:spPr>
            <a:xfrm>
              <a:off x="1163782" y="3764478"/>
              <a:ext cx="1947553" cy="938151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err="1" smtClean="0"/>
                <a:t>Classe</a:t>
              </a:r>
              <a:r>
                <a:rPr lang="es-ES" sz="2400" dirty="0" smtClean="0"/>
                <a:t> </a:t>
              </a:r>
              <a:r>
                <a:rPr lang="es-ES" sz="2400" dirty="0"/>
                <a:t>A</a:t>
              </a: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xmlns="" id="{E6B80E73-37E7-490A-A821-805624518F25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3111335" y="4233554"/>
              <a:ext cx="1496291" cy="5937"/>
            </a:xfrm>
            <a:prstGeom prst="straightConnector1">
              <a:avLst/>
            </a:prstGeom>
            <a:ln w="25400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xmlns="" id="{40435358-C70E-4C5B-8E88-FCD7105248E4}"/>
                </a:ext>
              </a:extLst>
            </p:cNvPr>
            <p:cNvSpPr/>
            <p:nvPr/>
          </p:nvSpPr>
          <p:spPr>
            <a:xfrm>
              <a:off x="4607626" y="3764477"/>
              <a:ext cx="1947553" cy="938151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/>
                <a:t>Objeto </a:t>
              </a:r>
              <a:r>
                <a:rPr lang="es-ES" sz="2400" dirty="0" smtClean="0"/>
                <a:t>da </a:t>
              </a:r>
              <a:r>
                <a:rPr lang="es-ES" sz="2400" dirty="0" err="1" smtClean="0"/>
                <a:t>classe</a:t>
              </a:r>
              <a:r>
                <a:rPr lang="es-ES" sz="2400" dirty="0" smtClean="0"/>
                <a:t> </a:t>
              </a:r>
              <a:r>
                <a:rPr lang="es-ES" sz="2400" dirty="0"/>
                <a:t>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7766C005-EC21-4FD3-8977-5074F07CBF57}"/>
                </a:ext>
              </a:extLst>
            </p:cNvPr>
            <p:cNvSpPr txBox="1"/>
            <p:nvPr/>
          </p:nvSpPr>
          <p:spPr>
            <a:xfrm>
              <a:off x="4334494" y="4634636"/>
              <a:ext cx="28975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dirty="0"/>
                <a:t>Instancia de la clase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CustomShape 1"/>
          <p:cNvSpPr/>
          <p:nvPr/>
        </p:nvSpPr>
        <p:spPr>
          <a:xfrm>
            <a:off x="2728781" y="934084"/>
            <a:ext cx="4262697" cy="5983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Objetos </a:t>
            </a:r>
            <a:r>
              <a:rPr lang="es-ES" sz="32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da </a:t>
            </a:r>
            <a:r>
              <a:rPr lang="es-ES" sz="3200" b="1" strike="noStrike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03764" y="420958"/>
            <a:ext cx="8977746" cy="4767043"/>
            <a:chOff x="534389" y="433525"/>
            <a:chExt cx="8977746" cy="4672874"/>
          </a:xfrm>
        </p:grpSpPr>
        <p:sp>
          <p:nvSpPr>
            <p:cNvPr id="2882" name="CustomShape 2"/>
            <p:cNvSpPr/>
            <p:nvPr/>
          </p:nvSpPr>
          <p:spPr>
            <a:xfrm>
              <a:off x="3374515" y="433525"/>
              <a:ext cx="4307616" cy="55471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r>
                <a:rPr lang="es-ES" sz="3600" b="1" spc="-1" dirty="0">
                  <a:solidFill>
                    <a:srgbClr val="006600"/>
                  </a:solidFill>
                  <a:uFill>
                    <a:solidFill>
                      <a:srgbClr val="FFFFFF"/>
                    </a:solidFill>
                  </a:uFill>
                  <a:latin typeface="Book Antiqua"/>
                  <a:ea typeface="Microsoft YaHei"/>
                </a:rPr>
                <a:t>Clasee</a:t>
              </a:r>
              <a:r>
                <a:rPr lang="es-ES" sz="3600" b="1" spc="-1" dirty="0" smtClean="0">
                  <a:solidFill>
                    <a:srgbClr val="006600"/>
                  </a:solidFill>
                  <a:uFill>
                    <a:solidFill>
                      <a:srgbClr val="FFFFFF"/>
                    </a:solidFill>
                  </a:uFill>
                  <a:latin typeface="Book Antiqua"/>
                  <a:ea typeface="Microsoft YaHei"/>
                </a:rPr>
                <a:t> </a:t>
              </a:r>
              <a:r>
                <a:rPr lang="pt-PT" sz="3600" b="1" spc="-1" dirty="0">
                  <a:solidFill>
                    <a:srgbClr val="006600"/>
                  </a:solidFill>
                  <a:uFill>
                    <a:solidFill>
                      <a:srgbClr val="FFFFFF"/>
                    </a:solidFill>
                  </a:uFill>
                  <a:latin typeface="Book Antiqua"/>
                  <a:ea typeface="Microsoft YaHei"/>
                </a:rPr>
                <a:t>Pessoa</a:t>
              </a:r>
              <a:endParaRPr lang="en-U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endParaRPr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534389" y="1662555"/>
              <a:ext cx="8977746" cy="3443844"/>
              <a:chOff x="522514" y="1793180"/>
              <a:chExt cx="8977746" cy="3443844"/>
            </a:xfrm>
          </p:grpSpPr>
          <p:sp>
            <p:nvSpPr>
              <p:cNvPr id="2" name="1 Rectángulo redondeado"/>
              <p:cNvSpPr/>
              <p:nvPr/>
            </p:nvSpPr>
            <p:spPr>
              <a:xfrm>
                <a:off x="522514" y="1793180"/>
                <a:ext cx="8977746" cy="34438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" name="2 Elipse"/>
              <p:cNvSpPr/>
              <p:nvPr/>
            </p:nvSpPr>
            <p:spPr>
              <a:xfrm>
                <a:off x="605642" y="2006937"/>
                <a:ext cx="2945080" cy="3004456"/>
              </a:xfrm>
              <a:prstGeom prst="ellipse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rgbClr val="CC3300"/>
                    </a:solidFill>
                  </a:rPr>
                  <a:t>José Antonio</a:t>
                </a:r>
              </a:p>
              <a:p>
                <a:pPr algn="ctr"/>
                <a:endParaRPr lang="es-ES" b="1" dirty="0">
                  <a:solidFill>
                    <a:srgbClr val="CC3300"/>
                  </a:solidFill>
                </a:endParaRPr>
              </a:p>
              <a:p>
                <a:r>
                  <a:rPr lang="es-ES" b="1" dirty="0">
                    <a:solidFill>
                      <a:srgbClr val="CC3300"/>
                    </a:solidFill>
                  </a:rPr>
                  <a:t>Sexo: Masculino</a:t>
                </a:r>
              </a:p>
              <a:p>
                <a:r>
                  <a:rPr lang="es-ES" b="1" dirty="0" err="1" smtClean="0">
                    <a:solidFill>
                      <a:srgbClr val="CC3300"/>
                    </a:solidFill>
                  </a:rPr>
                  <a:t>Idade</a:t>
                </a:r>
                <a:r>
                  <a:rPr lang="es-ES" b="1" dirty="0" smtClean="0">
                    <a:solidFill>
                      <a:srgbClr val="CC3300"/>
                    </a:solidFill>
                  </a:rPr>
                  <a:t>: 33</a:t>
                </a:r>
              </a:p>
              <a:p>
                <a:r>
                  <a:rPr lang="es-ES" b="1" dirty="0" smtClean="0">
                    <a:solidFill>
                      <a:srgbClr val="CC3300"/>
                    </a:solidFill>
                  </a:rPr>
                  <a:t>CI</a:t>
                </a:r>
                <a:r>
                  <a:rPr lang="es-ES" b="1" dirty="0">
                    <a:solidFill>
                      <a:srgbClr val="CC3300"/>
                    </a:solidFill>
                  </a:rPr>
                  <a:t>: 883875395423</a:t>
                </a:r>
              </a:p>
              <a:p>
                <a:r>
                  <a:rPr lang="es-ES" b="1" dirty="0" err="1" smtClean="0">
                    <a:solidFill>
                      <a:srgbClr val="CC3300"/>
                    </a:solidFill>
                  </a:rPr>
                  <a:t>Criancas</a:t>
                </a:r>
                <a:r>
                  <a:rPr lang="es-ES" b="1" dirty="0" smtClean="0">
                    <a:solidFill>
                      <a:srgbClr val="CC3300"/>
                    </a:solidFill>
                  </a:rPr>
                  <a:t>: </a:t>
                </a:r>
                <a:r>
                  <a:rPr lang="es-ES" b="1" dirty="0">
                    <a:solidFill>
                      <a:srgbClr val="CC3300"/>
                    </a:solidFill>
                  </a:rPr>
                  <a:t>2</a:t>
                </a:r>
              </a:p>
              <a:p>
                <a:r>
                  <a:rPr lang="es-ES" b="1" dirty="0" err="1">
                    <a:solidFill>
                      <a:srgbClr val="CC3300"/>
                    </a:solidFill>
                  </a:rPr>
                  <a:t>Mun</a:t>
                </a:r>
                <a:r>
                  <a:rPr lang="es-ES" b="1" dirty="0">
                    <a:solidFill>
                      <a:srgbClr val="CC3300"/>
                    </a:solidFill>
                  </a:rPr>
                  <a:t>: </a:t>
                </a:r>
                <a:r>
                  <a:rPr lang="es-ES" b="1" dirty="0" smtClean="0">
                    <a:solidFill>
                      <a:srgbClr val="CC3300"/>
                    </a:solidFill>
                  </a:rPr>
                  <a:t>Cuito</a:t>
                </a:r>
                <a:endParaRPr lang="es-ES" b="1" dirty="0">
                  <a:solidFill>
                    <a:srgbClr val="CC3300"/>
                  </a:solidFill>
                </a:endParaRPr>
              </a:p>
              <a:p>
                <a:pPr algn="ctr"/>
                <a:r>
                  <a:rPr lang="es-E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8" name="7 Elipse"/>
              <p:cNvSpPr/>
              <p:nvPr/>
            </p:nvSpPr>
            <p:spPr>
              <a:xfrm>
                <a:off x="3548747" y="2072249"/>
                <a:ext cx="2945080" cy="3004456"/>
              </a:xfrm>
              <a:prstGeom prst="ellipse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rgbClr val="FF0000"/>
                    </a:solidFill>
                  </a:rPr>
                  <a:t>Maricela</a:t>
                </a:r>
              </a:p>
              <a:p>
                <a:pPr algn="ctr"/>
                <a:endParaRPr lang="es-ES" b="1" dirty="0">
                  <a:solidFill>
                    <a:srgbClr val="FF0000"/>
                  </a:solidFill>
                </a:endParaRPr>
              </a:p>
              <a:p>
                <a:r>
                  <a:rPr lang="es-ES" b="1" dirty="0">
                    <a:solidFill>
                      <a:srgbClr val="FF0000"/>
                    </a:solidFill>
                  </a:rPr>
                  <a:t>Sexo: Femenino</a:t>
                </a:r>
              </a:p>
              <a:p>
                <a:r>
                  <a:rPr lang="es-ES" b="1" dirty="0" err="1" smtClean="0">
                    <a:solidFill>
                      <a:srgbClr val="FF0000"/>
                    </a:solidFill>
                  </a:rPr>
                  <a:t>Idade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s-ES" b="1" dirty="0">
                    <a:solidFill>
                      <a:srgbClr val="FF0000"/>
                    </a:solidFill>
                  </a:rPr>
                  <a:t>40</a:t>
                </a:r>
              </a:p>
              <a:p>
                <a:r>
                  <a:rPr lang="es-ES" b="1" dirty="0">
                    <a:solidFill>
                      <a:srgbClr val="FF0000"/>
                    </a:solidFill>
                  </a:rPr>
                  <a:t>CI: 8110248766</a:t>
                </a:r>
              </a:p>
              <a:p>
                <a:r>
                  <a:rPr lang="es-ES" b="1" dirty="0" err="1" smtClean="0">
                    <a:solidFill>
                      <a:srgbClr val="FF0000"/>
                    </a:solidFill>
                  </a:rPr>
                  <a:t>Criancas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s-ES" b="1" dirty="0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es-ES" b="1" dirty="0" err="1">
                    <a:solidFill>
                      <a:srgbClr val="FF0000"/>
                    </a:solidFill>
                  </a:rPr>
                  <a:t>Mun</a:t>
                </a:r>
                <a:r>
                  <a:rPr lang="es-ES" b="1" dirty="0">
                    <a:solidFill>
                      <a:srgbClr val="FF0000"/>
                    </a:solidFill>
                  </a:rPr>
                  <a:t>: La Lisa</a:t>
                </a:r>
              </a:p>
              <a:p>
                <a:pPr algn="ctr"/>
                <a:r>
                  <a:rPr lang="es-E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9" name="8 Elipse"/>
              <p:cNvSpPr/>
              <p:nvPr/>
            </p:nvSpPr>
            <p:spPr>
              <a:xfrm>
                <a:off x="6505542" y="2123712"/>
                <a:ext cx="2945080" cy="3004456"/>
              </a:xfrm>
              <a:prstGeom prst="ellipse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>
                    <a:solidFill>
                      <a:srgbClr val="990000"/>
                    </a:solidFill>
                  </a:rPr>
                  <a:t>Fernando</a:t>
                </a:r>
              </a:p>
              <a:p>
                <a:pPr algn="ctr"/>
                <a:endParaRPr lang="es-ES" b="1" dirty="0">
                  <a:solidFill>
                    <a:srgbClr val="990000"/>
                  </a:solidFill>
                </a:endParaRPr>
              </a:p>
              <a:p>
                <a:r>
                  <a:rPr lang="es-ES" b="1" dirty="0">
                    <a:solidFill>
                      <a:srgbClr val="990000"/>
                    </a:solidFill>
                  </a:rPr>
                  <a:t>Sexo: Masculino</a:t>
                </a:r>
              </a:p>
              <a:p>
                <a:r>
                  <a:rPr lang="es-ES" b="1" dirty="0" err="1" smtClean="0">
                    <a:solidFill>
                      <a:srgbClr val="990000"/>
                    </a:solidFill>
                  </a:rPr>
                  <a:t>Idade</a:t>
                </a:r>
                <a:r>
                  <a:rPr lang="es-ES" b="1" dirty="0" smtClean="0">
                    <a:solidFill>
                      <a:srgbClr val="990000"/>
                    </a:solidFill>
                  </a:rPr>
                  <a:t>: </a:t>
                </a:r>
                <a:r>
                  <a:rPr lang="es-ES" b="1" dirty="0">
                    <a:solidFill>
                      <a:srgbClr val="990000"/>
                    </a:solidFill>
                  </a:rPr>
                  <a:t>65</a:t>
                </a:r>
              </a:p>
              <a:p>
                <a:r>
                  <a:rPr lang="es-ES" b="1" dirty="0">
                    <a:solidFill>
                      <a:srgbClr val="990000"/>
                    </a:solidFill>
                  </a:rPr>
                  <a:t>CI: 5675392345</a:t>
                </a:r>
              </a:p>
              <a:p>
                <a:r>
                  <a:rPr lang="es-ES" b="1" dirty="0" smtClean="0">
                    <a:solidFill>
                      <a:srgbClr val="990000"/>
                    </a:solidFill>
                  </a:rPr>
                  <a:t>Crianzas: </a:t>
                </a:r>
                <a:r>
                  <a:rPr lang="es-ES" b="1" dirty="0">
                    <a:solidFill>
                      <a:srgbClr val="990000"/>
                    </a:solidFill>
                  </a:rPr>
                  <a:t>1</a:t>
                </a:r>
              </a:p>
              <a:p>
                <a:r>
                  <a:rPr lang="es-ES" b="1" dirty="0" err="1">
                    <a:solidFill>
                      <a:srgbClr val="990000"/>
                    </a:solidFill>
                  </a:rPr>
                  <a:t>Mun</a:t>
                </a:r>
                <a:r>
                  <a:rPr lang="es-ES" b="1" dirty="0">
                    <a:solidFill>
                      <a:srgbClr val="990000"/>
                    </a:solidFill>
                  </a:rPr>
                  <a:t>: Boyero</a:t>
                </a:r>
              </a:p>
              <a:p>
                <a:pPr algn="ctr"/>
                <a:r>
                  <a:rPr lang="es-ES" b="1" dirty="0">
                    <a:solidFill>
                      <a:srgbClr val="990000"/>
                    </a:solidFill>
                  </a:rPr>
                  <a:t> </a:t>
                </a:r>
              </a:p>
            </p:txBody>
          </p:sp>
        </p:grpSp>
      </p:grpSp>
      <p:sp>
        <p:nvSpPr>
          <p:cNvPr id="11" name="10 Rectángulo redondeado"/>
          <p:cNvSpPr/>
          <p:nvPr/>
        </p:nvSpPr>
        <p:spPr>
          <a:xfrm>
            <a:off x="797415" y="5254629"/>
            <a:ext cx="8125428" cy="951543"/>
          </a:xfrm>
          <a:prstGeom prst="roundRect">
            <a:avLst/>
          </a:prstGeom>
          <a:solidFill>
            <a:srgbClr val="FFE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Cada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peosoa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é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objeto 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da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</a:t>
            </a:r>
          </a:p>
          <a:p>
            <a:pPr algn="ctr"/>
            <a:r>
              <a:rPr lang="pt-PT" sz="2800" b="1" dirty="0">
                <a:solidFill>
                  <a:schemeClr val="tx1"/>
                </a:solidFill>
              </a:rPr>
              <a:t>INSTÂNCIAS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95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CustomShape 2"/>
          <p:cNvSpPr/>
          <p:nvPr/>
        </p:nvSpPr>
        <p:spPr>
          <a:xfrm>
            <a:off x="3243890" y="420958"/>
            <a:ext cx="4307616" cy="565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Clasee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Pessoa</a:t>
            </a:r>
            <a:endParaRPr lang="en-U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97415" y="5254629"/>
            <a:ext cx="8125428" cy="951543"/>
          </a:xfrm>
          <a:prstGeom prst="roundRect">
            <a:avLst/>
          </a:prstGeom>
          <a:solidFill>
            <a:srgbClr val="FFE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Cada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peosoa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é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objeto 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da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</a:t>
            </a:r>
          </a:p>
          <a:p>
            <a:pPr algn="ctr"/>
            <a:r>
              <a:rPr lang="pt-PT" sz="2800" b="1" dirty="0">
                <a:solidFill>
                  <a:schemeClr val="tx1"/>
                </a:solidFill>
              </a:rPr>
              <a:t>INSTÂNCIAS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967" y="1311639"/>
            <a:ext cx="86713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b="1" dirty="0"/>
              <a:t>Exemplo </a:t>
            </a:r>
            <a:r>
              <a:rPr lang="pt-PT" sz="2200" b="1" dirty="0" smtClean="0"/>
              <a:t>1: </a:t>
            </a:r>
            <a:r>
              <a:rPr lang="pt-PT" sz="2200" dirty="0"/>
              <a:t>Se estivermos numa reunião familiar, cada pessoa da família é única e pode interagir com ela. Ou seja, cada pessoa naquela reunião é um objeto. Assim, Marina, a sua mãe Elena e o seu pai David são, cada um, objetos. Além disso, se o bisavô paterno e o avô da Marina se chamam Manuel, cada um deles é um objeto diferente, pois, embora tenham o mesmo nome, não são a mesma pessoa (ou seja, o mesmo objeto). O bisavô e o avô, bem como os restantes membros da família, são elementos com os quais se pode interagir individualmente. No entanto, todos os membros da família são do mesmo tipo de Pessoa (que é a classe a que pertencem).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96664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CustomShape 2"/>
          <p:cNvSpPr/>
          <p:nvPr/>
        </p:nvSpPr>
        <p:spPr>
          <a:xfrm>
            <a:off x="3243890" y="420958"/>
            <a:ext cx="4307616" cy="565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Clasee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Televisão</a:t>
            </a:r>
            <a:endParaRPr lang="en-U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97415" y="5254629"/>
            <a:ext cx="8125428" cy="951543"/>
          </a:xfrm>
          <a:prstGeom prst="roundRect">
            <a:avLst/>
          </a:prstGeom>
          <a:solidFill>
            <a:srgbClr val="FFE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Cada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televisão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é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objeto 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da </a:t>
            </a:r>
            <a:r>
              <a:rPr lang="es-ES" sz="36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967" y="1311639"/>
            <a:ext cx="867138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b="1" dirty="0"/>
              <a:t>Exemplo </a:t>
            </a:r>
            <a:r>
              <a:rPr lang="pt-PT" sz="2200" b="1" dirty="0" smtClean="0"/>
              <a:t>2: </a:t>
            </a:r>
            <a:r>
              <a:rPr lang="pt-PT" sz="2200" dirty="0"/>
              <a:t>Quando vamos a uma loja de eletrodomésticos comprar uma televisão, é provável que encontremos mais do que uma. Cada uma destas televisões é um objeto, mesmo que pertençam à mesma marca e ao mesmo modelo. Lembremo-nos que duas televisões do mesmo modelo, mesmo que pareçam idênticas, não têm de ser necessariamente iguais. Basta pensar que um pode estar ligado – porque está no aparador – e o outro desligado porque está dentro da embalagem. Ou seja, têm estados diferentes. Além disso, mesmo que ambos estejam desligados e, portanto, tenham o mesmo estado, pode tocar-lhes e ver que são dois objetos diferentes! No entanto, ambas as televisões pertencem à classe Televisão.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0098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CustomShape 2"/>
          <p:cNvSpPr/>
          <p:nvPr/>
        </p:nvSpPr>
        <p:spPr>
          <a:xfrm>
            <a:off x="2592852" y="420958"/>
            <a:ext cx="4307616" cy="565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Resumindo</a:t>
            </a:r>
            <a:r>
              <a:rPr lang="es-ES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endParaRPr lang="en-U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967" y="1311639"/>
            <a:ext cx="8671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Assim, o seu cão, a sua televisão, a sua caneta são objetos diferentes do meu cão, da minha televisão e da minha caneta, embora sejam da mesma raça, modelo e cor, respetivamente. Além disso, se tiver dois cães da mesma raça, por mais parecidos que sejam, cada um deles é único e, portanto, são dois objetos diferentes.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22" y="3736458"/>
            <a:ext cx="1981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91" y="3764961"/>
            <a:ext cx="322561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68" y="3764961"/>
            <a:ext cx="10096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915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CustomShape 1"/>
          <p:cNvSpPr/>
          <p:nvPr/>
        </p:nvSpPr>
        <p:spPr>
          <a:xfrm>
            <a:off x="452520" y="45537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4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Sistema </a:t>
            </a:r>
            <a:r>
              <a:rPr lang="pt-PT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objectivos</a:t>
            </a:r>
            <a:endParaRPr lang="es-ES" sz="44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ES" sz="2000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Concretos, alcanzables, medibles y evaluables</a:t>
            </a:r>
            <a:r>
              <a:rPr lang="es-ES" sz="2000" b="1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endParaRPr lang="es-ES" sz="20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9" name="CustomShape 2"/>
          <p:cNvSpPr/>
          <p:nvPr/>
        </p:nvSpPr>
        <p:spPr>
          <a:xfrm>
            <a:off x="179280" y="1846955"/>
            <a:ext cx="9072720" cy="475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7312" algn="just">
              <a:lnSpc>
                <a:spcPct val="120000"/>
              </a:lnSpc>
              <a:spcBef>
                <a:spcPts val="649"/>
              </a:spcBef>
              <a:buClr>
                <a:srgbClr val="0000FF"/>
              </a:buClr>
              <a:buSzPct val="115000"/>
            </a:pP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358775" indent="-271463" algn="just">
              <a:lnSpc>
                <a:spcPct val="120000"/>
              </a:lnSpc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800" dirty="0"/>
              <a:t>Argumentar a utilização do paradigma de Programação Orientada a Objectos</a:t>
            </a:r>
            <a:r>
              <a:rPr lang="es-E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;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358775" indent="-271463" algn="just">
              <a:lnSpc>
                <a:spcPct val="120000"/>
              </a:lnSpc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358775" indent="-271463" algn="just">
              <a:lnSpc>
                <a:spcPct val="120000"/>
              </a:lnSpc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800" dirty="0"/>
              <a:t>Explicar a importância do paradigma da Programação Orientada por Objectos no desenvolvimento de aplicações informáticas</a:t>
            </a:r>
            <a:r>
              <a:rPr lang="es-E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;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CustomShape 1"/>
          <p:cNvSpPr/>
          <p:nvPr/>
        </p:nvSpPr>
        <p:spPr>
          <a:xfrm>
            <a:off x="239151" y="216000"/>
            <a:ext cx="9186203" cy="17498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720" indent="-203040" algn="just">
              <a:spcBef>
                <a:spcPts val="950"/>
              </a:spcBef>
            </a:pPr>
            <a:r>
              <a:rPr lang="es-ES" sz="3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 </a:t>
            </a:r>
            <a:r>
              <a:rPr lang="pt-PT" sz="3200" dirty="0">
                <a:latin typeface="Calibri" pitchFamily="34" charset="0"/>
                <a:cs typeface="Calibri" pitchFamily="34" charset="0"/>
              </a:rPr>
              <a:t>Nas linguagens de programação, uma classe é um </a:t>
            </a:r>
            <a:r>
              <a:rPr lang="pt-PT" sz="3200" b="1" dirty="0">
                <a:latin typeface="Calibri" pitchFamily="34" charset="0"/>
                <a:cs typeface="Calibri" pitchFamily="34" charset="0"/>
              </a:rPr>
              <a:t>TIPO DE DADOS </a:t>
            </a:r>
            <a:r>
              <a:rPr lang="pt-PT" sz="3200" dirty="0">
                <a:latin typeface="Calibri" pitchFamily="34" charset="0"/>
                <a:cs typeface="Calibri" pitchFamily="34" charset="0"/>
              </a:rPr>
              <a:t>que define um agrupamento de objetos que possuem características comuns.</a:t>
            </a:r>
            <a:endParaRPr lang="es-E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5" y="1965828"/>
            <a:ext cx="5430694" cy="428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Representação de uma classe</a:t>
            </a:r>
            <a:r>
              <a:rPr lang="es-ES" sz="32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 </a:t>
            </a:r>
            <a:endParaRPr lang="es-ES" sz="32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ES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Diagrama de </a:t>
            </a:r>
            <a:r>
              <a:rPr lang="es-ES" sz="32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classes</a:t>
            </a:r>
            <a:r>
              <a:rPr lang="es-ES" sz="32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  <a:r>
              <a:rPr lang="es-ES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UML.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C9E279F0-8103-4507-99EE-2975D394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35464"/>
              </p:ext>
            </p:extLst>
          </p:nvPr>
        </p:nvGraphicFramePr>
        <p:xfrm>
          <a:off x="2767884" y="1527620"/>
          <a:ext cx="3979009" cy="3333511"/>
        </p:xfrm>
        <a:graphic>
          <a:graphicData uri="http://schemas.openxmlformats.org/drawingml/2006/table">
            <a:tbl>
              <a:tblPr/>
              <a:tblGrid>
                <a:gridCol w="3979009">
                  <a:extLst>
                    <a:ext uri="{9D8B030D-6E8A-4147-A177-3AD203B41FA5}">
                      <a16:colId xmlns:a16="http://schemas.microsoft.com/office/drawing/2014/main" xmlns="" val="701692980"/>
                    </a:ext>
                  </a:extLst>
                </a:gridCol>
              </a:tblGrid>
              <a:tr h="989372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s-ES" sz="2400" dirty="0" err="1" smtClean="0">
                          <a:solidFill>
                            <a:srgbClr val="0000FF"/>
                          </a:solidFill>
                        </a:rPr>
                        <a:t>Nome</a:t>
                      </a:r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 da </a:t>
                      </a:r>
                      <a:r>
                        <a:rPr lang="es-ES" sz="2400" dirty="0" err="1" smtClean="0">
                          <a:solidFill>
                            <a:srgbClr val="0000FF"/>
                          </a:solidFill>
                        </a:rPr>
                        <a:t>classe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2419940"/>
                  </a:ext>
                </a:extLst>
              </a:tr>
              <a:tr h="989372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00FF"/>
                          </a:solidFill>
                        </a:rPr>
                        <a:t>Atributos </a:t>
                      </a:r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da </a:t>
                      </a:r>
                      <a:r>
                        <a:rPr lang="es-ES" sz="2400" dirty="0" err="1" smtClean="0">
                          <a:solidFill>
                            <a:srgbClr val="0000FF"/>
                          </a:solidFill>
                        </a:rPr>
                        <a:t>classe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4834462"/>
                  </a:ext>
                </a:extLst>
              </a:tr>
              <a:tr h="1354767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000FF"/>
                          </a:solidFill>
                        </a:rPr>
                        <a:t>Métodos (funcionalidades) </a:t>
                      </a:r>
                      <a:r>
                        <a:rPr lang="es-ES" sz="2400" dirty="0" smtClean="0">
                          <a:solidFill>
                            <a:srgbClr val="0000FF"/>
                          </a:solidFill>
                        </a:rPr>
                        <a:t>da clase</a:t>
                      </a:r>
                      <a:endParaRPr lang="es-E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48071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2520" y="5334944"/>
            <a:ext cx="87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 Linguagem de Modelação Unificada (UML) é a linguagem de modelação de sistemas de software mais conhecida e utilizada atualmente.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CustomShape 1"/>
          <p:cNvSpPr/>
          <p:nvPr/>
        </p:nvSpPr>
        <p:spPr>
          <a:xfrm>
            <a:off x="1017888" y="409070"/>
            <a:ext cx="7684483" cy="13131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Representação da classe Bicicleta</a:t>
            </a:r>
          </a:p>
          <a:p>
            <a:pPr algn="ctr"/>
            <a:r>
              <a:rPr lang="es-ES" sz="32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Diagrama </a:t>
            </a:r>
            <a:r>
              <a:rPr lang="es-ES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UML</a:t>
            </a: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xmlns="" id="{CD08DA32-1F94-4162-AFF2-1D2A730FB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64288"/>
              </p:ext>
            </p:extLst>
          </p:nvPr>
        </p:nvGraphicFramePr>
        <p:xfrm>
          <a:off x="3193583" y="2411057"/>
          <a:ext cx="3333095" cy="349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095">
                  <a:extLst>
                    <a:ext uri="{9D8B030D-6E8A-4147-A177-3AD203B41FA5}">
                      <a16:colId xmlns:a16="http://schemas.microsoft.com/office/drawing/2014/main" xmlns="" val="4112737107"/>
                    </a:ext>
                  </a:extLst>
                </a:gridCol>
              </a:tblGrid>
              <a:tr h="39277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Bicicleta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709365"/>
                  </a:ext>
                </a:extLst>
              </a:tr>
              <a:tr h="379740">
                <a:tc>
                  <a:txBody>
                    <a:bodyPr/>
                    <a:lstStyle/>
                    <a:p>
                      <a:pPr marL="342900" lvl="0" indent="-342900" algn="l">
                        <a:buFontTx/>
                        <a:buChar char="-"/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Marca</a:t>
                      </a:r>
                    </a:p>
                    <a:p>
                      <a:pPr marL="342900" lvl="0" indent="-342900" algn="l">
                        <a:buFontTx/>
                        <a:buChar char="-"/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No de </a:t>
                      </a:r>
                      <a:r>
                        <a:rPr lang="es-ES" sz="2400" b="1" dirty="0" smtClean="0">
                          <a:solidFill>
                            <a:schemeClr val="bg1"/>
                          </a:solidFill>
                        </a:rPr>
                        <a:t>rodas</a:t>
                      </a:r>
                      <a:endParaRPr lang="es-ES" sz="24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 algn="l">
                        <a:buFontTx/>
                        <a:buChar char="-"/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Velocidades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606598"/>
                  </a:ext>
                </a:extLst>
              </a:tr>
              <a:tr h="1853542">
                <a:tc>
                  <a:txBody>
                    <a:bodyPr/>
                    <a:lstStyle/>
                    <a:p>
                      <a:pPr lvl="0" algn="just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Parar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  <a:p>
                      <a:pPr lvl="0" algn="l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Mudar de velocidad 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  <a:p>
                      <a:pPr lvl="0" algn="just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+ Acelerar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38499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CustomShape 1"/>
          <p:cNvSpPr/>
          <p:nvPr/>
        </p:nvSpPr>
        <p:spPr>
          <a:xfrm>
            <a:off x="1157378" y="119120"/>
            <a:ext cx="6863878" cy="108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que é um método em POO?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36" name="CustomShape 2"/>
          <p:cNvSpPr/>
          <p:nvPr/>
        </p:nvSpPr>
        <p:spPr>
          <a:xfrm>
            <a:off x="877354" y="1107690"/>
            <a:ext cx="3455285" cy="21323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/>
            <a:r>
              <a:rPr lang="pt-PT" sz="2600" dirty="0"/>
              <a:t>Um ser humano anda, dorme, come e fala. Um carro move-se e trava.</a:t>
            </a:r>
            <a:endParaRPr lang="es-ES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114120" algn="just">
              <a:lnSpc>
                <a:spcPct val="100000"/>
              </a:lnSpc>
              <a:spcBef>
                <a:spcPts val="598"/>
              </a:spcBef>
            </a:pP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4120">
              <a:lnSpc>
                <a:spcPct val="100000"/>
              </a:lnSpc>
              <a:spcBef>
                <a:spcPts val="598"/>
              </a:spcBef>
            </a:pP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2680">
              <a:lnSpc>
                <a:spcPct val="100000"/>
              </a:lnSpc>
              <a:spcBef>
                <a:spcPts val="598"/>
              </a:spcBef>
            </a:pP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CAE6A14-43B3-48F6-B7B0-13E88F26F930}"/>
              </a:ext>
            </a:extLst>
          </p:cNvPr>
          <p:cNvSpPr/>
          <p:nvPr/>
        </p:nvSpPr>
        <p:spPr>
          <a:xfrm>
            <a:off x="4955454" y="1107690"/>
            <a:ext cx="3455285" cy="2015936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500" dirty="0"/>
              <a:t>Calcula-se o quadrado de um valor numérico e determina-se a área de uma figura geométrica</a:t>
            </a:r>
            <a:r>
              <a:rPr lang="pt-PT" sz="2500" dirty="0" smtClean="0"/>
              <a:t>.</a:t>
            </a:r>
            <a:endParaRPr lang="es-ES" sz="2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xmlns="" id="{636D2477-5B4B-407A-88C6-2F8756F7AE7D}"/>
              </a:ext>
            </a:extLst>
          </p:cNvPr>
          <p:cNvSpPr/>
          <p:nvPr/>
        </p:nvSpPr>
        <p:spPr>
          <a:xfrm>
            <a:off x="877353" y="3481784"/>
            <a:ext cx="7533385" cy="9117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/>
            <a:r>
              <a:rPr lang="pt-PT" sz="2500" dirty="0"/>
              <a:t>O cão ladra, corre, come e dorme. O empregado trabalha, descansa e paga impostos.</a:t>
            </a:r>
            <a:endParaRPr lang="es-ES" sz="25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114120" algn="just">
              <a:lnSpc>
                <a:spcPct val="100000"/>
              </a:lnSpc>
              <a:spcBef>
                <a:spcPts val="598"/>
              </a:spcBef>
            </a:pP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4120">
              <a:lnSpc>
                <a:spcPct val="100000"/>
              </a:lnSpc>
              <a:spcBef>
                <a:spcPts val="598"/>
              </a:spcBef>
            </a:pP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2680">
              <a:lnSpc>
                <a:spcPct val="100000"/>
              </a:lnSpc>
              <a:spcBef>
                <a:spcPts val="598"/>
              </a:spcBef>
            </a:pP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C01A337-9408-481E-9EC2-A96177057395}"/>
              </a:ext>
            </a:extLst>
          </p:cNvPr>
          <p:cNvSpPr/>
          <p:nvPr/>
        </p:nvSpPr>
        <p:spPr>
          <a:xfrm>
            <a:off x="312872" y="5287496"/>
            <a:ext cx="8880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b="1" dirty="0">
                <a:solidFill>
                  <a:srgbClr val="FF0000"/>
                </a:solidFill>
              </a:rPr>
              <a:t>Ações que um objeto de uma classe pode executar. </a:t>
            </a:r>
            <a:endParaRPr lang="pt-P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pt-PT" sz="2400" b="1" dirty="0" smtClean="0">
                <a:solidFill>
                  <a:srgbClr val="FF0000"/>
                </a:solidFill>
              </a:rPr>
              <a:t>Constituem </a:t>
            </a:r>
            <a:r>
              <a:rPr lang="pt-PT" sz="2400" b="1" dirty="0">
                <a:solidFill>
                  <a:srgbClr val="FF0000"/>
                </a:solidFill>
              </a:rPr>
              <a:t>sequências lógicas de códigos num programa</a:t>
            </a:r>
            <a:r>
              <a:rPr lang="es-ES" sz="2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. </a:t>
            </a:r>
            <a:endParaRPr lang="es-E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07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CustomShape 1"/>
          <p:cNvSpPr/>
          <p:nvPr/>
        </p:nvSpPr>
        <p:spPr>
          <a:xfrm>
            <a:off x="381694" y="0"/>
            <a:ext cx="8748720" cy="108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Exemplo1</a:t>
            </a:r>
            <a:r>
              <a:rPr lang="es-ES" sz="32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 Método en Python</a:t>
            </a:r>
            <a:r>
              <a:rPr lang="es-ES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78352" y="1961079"/>
            <a:ext cx="70692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def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paga_impuestos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(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self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):</a:t>
            </a:r>
          </a:p>
          <a:p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 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if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self.sueldo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&gt;3000:</a:t>
            </a:r>
          </a:p>
          <a:p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      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print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("Debe pagar impuestos")</a:t>
            </a:r>
          </a:p>
          <a:p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 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else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:</a:t>
            </a:r>
          </a:p>
          <a:p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        </a:t>
            </a:r>
            <a:r>
              <a:rPr lang="es-ES" sz="2600" dirty="0" err="1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print</a:t>
            </a:r>
            <a:r>
              <a:rPr lang="es-ES" sz="26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("No paga impuestos")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4068" y="780474"/>
            <a:ext cx="8863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Determina e apresenta se o funcionário é obrigado a pagar impostos ou não com base numa comparação com o valor 3000.</a:t>
            </a:r>
            <a:endParaRPr lang="es-ES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767286-37B6-4BD8-B00C-D983EB369DCE}"/>
              </a:ext>
            </a:extLst>
          </p:cNvPr>
          <p:cNvSpPr/>
          <p:nvPr/>
        </p:nvSpPr>
        <p:spPr>
          <a:xfrm>
            <a:off x="1748581" y="5809577"/>
            <a:ext cx="546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Ações que um objeto pode executar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6176139-929A-431C-9750-B4C0C0E4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48" y="4168853"/>
            <a:ext cx="3381375" cy="1581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22790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81694" y="0"/>
            <a:ext cx="8748720" cy="108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Exemplo2</a:t>
            </a:r>
            <a:r>
              <a:rPr lang="es-ES" sz="32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 Método en Python</a:t>
            </a:r>
            <a:r>
              <a:rPr lang="es-ES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.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0411" y="1814337"/>
            <a:ext cx="7481457" cy="399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def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imprimir_cuadrante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(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):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self.x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&gt;0 and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self.y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&gt;0: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print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("Primer cuadrante")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else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self.x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&lt;0 and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self.y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&gt;0: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print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("Segundo cuadrante")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else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self.x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&lt;0 and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self.y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&lt;0: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print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("Tercer cuadrante")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else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if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self.x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&gt;0 and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self.y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&lt;0:</a:t>
            </a:r>
          </a:p>
          <a:p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                        </a:t>
            </a:r>
            <a:r>
              <a:rPr lang="es-ES" sz="2100" dirty="0" err="1">
                <a:solidFill>
                  <a:srgbClr val="0000FF"/>
                </a:solidFill>
                <a:latin typeface="Consolas" pitchFamily="49" charset="0"/>
              </a:rPr>
              <a:t>print</a:t>
            </a:r>
            <a:r>
              <a:rPr lang="es-ES" sz="2100" dirty="0">
                <a:solidFill>
                  <a:srgbClr val="0000FF"/>
                </a:solidFill>
                <a:latin typeface="Consolas" pitchFamily="49" charset="0"/>
              </a:rPr>
              <a:t>("Cuarto cuadrante")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2576" y="817847"/>
            <a:ext cx="880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Determina y muestra el cuadrante en que se encuentra un punto de coordenadas (x,y)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54C74B64-3220-4830-A841-87729375DFBB}"/>
              </a:ext>
            </a:extLst>
          </p:cNvPr>
          <p:cNvGrpSpPr/>
          <p:nvPr/>
        </p:nvGrpSpPr>
        <p:grpSpPr>
          <a:xfrm>
            <a:off x="6873529" y="1535177"/>
            <a:ext cx="2573329" cy="3057450"/>
            <a:chOff x="3655097" y="1681001"/>
            <a:chExt cx="3814344" cy="372975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72373A42-6BE2-420F-A072-E5B895C1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5097" y="1681001"/>
              <a:ext cx="3741460" cy="3724376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56616740-46AC-42D0-ACD0-544A81BFC993}"/>
                </a:ext>
              </a:extLst>
            </p:cNvPr>
            <p:cNvSpPr txBox="1"/>
            <p:nvPr/>
          </p:nvSpPr>
          <p:spPr>
            <a:xfrm>
              <a:off x="5671595" y="2364524"/>
              <a:ext cx="1724961" cy="107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solidFill>
                    <a:srgbClr val="FF0000"/>
                  </a:solidFill>
                </a:rPr>
                <a:t>1er cuadrante</a:t>
              </a:r>
            </a:p>
            <a:p>
              <a:r>
                <a:rPr lang="es-ES" sz="1700" dirty="0">
                  <a:solidFill>
                    <a:srgbClr val="FF0000"/>
                  </a:solidFill>
                </a:rPr>
                <a:t> (+,+)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57A939E6-2AB0-440F-B2E7-9E22350F57CF}"/>
                </a:ext>
              </a:extLst>
            </p:cNvPr>
            <p:cNvSpPr txBox="1"/>
            <p:nvPr/>
          </p:nvSpPr>
          <p:spPr>
            <a:xfrm>
              <a:off x="3800865" y="2364524"/>
              <a:ext cx="1724961" cy="107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solidFill>
                    <a:srgbClr val="FF0000"/>
                  </a:solidFill>
                </a:rPr>
                <a:t>2do cuadrante</a:t>
              </a:r>
            </a:p>
            <a:p>
              <a:r>
                <a:rPr lang="es-ES" sz="1700" dirty="0">
                  <a:solidFill>
                    <a:srgbClr val="FF0000"/>
                  </a:solidFill>
                </a:rPr>
                <a:t> (-,+)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89263F9E-365A-43BA-B533-F914D5E4523E}"/>
                </a:ext>
              </a:extLst>
            </p:cNvPr>
            <p:cNvSpPr txBox="1"/>
            <p:nvPr/>
          </p:nvSpPr>
          <p:spPr>
            <a:xfrm>
              <a:off x="3800865" y="4340710"/>
              <a:ext cx="1724961" cy="107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solidFill>
                    <a:srgbClr val="FF0000"/>
                  </a:solidFill>
                </a:rPr>
                <a:t>3cer cuadrante</a:t>
              </a:r>
            </a:p>
            <a:p>
              <a:r>
                <a:rPr lang="es-ES" sz="1700" dirty="0">
                  <a:solidFill>
                    <a:srgbClr val="FF0000"/>
                  </a:solidFill>
                </a:rPr>
                <a:t> (-,-)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452C15CA-2917-4495-A994-E21DB49B6962}"/>
                </a:ext>
              </a:extLst>
            </p:cNvPr>
            <p:cNvSpPr txBox="1"/>
            <p:nvPr/>
          </p:nvSpPr>
          <p:spPr>
            <a:xfrm>
              <a:off x="5744480" y="4325320"/>
              <a:ext cx="1724961" cy="107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solidFill>
                    <a:srgbClr val="FF0000"/>
                  </a:solidFill>
                </a:rPr>
                <a:t>4to cuadrante</a:t>
              </a:r>
            </a:p>
            <a:p>
              <a:r>
                <a:rPr lang="es-ES" sz="1700" dirty="0">
                  <a:solidFill>
                    <a:srgbClr val="FF0000"/>
                  </a:solidFill>
                </a:rPr>
                <a:t> (+,-)</a:t>
              </a:r>
            </a:p>
          </p:txBody>
        </p:sp>
      </p:grpSp>
      <p:sp>
        <p:nvSpPr>
          <p:cNvPr id="15" name="Rectángulo 4">
            <a:extLst>
              <a:ext uri="{FF2B5EF4-FFF2-40B4-BE49-F238E27FC236}">
                <a16:creationId xmlns:a16="http://schemas.microsoft.com/office/drawing/2014/main" xmlns="" id="{77767286-37B6-4BD8-B00C-D983EB369DCE}"/>
              </a:ext>
            </a:extLst>
          </p:cNvPr>
          <p:cNvSpPr/>
          <p:nvPr/>
        </p:nvSpPr>
        <p:spPr>
          <a:xfrm>
            <a:off x="1748581" y="5809577"/>
            <a:ext cx="546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Ações que um objeto pode executar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73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26676" y="523238"/>
            <a:ext cx="446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parciais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51474" y="1373831"/>
            <a:ext cx="8415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/>
              <a:t>Um paradigma de programação é um estilo, modelo ou padrão de desenvolvimento de software. Ou seja, um modelo para resolver problemas computacionais</a:t>
            </a:r>
            <a:r>
              <a:rPr lang="pt-PT" sz="2800" dirty="0" smtClean="0"/>
              <a:t>.</a:t>
            </a:r>
          </a:p>
          <a:p>
            <a:pPr algn="just"/>
            <a:endParaRPr lang="es-MX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pt-BR" sz="3200" dirty="0"/>
          </a:p>
          <a:p>
            <a:pPr algn="just"/>
            <a:r>
              <a:rPr lang="pt-BR" sz="2800" dirty="0" smtClean="0"/>
              <a:t>A </a:t>
            </a:r>
            <a:r>
              <a:rPr lang="pt-BR" sz="2600" dirty="0" smtClean="0"/>
              <a:t>P.O.O</a:t>
            </a:r>
            <a:r>
              <a:rPr lang="pt-BR" sz="2800" dirty="0" smtClean="0"/>
              <a:t> </a:t>
            </a:r>
            <a:r>
              <a:rPr lang="pt-BR" sz="2800" dirty="0"/>
              <a:t>é um paradigma para o </a:t>
            </a:r>
            <a:r>
              <a:rPr lang="pt-BR" sz="2800" dirty="0" smtClean="0"/>
              <a:t>desenvolvimento </a:t>
            </a:r>
            <a:r>
              <a:rPr lang="pt-BR" sz="2800" dirty="0"/>
              <a:t>de </a:t>
            </a:r>
            <a:r>
              <a:rPr lang="pt-BR" sz="2800" dirty="0" smtClean="0"/>
              <a:t>software.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01641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85348" y="1470372"/>
            <a:ext cx="72093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/>
              <a:t>Os conceitos básicos da </a:t>
            </a:r>
            <a:r>
              <a:rPr lang="pt-PT" sz="3200" dirty="0" smtClean="0"/>
              <a:t>P.O.O </a:t>
            </a:r>
            <a:r>
              <a:rPr lang="pt-PT" sz="3200" dirty="0"/>
              <a:t>são</a:t>
            </a:r>
            <a:r>
              <a:rPr lang="pt-PT" sz="3200" dirty="0" smtClean="0"/>
              <a:t>:</a:t>
            </a:r>
          </a:p>
          <a:p>
            <a:pPr algn="just"/>
            <a:endParaRPr lang="es-E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268288" indent="-268288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 </a:t>
            </a:r>
            <a:r>
              <a:rPr lang="es-ES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classe</a:t>
            </a:r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268288" indent="-268288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</a:t>
            </a:r>
            <a:r>
              <a:rPr lang="es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 </a:t>
            </a:r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objetos;</a:t>
            </a:r>
          </a:p>
          <a:p>
            <a:pPr marL="268288" indent="-268288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</a:t>
            </a:r>
            <a:r>
              <a:rPr lang="es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 </a:t>
            </a:r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atributos; </a:t>
            </a:r>
          </a:p>
          <a:p>
            <a:pPr marL="268288" indent="-268288" algn="just"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Os </a:t>
            </a:r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métodos. </a:t>
            </a:r>
          </a:p>
          <a:p>
            <a:pPr algn="just"/>
            <a:endParaRPr lang="es-E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2626676" y="523238"/>
            <a:ext cx="446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parciais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762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330120" y="1655640"/>
            <a:ext cx="8968625" cy="18128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14120" algn="just">
              <a:lnSpc>
                <a:spcPct val="100000"/>
              </a:lnSpc>
              <a:spcBef>
                <a:spcPts val="598"/>
              </a:spcBef>
            </a:pPr>
            <a:r>
              <a:rPr lang="pt-PT" sz="3000" dirty="0"/>
              <a:t>Uma classe representa uma família de elementos semelhantes. Na prática, uma classe é um modelo ou um modelo utilizado para definir ou criar objetos</a:t>
            </a:r>
            <a:r>
              <a:rPr lang="pt-PT" sz="3000" dirty="0" smtClean="0"/>
              <a:t>.</a:t>
            </a:r>
            <a:endParaRPr lang="es-ES" sz="3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330120" y="3468448"/>
            <a:ext cx="8968625" cy="2288520"/>
          </a:xfrm>
          <a:prstGeom prst="rect">
            <a:avLst/>
          </a:prstGeom>
          <a:noFill/>
          <a:ln w="2844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just"/>
            <a:r>
              <a:rPr lang="pt-PT" sz="3000" dirty="0"/>
              <a:t>Um número indeterminado de objetos pode ser definido a partir de uma classe. Cada um deles terá o seu próprio estatuto particular.</a:t>
            </a:r>
            <a:endParaRPr lang="es-ES" sz="3000" dirty="0"/>
          </a:p>
        </p:txBody>
      </p:sp>
      <p:sp>
        <p:nvSpPr>
          <p:cNvPr id="7" name="3 Rectángulo"/>
          <p:cNvSpPr/>
          <p:nvPr/>
        </p:nvSpPr>
        <p:spPr>
          <a:xfrm>
            <a:off x="2626676" y="523238"/>
            <a:ext cx="446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parciais</a:t>
            </a:r>
            <a:r>
              <a:rPr lang="es-ES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20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CustomShape 1"/>
          <p:cNvSpPr/>
          <p:nvPr/>
        </p:nvSpPr>
        <p:spPr>
          <a:xfrm>
            <a:off x="630650" y="156815"/>
            <a:ext cx="8781840" cy="33310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  <a:ea typeface="Microsoft YaHei"/>
              </a:rPr>
              <a:t>Relaciones entre clases</a:t>
            </a:r>
            <a:endParaRPr lang="es-E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 Antiqua" pitchFamily="18" charset="0"/>
            </a:endParaRP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pt-PT" sz="2800" dirty="0"/>
              <a:t>Assim como existem relações humanas, económicas, diplomáticas, produtivas e jurídicas. Em POO, as classes são relacionadas e representadas através de diagramas UML.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2EE4918-7F9A-42C9-903D-D9A9073A211F}"/>
              </a:ext>
            </a:extLst>
          </p:cNvPr>
          <p:cNvSpPr txBox="1"/>
          <p:nvPr/>
        </p:nvSpPr>
        <p:spPr>
          <a:xfrm>
            <a:off x="6999389" y="795393"/>
            <a:ext cx="160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Moneda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F85C7430-FB02-40FF-BFA9-9F7B7BA8F568}"/>
              </a:ext>
            </a:extLst>
          </p:cNvPr>
          <p:cNvGrpSpPr/>
          <p:nvPr/>
        </p:nvGrpSpPr>
        <p:grpSpPr>
          <a:xfrm>
            <a:off x="1574151" y="3872543"/>
            <a:ext cx="6894837" cy="2001641"/>
            <a:chOff x="1436013" y="4069313"/>
            <a:chExt cx="6894837" cy="200164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xmlns="" id="{BB7F5553-B39E-4053-AA64-D6266EDEEAF8}"/>
                </a:ext>
              </a:extLst>
            </p:cNvPr>
            <p:cNvGrpSpPr/>
            <p:nvPr/>
          </p:nvGrpSpPr>
          <p:grpSpPr>
            <a:xfrm>
              <a:off x="1436013" y="4085561"/>
              <a:ext cx="2196935" cy="1985393"/>
              <a:chOff x="1377538" y="4108862"/>
              <a:chExt cx="2196935" cy="1985393"/>
            </a:xfrm>
          </p:grpSpPr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xmlns="" id="{26E2B5EF-AB64-4C62-9837-65F9113C9B2E}"/>
                  </a:ext>
                </a:extLst>
              </p:cNvPr>
              <p:cNvSpPr/>
              <p:nvPr/>
            </p:nvSpPr>
            <p:spPr>
              <a:xfrm>
                <a:off x="1377538" y="4108862"/>
                <a:ext cx="2196935" cy="1985393"/>
              </a:xfrm>
              <a:prstGeom prst="rect">
                <a:avLst/>
              </a:prstGeom>
              <a:noFill/>
              <a:ln>
                <a:solidFill>
                  <a:srgbClr val="16A8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xmlns="" id="{FA1C8F71-EFDC-4135-86B2-D77E35705C9E}"/>
                  </a:ext>
                </a:extLst>
              </p:cNvPr>
              <p:cNvCxnSpPr/>
              <p:nvPr/>
            </p:nvCxnSpPr>
            <p:spPr>
              <a:xfrm>
                <a:off x="1389413" y="4750130"/>
                <a:ext cx="2185060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xmlns="" id="{B3622190-8A62-432A-B569-BC7AD1640EFD}"/>
                  </a:ext>
                </a:extLst>
              </p:cNvPr>
              <p:cNvCxnSpPr/>
              <p:nvPr/>
            </p:nvCxnSpPr>
            <p:spPr>
              <a:xfrm>
                <a:off x="1377538" y="5389418"/>
                <a:ext cx="2185060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xmlns="" id="{D9408957-1500-45CB-912C-6CB7DACF27A6}"/>
                </a:ext>
              </a:extLst>
            </p:cNvPr>
            <p:cNvGrpSpPr/>
            <p:nvPr/>
          </p:nvGrpSpPr>
          <p:grpSpPr>
            <a:xfrm>
              <a:off x="6122040" y="4085561"/>
              <a:ext cx="2208810" cy="1985393"/>
              <a:chOff x="5047323" y="4108861"/>
              <a:chExt cx="2208810" cy="1985393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356AB298-71F1-428F-91B3-E0ED981B721F}"/>
                  </a:ext>
                </a:extLst>
              </p:cNvPr>
              <p:cNvSpPr/>
              <p:nvPr/>
            </p:nvSpPr>
            <p:spPr>
              <a:xfrm>
                <a:off x="5059198" y="4108861"/>
                <a:ext cx="2196935" cy="1985393"/>
              </a:xfrm>
              <a:prstGeom prst="rect">
                <a:avLst/>
              </a:prstGeom>
              <a:noFill/>
              <a:ln>
                <a:solidFill>
                  <a:srgbClr val="16A8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xmlns="" id="{AE3CD2C2-6F48-47D8-93F4-8ADF762575BC}"/>
                  </a:ext>
                </a:extLst>
              </p:cNvPr>
              <p:cNvCxnSpPr/>
              <p:nvPr/>
            </p:nvCxnSpPr>
            <p:spPr>
              <a:xfrm>
                <a:off x="5059198" y="4748151"/>
                <a:ext cx="2185060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xmlns="" id="{49162A53-0E7E-4507-96E5-4232113ED059}"/>
                  </a:ext>
                </a:extLst>
              </p:cNvPr>
              <p:cNvCxnSpPr/>
              <p:nvPr/>
            </p:nvCxnSpPr>
            <p:spPr>
              <a:xfrm>
                <a:off x="5047323" y="5387439"/>
                <a:ext cx="2185060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xmlns="" id="{5CDCB407-0430-4EA6-AC51-6EEB76AFCAD5}"/>
                </a:ext>
              </a:extLst>
            </p:cNvPr>
            <p:cNvCxnSpPr/>
            <p:nvPr/>
          </p:nvCxnSpPr>
          <p:spPr>
            <a:xfrm>
              <a:off x="3692324" y="4429243"/>
              <a:ext cx="2268638" cy="0"/>
            </a:xfrm>
            <a:prstGeom prst="straightConnector1">
              <a:avLst/>
            </a:prstGeom>
            <a:ln w="1905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6395EA9F-B10A-4880-87BE-2A874E3BE6CA}"/>
                </a:ext>
              </a:extLst>
            </p:cNvPr>
            <p:cNvSpPr txBox="1"/>
            <p:nvPr/>
          </p:nvSpPr>
          <p:spPr>
            <a:xfrm>
              <a:off x="4277190" y="4069313"/>
              <a:ext cx="151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Produto</a:t>
              </a:r>
              <a:r>
                <a:rPr lang="es-ES" dirty="0" smtClean="0"/>
                <a:t> </a:t>
              </a:r>
              <a:r>
                <a:rPr lang="es-ES" dirty="0"/>
                <a:t>1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xmlns="" id="{4427D6EA-0234-4319-9DC7-9A47EA4B921C}"/>
                </a:ext>
              </a:extLst>
            </p:cNvPr>
            <p:cNvCxnSpPr/>
            <p:nvPr/>
          </p:nvCxnSpPr>
          <p:spPr>
            <a:xfrm>
              <a:off x="3692324" y="4925394"/>
              <a:ext cx="2268638" cy="0"/>
            </a:xfrm>
            <a:prstGeom prst="straightConnector1">
              <a:avLst/>
            </a:prstGeom>
            <a:ln w="1905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39AD0157-47C8-4ADB-BC06-661AA999BE23}"/>
                </a:ext>
              </a:extLst>
            </p:cNvPr>
            <p:cNvSpPr txBox="1"/>
            <p:nvPr/>
          </p:nvSpPr>
          <p:spPr>
            <a:xfrm>
              <a:off x="4277190" y="4565464"/>
              <a:ext cx="151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Produto</a:t>
              </a:r>
              <a:r>
                <a:rPr lang="es-ES" dirty="0" smtClean="0"/>
                <a:t> </a:t>
              </a:r>
              <a:r>
                <a:rPr lang="es-ES" dirty="0"/>
                <a:t>2</a:t>
              </a:r>
            </a:p>
          </p:txBody>
        </p: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xmlns="" id="{A9C6CFC7-0027-4C80-951C-6BB40826C063}"/>
                </a:ext>
              </a:extLst>
            </p:cNvPr>
            <p:cNvCxnSpPr/>
            <p:nvPr/>
          </p:nvCxnSpPr>
          <p:spPr>
            <a:xfrm>
              <a:off x="3692324" y="5368356"/>
              <a:ext cx="2268638" cy="0"/>
            </a:xfrm>
            <a:prstGeom prst="straightConnector1">
              <a:avLst/>
            </a:prstGeom>
            <a:ln w="1905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xmlns="" id="{763CB6F2-ADC3-4435-ABAE-95829D0F751C}"/>
                </a:ext>
              </a:extLst>
            </p:cNvPr>
            <p:cNvSpPr txBox="1"/>
            <p:nvPr/>
          </p:nvSpPr>
          <p:spPr>
            <a:xfrm>
              <a:off x="4277190" y="5008426"/>
              <a:ext cx="151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Produto</a:t>
              </a:r>
              <a:r>
                <a:rPr lang="es-ES" dirty="0" smtClean="0"/>
                <a:t> </a:t>
              </a:r>
              <a:r>
                <a:rPr lang="es-ES" dirty="0"/>
                <a:t>3</a:t>
              </a: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xmlns="" id="{70B7EFBF-7C40-43B7-9086-7DBC51A4A30F}"/>
                </a:ext>
              </a:extLst>
            </p:cNvPr>
            <p:cNvCxnSpPr/>
            <p:nvPr/>
          </p:nvCxnSpPr>
          <p:spPr>
            <a:xfrm>
              <a:off x="3692324" y="5819694"/>
              <a:ext cx="2268638" cy="0"/>
            </a:xfrm>
            <a:prstGeom prst="straightConnector1">
              <a:avLst/>
            </a:prstGeom>
            <a:ln w="19050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0425EC8E-5A4B-41BE-AE32-BB853928E149}"/>
                </a:ext>
              </a:extLst>
            </p:cNvPr>
            <p:cNvSpPr txBox="1"/>
            <p:nvPr/>
          </p:nvSpPr>
          <p:spPr>
            <a:xfrm>
              <a:off x="4277190" y="5459764"/>
              <a:ext cx="151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Produto</a:t>
              </a:r>
              <a:r>
                <a:rPr lang="es-ES" dirty="0" smtClean="0"/>
                <a:t> </a:t>
              </a:r>
              <a:r>
                <a:rPr lang="es-ES" dirty="0"/>
                <a:t>….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245584" y="3961146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/>
              <a:t>Loja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661832" y="3973796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/>
              <a:t>Produtos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4400" b="1" strike="noStrike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ES" sz="4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Sistema de </a:t>
            </a:r>
            <a:r>
              <a:rPr lang="es-ES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</a:t>
            </a:r>
            <a:r>
              <a:rPr lang="es-ES" sz="4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bjetivos</a:t>
            </a:r>
          </a:p>
          <a:p>
            <a:pPr algn="ctr"/>
            <a:r>
              <a:rPr lang="es-ES" sz="2000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Concretos, alcanzables, medibles y evaluables </a:t>
            </a:r>
            <a:endParaRPr lang="es-ES" sz="20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s-ES" sz="4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 </a:t>
            </a:r>
            <a:endParaRPr lang="es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1" name="CustomShape 2"/>
          <p:cNvSpPr/>
          <p:nvPr/>
        </p:nvSpPr>
        <p:spPr>
          <a:xfrm>
            <a:off x="179280" y="1631405"/>
            <a:ext cx="9072720" cy="37851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7312" algn="just">
              <a:spcBef>
                <a:spcPts val="649"/>
              </a:spcBef>
              <a:buClr>
                <a:srgbClr val="0000FF"/>
              </a:buClr>
              <a:buSzPct val="115000"/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En el colectivo de asignatura:</a:t>
            </a:r>
          </a:p>
          <a:p>
            <a:pPr marL="358775" indent="-271463" algn="just"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Identificar atributos, atributos claves, relaciones entre atributos y funcionalidades o métodos en una clase;</a:t>
            </a:r>
          </a:p>
          <a:p>
            <a:pPr marL="358775" indent="-271463" algn="just"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Microsoft YaHei"/>
              <a:cs typeface="Calibri" pitchFamily="34" charset="0"/>
            </a:endParaRPr>
          </a:p>
          <a:p>
            <a:pPr marL="358775" indent="-271463" algn="just"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Explicar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 </a:t>
            </a:r>
            <a:r>
              <a:rPr lang="es-E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las relaciones que se producen entre clases y su importancia en el aprendizaje de la Programación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; </a:t>
            </a:r>
          </a:p>
          <a:p>
            <a:pPr marL="358775" indent="-271463" algn="just">
              <a:spcBef>
                <a:spcPts val="649"/>
              </a:spcBef>
              <a:buClr>
                <a:srgbClr val="0000FF"/>
              </a:buClr>
              <a:buSzPct val="115000"/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Microsoft YaHei"/>
              <a:cs typeface="Calibri" pitchFamily="34" charset="0"/>
            </a:endParaRPr>
          </a:p>
          <a:p>
            <a:pPr marL="358775" indent="-271463" algn="just">
              <a:spcBef>
                <a:spcPts val="6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Identificar los elementos del </a:t>
            </a:r>
            <a:r>
              <a:rPr lang="es-E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diagrama de clases UML</a:t>
            </a:r>
            <a:r>
              <a:rPr lang="es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 para la  representación (modelación) de clases.</a:t>
            </a:r>
            <a:r>
              <a:rPr lang="es-E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  <a:cs typeface="Calibri" pitchFamily="34" charset="0"/>
              </a:rPr>
              <a:t> 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itchFamily="34" charset="0"/>
            </a:endParaRPr>
          </a:p>
          <a:p>
            <a:pPr marL="88560" algn="just">
              <a:lnSpc>
                <a:spcPct val="120000"/>
              </a:lnSpc>
              <a:spcBef>
                <a:spcPts val="649"/>
              </a:spcBef>
              <a:buClr>
                <a:srgbClr val="93A299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Microsoft YaHei"/>
              <a:cs typeface="Calibri" pitchFamily="34" charset="0"/>
            </a:endParaRPr>
          </a:p>
          <a:p>
            <a:pPr marL="338040" indent="-208080" algn="just">
              <a:lnSpc>
                <a:spcPct val="120000"/>
              </a:lnSpc>
              <a:spcBef>
                <a:spcPts val="649"/>
              </a:spcBef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720" indent="-203040" algn="just">
              <a:lnSpc>
                <a:spcPct val="120000"/>
              </a:lnSpc>
              <a:spcBef>
                <a:spcPts val="649"/>
              </a:spcBef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  <a:ea typeface="Microsoft YaHei"/>
              </a:rPr>
              <a:t>Relações</a:t>
            </a:r>
            <a:r>
              <a:rPr lang="es-ES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  <a:ea typeface="Microsoft YaHei"/>
              </a:rPr>
              <a:t> </a:t>
            </a: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  <a:ea typeface="Microsoft YaHei"/>
              </a:rPr>
              <a:t>entre </a:t>
            </a:r>
            <a:r>
              <a:rPr lang="es-ES" sz="40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  <a:ea typeface="Microsoft YaHei"/>
              </a:rPr>
              <a:t>classes</a:t>
            </a:r>
            <a:r>
              <a:rPr lang="es-ES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 pitchFamily="18" charset="0"/>
                <a:ea typeface="Microsoft YaHei"/>
              </a:rPr>
              <a:t> 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 pitchFamily="18" charset="0"/>
              <a:ea typeface="Microsoft YaHei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D2FD82FC-9860-45F9-B4D8-D06588554377}"/>
              </a:ext>
            </a:extLst>
          </p:cNvPr>
          <p:cNvGrpSpPr/>
          <p:nvPr/>
        </p:nvGrpSpPr>
        <p:grpSpPr>
          <a:xfrm>
            <a:off x="1417277" y="1816925"/>
            <a:ext cx="7016335" cy="3238004"/>
            <a:chOff x="890649" y="1745673"/>
            <a:chExt cx="7016335" cy="3238004"/>
          </a:xfrm>
        </p:grpSpPr>
        <p:grpSp>
          <p:nvGrpSpPr>
            <p:cNvPr id="3" name="2 Grupo"/>
            <p:cNvGrpSpPr/>
            <p:nvPr/>
          </p:nvGrpSpPr>
          <p:grpSpPr>
            <a:xfrm>
              <a:off x="2624426" y="1745673"/>
              <a:ext cx="5282558" cy="3238004"/>
              <a:chOff x="1852551" y="1745673"/>
              <a:chExt cx="5282558" cy="3238004"/>
            </a:xfrm>
          </p:grpSpPr>
          <p:sp>
            <p:nvSpPr>
              <p:cNvPr id="2" name="1 Rectángulo redondeado"/>
              <p:cNvSpPr/>
              <p:nvPr/>
            </p:nvSpPr>
            <p:spPr>
              <a:xfrm>
                <a:off x="1852551" y="1745673"/>
                <a:ext cx="1567543" cy="831272"/>
              </a:xfrm>
              <a:prstGeom prst="roundRect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>
                    <a:solidFill>
                      <a:schemeClr val="tx1"/>
                    </a:solidFill>
                  </a:rPr>
                  <a:t>Classe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5" name="4 Rectángulo redondeado"/>
              <p:cNvSpPr/>
              <p:nvPr/>
            </p:nvSpPr>
            <p:spPr>
              <a:xfrm>
                <a:off x="1852551" y="2952994"/>
                <a:ext cx="1567543" cy="831272"/>
              </a:xfrm>
              <a:prstGeom prst="roundRect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>
                    <a:solidFill>
                      <a:schemeClr val="tx1"/>
                    </a:solidFill>
                  </a:rPr>
                  <a:t>Classe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6" name="5 Rectángulo redondeado"/>
              <p:cNvSpPr/>
              <p:nvPr/>
            </p:nvSpPr>
            <p:spPr>
              <a:xfrm>
                <a:off x="1852551" y="4152405"/>
                <a:ext cx="1567543" cy="831272"/>
              </a:xfrm>
              <a:prstGeom prst="roundRect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>
                    <a:solidFill>
                      <a:schemeClr val="tx1"/>
                    </a:solidFill>
                  </a:rPr>
                  <a:t>Classe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7" name="6 Rectángulo redondeado"/>
              <p:cNvSpPr/>
              <p:nvPr/>
            </p:nvSpPr>
            <p:spPr>
              <a:xfrm>
                <a:off x="5472564" y="1745673"/>
                <a:ext cx="1567543" cy="831272"/>
              </a:xfrm>
              <a:prstGeom prst="roundRect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>
                    <a:solidFill>
                      <a:schemeClr val="tx1"/>
                    </a:solidFill>
                  </a:rPr>
                  <a:t>Classe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8" name="7 Rectángulo redondeado"/>
              <p:cNvSpPr/>
              <p:nvPr/>
            </p:nvSpPr>
            <p:spPr>
              <a:xfrm>
                <a:off x="5508192" y="2952994"/>
                <a:ext cx="1567543" cy="831272"/>
              </a:xfrm>
              <a:prstGeom prst="roundRect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>
                    <a:solidFill>
                      <a:schemeClr val="tx1"/>
                    </a:solidFill>
                  </a:rPr>
                  <a:t>Classe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8 Rectángulo redondeado"/>
              <p:cNvSpPr/>
              <p:nvPr/>
            </p:nvSpPr>
            <p:spPr>
              <a:xfrm>
                <a:off x="5567566" y="4152405"/>
                <a:ext cx="1567543" cy="831272"/>
              </a:xfrm>
              <a:prstGeom prst="roundRect">
                <a:avLst/>
              </a:prstGeom>
              <a:solidFill>
                <a:srgbClr val="FFEF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err="1" smtClean="0">
                    <a:solidFill>
                      <a:schemeClr val="tx1"/>
                    </a:solidFill>
                  </a:rPr>
                  <a:t>Classe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077" y="1846984"/>
                <a:ext cx="1714500" cy="628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692" y="3006680"/>
                <a:ext cx="2000250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179" y="4234666"/>
                <a:ext cx="1981013" cy="666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3 CuadroTexto"/>
            <p:cNvSpPr txBox="1"/>
            <p:nvPr/>
          </p:nvSpPr>
          <p:spPr>
            <a:xfrm>
              <a:off x="890649" y="1959428"/>
              <a:ext cx="1531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Associação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33057" y="331477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Agregação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533057" y="445462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Composição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946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3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associação</a:t>
            </a:r>
            <a:r>
              <a:rPr lang="es-ES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</a:p>
        </p:txBody>
      </p:sp>
      <p:sp>
        <p:nvSpPr>
          <p:cNvPr id="2902" name="CustomShape 2"/>
          <p:cNvSpPr/>
          <p:nvPr/>
        </p:nvSpPr>
        <p:spPr>
          <a:xfrm>
            <a:off x="452520" y="4046400"/>
            <a:ext cx="8781840" cy="180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/>
              <a:t>A classe A contém atributos do tipo classe B. Permite associar objetos que colaboram entre si para atingir um objetivo. O tempo de vida de um objeto não depende do outro. </a:t>
            </a:r>
            <a:r>
              <a:rPr lang="pt-PT" sz="2800" b="1" dirty="0"/>
              <a:t>Não é uma relação forte</a:t>
            </a:r>
            <a:r>
              <a:rPr lang="pt-PT" sz="2800" dirty="0"/>
              <a:t>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0" y="1471662"/>
            <a:ext cx="6702800" cy="21859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0" y="1277312"/>
            <a:ext cx="5792803" cy="233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0" y="3639643"/>
            <a:ext cx="5792803" cy="22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92939" y="210727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           1..*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95428" y="447172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           1..*</a:t>
            </a:r>
          </a:p>
        </p:txBody>
      </p:sp>
      <p:sp>
        <p:nvSpPr>
          <p:cNvPr id="7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3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associação</a:t>
            </a:r>
            <a:r>
              <a:rPr lang="es-ES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925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187575"/>
            <a:ext cx="54768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3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associação</a:t>
            </a:r>
            <a:r>
              <a:rPr lang="es-ES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624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agregação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04" name="CustomShape 2"/>
          <p:cNvSpPr/>
          <p:nvPr/>
        </p:nvSpPr>
        <p:spPr>
          <a:xfrm>
            <a:off x="154112" y="3182845"/>
            <a:ext cx="9312088" cy="29457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pt-BR" sz="2400" b="1" dirty="0" smtClean="0"/>
              <a:t>A </a:t>
            </a:r>
            <a:r>
              <a:rPr lang="pt-BR" sz="2400" b="1" dirty="0"/>
              <a:t>existência de um livro não depende da existência da estante.</a:t>
            </a:r>
          </a:p>
          <a:p>
            <a:pPr algn="just"/>
            <a:endParaRPr lang="es-ES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pt-PT" sz="2800" dirty="0"/>
              <a:t>Dois objetos são geralmente considerados independentes e, ainda assim, estão ligados. O tempo de vida do objeto incluído é independente do objeto que o inclui. O objeto base </a:t>
            </a:r>
            <a:r>
              <a:rPr lang="pt-PT" sz="2800" dirty="0" smtClean="0"/>
              <a:t>(Estante</a:t>
            </a:r>
            <a:r>
              <a:rPr lang="pt-PT" sz="2800" dirty="0"/>
              <a:t>) está relacionado com o objeto incluído (Livros) para o seu </a:t>
            </a:r>
            <a:r>
              <a:rPr lang="pt-PT" sz="2800" dirty="0" smtClean="0"/>
              <a:t>funcionamento.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77" y="1270080"/>
            <a:ext cx="6334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77" y="1765197"/>
            <a:ext cx="633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56456" y="3748362"/>
            <a:ext cx="5744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Uma</a:t>
            </a:r>
            <a:r>
              <a:rPr lang="es-MX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Empresa </a:t>
            </a:r>
            <a:r>
              <a:rPr lang="es-MX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agrupa a varios </a:t>
            </a:r>
            <a:r>
              <a:rPr lang="es-MX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Clientes</a:t>
            </a:r>
            <a:endParaRPr lang="es-ES" sz="2800" dirty="0"/>
          </a:p>
        </p:txBody>
      </p:sp>
      <p:sp>
        <p:nvSpPr>
          <p:cNvPr id="8" name="CustomShape 2"/>
          <p:cNvSpPr/>
          <p:nvPr/>
        </p:nvSpPr>
        <p:spPr>
          <a:xfrm>
            <a:off x="485305" y="4248000"/>
            <a:ext cx="9013680" cy="16184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 smtClean="0"/>
              <a:t>A </a:t>
            </a:r>
            <a:r>
              <a:rPr lang="pt-PT" sz="2800" dirty="0"/>
              <a:t>agregação é um tipo de associação que indica que uma classe faz parte de outra classe (composição fraca)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agregação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62975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composição</a:t>
            </a: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 </a:t>
            </a:r>
          </a:p>
        </p:txBody>
      </p:sp>
      <p:sp>
        <p:nvSpPr>
          <p:cNvPr id="10" name="CustomShape 2"/>
          <p:cNvSpPr/>
          <p:nvPr/>
        </p:nvSpPr>
        <p:spPr>
          <a:xfrm>
            <a:off x="910015" y="3448330"/>
            <a:ext cx="847872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pt-PT" sz="2800" b="1" dirty="0"/>
              <a:t>Um capítulo sem o livro não faz sentido algum.</a:t>
            </a:r>
            <a:endParaRPr lang="es-E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736207" y="4096815"/>
            <a:ext cx="8209080" cy="185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600" dirty="0"/>
              <a:t>Uma não pode ser compreendida sem a outra, ou seja, cada uma em separado não tem significado. O objeto base (Livro) é construído a partir do objeto incluído (Capítulo). É uma relação mais forte que a agregação.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827477" y="1270080"/>
            <a:ext cx="6026540" cy="1819275"/>
            <a:chOff x="1830170" y="1270080"/>
            <a:chExt cx="6026540" cy="1819275"/>
          </a:xfrm>
        </p:grpSpPr>
        <p:grpSp>
          <p:nvGrpSpPr>
            <p:cNvPr id="2" name="1 Grupo"/>
            <p:cNvGrpSpPr/>
            <p:nvPr/>
          </p:nvGrpSpPr>
          <p:grpSpPr>
            <a:xfrm>
              <a:off x="1830170" y="1270080"/>
              <a:ext cx="6026540" cy="1819275"/>
              <a:chOff x="913885" y="2073956"/>
              <a:chExt cx="6026540" cy="1819275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85" y="2073956"/>
                <a:ext cx="2190750" cy="1809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2050" y="2073956"/>
                <a:ext cx="2238375" cy="1819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500" y="2828534"/>
                <a:ext cx="1673925" cy="51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2 CuadroTexto"/>
            <p:cNvSpPr txBox="1"/>
            <p:nvPr/>
          </p:nvSpPr>
          <p:spPr>
            <a:xfrm>
              <a:off x="4325311" y="2588825"/>
              <a:ext cx="136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1            ..*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020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0" y="1437822"/>
            <a:ext cx="5761580" cy="176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641268" y="3574473"/>
            <a:ext cx="8593092" cy="22563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Se tiene una clase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Empresa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 Un objeto de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Empresa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está a su vez compuesto por uno o varios objetos del tipo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Empleados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 El tiempo de vida de los objetos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Empleados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depende del tiempo de vida de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Empresa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, ya que si no existe una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Empresa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no pueden existir sus </a:t>
            </a:r>
            <a:r>
              <a:rPr lang="es-MX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Empleados</a:t>
            </a:r>
            <a:r>
              <a:rPr lang="es-MX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composição</a:t>
            </a: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62811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CustomShape 1"/>
          <p:cNvSpPr/>
          <p:nvPr/>
        </p:nvSpPr>
        <p:spPr>
          <a:xfrm>
            <a:off x="452520" y="287280"/>
            <a:ext cx="9267840" cy="101753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BR" sz="43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Agregação </a:t>
            </a:r>
            <a:r>
              <a:rPr lang="pt-BR" sz="43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 </a:t>
            </a:r>
            <a:r>
              <a:rPr lang="pt-BR" sz="43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composição</a:t>
            </a:r>
            <a:endParaRPr lang="pt-BR" sz="43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18" name="CustomShape 2"/>
          <p:cNvSpPr/>
          <p:nvPr/>
        </p:nvSpPr>
        <p:spPr>
          <a:xfrm>
            <a:off x="560561" y="1555877"/>
            <a:ext cx="8691938" cy="230474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600" dirty="0"/>
              <a:t>As relações de agregação e composição são casos especiais da relação de associação. </a:t>
            </a:r>
            <a:r>
              <a:rPr lang="pt-PT" sz="2600" b="1" dirty="0"/>
              <a:t>SÃO ASSOCIAÇÕES</a:t>
            </a:r>
            <a:r>
              <a:rPr lang="pt-PT" sz="2600" dirty="0"/>
              <a:t>. Na composição o RELACIONAMENTO é FORTE. A vida útil de um objeto depende da vida útil do objeto que o inclui ou contém.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2091DAE-8CF8-4F53-8B4F-80FA1A9D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12" y="4296110"/>
            <a:ext cx="6720650" cy="118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CustomShape 1"/>
          <p:cNvSpPr/>
          <p:nvPr/>
        </p:nvSpPr>
        <p:spPr>
          <a:xfrm>
            <a:off x="539639" y="215361"/>
            <a:ext cx="8989888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Associação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, composição ou agregação?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20" name="CustomShape 2"/>
          <p:cNvSpPr/>
          <p:nvPr/>
        </p:nvSpPr>
        <p:spPr>
          <a:xfrm>
            <a:off x="539639" y="1293832"/>
            <a:ext cx="8628111" cy="3643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BR" sz="2700" dirty="0" smtClean="0"/>
              <a:t>Dependerá </a:t>
            </a:r>
            <a:r>
              <a:rPr lang="pt-BR" sz="2700" dirty="0"/>
              <a:t>da finalidade da aplicação. Não é o mesmo dizer que o objeto “tem um” ou “tem vários” objetos adicionados. Ex: O computador possui um rato, um teclado, uma impressora e um scanner, (aqui falamos de agregação)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8" y="3240087"/>
            <a:ext cx="40100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B</a:t>
            </a:r>
            <a:r>
              <a:rPr lang="es-ES" sz="4400" b="1" strike="noStrike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ibliografías</a:t>
            </a:r>
          </a:p>
          <a:p>
            <a:pPr algn="ctr">
              <a:lnSpc>
                <a:spcPct val="100000"/>
              </a:lnSpc>
            </a:pPr>
            <a:r>
              <a:rPr lang="es-ES" sz="2000" b="1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Medios empleados como material de consulta o soporte documental  </a:t>
            </a:r>
            <a:endParaRPr lang="es-ES" sz="20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3" name="CustomShape 2"/>
          <p:cNvSpPr/>
          <p:nvPr/>
        </p:nvSpPr>
        <p:spPr>
          <a:xfrm>
            <a:off x="452520" y="1728720"/>
            <a:ext cx="8781840" cy="43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66700" indent="-266700">
              <a:buClr>
                <a:srgbClr val="0000CC"/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Francisco Morero</a:t>
            </a:r>
            <a:r>
              <a:rPr lang="es-MX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 Introducción a la OOP. Versión 1.0.0;</a:t>
            </a:r>
            <a:endParaRPr lang="es-E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SzPct val="115000"/>
            </a:pPr>
            <a:endParaRPr lang="es-E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>
              <a:lnSpc>
                <a:spcPct val="100000"/>
              </a:lnSpc>
              <a:buClr>
                <a:srgbClr val="0000CC"/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Colectivo de autores. Seudocódigos</a:t>
            </a:r>
            <a:r>
              <a:rPr lang="es-MX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diagramas UML y códigos en el lenguaje de programación C# para la solución de problemas (pág. 89-94);</a:t>
            </a:r>
          </a:p>
          <a:p>
            <a:pPr marL="266700" indent="-266700" algn="just">
              <a:lnSpc>
                <a:spcPct val="100000"/>
              </a:lnSpc>
              <a:buClr>
                <a:srgbClr val="0000CC"/>
              </a:buClr>
              <a:buSzPct val="115000"/>
              <a:buFont typeface="Arial" panose="020B0604020202020204" pitchFamily="34" charset="0"/>
              <a:buChar char="•"/>
            </a:pPr>
            <a:endParaRPr lang="es-MX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 algn="just">
              <a:lnSpc>
                <a:spcPct val="100000"/>
              </a:lnSpc>
              <a:buClr>
                <a:srgbClr val="0000CC"/>
              </a:buClr>
              <a:buSzPct val="115000"/>
              <a:buFont typeface="Arial" panose="020B0604020202020204" pitchFamily="34" charset="0"/>
              <a:buChar char="•"/>
            </a:pPr>
            <a:r>
              <a:rPr lang="es-MX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Jorge Cervantes, María del Carmen Gómez , Pedro pablo González y  Abel Garcí</a:t>
            </a:r>
            <a:r>
              <a:rPr lang="es-MX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a. Introducción a la Programación Orientada a Objetos. </a:t>
            </a:r>
            <a:r>
              <a:rPr lang="es-E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ISBN: 978-607-28-0829-4.</a:t>
            </a:r>
          </a:p>
          <a:p>
            <a:pPr algn="just">
              <a:lnSpc>
                <a:spcPct val="100000"/>
              </a:lnSpc>
              <a:buClr>
                <a:srgbClr val="0000CC"/>
              </a:buClr>
              <a:buSzPct val="115000"/>
            </a:pPr>
            <a:r>
              <a:rPr lang="es-ES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s-ES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http://www.cua.uam.mx/pdfs/revistas_electronicas/libros-electronicos/2016/2intro-poo/programacion_web.pdf</a:t>
            </a:r>
            <a:r>
              <a:rPr lang="es-MX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400" spc="-1" dirty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CustomShape 2"/>
          <p:cNvSpPr/>
          <p:nvPr/>
        </p:nvSpPr>
        <p:spPr>
          <a:xfrm>
            <a:off x="539640" y="1368360"/>
            <a:ext cx="8712360" cy="43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600" dirty="0"/>
              <a:t>A mão e os seus dedos, o livro e as suas páginas, a árvore e as suas folhas. Relações de composição. Se o objeto que o contém desaparecer, os objetos contidos desaparecerão.</a:t>
            </a:r>
            <a:r>
              <a:rPr lang="es-MX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     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7" y="2950161"/>
            <a:ext cx="1940401" cy="220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90" y="3307428"/>
            <a:ext cx="2337648" cy="17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17065F7-B97E-4C73-8FD7-F40C391FC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093" y="3307428"/>
            <a:ext cx="1860815" cy="165544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50910E-95FC-476C-9F95-17E998DCAC38}"/>
              </a:ext>
            </a:extLst>
          </p:cNvPr>
          <p:cNvSpPr/>
          <p:nvPr/>
        </p:nvSpPr>
        <p:spPr>
          <a:xfrm>
            <a:off x="2819874" y="5601720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Forte associação entre classes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539639" y="215361"/>
            <a:ext cx="8989888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Associação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, composição ou agregação?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923640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dependência ou uso</a:t>
            </a: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 </a:t>
            </a:r>
          </a:p>
        </p:txBody>
      </p:sp>
      <p:sp>
        <p:nvSpPr>
          <p:cNvPr id="2927" name="CustomShape 2"/>
          <p:cNvSpPr/>
          <p:nvPr/>
        </p:nvSpPr>
        <p:spPr>
          <a:xfrm>
            <a:off x="452520" y="1270080"/>
            <a:ext cx="8781840" cy="171844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/>
              <a:t>A dependência de classe é um conceito do P.O.O. Como o próprio nome indica, diz-nos que uma classe depende de outra para realizar o seu funcionamento.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BB0B8F5-D0C6-4DB7-9F30-78313198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3" y="3765617"/>
            <a:ext cx="3019425" cy="1885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72B613-7451-44E3-9B06-F2499661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63" y="3146492"/>
            <a:ext cx="3286125" cy="25050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670CB2A-FB24-49B0-B2F5-EFDA6B4CD2CC}"/>
              </a:ext>
            </a:extLst>
          </p:cNvPr>
          <p:cNvSpPr txBox="1"/>
          <p:nvPr/>
        </p:nvSpPr>
        <p:spPr>
          <a:xfrm>
            <a:off x="1148575" y="5652911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Impresora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2E5452E-825D-4410-906E-7844425744DC}"/>
              </a:ext>
            </a:extLst>
          </p:cNvPr>
          <p:cNvSpPr txBox="1"/>
          <p:nvPr/>
        </p:nvSpPr>
        <p:spPr>
          <a:xfrm>
            <a:off x="7211239" y="5653495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Papel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74274F3-5A3B-490E-B21F-5E4232CA51B4}"/>
              </a:ext>
            </a:extLst>
          </p:cNvPr>
          <p:cNvSpPr txBox="1"/>
          <p:nvPr/>
        </p:nvSpPr>
        <p:spPr>
          <a:xfrm>
            <a:off x="3776825" y="5891639"/>
            <a:ext cx="217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Método Imprimir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CustomShape 2"/>
          <p:cNvSpPr/>
          <p:nvPr/>
        </p:nvSpPr>
        <p:spPr>
          <a:xfrm>
            <a:off x="469211" y="3930329"/>
            <a:ext cx="8781840" cy="18006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/>
              <a:t>Para resolver uma equação do segundo grau, temos de utilizar a função sqrt (raiz quadrada) da classe Math. A classe Equation utiliza os serviços da classe Math.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052203" y="1270080"/>
            <a:ext cx="5349368" cy="2611160"/>
            <a:chOff x="2041052" y="1511546"/>
            <a:chExt cx="5349368" cy="2611160"/>
          </a:xfrm>
        </p:grpSpPr>
        <p:grpSp>
          <p:nvGrpSpPr>
            <p:cNvPr id="4" name="3 Grupo"/>
            <p:cNvGrpSpPr/>
            <p:nvPr/>
          </p:nvGrpSpPr>
          <p:grpSpPr>
            <a:xfrm>
              <a:off x="2041052" y="1511546"/>
              <a:ext cx="5349368" cy="1723871"/>
              <a:chOff x="1073583" y="1820305"/>
              <a:chExt cx="5349368" cy="1723871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583" y="1820305"/>
                <a:ext cx="1934939" cy="1587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2 Conector recto de flecha"/>
              <p:cNvCxnSpPr/>
              <p:nvPr/>
            </p:nvCxnSpPr>
            <p:spPr>
              <a:xfrm>
                <a:off x="3008522" y="2744890"/>
                <a:ext cx="147254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1062" y="1945604"/>
                <a:ext cx="1941889" cy="1598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393" y="3284506"/>
              <a:ext cx="222885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1370F99-A106-45A0-A26B-001CFC69BDA1}"/>
              </a:ext>
            </a:extLst>
          </p:cNvPr>
          <p:cNvSpPr txBox="1"/>
          <p:nvPr/>
        </p:nvSpPr>
        <p:spPr>
          <a:xfrm>
            <a:off x="3112776" y="5823563"/>
            <a:ext cx="317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Método Resolver Ecuación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469211" y="172416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dependência ou uso</a:t>
            </a: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18779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CustomShape 2"/>
          <p:cNvSpPr/>
          <p:nvPr/>
        </p:nvSpPr>
        <p:spPr>
          <a:xfrm>
            <a:off x="452520" y="2663700"/>
            <a:ext cx="9088200" cy="292542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s-ES" sz="2600" dirty="0" smtClean="0"/>
              <a:t>A </a:t>
            </a:r>
            <a:r>
              <a:rPr lang="es-ES" sz="2600" dirty="0" err="1"/>
              <a:t>classe</a:t>
            </a:r>
            <a:r>
              <a:rPr lang="es-ES" sz="2600" dirty="0"/>
              <a:t> </a:t>
            </a:r>
            <a:r>
              <a:rPr lang="es-ES" sz="2600" dirty="0" err="1"/>
              <a:t>Application</a:t>
            </a:r>
            <a:r>
              <a:rPr lang="es-ES" sz="2600" dirty="0"/>
              <a:t> utiliza, </a:t>
            </a:r>
            <a:r>
              <a:rPr lang="es-ES" sz="2600" dirty="0" err="1"/>
              <a:t>necessita</a:t>
            </a:r>
            <a:r>
              <a:rPr lang="es-ES" sz="2600" dirty="0"/>
              <a:t> da </a:t>
            </a:r>
            <a:r>
              <a:rPr lang="es-ES" sz="2600" dirty="0" err="1"/>
              <a:t>classe</a:t>
            </a:r>
            <a:r>
              <a:rPr lang="es-ES" sz="2600" dirty="0"/>
              <a:t> </a:t>
            </a:r>
            <a:r>
              <a:rPr lang="es-ES" sz="2600" dirty="0" smtClean="0"/>
              <a:t>Ventana</a:t>
            </a:r>
            <a:endParaRPr lang="es-ES" sz="2600" dirty="0"/>
          </a:p>
          <a:p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endParaRPr lang="es-E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PT" sz="2600" dirty="0"/>
              <a:t>A relação de dependência é representada graficamente como uma seta descontínua entre classes. Direccionado da classe cliente para a classe fornecedora, ou seja, da classe que necessita (Aplicação) para a classe que é utilizada (Janela).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51" y="991300"/>
            <a:ext cx="5072577" cy="16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989219E-1D31-4671-9C02-AA40F8341260}"/>
              </a:ext>
            </a:extLst>
          </p:cNvPr>
          <p:cNvSpPr txBox="1"/>
          <p:nvPr/>
        </p:nvSpPr>
        <p:spPr>
          <a:xfrm>
            <a:off x="3564905" y="5823563"/>
            <a:ext cx="255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Método Abrir Ventana</a:t>
            </a:r>
          </a:p>
        </p:txBody>
      </p:sp>
      <p:sp>
        <p:nvSpPr>
          <p:cNvPr id="6" name="CustomShape 1"/>
          <p:cNvSpPr/>
          <p:nvPr/>
        </p:nvSpPr>
        <p:spPr>
          <a:xfrm>
            <a:off x="452520" y="287280"/>
            <a:ext cx="8781840" cy="98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Relação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de dependência ou uso</a:t>
            </a: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0A04EC6A-A1A6-47C8-9FFC-D0A2B8B6EF05}"/>
              </a:ext>
            </a:extLst>
          </p:cNvPr>
          <p:cNvCxnSpPr>
            <a:cxnSpLocks/>
          </p:cNvCxnSpPr>
          <p:nvPr/>
        </p:nvCxnSpPr>
        <p:spPr>
          <a:xfrm>
            <a:off x="1767034" y="2241597"/>
            <a:ext cx="0" cy="1435261"/>
          </a:xfrm>
          <a:prstGeom prst="line">
            <a:avLst/>
          </a:prstGeom>
          <a:ln w="25400">
            <a:solidFill>
              <a:srgbClr val="0000FF"/>
            </a:solidFill>
            <a:prstDash val="dashDot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90D7A308-EE47-402D-B9B5-696F072593CC}"/>
              </a:ext>
            </a:extLst>
          </p:cNvPr>
          <p:cNvGrpSpPr/>
          <p:nvPr/>
        </p:nvGrpSpPr>
        <p:grpSpPr>
          <a:xfrm>
            <a:off x="7007844" y="2233901"/>
            <a:ext cx="260431" cy="1450524"/>
            <a:chOff x="7849717" y="1559213"/>
            <a:chExt cx="260431" cy="145052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xmlns="" id="{A63AEB5A-98EB-4809-B1C2-B303F2E798E4}"/>
                </a:ext>
              </a:extLst>
            </p:cNvPr>
            <p:cNvCxnSpPr>
              <a:cxnSpLocks/>
            </p:cNvCxnSpPr>
            <p:nvPr/>
          </p:nvCxnSpPr>
          <p:spPr>
            <a:xfrm>
              <a:off x="7979933" y="2002739"/>
              <a:ext cx="0" cy="10069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iagrama de flujo: decisión 6">
              <a:extLst>
                <a:ext uri="{FF2B5EF4-FFF2-40B4-BE49-F238E27FC236}">
                  <a16:creationId xmlns:a16="http://schemas.microsoft.com/office/drawing/2014/main" xmlns="" id="{22B925F3-6849-41FA-AF56-C8AB8C67AA6F}"/>
                </a:ext>
              </a:extLst>
            </p:cNvPr>
            <p:cNvSpPr/>
            <p:nvPr/>
          </p:nvSpPr>
          <p:spPr>
            <a:xfrm>
              <a:off x="7849717" y="1559213"/>
              <a:ext cx="260431" cy="439838"/>
            </a:xfrm>
            <a:prstGeom prst="flowChartDecision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25A9F141-4E80-4091-BAFB-8E8A0ACE5DC4}"/>
              </a:ext>
            </a:extLst>
          </p:cNvPr>
          <p:cNvGrpSpPr/>
          <p:nvPr/>
        </p:nvGrpSpPr>
        <p:grpSpPr>
          <a:xfrm>
            <a:off x="4225192" y="2252196"/>
            <a:ext cx="324495" cy="1406718"/>
            <a:chOff x="5166506" y="1568561"/>
            <a:chExt cx="260431" cy="1450524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011F716C-1313-43A6-AF68-4609B77ED62D}"/>
                </a:ext>
              </a:extLst>
            </p:cNvPr>
            <p:cNvCxnSpPr>
              <a:cxnSpLocks/>
            </p:cNvCxnSpPr>
            <p:nvPr/>
          </p:nvCxnSpPr>
          <p:spPr>
            <a:xfrm>
              <a:off x="5296722" y="2012087"/>
              <a:ext cx="0" cy="10069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agrama de flujo: decisión 12">
              <a:extLst>
                <a:ext uri="{FF2B5EF4-FFF2-40B4-BE49-F238E27FC236}">
                  <a16:creationId xmlns:a16="http://schemas.microsoft.com/office/drawing/2014/main" xmlns="" id="{40FDA0F5-310C-4326-8870-2F65D9108CC1}"/>
                </a:ext>
              </a:extLst>
            </p:cNvPr>
            <p:cNvSpPr/>
            <p:nvPr/>
          </p:nvSpPr>
          <p:spPr>
            <a:xfrm>
              <a:off x="5166506" y="1568561"/>
              <a:ext cx="260431" cy="439838"/>
            </a:xfrm>
            <a:prstGeom prst="flowChartDecision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E05C78D6-8708-4E8F-86E5-F552717DD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68918"/>
              </p:ext>
            </p:extLst>
          </p:nvPr>
        </p:nvGraphicFramePr>
        <p:xfrm>
          <a:off x="690522" y="661685"/>
          <a:ext cx="2108429" cy="1548653"/>
        </p:xfrm>
        <a:graphic>
          <a:graphicData uri="http://schemas.openxmlformats.org/drawingml/2006/table">
            <a:tbl>
              <a:tblPr/>
              <a:tblGrid>
                <a:gridCol w="2108429">
                  <a:extLst>
                    <a:ext uri="{9D8B030D-6E8A-4147-A177-3AD203B41FA5}">
                      <a16:colId xmlns:a16="http://schemas.microsoft.com/office/drawing/2014/main" xmlns="" val="3629291423"/>
                    </a:ext>
                  </a:extLst>
                </a:gridCol>
              </a:tblGrid>
              <a:tr h="43515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Clase 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8652"/>
                  </a:ext>
                </a:extLst>
              </a:tr>
              <a:tr h="55674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66601"/>
                  </a:ext>
                </a:extLst>
              </a:tr>
              <a:tr h="55674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701637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xmlns="" id="{BB440903-6881-4F84-AE6D-8F9B4CE99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00116"/>
              </p:ext>
            </p:extLst>
          </p:nvPr>
        </p:nvGraphicFramePr>
        <p:xfrm>
          <a:off x="690522" y="3669162"/>
          <a:ext cx="2108429" cy="1572216"/>
        </p:xfrm>
        <a:graphic>
          <a:graphicData uri="http://schemas.openxmlformats.org/drawingml/2006/table">
            <a:tbl>
              <a:tblPr/>
              <a:tblGrid>
                <a:gridCol w="2108429">
                  <a:extLst>
                    <a:ext uri="{9D8B030D-6E8A-4147-A177-3AD203B41FA5}">
                      <a16:colId xmlns:a16="http://schemas.microsoft.com/office/drawing/2014/main" xmlns="" val="3629291423"/>
                    </a:ext>
                  </a:extLst>
                </a:gridCol>
              </a:tblGrid>
              <a:tr h="44178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Clase B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8652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66601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701637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xmlns="" id="{296D23B9-340A-4F73-8B0B-E6F27496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4868"/>
              </p:ext>
            </p:extLst>
          </p:nvPr>
        </p:nvGraphicFramePr>
        <p:xfrm>
          <a:off x="3398462" y="3669163"/>
          <a:ext cx="2009876" cy="1572216"/>
        </p:xfrm>
        <a:graphic>
          <a:graphicData uri="http://schemas.openxmlformats.org/drawingml/2006/table">
            <a:tbl>
              <a:tblPr/>
              <a:tblGrid>
                <a:gridCol w="2009876">
                  <a:extLst>
                    <a:ext uri="{9D8B030D-6E8A-4147-A177-3AD203B41FA5}">
                      <a16:colId xmlns:a16="http://schemas.microsoft.com/office/drawing/2014/main" xmlns="" val="3629291423"/>
                    </a:ext>
                  </a:extLst>
                </a:gridCol>
              </a:tblGrid>
              <a:tr h="44178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Clase B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8652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66601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701637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xmlns="" id="{F9EA909C-D7E1-4F18-8FBE-DBCB5E1A3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69741"/>
              </p:ext>
            </p:extLst>
          </p:nvPr>
        </p:nvGraphicFramePr>
        <p:xfrm>
          <a:off x="3396706" y="661685"/>
          <a:ext cx="2009876" cy="1572216"/>
        </p:xfrm>
        <a:graphic>
          <a:graphicData uri="http://schemas.openxmlformats.org/drawingml/2006/table">
            <a:tbl>
              <a:tblPr/>
              <a:tblGrid>
                <a:gridCol w="2009876">
                  <a:extLst>
                    <a:ext uri="{9D8B030D-6E8A-4147-A177-3AD203B41FA5}">
                      <a16:colId xmlns:a16="http://schemas.microsoft.com/office/drawing/2014/main" xmlns="" val="3629291423"/>
                    </a:ext>
                  </a:extLst>
                </a:gridCol>
              </a:tblGrid>
              <a:tr h="44178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Clase 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8652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66601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701637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xmlns="" id="{B6F7299F-02E9-4B4B-9668-F7A3A5800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32962"/>
              </p:ext>
            </p:extLst>
          </p:nvPr>
        </p:nvGraphicFramePr>
        <p:xfrm>
          <a:off x="6093242" y="3669162"/>
          <a:ext cx="2108428" cy="1572216"/>
        </p:xfrm>
        <a:graphic>
          <a:graphicData uri="http://schemas.openxmlformats.org/drawingml/2006/table">
            <a:tbl>
              <a:tblPr/>
              <a:tblGrid>
                <a:gridCol w="2108428">
                  <a:extLst>
                    <a:ext uri="{9D8B030D-6E8A-4147-A177-3AD203B41FA5}">
                      <a16:colId xmlns:a16="http://schemas.microsoft.com/office/drawing/2014/main" xmlns="" val="3629291423"/>
                    </a:ext>
                  </a:extLst>
                </a:gridCol>
              </a:tblGrid>
              <a:tr h="44178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Clase B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8652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66601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701637"/>
                  </a:ext>
                </a:extLst>
              </a:tr>
            </a:tbl>
          </a:graphicData>
        </a:graphic>
      </p:graphicFrame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xmlns="" id="{D7410B34-E306-4102-A216-9C44D0489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80564"/>
              </p:ext>
            </p:extLst>
          </p:nvPr>
        </p:nvGraphicFramePr>
        <p:xfrm>
          <a:off x="6093241" y="638123"/>
          <a:ext cx="2108428" cy="1572216"/>
        </p:xfrm>
        <a:graphic>
          <a:graphicData uri="http://schemas.openxmlformats.org/drawingml/2006/table">
            <a:tbl>
              <a:tblPr/>
              <a:tblGrid>
                <a:gridCol w="2108428">
                  <a:extLst>
                    <a:ext uri="{9D8B030D-6E8A-4147-A177-3AD203B41FA5}">
                      <a16:colId xmlns:a16="http://schemas.microsoft.com/office/drawing/2014/main" xmlns="" val="3629291423"/>
                    </a:ext>
                  </a:extLst>
                </a:gridCol>
              </a:tblGrid>
              <a:tr h="44178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Clase 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378652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66601"/>
                  </a:ext>
                </a:extLst>
              </a:tr>
              <a:tr h="5652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701637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2839EBAE-2451-442C-9D9D-8A65258023BB}"/>
              </a:ext>
            </a:extLst>
          </p:cNvPr>
          <p:cNvSpPr txBox="1"/>
          <p:nvPr/>
        </p:nvSpPr>
        <p:spPr>
          <a:xfrm>
            <a:off x="1749772" y="2687412"/>
            <a:ext cx="97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Usa</a:t>
            </a:r>
          </a:p>
          <a:p>
            <a:r>
              <a:rPr lang="es-ES" dirty="0"/>
              <a:t>Utiliza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0EB87A41-105A-4BAA-AD1B-371770A412F2}"/>
              </a:ext>
            </a:extLst>
          </p:cNvPr>
          <p:cNvSpPr txBox="1"/>
          <p:nvPr/>
        </p:nvSpPr>
        <p:spPr>
          <a:xfrm>
            <a:off x="1023345" y="5276340"/>
            <a:ext cx="185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Dependencia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C3B05418-ED28-4D78-9FE5-53BF5C312199}"/>
              </a:ext>
            </a:extLst>
          </p:cNvPr>
          <p:cNvSpPr txBox="1"/>
          <p:nvPr/>
        </p:nvSpPr>
        <p:spPr>
          <a:xfrm>
            <a:off x="4400468" y="2805548"/>
            <a:ext cx="189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Tiene </a:t>
            </a:r>
          </a:p>
          <a:p>
            <a:r>
              <a:rPr lang="es-ES" dirty="0"/>
              <a:t>objetos de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DF589025-89FF-4D05-9E55-255ED70929E2}"/>
              </a:ext>
            </a:extLst>
          </p:cNvPr>
          <p:cNvSpPr txBox="1"/>
          <p:nvPr/>
        </p:nvSpPr>
        <p:spPr>
          <a:xfrm>
            <a:off x="3134258" y="5307118"/>
            <a:ext cx="2862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Agregación</a:t>
            </a:r>
          </a:p>
          <a:p>
            <a:r>
              <a:rPr lang="es-ES" sz="2000" b="1" dirty="0"/>
              <a:t>Se le agregan objetos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82B0C0D6-C264-4CDF-A07E-D01DCE05595F}"/>
              </a:ext>
            </a:extLst>
          </p:cNvPr>
          <p:cNvSpPr txBox="1"/>
          <p:nvPr/>
        </p:nvSpPr>
        <p:spPr>
          <a:xfrm>
            <a:off x="5962792" y="5288823"/>
            <a:ext cx="259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Composición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9E90B5E4-AA9F-4869-906C-05F877EE9ED7}"/>
              </a:ext>
            </a:extLst>
          </p:cNvPr>
          <p:cNvSpPr txBox="1"/>
          <p:nvPr/>
        </p:nvSpPr>
        <p:spPr>
          <a:xfrm>
            <a:off x="7170092" y="2581751"/>
            <a:ext cx="233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propietaria</a:t>
            </a:r>
          </a:p>
          <a:p>
            <a:r>
              <a:rPr lang="es-ES" dirty="0"/>
              <a:t>Está compuesta </a:t>
            </a:r>
          </a:p>
          <a:p>
            <a:r>
              <a:rPr lang="es-ES" dirty="0"/>
              <a:t>por objetos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Propriedades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do </a:t>
            </a: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P.O.O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40" name="CustomShape 2"/>
          <p:cNvSpPr/>
          <p:nvPr/>
        </p:nvSpPr>
        <p:spPr>
          <a:xfrm>
            <a:off x="2692474" y="1712724"/>
            <a:ext cx="4335313" cy="25120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68288" indent="-180975">
              <a:lnSpc>
                <a:spcPct val="120000"/>
              </a:lnSpc>
              <a:spcBef>
                <a:spcPts val="13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pt-PT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Encapsulamento</a:t>
            </a:r>
          </a:p>
          <a:p>
            <a:pPr marL="268288" indent="-180975">
              <a:lnSpc>
                <a:spcPct val="120000"/>
              </a:lnSpc>
              <a:spcBef>
                <a:spcPts val="13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pt-PT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Herança</a:t>
            </a:r>
          </a:p>
          <a:p>
            <a:pPr marL="268288" indent="-180975">
              <a:lnSpc>
                <a:spcPct val="120000"/>
              </a:lnSpc>
              <a:spcBef>
                <a:spcPts val="1349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s-E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Polimorfismo</a:t>
            </a:r>
            <a:endParaRPr lang="es-E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341280" indent="-204840">
              <a:lnSpc>
                <a:spcPct val="120000"/>
              </a:lnSpc>
              <a:spcBef>
                <a:spcPts val="1349"/>
              </a:spcBef>
            </a:pPr>
            <a:endParaRPr lang="es-ES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TextShape 1"/>
          <p:cNvSpPr txBox="1"/>
          <p:nvPr/>
        </p:nvSpPr>
        <p:spPr>
          <a:xfrm>
            <a:off x="632535" y="605410"/>
            <a:ext cx="8383680" cy="966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Abstração </a:t>
            </a:r>
            <a:r>
              <a:rPr lang="pt-PT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 encapsulamento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44" name="CustomShape 2"/>
          <p:cNvSpPr/>
          <p:nvPr/>
        </p:nvSpPr>
        <p:spPr>
          <a:xfrm>
            <a:off x="668160" y="1656890"/>
            <a:ext cx="8383680" cy="26924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82563" indent="-182563" algn="just">
              <a:lnSpc>
                <a:spcPct val="100000"/>
              </a:lnSpc>
              <a:spcBef>
                <a:spcPts val="748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icrosoft YaHei"/>
              </a:rPr>
              <a:t> </a:t>
            </a:r>
            <a:r>
              <a:rPr lang="pt-PT" sz="2800" dirty="0"/>
              <a:t>Preciso de um disco rígido para armazenar informação, mas não é importante para mim saber como isso é implementado; </a:t>
            </a:r>
            <a:endParaRPr lang="pt-PT" sz="2800" dirty="0" smtClean="0"/>
          </a:p>
          <a:p>
            <a:pPr marL="182563" indent="-182563" algn="just">
              <a:lnSpc>
                <a:spcPct val="100000"/>
              </a:lnSpc>
              <a:spcBef>
                <a:spcPts val="748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2800" dirty="0" smtClean="0"/>
              <a:t>Eu </a:t>
            </a:r>
            <a:r>
              <a:rPr lang="pt-PT" sz="2800" dirty="0"/>
              <a:t>uso uma calculadora para fazer cálculos, mas não me interessa como é que ela os faz.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;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514607" y="84324"/>
            <a:ext cx="120565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A396CC7-19B4-4AEA-B6DD-BC3DCC8EB7C1}"/>
              </a:ext>
            </a:extLst>
          </p:cNvPr>
          <p:cNvSpPr/>
          <p:nvPr/>
        </p:nvSpPr>
        <p:spPr>
          <a:xfrm>
            <a:off x="668160" y="4120844"/>
            <a:ext cx="8383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Clr>
                <a:srgbClr val="0000FF"/>
              </a:buClr>
              <a:buSzPct val="107000"/>
              <a:buFont typeface="Arial" pitchFamily="34" charset="0"/>
              <a:buChar char="•"/>
            </a:pPr>
            <a:r>
              <a:rPr lang="pt-BR" sz="2800" dirty="0" smtClean="0"/>
              <a:t>Preciso </a:t>
            </a:r>
            <a:r>
              <a:rPr lang="pt-BR" sz="2800" dirty="0"/>
              <a:t>de software que me permita descarregar um ficheiro da Internet, mas não estou interessado em saber como é implementado o algoritmo que faz isso</a:t>
            </a:r>
            <a:r>
              <a:rPr lang="pt-BR" sz="2800" dirty="0" smtClean="0"/>
              <a:t>.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CustomShape 1"/>
          <p:cNvSpPr/>
          <p:nvPr/>
        </p:nvSpPr>
        <p:spPr>
          <a:xfrm>
            <a:off x="2916138" y="351196"/>
            <a:ext cx="3887986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Abstração</a:t>
            </a:r>
            <a:endParaRPr lang="es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6" name="CustomShape 2"/>
          <p:cNvSpPr/>
          <p:nvPr/>
        </p:nvSpPr>
        <p:spPr>
          <a:xfrm>
            <a:off x="581485" y="1620914"/>
            <a:ext cx="4080641" cy="30552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6A8AC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/>
            <a:r>
              <a:rPr lang="pt-BR" sz="2600" dirty="0" smtClean="0"/>
              <a:t>Abstração </a:t>
            </a:r>
            <a:r>
              <a:rPr lang="pt-BR" sz="2600" dirty="0"/>
              <a:t>é não ter em conta os detalhes de algo para concentrar a atenção num nível superior de um problema.</a:t>
            </a:r>
          </a:p>
          <a:p>
            <a:pPr marL="114120" algn="just">
              <a:lnSpc>
                <a:spcPct val="100000"/>
              </a:lnSpc>
              <a:spcBef>
                <a:spcPts val="799"/>
              </a:spcBef>
            </a:pPr>
            <a:endParaRPr lang="es-E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xmlns="" id="{556C63C5-844C-4539-B51D-6D53AF797C15}"/>
              </a:ext>
            </a:extLst>
          </p:cNvPr>
          <p:cNvSpPr/>
          <p:nvPr/>
        </p:nvSpPr>
        <p:spPr>
          <a:xfrm>
            <a:off x="4860131" y="1620914"/>
            <a:ext cx="4278647" cy="30552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6A8AC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pt-BR" sz="2600" dirty="0" smtClean="0"/>
              <a:t>Em </a:t>
            </a:r>
            <a:r>
              <a:rPr lang="pt-BR" sz="2600" dirty="0"/>
              <a:t>P.O.O concretiza-se identificando conceitos gerais que representam classes, entre eles: Pessoa; Computador; Animal; Mercado, com os seus atributos e </a:t>
            </a:r>
            <a:r>
              <a:rPr lang="pt-BR" sz="2600" dirty="0" smtClean="0"/>
              <a:t>métodos.</a:t>
            </a:r>
            <a:endParaRPr lang="pt-BR" sz="2600" dirty="0"/>
          </a:p>
          <a:p>
            <a:pPr marL="114120">
              <a:lnSpc>
                <a:spcPct val="100000"/>
              </a:lnSpc>
              <a:spcBef>
                <a:spcPts val="799"/>
              </a:spcBef>
            </a:pPr>
            <a:endParaRPr lang="es-ES" sz="2600" dirty="0">
              <a:latin typeface="Calibri" pitchFamily="34" charset="0"/>
              <a:cs typeface="Calibri" pitchFamily="34" charset="0"/>
            </a:endParaRPr>
          </a:p>
          <a:p>
            <a:pPr marL="114120">
              <a:lnSpc>
                <a:spcPct val="100000"/>
              </a:lnSpc>
              <a:spcBef>
                <a:spcPts val="799"/>
              </a:spcBef>
            </a:pPr>
            <a:endParaRPr lang="es-ES" sz="2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76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es-ES" sz="44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Encapsulamiento</a:t>
            </a:r>
          </a:p>
          <a:p>
            <a:pPr algn="ctr">
              <a:lnSpc>
                <a:spcPct val="100000"/>
              </a:lnSpc>
            </a:pPr>
            <a:endParaRPr lang="es-E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A1D232A-7152-4638-88E2-E3849D10BD36}"/>
              </a:ext>
            </a:extLst>
          </p:cNvPr>
          <p:cNvSpPr/>
          <p:nvPr/>
        </p:nvSpPr>
        <p:spPr>
          <a:xfrm>
            <a:off x="452519" y="1685815"/>
            <a:ext cx="8781839" cy="1815882"/>
          </a:xfrm>
          <a:prstGeom prst="rect">
            <a:avLst/>
          </a:prstGeom>
          <a:ln>
            <a:solidFill>
              <a:srgbClr val="16A8AC"/>
            </a:solidFill>
            <a:prstDash val="dashDot"/>
          </a:ln>
        </p:spPr>
        <p:txBody>
          <a:bodyPr wrap="square">
            <a:spAutoFit/>
          </a:bodyPr>
          <a:lstStyle/>
          <a:p>
            <a:pPr marL="114120" algn="just">
              <a:spcBef>
                <a:spcPts val="799"/>
              </a:spcBef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2800" b="1" dirty="0">
                <a:latin typeface="Calibri" pitchFamily="34" charset="0"/>
                <a:cs typeface="Calibri" pitchFamily="34" charset="0"/>
              </a:rPr>
              <a:t>encapsulamiento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 sucede cuando algo es envuelto en una capa protectora. Al hecho de empaquetar o proteger los datos o atributos y/o los métodos se denomina </a:t>
            </a:r>
            <a:r>
              <a:rPr lang="es-ES" sz="2800" b="1" dirty="0">
                <a:latin typeface="Calibri" pitchFamily="34" charset="0"/>
                <a:cs typeface="Calibri" pitchFamily="34" charset="0"/>
              </a:rPr>
              <a:t>encapsulamiento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.</a:t>
            </a:r>
            <a:endParaRPr lang="es-E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CustomShape 1"/>
          <p:cNvSpPr/>
          <p:nvPr/>
        </p:nvSpPr>
        <p:spPr>
          <a:xfrm>
            <a:off x="2568897" y="663712"/>
            <a:ext cx="4570893" cy="126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Encapsulamento</a:t>
            </a:r>
            <a:endParaRPr lang="es-ES" sz="38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ES" sz="38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Ocultamento</a:t>
            </a:r>
            <a:endParaRPr lang="es-ES" sz="38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48" name="CustomShape 2"/>
          <p:cNvSpPr/>
          <p:nvPr/>
        </p:nvSpPr>
        <p:spPr>
          <a:xfrm>
            <a:off x="544531" y="2568115"/>
            <a:ext cx="4037252" cy="22467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14120" algn="just">
              <a:lnSpc>
                <a:spcPct val="100000"/>
              </a:lnSpc>
              <a:spcBef>
                <a:spcPts val="799"/>
              </a:spcBef>
            </a:pPr>
            <a:r>
              <a:rPr lang="pt-PT" sz="2600" dirty="0"/>
              <a:t>Permite esconder parte do código de um programa que será exposto a outras classes usando métodos.</a:t>
            </a:r>
            <a:endParaRPr lang="es-ES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1412FA8-8AB4-428E-9795-51423C173740}"/>
              </a:ext>
            </a:extLst>
          </p:cNvPr>
          <p:cNvSpPr/>
          <p:nvPr/>
        </p:nvSpPr>
        <p:spPr>
          <a:xfrm>
            <a:off x="4998474" y="2573417"/>
            <a:ext cx="3877519" cy="2246769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114120" algn="just">
              <a:spcBef>
                <a:spcPts val="799"/>
              </a:spcBef>
            </a:pPr>
            <a:r>
              <a:rPr lang="pt-PT" sz="2700" dirty="0"/>
              <a:t>Pertence à parte privada da classe que não pode ser vista por outro programa sem uma forma de acesso.</a:t>
            </a:r>
            <a:endParaRPr lang="es-E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DFFD1A9C-7A66-4E1F-AC02-9B48AAEEF10F}"/>
              </a:ext>
            </a:extLst>
          </p:cNvPr>
          <p:cNvCxnSpPr/>
          <p:nvPr/>
        </p:nvCxnSpPr>
        <p:spPr>
          <a:xfrm>
            <a:off x="3939945" y="1873633"/>
            <a:ext cx="0" cy="69448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05839573-C854-4519-A48D-223C3928AFF7}"/>
              </a:ext>
            </a:extLst>
          </p:cNvPr>
          <p:cNvCxnSpPr/>
          <p:nvPr/>
        </p:nvCxnSpPr>
        <p:spPr>
          <a:xfrm>
            <a:off x="5655774" y="1873633"/>
            <a:ext cx="0" cy="69448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854038">
            <a:off x="-1370792" y="1582231"/>
            <a:ext cx="7155242" cy="10671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  <a:cs typeface="+mn-cs"/>
              </a:rPr>
              <a:t>Plan temático del tema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F741D308-E2C2-48B9-9D6B-CAADF82AF863}"/>
              </a:ext>
            </a:extLst>
          </p:cNvPr>
          <p:cNvSpPr/>
          <p:nvPr/>
        </p:nvSpPr>
        <p:spPr>
          <a:xfrm>
            <a:off x="368134" y="4678879"/>
            <a:ext cx="4596305" cy="136162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Introducción </a:t>
            </a:r>
            <a:r>
              <a:rPr lang="es-MX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 Programación Orientada a </a:t>
            </a:r>
            <a:r>
              <a:rPr lang="es-MX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Objetos. Conceptos fundamentales</a:t>
            </a:r>
            <a:endParaRPr lang="es-CO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A203C844-F4FC-4D52-89C2-2A9B891E228E}"/>
              </a:ext>
            </a:extLst>
          </p:cNvPr>
          <p:cNvSpPr/>
          <p:nvPr/>
        </p:nvSpPr>
        <p:spPr>
          <a:xfrm>
            <a:off x="1838699" y="3317254"/>
            <a:ext cx="4596306" cy="136162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Introducción a la Programación Orientada a Objetos. Conceptos fundamentales</a:t>
            </a:r>
            <a:endParaRPr lang="es-CO" sz="2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F631F686-F2ED-4BBE-8318-E2B678FE0373}"/>
              </a:ext>
            </a:extLst>
          </p:cNvPr>
          <p:cNvSpPr/>
          <p:nvPr/>
        </p:nvSpPr>
        <p:spPr>
          <a:xfrm>
            <a:off x="3333683" y="1955629"/>
            <a:ext cx="4596306" cy="1361625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Solución de problemas, aplicando el Paradigma de la Programación Orientada a </a:t>
            </a:r>
            <a:r>
              <a:rPr lang="es-CO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Objetos. </a:t>
            </a:r>
            <a:endParaRPr lang="es-CO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CD34D134-1548-49FF-A1CA-B90EE7871599}"/>
              </a:ext>
            </a:extLst>
          </p:cNvPr>
          <p:cNvSpPr/>
          <p:nvPr/>
        </p:nvSpPr>
        <p:spPr>
          <a:xfrm>
            <a:off x="4607626" y="567929"/>
            <a:ext cx="4836936" cy="136162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Solución de problemas, aplicando el Paradigma de la Programación Orientada a </a:t>
            </a:r>
            <a:r>
              <a:rPr lang="es-CO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Objetos. </a:t>
            </a:r>
            <a:r>
              <a:rPr lang="es-CO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s-CO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s-ES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FFCB5CDC-B6C1-45BF-A771-61BFA57FA9A5}"/>
              </a:ext>
            </a:extLst>
          </p:cNvPr>
          <p:cNvCxnSpPr>
            <a:cxnSpLocks/>
          </p:cNvCxnSpPr>
          <p:nvPr/>
        </p:nvCxnSpPr>
        <p:spPr>
          <a:xfrm flipH="1">
            <a:off x="4553678" y="1686296"/>
            <a:ext cx="5041585" cy="4643252"/>
          </a:xfrm>
          <a:prstGeom prst="straightConnector1">
            <a:avLst/>
          </a:prstGeom>
          <a:ln w="25400">
            <a:solidFill>
              <a:srgbClr val="990000"/>
            </a:solidFill>
            <a:prstDash val="dashDot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518B5706-7744-4FD2-84BD-B91A4AF49BDF}"/>
              </a:ext>
            </a:extLst>
          </p:cNvPr>
          <p:cNvCxnSpPr>
            <a:cxnSpLocks/>
          </p:cNvCxnSpPr>
          <p:nvPr/>
        </p:nvCxnSpPr>
        <p:spPr>
          <a:xfrm flipH="1">
            <a:off x="5048551" y="4781384"/>
            <a:ext cx="711368" cy="592071"/>
          </a:xfrm>
          <a:prstGeom prst="straightConnector1">
            <a:avLst/>
          </a:prstGeom>
          <a:ln w="25400">
            <a:solidFill>
              <a:srgbClr val="990000"/>
            </a:solidFill>
            <a:prstDash val="dashDot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13B8DADD-C1CB-4128-B20C-FEEB50C22419}"/>
              </a:ext>
            </a:extLst>
          </p:cNvPr>
          <p:cNvCxnSpPr>
            <a:cxnSpLocks/>
          </p:cNvCxnSpPr>
          <p:nvPr/>
        </p:nvCxnSpPr>
        <p:spPr>
          <a:xfrm flipH="1">
            <a:off x="6555398" y="3491164"/>
            <a:ext cx="711368" cy="592071"/>
          </a:xfrm>
          <a:prstGeom prst="straightConnector1">
            <a:avLst/>
          </a:prstGeom>
          <a:ln w="25400">
            <a:solidFill>
              <a:srgbClr val="990000"/>
            </a:solidFill>
            <a:prstDash val="dashDot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21D6801A-EAEB-42C9-AA51-F14555D0E5A1}"/>
              </a:ext>
            </a:extLst>
          </p:cNvPr>
          <p:cNvCxnSpPr>
            <a:cxnSpLocks/>
          </p:cNvCxnSpPr>
          <p:nvPr/>
        </p:nvCxnSpPr>
        <p:spPr>
          <a:xfrm flipH="1">
            <a:off x="8051257" y="2115786"/>
            <a:ext cx="711368" cy="592071"/>
          </a:xfrm>
          <a:prstGeom prst="straightConnector1">
            <a:avLst/>
          </a:prstGeom>
          <a:ln w="25400">
            <a:solidFill>
              <a:srgbClr val="990000"/>
            </a:solidFill>
            <a:prstDash val="dashDot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52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009" y="1512041"/>
            <a:ext cx="9072245" cy="427661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t-BR" sz="2600" dirty="0"/>
              <a:t>Os atributos públicos podem ser acedidos de qualquer classe. </a:t>
            </a:r>
          </a:p>
          <a:p>
            <a:endParaRPr lang="pt-BR" sz="2600" dirty="0"/>
          </a:p>
          <a:p>
            <a:endParaRPr lang="pt-BR" sz="2600" dirty="0"/>
          </a:p>
          <a:p>
            <a:pPr algn="just"/>
            <a:r>
              <a:rPr lang="pt-BR" sz="2600" dirty="0"/>
              <a:t>Os atributos privados só podem ser acedidos pelas funções membro da classe, ou seja, estão reservados para uso privado da classe que os </a:t>
            </a:r>
            <a:r>
              <a:rPr lang="pt-BR" sz="2600" dirty="0" smtClean="0"/>
              <a:t>define.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555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CustomShape 1"/>
          <p:cNvSpPr/>
          <p:nvPr/>
        </p:nvSpPr>
        <p:spPr>
          <a:xfrm>
            <a:off x="3518901" y="699023"/>
            <a:ext cx="2682457" cy="622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Herança</a:t>
            </a:r>
            <a:endParaRPr lang="es-ES" sz="44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50" name="CustomShape 2"/>
          <p:cNvSpPr/>
          <p:nvPr/>
        </p:nvSpPr>
        <p:spPr>
          <a:xfrm>
            <a:off x="485769" y="1611341"/>
            <a:ext cx="8748719" cy="24009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8560" algn="just">
              <a:spcBef>
                <a:spcPts val="799"/>
              </a:spcBef>
              <a:buClr>
                <a:srgbClr val="93A299"/>
              </a:buClr>
            </a:pPr>
            <a:r>
              <a:rPr lang="pt-PT" sz="3000" dirty="0"/>
              <a:t>É específico para a programação orientada a objectos, onde </a:t>
            </a:r>
            <a:r>
              <a:rPr lang="pt-PT" sz="2800" b="1" dirty="0"/>
              <a:t>UMA NOVA CLASSE É CRIADA A PARTIR DE UMA CLASSE EXISTENTE</a:t>
            </a:r>
            <a:r>
              <a:rPr lang="pt-PT" sz="3000" dirty="0"/>
              <a:t>. A nova classe criada contém os atributos e métodos da classe pai.</a:t>
            </a:r>
            <a:endParaRPr lang="es-ES" sz="3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CustomShape 1"/>
          <p:cNvSpPr/>
          <p:nvPr/>
        </p:nvSpPr>
        <p:spPr>
          <a:xfrm>
            <a:off x="252360" y="1655641"/>
            <a:ext cx="9217080" cy="24034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57188" indent="-269875" algn="just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r>
              <a:rPr lang="pt-PT" sz="3000" dirty="0"/>
              <a:t>Esta funcionalidade permite que uma classe herde atributos e ações de uma classe pai</a:t>
            </a:r>
            <a:r>
              <a:rPr lang="pt-PT" sz="3000" dirty="0" smtClean="0"/>
              <a:t>.</a:t>
            </a:r>
          </a:p>
          <a:p>
            <a:endParaRPr lang="pt-BR" sz="3000" dirty="0"/>
          </a:p>
          <a:p>
            <a:pPr marL="360363" indent="-360363">
              <a:buClr>
                <a:srgbClr val="0000FF"/>
              </a:buClr>
              <a:buSzPct val="108000"/>
              <a:buFont typeface="Arial" pitchFamily="34" charset="0"/>
              <a:buChar char="•"/>
            </a:pPr>
            <a:r>
              <a:rPr lang="pt-BR" sz="3000" dirty="0"/>
              <a:t>A herança permite-nos criar hierarquia de </a:t>
            </a:r>
            <a:r>
              <a:rPr lang="pt-BR" sz="3000" dirty="0" smtClean="0"/>
              <a:t>classes.</a:t>
            </a:r>
            <a:endParaRPr lang="pt-BR" sz="3000" dirty="0"/>
          </a:p>
          <a:p>
            <a:pPr marL="357188" indent="-269875" algn="just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SzPct val="115000"/>
              <a:buFont typeface="Arial" panose="020B0604020202020204" pitchFamily="34" charset="0"/>
              <a:buChar char="•"/>
            </a:pPr>
            <a:endParaRPr lang="es-ES" sz="3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87313" algn="just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SzPct val="115000"/>
            </a:pPr>
            <a:endParaRPr lang="es-E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2F845A3-4D55-4CBC-A430-08EA6928568B}"/>
              </a:ext>
            </a:extLst>
          </p:cNvPr>
          <p:cNvSpPr txBox="1"/>
          <p:nvPr/>
        </p:nvSpPr>
        <p:spPr>
          <a:xfrm>
            <a:off x="652777" y="5352585"/>
            <a:ext cx="873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Vínculo con otras asignaturas o materias: </a:t>
            </a:r>
            <a:r>
              <a:rPr lang="es-ES" dirty="0"/>
              <a:t>Herencia en humanos y animales.</a:t>
            </a:r>
          </a:p>
        </p:txBody>
      </p:sp>
      <p:sp>
        <p:nvSpPr>
          <p:cNvPr id="5" name="CustomShape 1"/>
          <p:cNvSpPr/>
          <p:nvPr/>
        </p:nvSpPr>
        <p:spPr>
          <a:xfrm>
            <a:off x="3518901" y="699023"/>
            <a:ext cx="2682457" cy="622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pt-PT" sz="44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Herança</a:t>
            </a:r>
            <a:endParaRPr lang="es-ES" sz="44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9E61F093-0D96-4CC9-9AB7-4DC2CED21384}"/>
              </a:ext>
            </a:extLst>
          </p:cNvPr>
          <p:cNvGrpSpPr/>
          <p:nvPr/>
        </p:nvGrpSpPr>
        <p:grpSpPr>
          <a:xfrm>
            <a:off x="2161308" y="2422265"/>
            <a:ext cx="5272645" cy="612260"/>
            <a:chOff x="2161308" y="3002135"/>
            <a:chExt cx="5272645" cy="612260"/>
          </a:xfrm>
        </p:grpSpPr>
        <p:cxnSp>
          <p:nvCxnSpPr>
            <p:cNvPr id="37" name="36 Conector recto"/>
            <p:cNvCxnSpPr/>
            <p:nvPr/>
          </p:nvCxnSpPr>
          <p:spPr>
            <a:xfrm>
              <a:off x="2161308" y="3431979"/>
              <a:ext cx="5272644" cy="0"/>
            </a:xfrm>
            <a:prstGeom prst="line">
              <a:avLst/>
            </a:prstGeom>
            <a:solidFill>
              <a:srgbClr val="006600"/>
            </a:solidFill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161309" y="3431979"/>
              <a:ext cx="0" cy="182416"/>
            </a:xfrm>
            <a:prstGeom prst="line">
              <a:avLst/>
            </a:prstGeom>
            <a:solidFill>
              <a:srgbClr val="006600"/>
            </a:solidFill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7433953" y="3431979"/>
              <a:ext cx="0" cy="182416"/>
            </a:xfrm>
            <a:prstGeom prst="line">
              <a:avLst/>
            </a:prstGeom>
            <a:solidFill>
              <a:srgbClr val="006600"/>
            </a:solidFill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 flipV="1">
              <a:off x="4797631" y="3002135"/>
              <a:ext cx="0" cy="429844"/>
            </a:xfrm>
            <a:prstGeom prst="straightConnector1">
              <a:avLst/>
            </a:prstGeom>
            <a:solidFill>
              <a:srgbClr val="006600"/>
            </a:solidFill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978E6B67-99F0-44A7-A5ED-495CD1275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20809"/>
              </p:ext>
            </p:extLst>
          </p:nvPr>
        </p:nvGraphicFramePr>
        <p:xfrm>
          <a:off x="6069608" y="3034526"/>
          <a:ext cx="2543955" cy="176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5">
                  <a:extLst>
                    <a:ext uri="{9D8B030D-6E8A-4147-A177-3AD203B41FA5}">
                      <a16:colId xmlns:a16="http://schemas.microsoft.com/office/drawing/2014/main" xmlns="" val="665330771"/>
                    </a:ext>
                  </a:extLst>
                </a:gridCol>
              </a:tblGrid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Classe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/>
                        <a:t>derivada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35929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Atributos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1824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Métodos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34332"/>
                  </a:ext>
                </a:extLst>
              </a:tr>
            </a:tbl>
          </a:graphicData>
        </a:graphic>
      </p:graphicFrame>
      <p:graphicFrame>
        <p:nvGraphicFramePr>
          <p:cNvPr id="34" name="Tabla 3">
            <a:extLst>
              <a:ext uri="{FF2B5EF4-FFF2-40B4-BE49-F238E27FC236}">
                <a16:creationId xmlns:a16="http://schemas.microsoft.com/office/drawing/2014/main" xmlns="" id="{43E82EE7-B598-477C-81D4-E8E89C979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6063"/>
              </p:ext>
            </p:extLst>
          </p:nvPr>
        </p:nvGraphicFramePr>
        <p:xfrm>
          <a:off x="3525653" y="660923"/>
          <a:ext cx="2543955" cy="176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5">
                  <a:extLst>
                    <a:ext uri="{9D8B030D-6E8A-4147-A177-3AD203B41FA5}">
                      <a16:colId xmlns:a16="http://schemas.microsoft.com/office/drawing/2014/main" xmlns="" val="665330771"/>
                    </a:ext>
                  </a:extLst>
                </a:gridCol>
              </a:tblGrid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Classe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/>
                        <a:t>Base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35929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Atributos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1824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Métodos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34332"/>
                  </a:ext>
                </a:extLst>
              </a:tr>
            </a:tbl>
          </a:graphicData>
        </a:graphic>
      </p:graphicFrame>
      <p:graphicFrame>
        <p:nvGraphicFramePr>
          <p:cNvPr id="35" name="Tabla 3">
            <a:extLst>
              <a:ext uri="{FF2B5EF4-FFF2-40B4-BE49-F238E27FC236}">
                <a16:creationId xmlns:a16="http://schemas.microsoft.com/office/drawing/2014/main" xmlns="" id="{DF598925-B574-4080-8CDC-F5E97A060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14035"/>
              </p:ext>
            </p:extLst>
          </p:nvPr>
        </p:nvGraphicFramePr>
        <p:xfrm>
          <a:off x="981698" y="3034526"/>
          <a:ext cx="2543955" cy="16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5">
                  <a:extLst>
                    <a:ext uri="{9D8B030D-6E8A-4147-A177-3AD203B41FA5}">
                      <a16:colId xmlns:a16="http://schemas.microsoft.com/office/drawing/2014/main" xmlns="" val="665330771"/>
                    </a:ext>
                  </a:extLst>
                </a:gridCol>
              </a:tblGrid>
              <a:tr h="3375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Classe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/>
                        <a:t>derivada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35929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Atributos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1824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Métodos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3433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E8D02E1-C325-4E12-8C3A-AF11B1094BE5}"/>
              </a:ext>
            </a:extLst>
          </p:cNvPr>
          <p:cNvSpPr txBox="1"/>
          <p:nvPr/>
        </p:nvSpPr>
        <p:spPr>
          <a:xfrm>
            <a:off x="1706135" y="4665954"/>
            <a:ext cx="15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Subclasse</a:t>
            </a:r>
            <a:endParaRPr lang="es-ES" dirty="0"/>
          </a:p>
          <a:p>
            <a:r>
              <a:rPr lang="pt-PT" dirty="0" smtClean="0"/>
              <a:t>Classe </a:t>
            </a:r>
            <a:r>
              <a:rPr lang="pt-PT" dirty="0"/>
              <a:t>filha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1222C85-56B1-45A3-AD75-30C306B33DA1}"/>
              </a:ext>
            </a:extLst>
          </p:cNvPr>
          <p:cNvSpPr txBox="1"/>
          <p:nvPr/>
        </p:nvSpPr>
        <p:spPr>
          <a:xfrm>
            <a:off x="6787493" y="4795868"/>
            <a:ext cx="16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Subclasse</a:t>
            </a:r>
            <a:endParaRPr lang="es-ES" dirty="0"/>
          </a:p>
          <a:p>
            <a:r>
              <a:rPr lang="pt-PT" dirty="0"/>
              <a:t>Classe filha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952B0E8-263F-40AF-BD76-DC5AD78699C5}"/>
              </a:ext>
            </a:extLst>
          </p:cNvPr>
          <p:cNvSpPr txBox="1"/>
          <p:nvPr/>
        </p:nvSpPr>
        <p:spPr>
          <a:xfrm>
            <a:off x="3915710" y="289731"/>
            <a:ext cx="176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Superclasse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9E61F093-0D96-4CC9-9AB7-4DC2CED21384}"/>
              </a:ext>
            </a:extLst>
          </p:cNvPr>
          <p:cNvGrpSpPr/>
          <p:nvPr/>
        </p:nvGrpSpPr>
        <p:grpSpPr>
          <a:xfrm>
            <a:off x="2161308" y="2052107"/>
            <a:ext cx="5272645" cy="612260"/>
            <a:chOff x="2161308" y="3002135"/>
            <a:chExt cx="5272645" cy="612260"/>
          </a:xfrm>
        </p:grpSpPr>
        <p:cxnSp>
          <p:nvCxnSpPr>
            <p:cNvPr id="37" name="36 Conector recto"/>
            <p:cNvCxnSpPr/>
            <p:nvPr/>
          </p:nvCxnSpPr>
          <p:spPr>
            <a:xfrm>
              <a:off x="2161308" y="3431979"/>
              <a:ext cx="5272644" cy="0"/>
            </a:xfrm>
            <a:prstGeom prst="line">
              <a:avLst/>
            </a:prstGeom>
            <a:solidFill>
              <a:srgbClr val="006600"/>
            </a:solidFill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161309" y="3431979"/>
              <a:ext cx="0" cy="182416"/>
            </a:xfrm>
            <a:prstGeom prst="line">
              <a:avLst/>
            </a:prstGeom>
            <a:solidFill>
              <a:srgbClr val="006600"/>
            </a:solidFill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7433953" y="3431979"/>
              <a:ext cx="0" cy="182416"/>
            </a:xfrm>
            <a:prstGeom prst="line">
              <a:avLst/>
            </a:prstGeom>
            <a:solidFill>
              <a:srgbClr val="006600"/>
            </a:solidFill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 flipV="1">
              <a:off x="4797631" y="3002135"/>
              <a:ext cx="0" cy="429844"/>
            </a:xfrm>
            <a:prstGeom prst="straightConnector1">
              <a:avLst/>
            </a:prstGeom>
            <a:solidFill>
              <a:srgbClr val="006600"/>
            </a:solidFill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978E6B67-99F0-44A7-A5ED-495CD1275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0327"/>
              </p:ext>
            </p:extLst>
          </p:nvPr>
        </p:nvGraphicFramePr>
        <p:xfrm>
          <a:off x="6069608" y="2664368"/>
          <a:ext cx="2543955" cy="176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5">
                  <a:extLst>
                    <a:ext uri="{9D8B030D-6E8A-4147-A177-3AD203B41FA5}">
                      <a16:colId xmlns:a16="http://schemas.microsoft.com/office/drawing/2014/main" xmlns="" val="665330771"/>
                    </a:ext>
                  </a:extLst>
                </a:gridCol>
              </a:tblGrid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/>
                        <a:t>Autobus</a:t>
                      </a:r>
                      <a:endParaRPr lang="es-ES" sz="24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35929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Atributos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1824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Métodos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34332"/>
                  </a:ext>
                </a:extLst>
              </a:tr>
            </a:tbl>
          </a:graphicData>
        </a:graphic>
      </p:graphicFrame>
      <p:graphicFrame>
        <p:nvGraphicFramePr>
          <p:cNvPr id="34" name="Tabla 3">
            <a:extLst>
              <a:ext uri="{FF2B5EF4-FFF2-40B4-BE49-F238E27FC236}">
                <a16:creationId xmlns:a16="http://schemas.microsoft.com/office/drawing/2014/main" xmlns="" id="{43E82EE7-B598-477C-81D4-E8E89C979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70657"/>
              </p:ext>
            </p:extLst>
          </p:nvPr>
        </p:nvGraphicFramePr>
        <p:xfrm>
          <a:off x="3525653" y="290765"/>
          <a:ext cx="2543955" cy="176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5">
                  <a:extLst>
                    <a:ext uri="{9D8B030D-6E8A-4147-A177-3AD203B41FA5}">
                      <a16:colId xmlns:a16="http://schemas.microsoft.com/office/drawing/2014/main" xmlns="" val="665330771"/>
                    </a:ext>
                  </a:extLst>
                </a:gridCol>
              </a:tblGrid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Vehículo 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35929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Atributos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1824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Métodos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34332"/>
                  </a:ext>
                </a:extLst>
              </a:tr>
            </a:tbl>
          </a:graphicData>
        </a:graphic>
      </p:graphicFrame>
      <p:graphicFrame>
        <p:nvGraphicFramePr>
          <p:cNvPr id="35" name="Tabla 3">
            <a:extLst>
              <a:ext uri="{FF2B5EF4-FFF2-40B4-BE49-F238E27FC236}">
                <a16:creationId xmlns:a16="http://schemas.microsoft.com/office/drawing/2014/main" xmlns="" id="{DF598925-B574-4080-8CDC-F5E97A060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0613"/>
              </p:ext>
            </p:extLst>
          </p:nvPr>
        </p:nvGraphicFramePr>
        <p:xfrm>
          <a:off x="981698" y="2664368"/>
          <a:ext cx="2543955" cy="16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55">
                  <a:extLst>
                    <a:ext uri="{9D8B030D-6E8A-4147-A177-3AD203B41FA5}">
                      <a16:colId xmlns:a16="http://schemas.microsoft.com/office/drawing/2014/main" xmlns="" val="665330771"/>
                    </a:ext>
                  </a:extLst>
                </a:gridCol>
              </a:tblGrid>
              <a:tr h="3375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Taxi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35929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Atributos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4241824"/>
                  </a:ext>
                </a:extLst>
              </a:tr>
              <a:tr h="587114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solidFill>
                            <a:schemeClr val="bg1"/>
                          </a:solidFill>
                        </a:rPr>
                        <a:t>Métodos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034332"/>
                  </a:ext>
                </a:extLst>
              </a:tr>
            </a:tbl>
          </a:graphicData>
        </a:graphic>
      </p:graphicFrame>
      <p:sp>
        <p:nvSpPr>
          <p:cNvPr id="10" name="40 CuadroTexto">
            <a:extLst>
              <a:ext uri="{FF2B5EF4-FFF2-40B4-BE49-F238E27FC236}">
                <a16:creationId xmlns:a16="http://schemas.microsoft.com/office/drawing/2014/main" xmlns="" id="{5F1F8CD8-3549-4DA5-8016-641C0BDD8791}"/>
              </a:ext>
            </a:extLst>
          </p:cNvPr>
          <p:cNvSpPr txBox="1"/>
          <p:nvPr/>
        </p:nvSpPr>
        <p:spPr>
          <a:xfrm>
            <a:off x="4017314" y="2714042"/>
            <a:ext cx="156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é </a:t>
            </a:r>
            <a:r>
              <a:rPr lang="pt-PT" sz="2400" dirty="0" smtClean="0"/>
              <a:t>um</a:t>
            </a:r>
          </a:p>
          <a:p>
            <a:pPr algn="ctr"/>
            <a:r>
              <a:rPr lang="pt-PT" sz="2400" dirty="0"/>
              <a:t>é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uma</a:t>
            </a:r>
            <a:endParaRPr lang="es-ES" sz="2400" b="1" dirty="0"/>
          </a:p>
        </p:txBody>
      </p:sp>
      <p:sp>
        <p:nvSpPr>
          <p:cNvPr id="12" name="39 CuadroTexto">
            <a:extLst>
              <a:ext uri="{FF2B5EF4-FFF2-40B4-BE49-F238E27FC236}">
                <a16:creationId xmlns:a16="http://schemas.microsoft.com/office/drawing/2014/main" xmlns="" id="{889078B0-516D-4CCE-9DBB-6DB462D1E037}"/>
              </a:ext>
            </a:extLst>
          </p:cNvPr>
          <p:cNvSpPr txBox="1"/>
          <p:nvPr/>
        </p:nvSpPr>
        <p:spPr>
          <a:xfrm>
            <a:off x="981698" y="4804415"/>
            <a:ext cx="8087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 </a:t>
            </a:r>
            <a:r>
              <a:rPr lang="pt-BR" sz="2800" dirty="0"/>
              <a:t>táxi é um veículo. O autocarro é um veículo</a:t>
            </a:r>
          </a:p>
          <a:p>
            <a:pPr algn="just"/>
            <a:endParaRPr lang="es-ES" sz="2800" dirty="0"/>
          </a:p>
          <a:p>
            <a:pPr algn="ctr"/>
            <a:r>
              <a:rPr lang="pt-PT" sz="2700" b="1" dirty="0"/>
              <a:t>O RELACIONAMENTO É UM, É </a:t>
            </a:r>
            <a:r>
              <a:rPr lang="pt-PT" sz="2700" b="1" dirty="0" smtClean="0"/>
              <a:t>UMA</a:t>
            </a:r>
            <a:endParaRPr lang="es-ES" sz="27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7652C31-2CEC-4AB3-84B7-873235B1793D}"/>
              </a:ext>
            </a:extLst>
          </p:cNvPr>
          <p:cNvSpPr txBox="1"/>
          <p:nvPr/>
        </p:nvSpPr>
        <p:spPr>
          <a:xfrm>
            <a:off x="2731325" y="2061480"/>
            <a:ext cx="8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un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8B6A8CC-10B7-4ABA-93FE-ABE5AEAC7743}"/>
              </a:ext>
            </a:extLst>
          </p:cNvPr>
          <p:cNvSpPr txBox="1"/>
          <p:nvPr/>
        </p:nvSpPr>
        <p:spPr>
          <a:xfrm>
            <a:off x="5973288" y="2082363"/>
            <a:ext cx="8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un</a:t>
            </a:r>
          </a:p>
        </p:txBody>
      </p:sp>
    </p:spTree>
    <p:extLst>
      <p:ext uri="{BB962C8B-B14F-4D97-AF65-F5344CB8AC3E}">
        <p14:creationId xmlns:p14="http://schemas.microsoft.com/office/powerpoint/2010/main" val="5830522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CustomShape 1"/>
          <p:cNvSpPr/>
          <p:nvPr/>
        </p:nvSpPr>
        <p:spPr>
          <a:xfrm>
            <a:off x="469211" y="196769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Polimorfismo</a:t>
            </a:r>
          </a:p>
        </p:txBody>
      </p:sp>
      <p:sp>
        <p:nvSpPr>
          <p:cNvPr id="2955" name="CustomShape 2"/>
          <p:cNvSpPr/>
          <p:nvPr/>
        </p:nvSpPr>
        <p:spPr>
          <a:xfrm>
            <a:off x="646946" y="1850541"/>
            <a:ext cx="8426369" cy="2487651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/>
              <a:t>A palavra polimorfismo vem do grego e significa que tem várias formas diferentes. Conceito essencial de programação orientada a objectos. Tal como a herança está relacionada com as classes e com a sua hierarquia, o polimorfismo está relacionado com os métodos.</a:t>
            </a:r>
            <a:endParaRPr lang="es-ES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Polimorfismo</a:t>
            </a:r>
          </a:p>
        </p:txBody>
      </p:sp>
      <p:sp>
        <p:nvSpPr>
          <p:cNvPr id="2955" name="CustomShape 2"/>
          <p:cNvSpPr/>
          <p:nvPr/>
        </p:nvSpPr>
        <p:spPr>
          <a:xfrm>
            <a:off x="371520" y="1534763"/>
            <a:ext cx="8943840" cy="1377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700" dirty="0"/>
              <a:t>Em Química: Propriedade que alguns corpos, materiais ou substâncias têm de variar a forma sem alterar a sua natureza e composição.</a:t>
            </a:r>
            <a:endParaRPr lang="es-ES" sz="27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85" y="2822639"/>
            <a:ext cx="4833710" cy="267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3611" y="5514577"/>
            <a:ext cx="3984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/>
              <a:t>A água muda de estado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48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Polimorfismo</a:t>
            </a:r>
          </a:p>
        </p:txBody>
      </p:sp>
      <p:sp>
        <p:nvSpPr>
          <p:cNvPr id="2955" name="CustomShape 2"/>
          <p:cNvSpPr/>
          <p:nvPr/>
        </p:nvSpPr>
        <p:spPr>
          <a:xfrm>
            <a:off x="371520" y="1416012"/>
            <a:ext cx="8943840" cy="2432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/>
              <a:t>Na vida: Pode abrir uma porta, uma janela, um livro, uma conta bancária, ABRIR uma lata, abrir uma </a:t>
            </a:r>
            <a:r>
              <a:rPr lang="pt-PT" sz="2800" dirty="0" smtClean="0"/>
              <a:t>via, </a:t>
            </a:r>
            <a:r>
              <a:rPr lang="pt-PT" sz="2800" dirty="0"/>
              <a:t>etc. Em cada caso, é realizada uma operação diferente.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9F70118-8A86-40DF-830D-21B20E0987AF}"/>
              </a:ext>
            </a:extLst>
          </p:cNvPr>
          <p:cNvSpPr/>
          <p:nvPr/>
        </p:nvSpPr>
        <p:spPr>
          <a:xfrm>
            <a:off x="4291045" y="5832645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ABRIR</a:t>
            </a:r>
            <a:endParaRPr lang="es-ES" sz="2800" dirty="0">
              <a:solidFill>
                <a:srgbClr val="C00000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84EEC2D1-170A-43AF-B9AE-5C5764B7933E}"/>
              </a:ext>
            </a:extLst>
          </p:cNvPr>
          <p:cNvGrpSpPr/>
          <p:nvPr/>
        </p:nvGrpSpPr>
        <p:grpSpPr>
          <a:xfrm>
            <a:off x="404903" y="3705244"/>
            <a:ext cx="9026149" cy="1673606"/>
            <a:chOff x="369395" y="3895250"/>
            <a:chExt cx="9026149" cy="1673606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A70A3DAE-D441-4729-BEE1-4A466E92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395" y="3981420"/>
              <a:ext cx="1314450" cy="1581150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1B7A5A58-ABB5-49FB-8001-33199BA53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6547" y="3937831"/>
              <a:ext cx="1576047" cy="163102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4FA1C0FC-D78C-48A4-9DE3-EF493BB39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921" y="3895250"/>
              <a:ext cx="2477160" cy="166731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3957D664-BDEC-499C-B09F-1894C865C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8908" y="3946657"/>
              <a:ext cx="1940679" cy="154567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8B85B9FD-8043-468F-99FE-28744BA2D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9587" y="3895250"/>
              <a:ext cx="1735957" cy="1597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591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CustomShape 1"/>
          <p:cNvSpPr/>
          <p:nvPr/>
        </p:nvSpPr>
        <p:spPr>
          <a:xfrm>
            <a:off x="539640" y="287280"/>
            <a:ext cx="8785440" cy="13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800" dirty="0"/>
              <a:t>Objetos diferentes podem ter um método com o mesmo nome, mas que executa operações diferentes</a:t>
            </a:r>
            <a:r>
              <a:rPr lang="pt-PT" sz="2800" dirty="0" smtClean="0"/>
              <a:t>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57" name="Imagen 2956"/>
          <p:cNvPicPr/>
          <p:nvPr/>
        </p:nvPicPr>
        <p:blipFill>
          <a:blip r:embed="rId3"/>
          <a:stretch/>
        </p:blipFill>
        <p:spPr>
          <a:xfrm>
            <a:off x="539640" y="2109379"/>
            <a:ext cx="5545080" cy="3814560"/>
          </a:xfrm>
          <a:prstGeom prst="rect">
            <a:avLst/>
          </a:prstGeom>
          <a:ln>
            <a:noFill/>
          </a:ln>
        </p:spPr>
      </p:pic>
      <p:sp>
        <p:nvSpPr>
          <p:cNvPr id="2958" name="CustomShape 2"/>
          <p:cNvSpPr/>
          <p:nvPr/>
        </p:nvSpPr>
        <p:spPr>
          <a:xfrm>
            <a:off x="6084720" y="2476579"/>
            <a:ext cx="3240360" cy="273104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r>
              <a:rPr lang="pt-PT" sz="2400" dirty="0"/>
              <a:t>O método de falar (comunicar) nas </a:t>
            </a:r>
            <a:r>
              <a:rPr lang="pt-PT" sz="2400" dirty="0" smtClean="0"/>
              <a:t>classes Humano; </a:t>
            </a:r>
            <a:r>
              <a:rPr lang="pt-PT" sz="2400" dirty="0"/>
              <a:t>Cão; O pato e o gato têm comportamentos diferentes.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CustomShape 1"/>
          <p:cNvSpPr/>
          <p:nvPr/>
        </p:nvSpPr>
        <p:spPr>
          <a:xfrm>
            <a:off x="452520" y="385920"/>
            <a:ext cx="8781840" cy="126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es-ES" sz="32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Estudo</a:t>
            </a:r>
            <a:r>
              <a:rPr lang="es-ES" sz="32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s-ES" sz="3200" b="1" spc="-1" dirty="0" err="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independente</a:t>
            </a:r>
            <a:endParaRPr lang="es-ES" sz="32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Century Gothic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pt-PT" sz="32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Tarefa extra-aula</a:t>
            </a:r>
            <a:endParaRPr lang="es-ES" sz="32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Century Gothic"/>
              <a:ea typeface="Microsoft YaHei"/>
            </a:endParaRPr>
          </a:p>
        </p:txBody>
      </p:sp>
      <p:sp>
        <p:nvSpPr>
          <p:cNvPr id="2942" name="CustomShape 2"/>
          <p:cNvSpPr/>
          <p:nvPr/>
        </p:nvSpPr>
        <p:spPr>
          <a:xfrm>
            <a:off x="179280" y="1655640"/>
            <a:ext cx="9361440" cy="413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66700" indent="-266700" algn="just">
              <a:buClr>
                <a:srgbClr val="0000CC"/>
              </a:buClr>
              <a:buSzPct val="111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800" dirty="0" smtClean="0"/>
              <a:t>Utilizando </a:t>
            </a:r>
            <a:r>
              <a:rPr lang="pt-BR" sz="2800" dirty="0"/>
              <a:t>os conceitos fundamentais estudados no P.O.O, crie um mapa conceptual.</a:t>
            </a:r>
          </a:p>
          <a:p>
            <a:pPr marL="266700" indent="-266700" algn="just">
              <a:lnSpc>
                <a:spcPct val="150000"/>
              </a:lnSpc>
              <a:spcBef>
                <a:spcPts val="697"/>
              </a:spcBef>
              <a:buClr>
                <a:srgbClr val="0000CC"/>
              </a:buClr>
              <a:buSzPct val="111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pt-PT" sz="2800" dirty="0"/>
              <a:t>Aprofunde as propriedades do P.O.O</a:t>
            </a:r>
            <a:r>
              <a:rPr lang="pt-PT" sz="2800" dirty="0" smtClean="0"/>
              <a:t>.</a:t>
            </a:r>
          </a:p>
          <a:p>
            <a:pPr marL="266700" indent="-266700" algn="just">
              <a:buClr>
                <a:srgbClr val="0000CC"/>
              </a:buClr>
              <a:buSzPct val="111000"/>
              <a:buFont typeface="Arial" pitchFamily="34" charset="0"/>
              <a:buChar char="•"/>
              <a:tabLst>
                <a:tab pos="266700" algn="l"/>
              </a:tabLst>
            </a:pPr>
            <a:endParaRPr lang="pt-BR" sz="2800" dirty="0"/>
          </a:p>
          <a:p>
            <a:pPr marL="266700" indent="-266700" algn="just">
              <a:buClr>
                <a:srgbClr val="0000CC"/>
              </a:buClr>
              <a:buSzPct val="111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800" dirty="0" smtClean="0"/>
              <a:t>Estabelecer </a:t>
            </a:r>
            <a:r>
              <a:rPr lang="pt-BR" sz="2800" dirty="0"/>
              <a:t>a importância da herança no P.O.O.</a:t>
            </a:r>
          </a:p>
          <a:p>
            <a:pPr marL="457200" indent="-433440" algn="just">
              <a:lnSpc>
                <a:spcPct val="150000"/>
              </a:lnSpc>
              <a:spcBef>
                <a:spcPts val="697"/>
              </a:spcBef>
            </a:pP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4324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9769" y="1524564"/>
            <a:ext cx="8651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Calibri" pitchFamily="34" charset="0"/>
                <a:cs typeface="Calibri" pitchFamily="34" charset="0"/>
              </a:rPr>
              <a:t>Tema1:</a:t>
            </a:r>
            <a:r>
              <a:rPr lang="es-MX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Introdução à Programação Orientada a Objetos. Conceitos fundamentais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s-MX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Tema1: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Introdução à Programação Orientada a Objetos. Conceitos fundamentais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>
                <a:latin typeface="Calibri" pitchFamily="34" charset="0"/>
                <a:cs typeface="Calibri" pitchFamily="34" charset="0"/>
              </a:rPr>
              <a:t> 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93763" algn="l"/>
                <a:tab pos="985838" algn="l"/>
              </a:tabLst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Tema1: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Resolução de problemas, aplicando o Paradigma da Programação Orientada </a:t>
            </a:r>
            <a:r>
              <a:rPr lang="es-C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</a:t>
            </a:r>
            <a:r>
              <a:rPr lang="es-C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671400" y="227796"/>
            <a:ext cx="8460000" cy="9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Temas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propostos na disciplina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6064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CustomShape 1"/>
          <p:cNvSpPr/>
          <p:nvPr/>
        </p:nvSpPr>
        <p:spPr>
          <a:xfrm>
            <a:off x="344401" y="1332255"/>
            <a:ext cx="9031459" cy="380482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pt-BR" sz="2800" dirty="0" smtClean="0"/>
              <a:t>Deseja-se </a:t>
            </a:r>
            <a:r>
              <a:rPr lang="pt-BR" sz="2800" dirty="0"/>
              <a:t>desenvolver uma aplicação que nos permita determinar se um número inteiro é par ou ímpar, positivo ou negativo, primo ou não, e calcular o seu quadrado.</a:t>
            </a:r>
          </a:p>
          <a:p>
            <a:pPr algn="just">
              <a:lnSpc>
                <a:spcPct val="100000"/>
              </a:lnSpc>
              <a:spcBef>
                <a:spcPts val="697"/>
              </a:spcBef>
            </a:pPr>
            <a:endParaRPr lang="es-PA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  <a:cs typeface="Calibri" pitchFamily="34" charset="0"/>
            </a:endParaRPr>
          </a:p>
          <a:p>
            <a:pPr algn="just">
              <a:lnSpc>
                <a:spcPct val="100000"/>
              </a:lnSpc>
              <a:spcBef>
                <a:spcPts val="697"/>
              </a:spcBef>
            </a:pPr>
            <a:r>
              <a:rPr lang="pt-PT" sz="2800" dirty="0"/>
              <a:t>Modele a classe envolvida no problema, bem como os seus atributos e responsabilidades, utilizando o diagrama de classes UML.</a:t>
            </a:r>
            <a:endParaRPr lang="es-E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</p:txBody>
      </p:sp>
      <p:sp>
        <p:nvSpPr>
          <p:cNvPr id="2960" name="CustomShape 2"/>
          <p:cNvSpPr/>
          <p:nvPr/>
        </p:nvSpPr>
        <p:spPr>
          <a:xfrm>
            <a:off x="3392862" y="452827"/>
            <a:ext cx="2892846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/>
            <a:r>
              <a:rPr lang="es-ES" sz="35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Exercicio</a:t>
            </a:r>
            <a:endParaRPr lang="es-ES" sz="35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Century Gothic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CustomShape 2"/>
          <p:cNvSpPr/>
          <p:nvPr/>
        </p:nvSpPr>
        <p:spPr>
          <a:xfrm>
            <a:off x="839209" y="1926608"/>
            <a:ext cx="2954520" cy="53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Unicode MS"/>
              </a:rPr>
              <a:t>Números enteros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3" name="CustomShape 3"/>
          <p:cNvSpPr/>
          <p:nvPr/>
        </p:nvSpPr>
        <p:spPr>
          <a:xfrm>
            <a:off x="1351884" y="2795760"/>
            <a:ext cx="1929170" cy="5412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- </a:t>
            </a:r>
            <a:r>
              <a:rPr lang="es-ES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valor</a:t>
            </a:r>
            <a:endParaRPr lang="es-E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4" name="CustomShape 4"/>
          <p:cNvSpPr/>
          <p:nvPr/>
        </p:nvSpPr>
        <p:spPr>
          <a:xfrm>
            <a:off x="867750" y="3607583"/>
            <a:ext cx="2837352" cy="14869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s-ES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+ determinar paridad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+ </a:t>
            </a:r>
            <a:r>
              <a:rPr lang="es-ES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determinar signo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+ </a:t>
            </a:r>
            <a:r>
              <a:rPr lang="es-ES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determinar primo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s-ES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+ </a:t>
            </a:r>
            <a:r>
              <a:rPr lang="es-ES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calcular cuadrado 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5" name="Line 5"/>
          <p:cNvSpPr/>
          <p:nvPr/>
        </p:nvSpPr>
        <p:spPr>
          <a:xfrm>
            <a:off x="764430" y="2671920"/>
            <a:ext cx="371484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6" name="Line 6"/>
          <p:cNvSpPr/>
          <p:nvPr/>
        </p:nvSpPr>
        <p:spPr>
          <a:xfrm>
            <a:off x="764430" y="3498165"/>
            <a:ext cx="371484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7" name="CustomShape 7"/>
          <p:cNvSpPr/>
          <p:nvPr/>
        </p:nvSpPr>
        <p:spPr>
          <a:xfrm>
            <a:off x="452520" y="385920"/>
            <a:ext cx="6271665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pt-PT" sz="3200" dirty="0"/>
              <a:t>Classe para representar números inteiros</a:t>
            </a:r>
            <a:endParaRPr lang="es-ES" sz="3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D74A35D0-C475-42E7-B65C-9412A32C9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59962"/>
              </p:ext>
            </p:extLst>
          </p:nvPr>
        </p:nvGraphicFramePr>
        <p:xfrm>
          <a:off x="764430" y="1584103"/>
          <a:ext cx="3171950" cy="276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950">
                  <a:extLst>
                    <a:ext uri="{9D8B030D-6E8A-4147-A177-3AD203B41FA5}">
                      <a16:colId xmlns:a16="http://schemas.microsoft.com/office/drawing/2014/main" xmlns="" val="4112737107"/>
                    </a:ext>
                  </a:extLst>
                </a:gridCol>
              </a:tblGrid>
              <a:tr h="392771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Números </a:t>
                      </a:r>
                      <a:r>
                        <a:rPr lang="es-ES" sz="2400" dirty="0" err="1" smtClean="0"/>
                        <a:t>enteiros</a:t>
                      </a:r>
                      <a:r>
                        <a:rPr lang="es-ES" sz="2400" dirty="0" smtClean="0"/>
                        <a:t> </a:t>
                      </a:r>
                      <a:endParaRPr lang="es-ES" sz="24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709365"/>
                  </a:ext>
                </a:extLst>
              </a:tr>
              <a:tr h="3797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</a:rPr>
                        <a:t>- Valor numérico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606598"/>
                  </a:ext>
                </a:extLst>
              </a:tr>
              <a:tr h="1853542">
                <a:tc>
                  <a:txBody>
                    <a:bodyPr/>
                    <a:lstStyle/>
                    <a:p>
                      <a:pPr algn="just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s-ES" sz="2300" dirty="0">
                          <a:solidFill>
                            <a:schemeClr val="bg1"/>
                          </a:solidFill>
                        </a:rPr>
                        <a:t>determinar paridad</a:t>
                      </a:r>
                    </a:p>
                    <a:p>
                      <a:pPr algn="just"/>
                      <a:r>
                        <a:rPr lang="es-ES" sz="2300" dirty="0">
                          <a:solidFill>
                            <a:schemeClr val="bg1"/>
                          </a:solidFill>
                        </a:rPr>
                        <a:t>+ determinar signo</a:t>
                      </a:r>
                    </a:p>
                    <a:p>
                      <a:pPr algn="just"/>
                      <a:r>
                        <a:rPr lang="es-ES" sz="2300" dirty="0">
                          <a:solidFill>
                            <a:schemeClr val="bg1"/>
                          </a:solidFill>
                        </a:rPr>
                        <a:t>+ determinar primo</a:t>
                      </a:r>
                    </a:p>
                    <a:p>
                      <a:pPr algn="just"/>
                      <a:r>
                        <a:rPr lang="es-ES" sz="2300" dirty="0">
                          <a:solidFill>
                            <a:schemeClr val="bg1"/>
                          </a:solidFill>
                        </a:rPr>
                        <a:t>+ determinar cuadrado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338499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C5B3D93-D450-47E1-9E07-0FFBA8AEC9F9}"/>
              </a:ext>
            </a:extLst>
          </p:cNvPr>
          <p:cNvSpPr txBox="1"/>
          <p:nvPr/>
        </p:nvSpPr>
        <p:spPr>
          <a:xfrm rot="19651439">
            <a:off x="4728962" y="2661263"/>
            <a:ext cx="516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Nota: Aunque no se expresa explícitamente en el texto del ejercicio, sabemos que para determinar paridad, signo, si es primo y su cuadrado, se necesita del valor del número.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49FBF9-7FB6-4DD4-86D9-0C646AEC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92167">
            <a:off x="3764315" y="1723018"/>
            <a:ext cx="5717356" cy="1042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CustomShape 2"/>
          <p:cNvSpPr/>
          <p:nvPr/>
        </p:nvSpPr>
        <p:spPr>
          <a:xfrm>
            <a:off x="108000" y="1655640"/>
            <a:ext cx="9432720" cy="36197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7200">
              <a:buFont typeface="Arial" pitchFamily="34" charset="0"/>
              <a:buChar char="•"/>
              <a:tabLst>
                <a:tab pos="266700" algn="l"/>
              </a:tabLst>
            </a:pPr>
            <a:r>
              <a:rPr lang="pt-BR" sz="2800" dirty="0" smtClean="0"/>
              <a:t>A </a:t>
            </a:r>
            <a:r>
              <a:rPr lang="pt-BR" sz="2800" dirty="0"/>
              <a:t>POO é uma metodologia de programação que tem como essência a identificação de classes e objetos com os seus atributos e métodos.</a:t>
            </a:r>
          </a:p>
          <a:p>
            <a:pPr marL="357188" indent="-269875">
              <a:lnSpc>
                <a:spcPct val="100000"/>
              </a:lnSpc>
              <a:spcBef>
                <a:spcPts val="799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544513" indent="-457200">
              <a:lnSpc>
                <a:spcPct val="100000"/>
              </a:lnSpc>
              <a:spcBef>
                <a:spcPts val="799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pt-PT" sz="2800" dirty="0"/>
              <a:t>O diagrama de classes UML permite o design de classes e das suas relações.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93640" indent="-457200">
              <a:lnSpc>
                <a:spcPct val="100000"/>
              </a:lnSpc>
              <a:spcBef>
                <a:spcPts val="598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  <p:sp>
        <p:nvSpPr>
          <p:cNvPr id="2971" name="CustomShape 2"/>
          <p:cNvSpPr/>
          <p:nvPr/>
        </p:nvSpPr>
        <p:spPr>
          <a:xfrm>
            <a:off x="1053529" y="5510255"/>
            <a:ext cx="7821720" cy="57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8560">
              <a:lnSpc>
                <a:spcPct val="100000"/>
              </a:lnSpc>
              <a:spcBef>
                <a:spcPts val="598"/>
              </a:spcBef>
              <a:buClr>
                <a:srgbClr val="93A299"/>
              </a:buClr>
            </a:pPr>
            <a:r>
              <a:rPr lang="es-E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     </a:t>
            </a:r>
            <a:r>
              <a:rPr lang="pt-PT" sz="2800" b="1" dirty="0"/>
              <a:t>Principais relações entre classes</a:t>
            </a:r>
            <a:endParaRPr lang="es-ES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46BDBF5-CF33-43E9-B46F-A4D50D705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23" y="1779454"/>
            <a:ext cx="64293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" name="CustomShape 2"/>
          <p:cNvSpPr/>
          <p:nvPr/>
        </p:nvSpPr>
        <p:spPr>
          <a:xfrm>
            <a:off x="638280" y="1368360"/>
            <a:ext cx="8210520" cy="180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57200" indent="-4572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PT" sz="2800" b="1" dirty="0">
                <a:latin typeface="Arial" pitchFamily="34" charset="0"/>
                <a:cs typeface="Arial" pitchFamily="34" charset="0"/>
              </a:rPr>
              <a:t>Dependência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 de classe é um conceito em programação orientada a objetos que nos diz que uma classe depende de outra para executar sua função</a:t>
            </a:r>
            <a:r>
              <a:rPr lang="pt-PT" sz="2800" dirty="0"/>
              <a:t>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6" name="CustomShape 3"/>
          <p:cNvSpPr/>
          <p:nvPr/>
        </p:nvSpPr>
        <p:spPr>
          <a:xfrm>
            <a:off x="854951" y="5111815"/>
            <a:ext cx="801036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pt-PT" sz="2800" dirty="0" smtClean="0"/>
              <a:t>A classe Viajante </a:t>
            </a:r>
            <a:r>
              <a:rPr lang="pt-PT" sz="2800" dirty="0"/>
              <a:t>utiliza a classe Luggage. Posso solicitar a sua bagagem em algum momento.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2" y="3168720"/>
            <a:ext cx="49434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CustomShape 2"/>
          <p:cNvSpPr/>
          <p:nvPr/>
        </p:nvSpPr>
        <p:spPr>
          <a:xfrm>
            <a:off x="452520" y="1727280"/>
            <a:ext cx="8781839" cy="32762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57188" indent="-357188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PT" sz="2800" dirty="0">
                <a:latin typeface="Arial" pitchFamily="34" charset="0"/>
                <a:cs typeface="Arial" pitchFamily="34" charset="0"/>
              </a:rPr>
              <a:t>Dependência de classe é um relacionamento que é estabelecido entre uma classe A e uma classe B, quando se verifica que a classe A precisa criar instâncias da classe B em tempo de execução e, após utilizá-las, liberá-las. Ele os utiliza momentaneamente, não tem referência à classe B, mas cria um objeto quando necessário.</a:t>
            </a: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CustomShape 2"/>
          <p:cNvSpPr/>
          <p:nvPr/>
        </p:nvSpPr>
        <p:spPr>
          <a:xfrm>
            <a:off x="329839" y="1183860"/>
            <a:ext cx="8782200" cy="174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57200" indent="-4572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PT" sz="2800" dirty="0"/>
              <a:t>Encapsulamento é a ocultação do estado, ou seja, dos dados dos membros de um objeto, para que eles só possam ser alterados pelas operações definidas para aquele objeto.</a:t>
            </a:r>
            <a:endParaRPr lang="es-E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xmlns="" id="{90703D0D-59C7-4E41-9797-7B3BE48DB652}"/>
              </a:ext>
            </a:extLst>
          </p:cNvPr>
          <p:cNvSpPr/>
          <p:nvPr/>
        </p:nvSpPr>
        <p:spPr>
          <a:xfrm>
            <a:off x="329839" y="2739960"/>
            <a:ext cx="8782200" cy="3080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/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PT" sz="2800" dirty="0"/>
              <a:t>Herança é específica da programação orientada a objetos, onde uma nova classe é criada a partir de uma classe existente</a:t>
            </a:r>
            <a:r>
              <a:rPr lang="pt-PT" sz="2800" dirty="0" smtClean="0"/>
              <a:t>.</a:t>
            </a:r>
          </a:p>
          <a:p>
            <a:pPr marL="457200" indent="-4572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pt-PT" sz="2800" dirty="0"/>
              <a:t>Polimorfismo é a capacidade de um objeto assumir múltiplas formas.</a:t>
            </a:r>
            <a:endParaRPr lang="es-ES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52520" y="385920"/>
            <a:ext cx="8781840" cy="9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PT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Conclusões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CustomShape 1"/>
          <p:cNvSpPr/>
          <p:nvPr/>
        </p:nvSpPr>
        <p:spPr>
          <a:xfrm>
            <a:off x="323556" y="1871640"/>
            <a:ext cx="9059595" cy="42322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14120" algn="just">
              <a:lnSpc>
                <a:spcPct val="90000"/>
              </a:lnSpc>
            </a:pP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Para </a:t>
            </a:r>
            <a:r>
              <a:rPr lang="es-ES" sz="3200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g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estionar el presupuesto de una empresa se desea </a:t>
            </a:r>
            <a:r>
              <a:rPr lang="es-ES" sz="3200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automatizar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 los datos de sus contratos, de los que se conoce: su</a:t>
            </a:r>
            <a:r>
              <a:rPr lang="es-ES" sz="3200" b="1" strike="noStrike" spc="-1" dirty="0" smtClean="0">
                <a:solidFill>
                  <a:srgbClr val="0048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 código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, </a:t>
            </a:r>
            <a:r>
              <a:rPr lang="es-ES" sz="3200" b="1" strike="noStrike" spc="-1" dirty="0" smtClean="0">
                <a:solidFill>
                  <a:srgbClr val="0048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el plan a ingresar</a:t>
            </a:r>
            <a:r>
              <a:rPr lang="es-ES" sz="3200" b="1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 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(valor monetario), </a:t>
            </a:r>
            <a:r>
              <a:rPr lang="es-ES" sz="3200" b="1" strike="noStrike" spc="-1" dirty="0" smtClean="0">
                <a:solidFill>
                  <a:srgbClr val="0048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el ingreso actual 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(contiene el valor monetario actual que  se ha ingresado por ese contrato hasta el momento) y el </a:t>
            </a:r>
            <a:r>
              <a:rPr lang="es-ES" sz="3200" b="1" strike="noStrike" spc="-1" dirty="0" smtClean="0">
                <a:solidFill>
                  <a:srgbClr val="0048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nombre del gestor del contrato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. Para el trabajo de la empresa se requiere conocer el </a:t>
            </a:r>
            <a:r>
              <a:rPr lang="es-E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porciento de cumplimiento del contrato</a:t>
            </a:r>
            <a:r>
              <a:rPr lang="es-ES" sz="3200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  <a:cs typeface="Calibri" pitchFamily="34" charset="0"/>
              </a:rPr>
              <a:t>. </a:t>
            </a:r>
            <a:endParaRPr lang="es-ES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84" name="CustomShape 2"/>
          <p:cNvSpPr/>
          <p:nvPr/>
        </p:nvSpPr>
        <p:spPr>
          <a:xfrm>
            <a:off x="635040" y="358920"/>
            <a:ext cx="8558280" cy="13010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Estudio</a:t>
            </a:r>
            <a:r>
              <a:rPr lang="es-ES" sz="32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Microsoft YaHei"/>
              </a:rPr>
              <a:t> </a:t>
            </a:r>
            <a:r>
              <a:rPr lang="es-ES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independiente 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s-ES" sz="40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Tarea </a:t>
            </a:r>
            <a:r>
              <a:rPr lang="es-ES" sz="4000" b="1" spc="-1" dirty="0" err="1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extraclase</a:t>
            </a:r>
            <a:endParaRPr lang="es-ES" sz="40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159" y="1094672"/>
            <a:ext cx="87433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/>
              <a:t>Para gerir o orçamento de uma empresa, pretende automatizar os dados dos seus </a:t>
            </a:r>
            <a:r>
              <a:rPr lang="pt-PT" sz="2800" b="1" dirty="0">
                <a:solidFill>
                  <a:srgbClr val="C00000"/>
                </a:solidFill>
              </a:rPr>
              <a:t>contratos</a:t>
            </a:r>
            <a:r>
              <a:rPr lang="pt-PT" sz="2800" dirty="0"/>
              <a:t>, dos quais conhece: o seu </a:t>
            </a:r>
            <a:r>
              <a:rPr lang="pt-PT" sz="2800" b="1" dirty="0">
                <a:solidFill>
                  <a:srgbClr val="004800"/>
                </a:solidFill>
              </a:rPr>
              <a:t>código</a:t>
            </a:r>
            <a:r>
              <a:rPr lang="pt-PT" sz="2800" dirty="0"/>
              <a:t>, o </a:t>
            </a:r>
            <a:r>
              <a:rPr lang="pt-PT" sz="2800" b="1" dirty="0">
                <a:solidFill>
                  <a:srgbClr val="004800"/>
                </a:solidFill>
              </a:rPr>
              <a:t>plano a inserir </a:t>
            </a:r>
            <a:r>
              <a:rPr lang="pt-PT" sz="2800" dirty="0"/>
              <a:t>(valor monetário), o </a:t>
            </a:r>
            <a:r>
              <a:rPr lang="pt-PT" sz="2800" b="1" dirty="0">
                <a:solidFill>
                  <a:srgbClr val="004800"/>
                </a:solidFill>
              </a:rPr>
              <a:t>rendimento at</a:t>
            </a:r>
            <a:r>
              <a:rPr lang="pt-PT" sz="2800" dirty="0"/>
              <a:t>ual (contém o valor monetário atual que foi inserido para esse contrato até agora) e o </a:t>
            </a:r>
            <a:r>
              <a:rPr lang="pt-PT" sz="2800" b="1" dirty="0">
                <a:solidFill>
                  <a:srgbClr val="004800"/>
                </a:solidFill>
              </a:rPr>
              <a:t>nome do gestor </a:t>
            </a:r>
            <a:r>
              <a:rPr lang="pt-PT" sz="2800" dirty="0"/>
              <a:t>do contrato. Para o trabalho da empresa, é necessário saber o </a:t>
            </a:r>
            <a:r>
              <a:rPr lang="pt-PT" sz="2800" b="1" dirty="0"/>
              <a:t>percentual de cumprimento do contrato.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08941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CustomShape 2"/>
          <p:cNvSpPr/>
          <p:nvPr/>
        </p:nvSpPr>
        <p:spPr>
          <a:xfrm>
            <a:off x="277343" y="656025"/>
            <a:ext cx="9165575" cy="30461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11120" lvl="1">
              <a:lnSpc>
                <a:spcPct val="90000"/>
              </a:lnSpc>
            </a:pPr>
            <a:endParaRPr lang="es-ES" sz="3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692150" lvl="1" indent="-514350" algn="just">
              <a:lnSpc>
                <a:spcPct val="90000"/>
              </a:lnSpc>
              <a:buAutoNum type="alphaLcParenR"/>
            </a:pPr>
            <a:r>
              <a:rPr lang="pt-PT" sz="3200" dirty="0" smtClean="0"/>
              <a:t>Identificar </a:t>
            </a:r>
            <a:r>
              <a:rPr lang="pt-PT" sz="3200" dirty="0"/>
              <a:t>a classe com seus atributos e métodos; </a:t>
            </a:r>
            <a:endParaRPr lang="pt-PT" sz="3200" dirty="0" smtClean="0"/>
          </a:p>
          <a:p>
            <a:pPr marL="692150" lvl="1" indent="-514350">
              <a:lnSpc>
                <a:spcPct val="90000"/>
              </a:lnSpc>
              <a:buAutoNum type="alphaLcParenR"/>
            </a:pPr>
            <a:endParaRPr lang="pt-PT" sz="3200" dirty="0"/>
          </a:p>
          <a:p>
            <a:pPr marL="692150" lvl="1" indent="-514350" algn="just">
              <a:lnSpc>
                <a:spcPct val="90000"/>
              </a:lnSpc>
              <a:buAutoNum type="alphaLcParenR"/>
            </a:pPr>
            <a:r>
              <a:rPr lang="pt-PT" sz="3200" dirty="0" smtClean="0"/>
              <a:t>Modele </a:t>
            </a:r>
            <a:r>
              <a:rPr lang="pt-PT" sz="3200" dirty="0"/>
              <a:t>a classe correspondente através do diagrama de classes UML.</a:t>
            </a:r>
            <a:endParaRPr lang="es-E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11120" lvl="1">
              <a:lnSpc>
                <a:spcPct val="90000"/>
              </a:lnSpc>
            </a:pPr>
            <a:endParaRPr lang="es-E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204840">
              <a:lnSpc>
                <a:spcPct val="100000"/>
              </a:lnSpc>
              <a:spcBef>
                <a:spcPts val="899"/>
              </a:spcBef>
            </a:pPr>
            <a:endParaRPr lang="es-ES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9769" y="1524564"/>
            <a:ext cx="86516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Calibri" pitchFamily="34" charset="0"/>
                <a:cs typeface="Calibri" pitchFamily="34" charset="0"/>
              </a:rPr>
              <a:t>Tema1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Conceitos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fundamentais. Encapsulamento: Métodos  GET y SET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s-MX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Tema1: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Conceitos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fundamentais.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Encapsulamento: Métodos  GET y SET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s-MX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>
                <a:latin typeface="Calibri" pitchFamily="34" charset="0"/>
                <a:cs typeface="Calibri" pitchFamily="34" charset="0"/>
              </a:rPr>
              <a:t> 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93763" algn="l"/>
                <a:tab pos="985838" algn="l"/>
              </a:tabLst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Tema1: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Resolução de problemas, aplicando o Paradigma da Programação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Orientada.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Encapsulamento: Métodos  GET y SET</a:t>
            </a:r>
            <a:r>
              <a:rPr lang="es-MX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s-C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</a:t>
            </a:r>
            <a:r>
              <a:rPr lang="es-C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671400" y="227796"/>
            <a:ext cx="8460000" cy="9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Temas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propostos na disciplina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091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9769" y="1524564"/>
            <a:ext cx="86516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Calibri" pitchFamily="34" charset="0"/>
                <a:cs typeface="Calibri" pitchFamily="34" charset="0"/>
              </a:rPr>
              <a:t>Tema1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Conceitos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fundamentais.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Vetores e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listas de objetos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s-MX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Tema1: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Conceitos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fundamentais.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Vetores e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listas de objetos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s-MX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>
                <a:latin typeface="Calibri" pitchFamily="34" charset="0"/>
                <a:cs typeface="Calibri" pitchFamily="34" charset="0"/>
              </a:rPr>
              <a:t> </a:t>
            </a: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24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93763" algn="l"/>
                <a:tab pos="985838" algn="l"/>
              </a:tabLst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Tema1: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Resolução de problemas, aplicando o Paradigma da Programação </a:t>
            </a:r>
            <a:r>
              <a:rPr lang="pt-PT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Orientada. </a:t>
            </a:r>
            <a:r>
              <a:rPr lang="pt-PT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Vetores e listas de objetos</a:t>
            </a:r>
            <a:r>
              <a:rPr lang="es-MX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s-C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Objetos</a:t>
            </a:r>
            <a:r>
              <a:rPr lang="es-C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671400" y="227796"/>
            <a:ext cx="8460000" cy="953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3600" b="1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Temas </a:t>
            </a:r>
            <a:r>
              <a:rPr lang="pt-PT" sz="3600" b="1" spc="-1" dirty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Microsoft YaHei"/>
              </a:rPr>
              <a:t>propostos na disciplina</a:t>
            </a:r>
            <a:endParaRPr lang="es-ES" sz="3600" b="1" spc="-1" dirty="0">
              <a:solidFill>
                <a:srgbClr val="006600"/>
              </a:solidFill>
              <a:uFill>
                <a:solidFill>
                  <a:srgbClr val="FFFFFF"/>
                </a:solidFill>
              </a:uFill>
              <a:latin typeface="Book Antiqua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91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11490</TotalTime>
  <Words>3993</Words>
  <Application>Microsoft Office PowerPoint</Application>
  <PresentationFormat>Custom</PresentationFormat>
  <Paragraphs>505</Paragraphs>
  <Slides>79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temático del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 Disciplina Procesos de Información</dc:title>
  <dc:creator>mavis</dc:creator>
  <cp:lastModifiedBy>DEP INFORMÁTICA</cp:lastModifiedBy>
  <cp:revision>1420</cp:revision>
  <dcterms:modified xsi:type="dcterms:W3CDTF">2025-03-17T11:55:00Z</dcterms:modified>
  <dc:language>es-ES</dc:language>
</cp:coreProperties>
</file>