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790" r:id="rId2"/>
    <p:sldId id="789" r:id="rId3"/>
    <p:sldId id="791" r:id="rId4"/>
    <p:sldId id="792" r:id="rId5"/>
    <p:sldId id="794" r:id="rId6"/>
    <p:sldId id="796" r:id="rId7"/>
    <p:sldId id="795" r:id="rId8"/>
    <p:sldId id="805" r:id="rId9"/>
    <p:sldId id="806" r:id="rId10"/>
    <p:sldId id="787" r:id="rId11"/>
    <p:sldId id="788" r:id="rId12"/>
    <p:sldId id="810" r:id="rId13"/>
    <p:sldId id="797" r:id="rId14"/>
    <p:sldId id="798" r:id="rId15"/>
    <p:sldId id="670" r:id="rId16"/>
    <p:sldId id="774" r:id="rId17"/>
    <p:sldId id="728" r:id="rId18"/>
    <p:sldId id="671" r:id="rId19"/>
    <p:sldId id="734" r:id="rId20"/>
    <p:sldId id="672" r:id="rId21"/>
    <p:sldId id="673" r:id="rId22"/>
    <p:sldId id="674" r:id="rId23"/>
    <p:sldId id="675" r:id="rId24"/>
    <p:sldId id="769" r:id="rId25"/>
    <p:sldId id="770" r:id="rId26"/>
    <p:sldId id="732" r:id="rId27"/>
    <p:sldId id="735" r:id="rId28"/>
    <p:sldId id="772" r:id="rId29"/>
    <p:sldId id="746" r:id="rId30"/>
    <p:sldId id="743" r:id="rId31"/>
    <p:sldId id="737" r:id="rId32"/>
    <p:sldId id="760" r:id="rId33"/>
    <p:sldId id="747" r:id="rId34"/>
    <p:sldId id="759" r:id="rId35"/>
    <p:sldId id="753" r:id="rId36"/>
    <p:sldId id="756" r:id="rId37"/>
    <p:sldId id="764" r:id="rId38"/>
    <p:sldId id="677" r:id="rId39"/>
    <p:sldId id="761" r:id="rId40"/>
    <p:sldId id="763" r:id="rId41"/>
    <p:sldId id="767" r:id="rId42"/>
    <p:sldId id="766" r:id="rId43"/>
    <p:sldId id="771" r:id="rId44"/>
    <p:sldId id="679" r:id="rId45"/>
    <p:sldId id="768" r:id="rId46"/>
    <p:sldId id="702" r:id="rId47"/>
    <p:sldId id="703" r:id="rId48"/>
    <p:sldId id="749" r:id="rId49"/>
    <p:sldId id="697" r:id="rId50"/>
    <p:sldId id="719" r:id="rId51"/>
    <p:sldId id="724" r:id="rId52"/>
    <p:sldId id="802" r:id="rId53"/>
    <p:sldId id="809" r:id="rId54"/>
    <p:sldId id="808" r:id="rId55"/>
  </p:sldIdLst>
  <p:sldSz cx="12192000" cy="6858000"/>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8" autoAdjust="0"/>
    <p:restoredTop sz="94660"/>
  </p:normalViewPr>
  <p:slideViewPr>
    <p:cSldViewPr snapToGrid="0">
      <p:cViewPr varScale="1">
        <p:scale>
          <a:sx n="61" d="100"/>
          <a:sy n="61" d="100"/>
        </p:scale>
        <p:origin x="7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18454-50C2-4856-8B98-943654A33656}" type="datetimeFigureOut">
              <a:rPr lang="es-ES" smtClean="0"/>
              <a:t>06/05/2026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2AA1C-C6D8-4097-A4DB-39C4BD83164B}" type="slidenum">
              <a:rPr lang="es-ES" smtClean="0"/>
              <a:t>‹Nº›</a:t>
            </a:fld>
            <a:endParaRPr lang="es-ES"/>
          </a:p>
        </p:txBody>
      </p:sp>
    </p:spTree>
    <p:extLst>
      <p:ext uri="{BB962C8B-B14F-4D97-AF65-F5344CB8AC3E}">
        <p14:creationId xmlns:p14="http://schemas.microsoft.com/office/powerpoint/2010/main" val="1703064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3AD22F04-AC36-4430-88BC-7D434BDDEA30}" type="slidenum">
              <a:rPr lang="es-ES" smtClean="0">
                <a:solidFill>
                  <a:prstClr val="black"/>
                </a:solidFill>
              </a:rPr>
              <a:pPr/>
              <a:t>4</a:t>
            </a:fld>
            <a:endParaRPr lang="es-ES" dirty="0">
              <a:solidFill>
                <a:prstClr val="black"/>
              </a:solidFill>
            </a:endParaRPr>
          </a:p>
        </p:txBody>
      </p:sp>
    </p:spTree>
    <p:extLst>
      <p:ext uri="{BB962C8B-B14F-4D97-AF65-F5344CB8AC3E}">
        <p14:creationId xmlns:p14="http://schemas.microsoft.com/office/powerpoint/2010/main" val="359217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D430CB-F911-550E-0034-A0B5F52A12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1584C48-1B2D-F5A2-3B8D-9B71016FF3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5A49A4E-61BC-E4AF-687A-D4DA73A97894}"/>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5" name="Marcador de pie de página 4">
            <a:extLst>
              <a:ext uri="{FF2B5EF4-FFF2-40B4-BE49-F238E27FC236}">
                <a16:creationId xmlns:a16="http://schemas.microsoft.com/office/drawing/2014/main" id="{0CAE60EC-784E-5766-9417-18A74A3030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6F13612-2AE0-0BE6-4713-9D0657561BE8}"/>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3941726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D0067-64D6-D668-AD35-E53E3B87EEA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EBDF82-4E6A-4DF3-145C-9BA22905B3F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D4B36C5-95F1-1A84-7DEC-73F25A3AA5A2}"/>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5" name="Marcador de pie de página 4">
            <a:extLst>
              <a:ext uri="{FF2B5EF4-FFF2-40B4-BE49-F238E27FC236}">
                <a16:creationId xmlns:a16="http://schemas.microsoft.com/office/drawing/2014/main" id="{58778632-970B-D5A8-8784-36DF56DED0A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7D11EF2-8D13-6FF9-FDA3-15DC7448D16B}"/>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3709007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F5C755C-16E4-A531-CBC7-25390E16668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E2DBBC7-2E7A-EDAE-8E8A-9E448A3B3FA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DED1322-096A-059D-1BFD-8F51F6DD9EFE}"/>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5" name="Marcador de pie de página 4">
            <a:extLst>
              <a:ext uri="{FF2B5EF4-FFF2-40B4-BE49-F238E27FC236}">
                <a16:creationId xmlns:a16="http://schemas.microsoft.com/office/drawing/2014/main" id="{55438081-D6A6-3BDB-6345-A6A91A3C58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7A3CE1-E279-DB6D-7B47-E595F56E6975}"/>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121650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C06360-8187-4BD9-6AE5-F75192BD4B2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BE0ABD-07D6-1805-6CAC-6160AAA459F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730FB9F-C00D-EACB-511F-539B6DD51FBD}"/>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5" name="Marcador de pie de página 4">
            <a:extLst>
              <a:ext uri="{FF2B5EF4-FFF2-40B4-BE49-F238E27FC236}">
                <a16:creationId xmlns:a16="http://schemas.microsoft.com/office/drawing/2014/main" id="{A58A5734-E8FE-B480-86DA-1A19B9429D7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0EBCA7D-BBB6-8607-AACE-F57DB1C73278}"/>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92033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C28F4E-A9DD-A405-4A99-69E543492F4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A03D91-1C0F-3ECB-57D2-FEC8243D86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2EF051D-FF78-ED69-47C4-99E0A65DB46E}"/>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5" name="Marcador de pie de página 4">
            <a:extLst>
              <a:ext uri="{FF2B5EF4-FFF2-40B4-BE49-F238E27FC236}">
                <a16:creationId xmlns:a16="http://schemas.microsoft.com/office/drawing/2014/main" id="{15678F96-382A-E0BE-0DD0-7EA18B5C04A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D780CE-94AE-6E20-C570-E888E9406134}"/>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344418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9F0244-3AA4-D383-CEEE-02F1263431D1}"/>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73BC91-846A-997B-72D3-E35733E98F6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CB05FBF-0F13-E070-8A66-30532D70CD2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87ADEDD-1735-54C4-50B3-AB9ED23198AA}"/>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6" name="Marcador de pie de página 5">
            <a:extLst>
              <a:ext uri="{FF2B5EF4-FFF2-40B4-BE49-F238E27FC236}">
                <a16:creationId xmlns:a16="http://schemas.microsoft.com/office/drawing/2014/main" id="{44A043A2-DB71-49D2-F72F-642978A3EC0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C37072B-2D5B-5A9C-A272-F506FC2C4E18}"/>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89105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E863A-5B74-A2FC-013A-4818B4C53301}"/>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1F1960-A70A-0A3D-9171-332C30E0CB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A6A72A2-A9A6-3601-2D92-ADDCAED99E69}"/>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46DC645-E5D5-E260-D266-00F898AE0C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3EAE54-24F6-7151-9EDB-5E354540C62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9076B76-8F70-7451-E1EE-DA38074B4200}"/>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8" name="Marcador de pie de página 7">
            <a:extLst>
              <a:ext uri="{FF2B5EF4-FFF2-40B4-BE49-F238E27FC236}">
                <a16:creationId xmlns:a16="http://schemas.microsoft.com/office/drawing/2014/main" id="{A9F113F6-07E8-CD20-5249-CAAB649088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0F66A31-C1CD-581F-F201-5420A6416BDC}"/>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1840651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89F093-0524-ACDC-AC59-7DB67EB0FF4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7ACAD3-DCD0-D668-A6DB-54FC82419490}"/>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4" name="Marcador de pie de página 3">
            <a:extLst>
              <a:ext uri="{FF2B5EF4-FFF2-40B4-BE49-F238E27FC236}">
                <a16:creationId xmlns:a16="http://schemas.microsoft.com/office/drawing/2014/main" id="{72C2829D-C38C-2FE0-8000-53FCF38E35D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F36ABE0-109B-629E-0FBC-93D0273B7C3E}"/>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94901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81E74BD-4E84-27B7-04F9-EA3099FFC26B}"/>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3" name="Marcador de pie de página 2">
            <a:extLst>
              <a:ext uri="{FF2B5EF4-FFF2-40B4-BE49-F238E27FC236}">
                <a16:creationId xmlns:a16="http://schemas.microsoft.com/office/drawing/2014/main" id="{E1C48B8B-2585-8E0F-E6DA-76C36D71441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77EE8ED-046A-747A-F905-D0B24990E309}"/>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293954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4EF75F-189C-64DE-BC85-E606AA3BDDB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2DC2134-E015-75A1-34F3-CE07FC783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1164E57-ABB0-423B-4F0B-173B316E9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D71D44F-ACA3-E3A2-9EC4-50730C19F5A0}"/>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6" name="Marcador de pie de página 5">
            <a:extLst>
              <a:ext uri="{FF2B5EF4-FFF2-40B4-BE49-F238E27FC236}">
                <a16:creationId xmlns:a16="http://schemas.microsoft.com/office/drawing/2014/main" id="{2304E47E-4601-AB2B-5A5D-ACA6B636EFC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3EB2934-FCF7-16F3-61DB-9BC1F63ABE12}"/>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225854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2E9D55-78A6-AAE6-1776-48FDF58652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B108BAB-B599-186C-6F03-66C1D72BFE3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1C9DC0D-317E-D2EC-4052-257C6541EB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8AA7C36-E4AC-0B05-A01F-239179F4E3E1}"/>
              </a:ext>
            </a:extLst>
          </p:cNvPr>
          <p:cNvSpPr>
            <a:spLocks noGrp="1"/>
          </p:cNvSpPr>
          <p:nvPr>
            <p:ph type="dt" sz="half" idx="10"/>
          </p:nvPr>
        </p:nvSpPr>
        <p:spPr/>
        <p:txBody>
          <a:bodyPr/>
          <a:lstStyle/>
          <a:p>
            <a:fld id="{BB35A5E5-E875-4B0A-A4F3-2472BEB8A953}" type="datetimeFigureOut">
              <a:rPr lang="es-ES" smtClean="0"/>
              <a:t>06/05/2026</a:t>
            </a:fld>
            <a:endParaRPr lang="es-ES"/>
          </a:p>
        </p:txBody>
      </p:sp>
      <p:sp>
        <p:nvSpPr>
          <p:cNvPr id="6" name="Marcador de pie de página 5">
            <a:extLst>
              <a:ext uri="{FF2B5EF4-FFF2-40B4-BE49-F238E27FC236}">
                <a16:creationId xmlns:a16="http://schemas.microsoft.com/office/drawing/2014/main" id="{172BA46C-FAFD-F73E-AD79-940D1DDC38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8626B02-22EF-6AF5-D1A1-3FDD75729554}"/>
              </a:ext>
            </a:extLst>
          </p:cNvPr>
          <p:cNvSpPr>
            <a:spLocks noGrp="1"/>
          </p:cNvSpPr>
          <p:nvPr>
            <p:ph type="sldNum" sz="quarter" idx="12"/>
          </p:nvPr>
        </p:nvSpPr>
        <p:spPr/>
        <p:txBody>
          <a:bodyPr/>
          <a:lstStyle/>
          <a:p>
            <a:fld id="{891D6995-13DC-4204-A663-AE4F00DB15D1}" type="slidenum">
              <a:rPr lang="es-ES" smtClean="0"/>
              <a:t>‹Nº›</a:t>
            </a:fld>
            <a:endParaRPr lang="es-ES"/>
          </a:p>
        </p:txBody>
      </p:sp>
    </p:spTree>
    <p:extLst>
      <p:ext uri="{BB962C8B-B14F-4D97-AF65-F5344CB8AC3E}">
        <p14:creationId xmlns:p14="http://schemas.microsoft.com/office/powerpoint/2010/main" val="178363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2872BC-F0A3-0A08-1C1D-DE7DA27A8C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1E16413-BC07-29AC-0D20-40EDEC6979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D754CD0-F182-B041-5D80-89D1007B82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35A5E5-E875-4B0A-A4F3-2472BEB8A953}" type="datetimeFigureOut">
              <a:rPr lang="es-ES" smtClean="0"/>
              <a:t>06/05/2026</a:t>
            </a:fld>
            <a:endParaRPr lang="es-ES"/>
          </a:p>
        </p:txBody>
      </p:sp>
      <p:sp>
        <p:nvSpPr>
          <p:cNvPr id="5" name="Marcador de pie de página 4">
            <a:extLst>
              <a:ext uri="{FF2B5EF4-FFF2-40B4-BE49-F238E27FC236}">
                <a16:creationId xmlns:a16="http://schemas.microsoft.com/office/drawing/2014/main" id="{0623D3BA-7351-9520-0246-3FAB1552BA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8DF4F418-8148-E848-DD03-5CC43BABC4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D6995-13DC-4204-A663-AE4F00DB15D1}" type="slidenum">
              <a:rPr lang="es-ES" smtClean="0"/>
              <a:t>‹Nº›</a:t>
            </a:fld>
            <a:endParaRPr lang="es-ES"/>
          </a:p>
        </p:txBody>
      </p:sp>
    </p:spTree>
    <p:extLst>
      <p:ext uri="{BB962C8B-B14F-4D97-AF65-F5344CB8AC3E}">
        <p14:creationId xmlns:p14="http://schemas.microsoft.com/office/powerpoint/2010/main" val="3440434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6632"/>
            <a:ext cx="8229600" cy="936104"/>
          </a:xfrm>
        </p:spPr>
        <p:txBody>
          <a:bodyPr>
            <a:normAutofit fontScale="90000"/>
          </a:bodyPr>
          <a:lstStyle/>
          <a:p>
            <a:br>
              <a:rPr lang="es-ES" dirty="0"/>
            </a:br>
            <a:r>
              <a:rPr lang="es-ES" b="1" dirty="0"/>
              <a:t>¨</a:t>
            </a:r>
            <a:r>
              <a:rPr lang="es-ES" sz="3600" b="1" dirty="0"/>
              <a:t>Para ir  delante de los demás, se necesita ver más que ellos¨</a:t>
            </a:r>
            <a:br>
              <a:rPr lang="es-ES" sz="3600" b="1" dirty="0"/>
            </a:br>
            <a:r>
              <a:rPr lang="es-ES" sz="3600" b="1" dirty="0"/>
              <a:t>José Martí </a:t>
            </a:r>
          </a:p>
        </p:txBody>
      </p:sp>
      <p:pic>
        <p:nvPicPr>
          <p:cNvPr id="1026" name="Picture 2" descr="F:\VIDEOS FIDEL,TROMBA;ETC\FIDEL 130825\IMG-20250813-WA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1698969"/>
            <a:ext cx="6192688"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7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dirty="0"/>
              <a:t> </a:t>
            </a:r>
            <a:r>
              <a:rPr lang="es-ES" b="1" dirty="0"/>
              <a:t> LA EXCELENCIA ESTA EN LOS DETALLES </a:t>
            </a:r>
          </a:p>
        </p:txBody>
      </p:sp>
    </p:spTree>
    <p:extLst>
      <p:ext uri="{BB962C8B-B14F-4D97-AF65-F5344CB8AC3E}">
        <p14:creationId xmlns:p14="http://schemas.microsoft.com/office/powerpoint/2010/main" val="1321589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2DC83-46A0-4B7E-AF18-63E8A5B7D01B}"/>
              </a:ext>
            </a:extLst>
          </p:cNvPr>
          <p:cNvSpPr>
            <a:spLocks noGrp="1"/>
          </p:cNvSpPr>
          <p:nvPr>
            <p:ph type="title"/>
          </p:nvPr>
        </p:nvSpPr>
        <p:spPr/>
        <p:txBody>
          <a:bodyPr/>
          <a:lstStyle/>
          <a:p>
            <a:endParaRPr lang="es-US"/>
          </a:p>
        </p:txBody>
      </p:sp>
      <p:pic>
        <p:nvPicPr>
          <p:cNvPr id="4" name="VID-20241214-WA0024">
            <a:hlinkClick r:id="" action="ppaction://media"/>
            <a:extLst>
              <a:ext uri="{FF2B5EF4-FFF2-40B4-BE49-F238E27FC236}">
                <a16:creationId xmlns:a16="http://schemas.microsoft.com/office/drawing/2014/main" id="{DD81628E-9FF7-4CB5-AA6B-2FF1AC43F1C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575720" y="476672"/>
            <a:ext cx="4824536" cy="4965888"/>
          </a:xfrm>
        </p:spPr>
      </p:pic>
    </p:spTree>
    <p:extLst>
      <p:ext uri="{BB962C8B-B14F-4D97-AF65-F5344CB8AC3E}">
        <p14:creationId xmlns:p14="http://schemas.microsoft.com/office/powerpoint/2010/main" val="428281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2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¿RECUERDAN LA TAREA PARA HOY?</a:t>
            </a:r>
            <a:br>
              <a:rPr lang="es-ES" b="1" dirty="0"/>
            </a:br>
            <a:r>
              <a:rPr lang="es-ES" b="1" dirty="0"/>
              <a:t>¿Cuál era…?</a:t>
            </a:r>
          </a:p>
        </p:txBody>
      </p:sp>
    </p:spTree>
    <p:extLst>
      <p:ext uri="{BB962C8B-B14F-4D97-AF65-F5344CB8AC3E}">
        <p14:creationId xmlns:p14="http://schemas.microsoft.com/office/powerpoint/2010/main" val="167429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76672"/>
            <a:ext cx="8229600" cy="288032"/>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4000" b="1" dirty="0"/>
              <a:t>EJERCICIO DEL TRABAJO INDEPENDIENTE</a:t>
            </a:r>
            <a:r>
              <a:rPr lang="es-ES" sz="4000" b="1" dirty="0">
                <a:solidFill>
                  <a:prstClr val="black"/>
                </a:solidFill>
              </a:rPr>
              <a:t> </a:t>
            </a:r>
            <a:br>
              <a:rPr lang="es-ES" sz="4000" b="1" dirty="0">
                <a:solidFill>
                  <a:prstClr val="black"/>
                </a:solidFill>
              </a:rPr>
            </a:br>
            <a:r>
              <a:rPr lang="es-ES" sz="3600" dirty="0">
                <a:solidFill>
                  <a:prstClr val="black"/>
                </a:solidFill>
              </a:rPr>
              <a:t>UNA DECISION QUE HAYA TOMADO  HOY TEMPRANO Y SUS CONSECUENCIAS</a:t>
            </a:r>
            <a:br>
              <a:rPr lang="es-ES" sz="3600" dirty="0"/>
            </a:br>
            <a:r>
              <a:rPr lang="es-ES" sz="3600" b="1" dirty="0">
                <a:solidFill>
                  <a:prstClr val="black"/>
                </a:solidFill>
              </a:rPr>
              <a:t>EVALUELA A SU CRITERIO SEGÚN SU EFICACIA DEL 1 al 5</a:t>
            </a:r>
            <a:br>
              <a:rPr lang="es-ES" sz="3600" b="1" dirty="0">
                <a:solidFill>
                  <a:prstClr val="black"/>
                </a:solidFill>
              </a:rPr>
            </a:br>
            <a:r>
              <a:rPr lang="es-ES" sz="3600" b="1" dirty="0">
                <a:solidFill>
                  <a:prstClr val="black"/>
                </a:solidFill>
              </a:rPr>
              <a:t>ESCALA</a:t>
            </a:r>
            <a:br>
              <a:rPr lang="es-ES" sz="3600" dirty="0">
                <a:solidFill>
                  <a:prstClr val="black"/>
                </a:solidFill>
              </a:rPr>
            </a:br>
            <a:r>
              <a:rPr lang="es-ES" sz="3600" dirty="0">
                <a:solidFill>
                  <a:prstClr val="black"/>
                </a:solidFill>
              </a:rPr>
              <a:t>1-Muy mala</a:t>
            </a:r>
            <a:br>
              <a:rPr lang="es-ES" sz="3600" dirty="0">
                <a:solidFill>
                  <a:prstClr val="black"/>
                </a:solidFill>
              </a:rPr>
            </a:br>
            <a:r>
              <a:rPr lang="es-ES" sz="3600" dirty="0">
                <a:solidFill>
                  <a:prstClr val="black"/>
                </a:solidFill>
              </a:rPr>
              <a:t>2-Mala</a:t>
            </a:r>
            <a:br>
              <a:rPr lang="es-ES" sz="3600" dirty="0">
                <a:solidFill>
                  <a:prstClr val="black"/>
                </a:solidFill>
              </a:rPr>
            </a:br>
            <a:r>
              <a:rPr lang="es-ES" sz="3600" dirty="0">
                <a:solidFill>
                  <a:prstClr val="black"/>
                </a:solidFill>
              </a:rPr>
              <a:t>3-Regular</a:t>
            </a:r>
            <a:br>
              <a:rPr lang="es-ES" sz="3600" dirty="0">
                <a:solidFill>
                  <a:prstClr val="black"/>
                </a:solidFill>
              </a:rPr>
            </a:br>
            <a:r>
              <a:rPr lang="es-ES" sz="3600" dirty="0">
                <a:solidFill>
                  <a:prstClr val="black"/>
                </a:solidFill>
              </a:rPr>
              <a:t>4-Buena</a:t>
            </a:r>
            <a:br>
              <a:rPr lang="es-ES" sz="3600" dirty="0">
                <a:solidFill>
                  <a:prstClr val="black"/>
                </a:solidFill>
              </a:rPr>
            </a:br>
            <a:r>
              <a:rPr lang="es-ES" sz="3600" dirty="0">
                <a:solidFill>
                  <a:prstClr val="black"/>
                </a:solidFill>
              </a:rPr>
              <a:t>5-Muy buena   </a:t>
            </a:r>
            <a:br>
              <a:rPr lang="es-ES" sz="3600" b="1" dirty="0">
                <a:solidFill>
                  <a:prstClr val="black"/>
                </a:solidFill>
              </a:rPr>
            </a:br>
            <a:endParaRPr lang="es-ES" sz="3600" dirty="0"/>
          </a:p>
        </p:txBody>
      </p:sp>
    </p:spTree>
    <p:extLst>
      <p:ext uri="{BB962C8B-B14F-4D97-AF65-F5344CB8AC3E}">
        <p14:creationId xmlns:p14="http://schemas.microsoft.com/office/powerpoint/2010/main" val="358616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6700" b="1" dirty="0"/>
              <a:t>TOMA DE DECISIONES </a:t>
            </a:r>
          </a:p>
        </p:txBody>
      </p:sp>
    </p:spTree>
    <p:extLst>
      <p:ext uri="{BB962C8B-B14F-4D97-AF65-F5344CB8AC3E}">
        <p14:creationId xmlns:p14="http://schemas.microsoft.com/office/powerpoint/2010/main" val="10158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sz="5300" b="1" dirty="0"/>
              <a:t>TOMA DE DECISIONES</a:t>
            </a:r>
            <a:br>
              <a:rPr lang="es-ES" sz="5300" b="1" dirty="0"/>
            </a:br>
            <a:r>
              <a:rPr lang="es-ES" b="1" dirty="0"/>
              <a:t> </a:t>
            </a:r>
            <a:r>
              <a:rPr lang="es-ES" sz="4000" dirty="0"/>
              <a:t>Técnica que ayuda mucho en la gestión de dirección y en la vida personal </a:t>
            </a:r>
            <a:br>
              <a:rPr lang="es-ES" sz="4000" dirty="0"/>
            </a:br>
            <a:r>
              <a:rPr lang="es-ES" sz="4000" dirty="0"/>
              <a:t>En nuestra vida pasamos una gran parte del tiempo tomando decisiones</a:t>
            </a:r>
            <a:br>
              <a:rPr lang="es-ES" sz="4000" dirty="0"/>
            </a:br>
            <a:r>
              <a:rPr lang="es-ES" b="1" dirty="0"/>
              <a:t>  </a:t>
            </a:r>
          </a:p>
        </p:txBody>
      </p:sp>
    </p:spTree>
    <p:extLst>
      <p:ext uri="{BB962C8B-B14F-4D97-AF65-F5344CB8AC3E}">
        <p14:creationId xmlns:p14="http://schemas.microsoft.com/office/powerpoint/2010/main" val="1973894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TOMA DE DECISIONES</a:t>
            </a:r>
            <a:br>
              <a:rPr lang="es-ES" sz="3600" b="1" dirty="0"/>
            </a:br>
            <a:r>
              <a:rPr lang="es-ES" sz="3600" b="1" dirty="0"/>
              <a:t>DEFINICION</a:t>
            </a:r>
            <a:br>
              <a:rPr lang="es-ES" sz="3600" b="1" dirty="0"/>
            </a:br>
            <a:r>
              <a:rPr lang="es-ES" sz="3600" dirty="0"/>
              <a:t>Proceso mediante el cual sus integrantes seleccionan entre varias alternativas aquellas mejor alineadas con el propósito , necesidades y objetivos de la organización </a:t>
            </a:r>
            <a:br>
              <a:rPr lang="es-ES" sz="3600" dirty="0"/>
            </a:br>
            <a:r>
              <a:rPr lang="es-ES" sz="3600" dirty="0"/>
              <a:t>Para lograr un propósito o resultado esperado , hay que evaluar beneficios y repercusiones de cada opción para que la decisión sea acertada  </a:t>
            </a:r>
          </a:p>
        </p:txBody>
      </p:sp>
    </p:spTree>
    <p:extLst>
      <p:ext uri="{BB962C8B-B14F-4D97-AF65-F5344CB8AC3E}">
        <p14:creationId xmlns:p14="http://schemas.microsoft.com/office/powerpoint/2010/main" val="2230648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06090"/>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CONDICIONES PARA LA TOMA DE DECISIONES</a:t>
            </a:r>
            <a:br>
              <a:rPr lang="es-ES" b="1" dirty="0"/>
            </a:br>
            <a:r>
              <a:rPr lang="es-ES" sz="3600" dirty="0"/>
              <a:t>Para que haya decisión , tiene que existir más de una posibilidad de actuar </a:t>
            </a:r>
            <a:br>
              <a:rPr lang="es-ES" sz="3600" dirty="0"/>
            </a:br>
            <a:r>
              <a:rPr lang="es-ES" sz="3600" dirty="0"/>
              <a:t>Las decisiones se relacionan con el futuro</a:t>
            </a:r>
            <a:br>
              <a:rPr lang="es-ES" sz="3600" dirty="0"/>
            </a:br>
            <a:r>
              <a:rPr lang="es-ES" sz="3600" dirty="0"/>
              <a:t>Se asumen riesgos y trae consecuencias, asumir una u otra decisión</a:t>
            </a:r>
            <a:br>
              <a:rPr lang="es-ES" sz="3600" dirty="0"/>
            </a:br>
            <a:r>
              <a:rPr lang="es-ES" sz="3600" dirty="0"/>
              <a:t>Deben ser oportunas </a:t>
            </a:r>
            <a:br>
              <a:rPr lang="es-ES" sz="3600" dirty="0"/>
            </a:br>
            <a:r>
              <a:rPr lang="es-ES" sz="3600" dirty="0"/>
              <a:t>Se debe evaluar su factibilidad</a:t>
            </a:r>
            <a:br>
              <a:rPr lang="es-ES" sz="3600" dirty="0"/>
            </a:br>
            <a:r>
              <a:rPr lang="es-ES" sz="3600" dirty="0"/>
              <a:t>Deben enmarcase dentro de la filosofía, estrategia y valores institucionales    </a:t>
            </a:r>
            <a:br>
              <a:rPr lang="es-ES" sz="3600" dirty="0"/>
            </a:br>
            <a:r>
              <a:rPr lang="es-ES" sz="4000" dirty="0"/>
              <a:t> </a:t>
            </a:r>
          </a:p>
        </p:txBody>
      </p:sp>
    </p:spTree>
    <p:extLst>
      <p:ext uri="{BB962C8B-B14F-4D97-AF65-F5344CB8AC3E}">
        <p14:creationId xmlns:p14="http://schemas.microsoft.com/office/powerpoint/2010/main" val="380451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490066"/>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¿En esencia qué es la toma de decisiones?</a:t>
            </a:r>
            <a:br>
              <a:rPr lang="es-ES" b="1" dirty="0"/>
            </a:br>
            <a:r>
              <a:rPr lang="es-ES" sz="4000" dirty="0"/>
              <a:t>Selección de alternativas (elegir una)  Asumir riesgos e incertidumbre</a:t>
            </a:r>
            <a:br>
              <a:rPr lang="es-ES" sz="4000" dirty="0"/>
            </a:br>
            <a:r>
              <a:rPr lang="es-ES" sz="4000" dirty="0"/>
              <a:t>Para tomar la decisión hay que tener una información completa y  </a:t>
            </a:r>
            <a:br>
              <a:rPr lang="es-ES" sz="4000" dirty="0"/>
            </a:br>
            <a:r>
              <a:rPr lang="es-ES" sz="4000" dirty="0"/>
              <a:t>dominio de la problemática general y de la situación concreta </a:t>
            </a:r>
            <a:br>
              <a:rPr lang="es-ES" sz="4000" dirty="0"/>
            </a:br>
            <a:r>
              <a:rPr lang="es-ES" sz="4000" b="1" dirty="0"/>
              <a:t>ES UN PROCESO</a:t>
            </a:r>
          </a:p>
        </p:txBody>
      </p:sp>
    </p:spTree>
    <p:extLst>
      <p:ext uri="{BB962C8B-B14F-4D97-AF65-F5344CB8AC3E}">
        <p14:creationId xmlns:p14="http://schemas.microsoft.com/office/powerpoint/2010/main" val="3508387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r>
              <a:rPr lang="es-ES" b="1" dirty="0"/>
              <a:t>PROCESO DE TOMA DE DECISIONES</a:t>
            </a:r>
            <a:br>
              <a:rPr lang="es-ES" dirty="0"/>
            </a:br>
            <a:r>
              <a:rPr lang="es-ES" sz="4000" dirty="0"/>
              <a:t>Identificar el problema</a:t>
            </a:r>
            <a:br>
              <a:rPr lang="es-ES" sz="4000" dirty="0"/>
            </a:br>
            <a:r>
              <a:rPr lang="es-ES" sz="4000" dirty="0"/>
              <a:t>Formular el objetivo</a:t>
            </a:r>
            <a:br>
              <a:rPr lang="es-ES" sz="4000" dirty="0"/>
            </a:br>
            <a:r>
              <a:rPr lang="es-ES" sz="4000" dirty="0"/>
              <a:t>Preparar una posible decisión </a:t>
            </a:r>
            <a:br>
              <a:rPr lang="es-ES" sz="4000" dirty="0"/>
            </a:br>
            <a:r>
              <a:rPr lang="es-ES" sz="4000" dirty="0"/>
              <a:t>Reunir información</a:t>
            </a:r>
            <a:br>
              <a:rPr lang="es-ES" sz="4000" dirty="0"/>
            </a:br>
            <a:r>
              <a:rPr lang="es-ES" sz="4000" dirty="0"/>
              <a:t>Identificar las alternativas </a:t>
            </a:r>
            <a:br>
              <a:rPr lang="es-ES" sz="4000" dirty="0"/>
            </a:br>
            <a:r>
              <a:rPr lang="es-ES" sz="4000" dirty="0"/>
              <a:t>Analizar evidencias</a:t>
            </a:r>
            <a:br>
              <a:rPr lang="es-ES" sz="4000" dirty="0"/>
            </a:br>
            <a:r>
              <a:rPr lang="es-ES" sz="4000" dirty="0"/>
              <a:t>Elegir entre las alternativas</a:t>
            </a:r>
            <a:br>
              <a:rPr lang="es-ES" sz="4000" dirty="0"/>
            </a:br>
            <a:r>
              <a:rPr lang="es-ES" sz="4000" dirty="0"/>
              <a:t>Actuar</a:t>
            </a:r>
            <a:br>
              <a:rPr lang="es-ES" sz="4000" dirty="0"/>
            </a:br>
            <a:r>
              <a:rPr lang="es-ES" sz="4000" dirty="0"/>
              <a:t>Revisar la decisión </a:t>
            </a:r>
            <a:br>
              <a:rPr lang="es-ES" sz="4000" dirty="0"/>
            </a:br>
            <a:r>
              <a:rPr lang="es-ES" sz="4000" dirty="0"/>
              <a:t>  </a:t>
            </a:r>
          </a:p>
        </p:txBody>
      </p:sp>
    </p:spTree>
    <p:extLst>
      <p:ext uri="{BB962C8B-B14F-4D97-AF65-F5344CB8AC3E}">
        <p14:creationId xmlns:p14="http://schemas.microsoft.com/office/powerpoint/2010/main" val="515373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83632" y="1196752"/>
            <a:ext cx="6480720" cy="4176464"/>
          </a:xfrm>
        </p:spPr>
        <p:txBody>
          <a:bodyPr>
            <a:normAutofit/>
          </a:bodyPr>
          <a:lstStyle/>
          <a:p>
            <a:r>
              <a:rPr lang="es-ES" sz="7200" b="1" dirty="0"/>
              <a:t>EL RETO DE GESTIONAR LA DIRECCION </a:t>
            </a:r>
          </a:p>
        </p:txBody>
      </p:sp>
    </p:spTree>
    <p:extLst>
      <p:ext uri="{BB962C8B-B14F-4D97-AF65-F5344CB8AC3E}">
        <p14:creationId xmlns:p14="http://schemas.microsoft.com/office/powerpoint/2010/main" val="765311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066130"/>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PASOS PARA LA TOMA DE DECISIONES</a:t>
            </a:r>
            <a:br>
              <a:rPr lang="es-ES" b="1" dirty="0"/>
            </a:br>
            <a:r>
              <a:rPr lang="es-ES" b="1" dirty="0"/>
              <a:t>1ro Revelación del Problema</a:t>
            </a:r>
            <a:br>
              <a:rPr lang="es-ES" b="1" dirty="0"/>
            </a:br>
            <a:r>
              <a:rPr lang="es-ES" dirty="0"/>
              <a:t>Revelar los principales problemas (actuales y perspectivos)</a:t>
            </a:r>
            <a:br>
              <a:rPr lang="es-ES" dirty="0"/>
            </a:br>
            <a:r>
              <a:rPr lang="es-ES" b="1" dirty="0"/>
              <a:t>2do Formular los objetivos, propósitos  </a:t>
            </a:r>
            <a:br>
              <a:rPr lang="es-ES" b="1" dirty="0"/>
            </a:br>
            <a:r>
              <a:rPr lang="es-ES" dirty="0"/>
              <a:t> </a:t>
            </a:r>
          </a:p>
        </p:txBody>
      </p:sp>
    </p:spTree>
    <p:extLst>
      <p:ext uri="{BB962C8B-B14F-4D97-AF65-F5344CB8AC3E}">
        <p14:creationId xmlns:p14="http://schemas.microsoft.com/office/powerpoint/2010/main" val="3953977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282154"/>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PASOS PARA LA TOMA DE DECISIONES</a:t>
            </a:r>
            <a:br>
              <a:rPr lang="es-ES" b="1" dirty="0"/>
            </a:br>
            <a:r>
              <a:rPr lang="es-ES" b="1" dirty="0"/>
              <a:t>3ro Preparación de la decisión</a:t>
            </a:r>
            <a:br>
              <a:rPr lang="es-ES" b="1" dirty="0"/>
            </a:br>
            <a:r>
              <a:rPr lang="es-ES" b="1" dirty="0"/>
              <a:t>Recopilar información</a:t>
            </a:r>
            <a:r>
              <a:rPr lang="es-ES" dirty="0"/>
              <a:t>, variantes, se determinan alternativas , se comparan y se seleccionan las más razonables   </a:t>
            </a:r>
            <a:br>
              <a:rPr lang="es-ES" dirty="0"/>
            </a:br>
            <a:r>
              <a:rPr lang="es-ES" b="1" dirty="0"/>
              <a:t>  </a:t>
            </a:r>
            <a:br>
              <a:rPr lang="es-ES" b="1" dirty="0"/>
            </a:br>
            <a:r>
              <a:rPr lang="es-ES" dirty="0"/>
              <a:t> </a:t>
            </a:r>
          </a:p>
        </p:txBody>
      </p:sp>
    </p:spTree>
    <p:extLst>
      <p:ext uri="{BB962C8B-B14F-4D97-AF65-F5344CB8AC3E}">
        <p14:creationId xmlns:p14="http://schemas.microsoft.com/office/powerpoint/2010/main" val="3950602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850106"/>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PASOS PARA LA TOMA DE DECISIONES </a:t>
            </a:r>
            <a:br>
              <a:rPr lang="es-ES" b="1" dirty="0"/>
            </a:br>
            <a:r>
              <a:rPr lang="es-ES" b="1" dirty="0"/>
              <a:t>4to Toma de la decisión </a:t>
            </a:r>
            <a:br>
              <a:rPr lang="es-ES" b="1" dirty="0"/>
            </a:br>
            <a:r>
              <a:rPr lang="es-ES" dirty="0"/>
              <a:t>Tomar la decisión definitiva en base de la mejor variante</a:t>
            </a:r>
            <a:br>
              <a:rPr lang="es-ES" dirty="0"/>
            </a:br>
            <a:r>
              <a:rPr lang="es-ES" dirty="0"/>
              <a:t>Debe ser oportuna a la hora de ponerla en práctica          </a:t>
            </a:r>
            <a:br>
              <a:rPr lang="es-ES" dirty="0"/>
            </a:br>
            <a:r>
              <a:rPr lang="es-ES" b="1" dirty="0"/>
              <a:t>  </a:t>
            </a:r>
            <a:br>
              <a:rPr lang="es-ES" b="1" dirty="0"/>
            </a:br>
            <a:r>
              <a:rPr lang="es-ES" dirty="0"/>
              <a:t> </a:t>
            </a:r>
          </a:p>
        </p:txBody>
      </p:sp>
    </p:spTree>
    <p:extLst>
      <p:ext uri="{BB962C8B-B14F-4D97-AF65-F5344CB8AC3E}">
        <p14:creationId xmlns:p14="http://schemas.microsoft.com/office/powerpoint/2010/main" val="2565132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210146"/>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PASOS PARA LA TOMA DE DECISIONES</a:t>
            </a:r>
            <a:br>
              <a:rPr lang="es-ES" b="1" dirty="0"/>
            </a:br>
            <a:r>
              <a:rPr lang="es-ES" b="1" dirty="0"/>
              <a:t>5to Organización del cumplimiento  de la decisión </a:t>
            </a:r>
            <a:br>
              <a:rPr lang="es-ES" b="1" dirty="0"/>
            </a:br>
            <a:r>
              <a:rPr lang="es-ES" sz="4000" dirty="0"/>
              <a:t>Determinar ¿cómo, dónde, quien o quienes la pondrán en práctica y cómo se cumplirán las tareas, cómo será controlada, analizados y evaluados sus resultados?           </a:t>
            </a:r>
            <a:br>
              <a:rPr lang="es-ES" sz="4000" dirty="0"/>
            </a:br>
            <a:r>
              <a:rPr lang="es-ES" b="1" dirty="0"/>
              <a:t>  </a:t>
            </a:r>
            <a:br>
              <a:rPr lang="es-ES" b="1" dirty="0"/>
            </a:br>
            <a:r>
              <a:rPr lang="es-ES" dirty="0"/>
              <a:t> </a:t>
            </a:r>
          </a:p>
        </p:txBody>
      </p:sp>
    </p:spTree>
    <p:extLst>
      <p:ext uri="{BB962C8B-B14F-4D97-AF65-F5344CB8AC3E}">
        <p14:creationId xmlns:p14="http://schemas.microsoft.com/office/powerpoint/2010/main" val="2035477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426170"/>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TOMA DE DECISIONES EFICAZ</a:t>
            </a:r>
            <a:br>
              <a:rPr lang="es-ES" b="1" dirty="0"/>
            </a:br>
            <a:r>
              <a:rPr lang="es-ES" sz="4000" dirty="0"/>
              <a:t>La toma de decisiones eficaz, conlleva la participación de todos los involucrados con el fin de garantizar la calidad y aceptación por parte de los ejecutores  </a:t>
            </a:r>
            <a:br>
              <a:rPr lang="es-ES" sz="4000" dirty="0"/>
            </a:br>
            <a:r>
              <a:rPr lang="es-ES" b="1" dirty="0"/>
              <a:t> </a:t>
            </a:r>
          </a:p>
        </p:txBody>
      </p:sp>
    </p:spTree>
    <p:extLst>
      <p:ext uri="{BB962C8B-B14F-4D97-AF65-F5344CB8AC3E}">
        <p14:creationId xmlns:p14="http://schemas.microsoft.com/office/powerpoint/2010/main" val="169240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VIDEO 1 DE TD </a:t>
            </a:r>
          </a:p>
        </p:txBody>
      </p:sp>
    </p:spTree>
    <p:extLst>
      <p:ext uri="{BB962C8B-B14F-4D97-AF65-F5344CB8AC3E}">
        <p14:creationId xmlns:p14="http://schemas.microsoft.com/office/powerpoint/2010/main" val="1160869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¿Qué se necesita para la toma de decisiones eficaz?</a:t>
            </a:r>
            <a:br>
              <a:rPr lang="es-ES" sz="3600" b="1" dirty="0"/>
            </a:br>
            <a:r>
              <a:rPr lang="es-ES" sz="3200" dirty="0"/>
              <a:t>-Manejar información fiable</a:t>
            </a:r>
            <a:br>
              <a:rPr lang="es-ES" sz="3200" dirty="0"/>
            </a:br>
            <a:r>
              <a:rPr lang="es-ES" sz="3200" dirty="0"/>
              <a:t>-Saber dónde están los problemas y las oportunidades</a:t>
            </a:r>
            <a:br>
              <a:rPr lang="es-ES" sz="3200" dirty="0"/>
            </a:br>
            <a:r>
              <a:rPr lang="es-ES" sz="3200" dirty="0"/>
              <a:t>-Analizar la incertidumbre y el riesgo de cada alternativa u opción </a:t>
            </a:r>
            <a:br>
              <a:rPr lang="es-ES" sz="3200" dirty="0"/>
            </a:br>
            <a:r>
              <a:rPr lang="es-ES" sz="3200" dirty="0"/>
              <a:t>-Determinar las directrices o métodos para tomar la decisión </a:t>
            </a:r>
            <a:br>
              <a:rPr lang="es-ES" sz="3200" dirty="0"/>
            </a:br>
            <a:r>
              <a:rPr lang="es-ES" sz="3200" dirty="0"/>
              <a:t>-Evaluar la decisión </a:t>
            </a:r>
            <a:br>
              <a:rPr lang="es-ES" sz="3200" dirty="0"/>
            </a:br>
            <a:r>
              <a:rPr lang="es-ES" sz="3600" dirty="0"/>
              <a:t> </a:t>
            </a:r>
          </a:p>
        </p:txBody>
      </p:sp>
    </p:spTree>
    <p:extLst>
      <p:ext uri="{BB962C8B-B14F-4D97-AF65-F5344CB8AC3E}">
        <p14:creationId xmlns:p14="http://schemas.microsoft.com/office/powerpoint/2010/main" val="889021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sz="3600" dirty="0"/>
            </a:br>
            <a:br>
              <a:rPr lang="es-ES" sz="3600" dirty="0"/>
            </a:br>
            <a:br>
              <a:rPr lang="es-ES" sz="3600" dirty="0"/>
            </a:br>
            <a:br>
              <a:rPr lang="es-ES" sz="3600" dirty="0"/>
            </a:br>
            <a:br>
              <a:rPr lang="es-ES" sz="3600" dirty="0"/>
            </a:br>
            <a:br>
              <a:rPr lang="es-ES" sz="3600" dirty="0"/>
            </a:br>
            <a:br>
              <a:rPr lang="es-ES" sz="3600" dirty="0"/>
            </a:br>
            <a:br>
              <a:rPr lang="es-ES" sz="3600" dirty="0"/>
            </a:br>
            <a:br>
              <a:rPr lang="es-ES" sz="3600" dirty="0"/>
            </a:br>
            <a:br>
              <a:rPr lang="es-ES" sz="3600" dirty="0"/>
            </a:br>
            <a:br>
              <a:rPr lang="es-ES" sz="3600" dirty="0"/>
            </a:br>
            <a:r>
              <a:rPr lang="es-ES" sz="3600" b="1" dirty="0"/>
              <a:t>TOMA DE DECISIONES </a:t>
            </a:r>
            <a:br>
              <a:rPr lang="es-ES" sz="3600" b="1" dirty="0"/>
            </a:br>
            <a:r>
              <a:rPr lang="es-ES" sz="2700" dirty="0"/>
              <a:t>Identificación del problema (actual-deseado)</a:t>
            </a:r>
            <a:br>
              <a:rPr lang="es-ES" sz="2700" dirty="0"/>
            </a:br>
            <a:r>
              <a:rPr lang="es-ES" sz="2700" dirty="0"/>
              <a:t>Identificar cuales son los criterios para la toma de decisiones</a:t>
            </a:r>
            <a:br>
              <a:rPr lang="es-ES" sz="2700" dirty="0"/>
            </a:br>
            <a:r>
              <a:rPr lang="es-ES" sz="2700" dirty="0"/>
              <a:t>Valorar qué criterios son relevantes o no para la toma de decisiones</a:t>
            </a:r>
            <a:br>
              <a:rPr lang="es-ES" sz="2700" dirty="0"/>
            </a:br>
            <a:r>
              <a:rPr lang="es-ES" sz="2700" dirty="0"/>
              <a:t>Desarrollo de alternativas (ver cuales resuelven con éxito el problema)</a:t>
            </a:r>
            <a:br>
              <a:rPr lang="es-ES" sz="2700" dirty="0"/>
            </a:br>
            <a:r>
              <a:rPr lang="es-ES" sz="2700" dirty="0"/>
              <a:t>Análisis de las alternativas (ver fortalezas y debilidades de cada alternativa)</a:t>
            </a:r>
            <a:br>
              <a:rPr lang="es-ES" sz="2700" dirty="0"/>
            </a:br>
            <a:r>
              <a:rPr lang="es-ES" sz="2700" dirty="0"/>
              <a:t>Seleccionar una alternativa</a:t>
            </a:r>
            <a:br>
              <a:rPr lang="es-ES" sz="2700" dirty="0"/>
            </a:br>
            <a:r>
              <a:rPr lang="es-ES" sz="2700" dirty="0"/>
              <a:t>Implantar la alternativa(comunicarlo a los afectados y que se comprometan con ella, si los afectados participan en el proceso , mejor)</a:t>
            </a:r>
            <a:br>
              <a:rPr lang="es-ES" sz="2700" dirty="0"/>
            </a:br>
            <a:r>
              <a:rPr lang="es-ES" sz="2700" dirty="0"/>
              <a:t>Evaluar efectividad de la decisión (comprobar si sirvió para corregir el problema o situación que generó la toma de decisiones)     </a:t>
            </a:r>
            <a:br>
              <a:rPr lang="es-ES" sz="2700" dirty="0"/>
            </a:br>
            <a:r>
              <a:rPr lang="es-ES" sz="3100" dirty="0"/>
              <a:t> </a:t>
            </a:r>
          </a:p>
        </p:txBody>
      </p:sp>
    </p:spTree>
    <p:extLst>
      <p:ext uri="{BB962C8B-B14F-4D97-AF65-F5344CB8AC3E}">
        <p14:creationId xmlns:p14="http://schemas.microsoft.com/office/powerpoint/2010/main" val="1215585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VIDEO 2 TOMA DE DECISIONES </a:t>
            </a:r>
          </a:p>
        </p:txBody>
      </p:sp>
    </p:spTree>
    <p:extLst>
      <p:ext uri="{BB962C8B-B14F-4D97-AF65-F5344CB8AC3E}">
        <p14:creationId xmlns:p14="http://schemas.microsoft.com/office/powerpoint/2010/main" val="1040936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91544" y="836712"/>
            <a:ext cx="8229600" cy="1143000"/>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b="1" dirty="0"/>
              <a:t>¿Cómo mejorar la toma de decisiones?</a:t>
            </a:r>
            <a:br>
              <a:rPr lang="es-ES" b="1" dirty="0"/>
            </a:br>
            <a:r>
              <a:rPr lang="es-ES" sz="3600" dirty="0"/>
              <a:t>Organízate, se debe lograr la organización constante en el trabajo para lograr identificar y analizar mejor los problemas</a:t>
            </a:r>
            <a:br>
              <a:rPr lang="es-ES" sz="3600" dirty="0"/>
            </a:br>
            <a:r>
              <a:rPr lang="es-ES" sz="3600" dirty="0"/>
              <a:t>Infórmate </a:t>
            </a:r>
            <a:br>
              <a:rPr lang="es-ES" sz="3600" dirty="0"/>
            </a:br>
            <a:r>
              <a:rPr lang="es-ES" sz="3600" dirty="0"/>
              <a:t>Diversifica las opciones e ideas</a:t>
            </a:r>
            <a:br>
              <a:rPr lang="es-ES" sz="3600" dirty="0"/>
            </a:br>
            <a:r>
              <a:rPr lang="es-ES" sz="3600" dirty="0"/>
              <a:t>   </a:t>
            </a:r>
            <a:br>
              <a:rPr lang="es-ES" sz="3600" dirty="0"/>
            </a:br>
            <a:endParaRPr lang="es-ES" sz="3600" dirty="0"/>
          </a:p>
        </p:txBody>
      </p:sp>
    </p:spTree>
    <p:extLst>
      <p:ext uri="{BB962C8B-B14F-4D97-AF65-F5344CB8AC3E}">
        <p14:creationId xmlns:p14="http://schemas.microsoft.com/office/powerpoint/2010/main" val="1382384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6000" b="1" dirty="0"/>
              <a:t>ESENCIA CLASE ANTERIOR</a:t>
            </a:r>
          </a:p>
        </p:txBody>
      </p:sp>
    </p:spTree>
    <p:extLst>
      <p:ext uri="{BB962C8B-B14F-4D97-AF65-F5344CB8AC3E}">
        <p14:creationId xmlns:p14="http://schemas.microsoft.com/office/powerpoint/2010/main" val="1869828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b="1" dirty="0"/>
              <a:t>¿Cómo saber que una decisión es buena? </a:t>
            </a:r>
            <a:br>
              <a:rPr lang="es-ES" b="1" dirty="0"/>
            </a:br>
            <a:r>
              <a:rPr lang="es-ES" sz="3600" dirty="0"/>
              <a:t>Las buenas decisiones tienen impacto positivo en los demás </a:t>
            </a:r>
            <a:br>
              <a:rPr lang="es-ES" sz="3600" dirty="0"/>
            </a:br>
            <a:r>
              <a:rPr lang="es-ES" sz="3600" dirty="0"/>
              <a:t>Son replicables</a:t>
            </a:r>
            <a:br>
              <a:rPr lang="es-ES" sz="3600" dirty="0"/>
            </a:br>
            <a:r>
              <a:rPr lang="es-ES" sz="3600" dirty="0"/>
              <a:t>Fomentan oportunidades y crecimiento</a:t>
            </a:r>
            <a:br>
              <a:rPr lang="es-ES" sz="3600" dirty="0"/>
            </a:br>
            <a:r>
              <a:rPr lang="es-ES" sz="3600" dirty="0"/>
              <a:t>Incluyen a otros o a casi todos </a:t>
            </a:r>
            <a:br>
              <a:rPr lang="es-ES" sz="3600" dirty="0"/>
            </a:br>
            <a:r>
              <a:rPr lang="es-ES" sz="3600" dirty="0"/>
              <a:t>Son ejecutables</a:t>
            </a:r>
            <a:br>
              <a:rPr lang="es-ES" sz="3600" dirty="0"/>
            </a:br>
            <a:r>
              <a:rPr lang="es-ES" sz="3600" dirty="0"/>
              <a:t>Son sistemáticas </a:t>
            </a:r>
            <a:br>
              <a:rPr lang="es-ES" sz="3600" dirty="0"/>
            </a:br>
            <a:endParaRPr lang="es-ES" sz="3600" b="1" dirty="0"/>
          </a:p>
        </p:txBody>
      </p:sp>
    </p:spTree>
    <p:extLst>
      <p:ext uri="{BB962C8B-B14F-4D97-AF65-F5344CB8AC3E}">
        <p14:creationId xmlns:p14="http://schemas.microsoft.com/office/powerpoint/2010/main" val="1718633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426170"/>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4000" b="1" dirty="0"/>
              <a:t>PREGUNTAS PARA TOMAR UNA DECISION</a:t>
            </a:r>
            <a:br>
              <a:rPr lang="es-ES" sz="4000" b="1" dirty="0"/>
            </a:br>
            <a:r>
              <a:rPr lang="es-ES" sz="3600" dirty="0"/>
              <a:t>¿Disponemos de toda la información? </a:t>
            </a:r>
            <a:br>
              <a:rPr lang="es-ES" sz="3600" dirty="0"/>
            </a:br>
            <a:r>
              <a:rPr lang="es-ES" sz="3600" dirty="0"/>
              <a:t>¿Cuál es el objetivo final?</a:t>
            </a:r>
            <a:br>
              <a:rPr lang="es-ES" sz="3600" dirty="0"/>
            </a:br>
            <a:r>
              <a:rPr lang="es-ES" sz="3600" dirty="0">
                <a:solidFill>
                  <a:prstClr val="black"/>
                </a:solidFill>
              </a:rPr>
              <a:t>¿Disponemos del tiempo necesario para tomar esta decisión? </a:t>
            </a:r>
            <a:br>
              <a:rPr lang="es-ES" sz="3600" dirty="0"/>
            </a:br>
            <a:r>
              <a:rPr lang="es-ES" sz="3600" dirty="0"/>
              <a:t>¿Qué ganamos y qué perdemos? </a:t>
            </a:r>
            <a:br>
              <a:rPr lang="es-ES" sz="3600" dirty="0"/>
            </a:br>
            <a:r>
              <a:rPr lang="es-ES" sz="3600" dirty="0"/>
              <a:t>¿Cuáles son nuestras prioridades?</a:t>
            </a:r>
            <a:br>
              <a:rPr lang="es-ES" sz="3600" dirty="0"/>
            </a:br>
            <a:r>
              <a:rPr lang="es-ES" sz="3600" dirty="0"/>
              <a:t>¿La opinión de otras personas puede ayudarnos? </a:t>
            </a:r>
            <a:br>
              <a:rPr lang="es-ES" sz="3600" dirty="0"/>
            </a:br>
            <a:r>
              <a:rPr lang="es-ES" sz="3600" dirty="0"/>
              <a:t>¿Podemos asumir las consecuencias de nuestra decisión?  </a:t>
            </a:r>
            <a:br>
              <a:rPr lang="es-ES" sz="3600" dirty="0"/>
            </a:br>
            <a:endParaRPr lang="es-ES" sz="3600" dirty="0"/>
          </a:p>
        </p:txBody>
      </p:sp>
    </p:spTree>
    <p:extLst>
      <p:ext uri="{BB962C8B-B14F-4D97-AF65-F5344CB8AC3E}">
        <p14:creationId xmlns:p14="http://schemas.microsoft.com/office/powerpoint/2010/main" val="122458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570186"/>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r>
              <a:rPr lang="es-ES" sz="5300" b="1" dirty="0"/>
              <a:t>FRASES</a:t>
            </a:r>
            <a:br>
              <a:rPr lang="es-ES" b="1" dirty="0"/>
            </a:br>
            <a:r>
              <a:rPr lang="es-ES" sz="3600" dirty="0"/>
              <a:t>¨El riesgo de una decisión incorrecta , es preferible al temor de la indecisión… </a:t>
            </a:r>
            <a:br>
              <a:rPr lang="es-ES" sz="3600" dirty="0"/>
            </a:br>
            <a:r>
              <a:rPr lang="es-ES" sz="3600" dirty="0"/>
              <a:t>Cualquier decisión conlleva la posibilidad de error</a:t>
            </a:r>
            <a:br>
              <a:rPr lang="es-ES" sz="3600" dirty="0"/>
            </a:br>
            <a:r>
              <a:rPr lang="es-ES" sz="3600" dirty="0"/>
              <a:t>El miedo a equivocarte nunca debe justificar la inacción (que además es otra decisión) …a menudo, la más errónea de todas¨</a:t>
            </a:r>
            <a:br>
              <a:rPr lang="es-ES" sz="3600" dirty="0"/>
            </a:br>
            <a:br>
              <a:rPr lang="es-ES" sz="3600" dirty="0"/>
            </a:br>
            <a:r>
              <a:rPr lang="es-ES" sz="3100" dirty="0"/>
              <a:t>      </a:t>
            </a:r>
            <a:br>
              <a:rPr lang="es-ES" sz="3100" dirty="0"/>
            </a:br>
            <a:r>
              <a:rPr lang="es-ES" dirty="0"/>
              <a:t>                                     </a:t>
            </a:r>
          </a:p>
        </p:txBody>
      </p:sp>
    </p:spTree>
    <p:extLst>
      <p:ext uri="{BB962C8B-B14F-4D97-AF65-F5344CB8AC3E}">
        <p14:creationId xmlns:p14="http://schemas.microsoft.com/office/powerpoint/2010/main" val="2640118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426170"/>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ERRORES EN LA TOMA DE DECISIONES</a:t>
            </a:r>
            <a:br>
              <a:rPr lang="es-ES" sz="3600" b="1" dirty="0"/>
            </a:br>
            <a:r>
              <a:rPr lang="es-ES" sz="3600" dirty="0"/>
              <a:t>Buscar la solución perfecta</a:t>
            </a:r>
            <a:br>
              <a:rPr lang="es-ES" sz="3600" dirty="0"/>
            </a:br>
            <a:r>
              <a:rPr lang="es-ES" sz="3600" dirty="0"/>
              <a:t>Ser poco realista</a:t>
            </a:r>
            <a:br>
              <a:rPr lang="es-ES" sz="3600" dirty="0"/>
            </a:br>
            <a:r>
              <a:rPr lang="es-ES" sz="3600" dirty="0"/>
              <a:t>Decidir según las modas o la presión de otros </a:t>
            </a:r>
            <a:br>
              <a:rPr lang="es-ES" sz="3600" dirty="0"/>
            </a:br>
            <a:r>
              <a:rPr lang="es-ES" sz="3600" dirty="0"/>
              <a:t>Precipitarse </a:t>
            </a:r>
            <a:br>
              <a:rPr lang="es-ES" sz="3600" dirty="0"/>
            </a:br>
            <a:r>
              <a:rPr lang="es-ES" sz="3600" dirty="0"/>
              <a:t>Empecinarse únicamente en sus propias ideas</a:t>
            </a:r>
            <a:br>
              <a:rPr lang="es-ES" sz="3600" dirty="0"/>
            </a:br>
            <a:r>
              <a:rPr lang="es-ES" sz="3600" dirty="0"/>
              <a:t>No considerar las consecuencias        </a:t>
            </a:r>
          </a:p>
        </p:txBody>
      </p:sp>
    </p:spTree>
    <p:extLst>
      <p:ext uri="{BB962C8B-B14F-4D97-AF65-F5344CB8AC3E}">
        <p14:creationId xmlns:p14="http://schemas.microsoft.com/office/powerpoint/2010/main" val="1142012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24744"/>
            <a:ext cx="8229600" cy="144016"/>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r>
              <a:rPr lang="es-ES" sz="4900" b="1" dirty="0"/>
              <a:t>FRASES</a:t>
            </a:r>
            <a:br>
              <a:rPr lang="es-ES" sz="6700" b="1" dirty="0"/>
            </a:br>
            <a:r>
              <a:rPr lang="es-ES" sz="3600" dirty="0"/>
              <a:t>¨Cuando tienes que tomar una decisión y no la tomas, ésta es, en sí misma, una decisión¨   </a:t>
            </a:r>
            <a:br>
              <a:rPr lang="es-ES" sz="3600" dirty="0"/>
            </a:br>
            <a:r>
              <a:rPr lang="es-ES" sz="3600" dirty="0"/>
              <a:t>                                        </a:t>
            </a:r>
            <a:br>
              <a:rPr lang="es-ES" sz="3600" dirty="0"/>
            </a:br>
            <a:r>
              <a:rPr lang="es-ES" sz="3600" dirty="0"/>
              <a:t>¨Deje que los empleados  se esfuercen para tomar las mejores decisiones, porque en el proceso aprenderán y crecerán¨</a:t>
            </a:r>
            <a:br>
              <a:rPr lang="es-ES" sz="3600" dirty="0"/>
            </a:br>
            <a:r>
              <a:rPr lang="es-ES" sz="3600" dirty="0"/>
              <a:t>   </a:t>
            </a:r>
          </a:p>
        </p:txBody>
      </p:sp>
    </p:spTree>
    <p:extLst>
      <p:ext uri="{BB962C8B-B14F-4D97-AF65-F5344CB8AC3E}">
        <p14:creationId xmlns:p14="http://schemas.microsoft.com/office/powerpoint/2010/main" val="4016001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570186"/>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r>
              <a:rPr lang="es-ES" sz="4900" b="1" dirty="0"/>
              <a:t>FRASES</a:t>
            </a:r>
            <a:br>
              <a:rPr lang="es-ES" b="1" dirty="0"/>
            </a:br>
            <a:r>
              <a:rPr lang="es-ES" sz="4000" dirty="0"/>
              <a:t>¨Donde hay una institución de calidad y éxito, alguien tomó alguna vez una decisión valiente¨</a:t>
            </a:r>
            <a:br>
              <a:rPr lang="es-ES" sz="4000" dirty="0"/>
            </a:br>
            <a:r>
              <a:rPr lang="es-ES" dirty="0"/>
              <a:t> </a:t>
            </a:r>
            <a:r>
              <a:rPr lang="es-ES" sz="3100" dirty="0"/>
              <a:t>Peter Drucker (Abogado austriaco, consultor y profesor de negocios)</a:t>
            </a:r>
            <a:br>
              <a:rPr lang="es-ES" sz="3100" dirty="0"/>
            </a:br>
            <a:r>
              <a:rPr lang="es-ES" sz="3100" dirty="0"/>
              <a:t>Principal tesis: La innovación como acción humana esencial</a:t>
            </a:r>
          </a:p>
        </p:txBody>
      </p:sp>
    </p:spTree>
    <p:extLst>
      <p:ext uri="{BB962C8B-B14F-4D97-AF65-F5344CB8AC3E}">
        <p14:creationId xmlns:p14="http://schemas.microsoft.com/office/powerpoint/2010/main" val="1432381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570186"/>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r>
              <a:rPr lang="es-ES" sz="4900" b="1" dirty="0"/>
              <a:t>FRASES</a:t>
            </a:r>
            <a:br>
              <a:rPr lang="es-ES" b="1" dirty="0"/>
            </a:br>
            <a:r>
              <a:rPr lang="es-ES" sz="4000" dirty="0"/>
              <a:t>¨La clave de una toma de decisiones más acertada es estar en sintonía con nuestros sentimientos ¨</a:t>
            </a:r>
            <a:br>
              <a:rPr lang="es-ES" sz="4000" dirty="0"/>
            </a:br>
            <a:r>
              <a:rPr lang="es-ES" dirty="0"/>
              <a:t> </a:t>
            </a:r>
            <a:r>
              <a:rPr lang="es-ES" sz="3100" dirty="0"/>
              <a:t>Daniel Goleman (Psicólogo, periodista y escritor)</a:t>
            </a:r>
            <a:br>
              <a:rPr lang="es-ES" sz="3100" dirty="0"/>
            </a:br>
            <a:r>
              <a:rPr lang="es-ES" sz="3100" dirty="0"/>
              <a:t>Principal tesis: Dominar las emociones base de la inteligencia emocional</a:t>
            </a:r>
          </a:p>
        </p:txBody>
      </p:sp>
    </p:spTree>
    <p:extLst>
      <p:ext uri="{BB962C8B-B14F-4D97-AF65-F5344CB8AC3E}">
        <p14:creationId xmlns:p14="http://schemas.microsoft.com/office/powerpoint/2010/main" val="8202809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TOMA DE DECISIONES Y TRABAJO EN EQUIPOS</a:t>
            </a:r>
            <a:br>
              <a:rPr lang="es-ES" b="1" dirty="0"/>
            </a:br>
            <a:r>
              <a:rPr lang="es-ES" b="1" dirty="0"/>
              <a:t>(DECISIONES GRUPALES )</a:t>
            </a:r>
          </a:p>
        </p:txBody>
      </p:sp>
    </p:spTree>
    <p:extLst>
      <p:ext uri="{BB962C8B-B14F-4D97-AF65-F5344CB8AC3E}">
        <p14:creationId xmlns:p14="http://schemas.microsoft.com/office/powerpoint/2010/main" val="3655978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124744"/>
            <a:ext cx="8229600" cy="72008"/>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r>
              <a:rPr lang="es-ES" sz="5300" b="1" dirty="0"/>
              <a:t>FRASES</a:t>
            </a:r>
            <a:br>
              <a:rPr lang="es-ES" dirty="0"/>
            </a:br>
            <a:r>
              <a:rPr lang="es-ES" sz="3600" dirty="0"/>
              <a:t>¨Un grupo de gente trabajando en equipo puede tomar decisiones más inteligentes que una sola persona, sea cual sea¨ </a:t>
            </a:r>
            <a:br>
              <a:rPr lang="es-ES" sz="3600" dirty="0"/>
            </a:br>
            <a:r>
              <a:rPr lang="es-ES" sz="3600" dirty="0"/>
              <a:t>                             Ed </a:t>
            </a:r>
            <a:r>
              <a:rPr lang="es-ES" sz="3600" dirty="0" err="1"/>
              <a:t>Hoocek</a:t>
            </a:r>
            <a:br>
              <a:rPr lang="es-ES" sz="3600" dirty="0"/>
            </a:br>
            <a:r>
              <a:rPr lang="es-ES" sz="3600" dirty="0"/>
              <a:t>¨La gente tomará decisiones razonables, si se les proporciona la información adecuada¨</a:t>
            </a:r>
            <a:br>
              <a:rPr lang="es-ES" sz="3600" dirty="0"/>
            </a:br>
            <a:r>
              <a:rPr lang="es-ES" sz="3600" dirty="0"/>
              <a:t>                                    </a:t>
            </a:r>
            <a:r>
              <a:rPr lang="es-ES" sz="3600" dirty="0" err="1"/>
              <a:t>Thom</a:t>
            </a:r>
            <a:r>
              <a:rPr lang="es-ES" sz="3600" dirty="0"/>
              <a:t> </a:t>
            </a:r>
            <a:r>
              <a:rPr lang="es-ES" sz="3600" dirty="0" err="1"/>
              <a:t>Serrani</a:t>
            </a:r>
            <a:r>
              <a:rPr lang="es-ES" sz="3600" dirty="0"/>
              <a:t>   </a:t>
            </a:r>
          </a:p>
        </p:txBody>
      </p:sp>
    </p:spTree>
    <p:extLst>
      <p:ext uri="{BB962C8B-B14F-4D97-AF65-F5344CB8AC3E}">
        <p14:creationId xmlns:p14="http://schemas.microsoft.com/office/powerpoint/2010/main" val="41018312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764704"/>
            <a:ext cx="8229600" cy="1152128"/>
          </a:xfrm>
        </p:spPr>
        <p:txBody>
          <a:bodyPr>
            <a:normAutofit fontScale="90000"/>
          </a:bodyPr>
          <a:lstStyle/>
          <a:p>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r>
              <a:rPr lang="es-ES" sz="3200" b="1" dirty="0"/>
              <a:t>TOMA DE DECISIONES EN EQUIPO</a:t>
            </a:r>
            <a:br>
              <a:rPr lang="es-ES" sz="3200" b="1" dirty="0"/>
            </a:br>
            <a:r>
              <a:rPr lang="es-ES" sz="3200" dirty="0"/>
              <a:t>Es el proceso mediante el cual un </a:t>
            </a:r>
            <a:r>
              <a:rPr lang="es-ES" sz="3200" b="1" dirty="0"/>
              <a:t>grupo de profesionales</a:t>
            </a:r>
            <a:r>
              <a:rPr lang="es-ES" sz="3200" dirty="0"/>
              <a:t> evalúa diferentes alternativas hasta  </a:t>
            </a:r>
            <a:r>
              <a:rPr lang="es-ES" sz="3200" b="1" dirty="0"/>
              <a:t>ponerse de acuerdo </a:t>
            </a:r>
            <a:r>
              <a:rPr lang="es-ES" sz="3200" dirty="0"/>
              <a:t>en la mejor manera de llevar a cabo una tarea, enfrentar un conflicto  o solucionar un problema </a:t>
            </a:r>
            <a:br>
              <a:rPr lang="es-ES" sz="3200" dirty="0"/>
            </a:br>
            <a:r>
              <a:rPr lang="es-ES" sz="3200" b="1" dirty="0"/>
              <a:t>Un equipo de trabajo aporta muchas perspectivas  distintas e introduce puntos de vista que tal vez de manera individual nunca hubieras considerado </a:t>
            </a:r>
            <a:br>
              <a:rPr lang="es-ES" sz="3200" b="1" dirty="0"/>
            </a:br>
            <a:r>
              <a:rPr lang="es-ES" sz="3200" b="1" dirty="0"/>
              <a:t>Es buena la toma de decisiones en equipo porque…  Facilita ideas creativas</a:t>
            </a:r>
            <a:br>
              <a:rPr lang="es-ES" sz="3200" b="1" dirty="0"/>
            </a:br>
            <a:r>
              <a:rPr lang="es-ES" sz="3200" b="1" dirty="0"/>
              <a:t>Permite participar a cada integrante del equipo</a:t>
            </a:r>
            <a:br>
              <a:rPr lang="es-ES" sz="3200" b="1" dirty="0"/>
            </a:br>
            <a:r>
              <a:rPr lang="es-ES" sz="3200" b="1" dirty="0"/>
              <a:t>Favorece la reflexión     </a:t>
            </a:r>
          </a:p>
        </p:txBody>
      </p:sp>
    </p:spTree>
    <p:extLst>
      <p:ext uri="{BB962C8B-B14F-4D97-AF65-F5344CB8AC3E}">
        <p14:creationId xmlns:p14="http://schemas.microsoft.com/office/powerpoint/2010/main" val="40447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flipV="1">
            <a:off x="1981200" y="228920"/>
            <a:ext cx="8229600" cy="45719"/>
          </a:xfrm>
        </p:spPr>
        <p:txBody>
          <a:bodyPr>
            <a:normAutofit fontScale="90000"/>
          </a:bodyPr>
          <a:lstStyle/>
          <a:p>
            <a:br>
              <a:rPr lang="es-ES" dirty="0"/>
            </a:br>
            <a:br>
              <a:rPr lang="es-ES" dirty="0"/>
            </a:br>
            <a:br>
              <a:rPr lang="es-ES" dirty="0"/>
            </a:br>
            <a:r>
              <a:rPr lang="es-ES" sz="8900" b="1" dirty="0"/>
              <a:t>RECONOCER</a:t>
            </a:r>
            <a:br>
              <a:rPr lang="es-ES" sz="8900" b="1" dirty="0"/>
            </a:br>
            <a:br>
              <a:rPr lang="es-ES" dirty="0"/>
            </a:br>
            <a:br>
              <a:rPr lang="es-ES" dirty="0"/>
            </a:br>
            <a:br>
              <a:rPr lang="es-ES" dirty="0"/>
            </a:br>
            <a:br>
              <a:rPr lang="es-ES" sz="7300" dirty="0"/>
            </a:br>
            <a:br>
              <a:rPr lang="es-ES" sz="7300" dirty="0"/>
            </a:br>
            <a:br>
              <a:rPr lang="es-ES" sz="7300" dirty="0"/>
            </a:br>
            <a:br>
              <a:rPr lang="es-ES" sz="7300" dirty="0"/>
            </a:br>
            <a:endParaRPr lang="es-ES" sz="73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640" y="2636912"/>
            <a:ext cx="6552728" cy="252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40169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570186"/>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r>
              <a:rPr lang="es-ES" sz="5300" b="1" dirty="0"/>
              <a:t>FRASE</a:t>
            </a:r>
            <a:br>
              <a:rPr lang="es-ES" b="1" dirty="0"/>
            </a:br>
            <a:r>
              <a:rPr lang="es-ES" sz="4000" dirty="0"/>
              <a:t>¨Mientras más decisiones tome un colectivo, más unido estará y mejor motivación logrará¨  </a:t>
            </a:r>
          </a:p>
        </p:txBody>
      </p:sp>
    </p:spTree>
    <p:extLst>
      <p:ext uri="{BB962C8B-B14F-4D97-AF65-F5344CB8AC3E}">
        <p14:creationId xmlns:p14="http://schemas.microsoft.com/office/powerpoint/2010/main" val="2332138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92696"/>
            <a:ext cx="8229600" cy="1224136"/>
          </a:xfrm>
        </p:spPr>
        <p:txBody>
          <a:bodyPr>
            <a:noAutofit/>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¿Qué hacer para facilitar la toma de decisiones en equipo? </a:t>
            </a:r>
            <a:br>
              <a:rPr lang="es-ES" sz="3600" b="1" dirty="0"/>
            </a:br>
            <a:r>
              <a:rPr lang="es-ES" sz="2800" dirty="0"/>
              <a:t>Conversa con tu equipo</a:t>
            </a:r>
            <a:br>
              <a:rPr lang="es-ES" sz="2800" dirty="0"/>
            </a:br>
            <a:r>
              <a:rPr lang="es-ES" sz="2800" dirty="0"/>
              <a:t>Genera confianza</a:t>
            </a:r>
            <a:br>
              <a:rPr lang="es-ES" sz="2800" dirty="0"/>
            </a:br>
            <a:r>
              <a:rPr lang="es-ES" sz="2800" dirty="0"/>
              <a:t>Si te equivocas, reconócelo</a:t>
            </a:r>
            <a:br>
              <a:rPr lang="es-ES" sz="2800" dirty="0"/>
            </a:br>
            <a:r>
              <a:rPr lang="es-ES" sz="2800" dirty="0"/>
              <a:t>Se transparente</a:t>
            </a:r>
            <a:br>
              <a:rPr lang="es-ES" sz="2800" dirty="0"/>
            </a:br>
            <a:r>
              <a:rPr lang="es-ES" sz="2800" dirty="0"/>
              <a:t>Empodera a tu equipo</a:t>
            </a:r>
            <a:br>
              <a:rPr lang="es-ES" sz="2800" dirty="0"/>
            </a:br>
            <a:r>
              <a:rPr lang="es-ES" sz="2800" dirty="0"/>
              <a:t>Define objetivos claros  </a:t>
            </a:r>
          </a:p>
        </p:txBody>
      </p:sp>
    </p:spTree>
    <p:extLst>
      <p:ext uri="{BB962C8B-B14F-4D97-AF65-F5344CB8AC3E}">
        <p14:creationId xmlns:p14="http://schemas.microsoft.com/office/powerpoint/2010/main" val="9975918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548680"/>
            <a:ext cx="8229600" cy="1368152"/>
          </a:xfrm>
        </p:spPr>
        <p:txBody>
          <a:bodyPr>
            <a:noAutofit/>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IMPORTANCIA DE LA TOMA DE DECISIONES EN EQUIPO</a:t>
            </a:r>
            <a:br>
              <a:rPr lang="es-ES" sz="3600" b="1" dirty="0"/>
            </a:br>
            <a:r>
              <a:rPr lang="es-ES" sz="3200" dirty="0"/>
              <a:t>Promueve cultura de colaboración</a:t>
            </a:r>
            <a:br>
              <a:rPr lang="es-ES" sz="3200" dirty="0"/>
            </a:br>
            <a:r>
              <a:rPr lang="es-ES" sz="3200" dirty="0"/>
              <a:t>Permite recibir diferentes perspectivas o visiones</a:t>
            </a:r>
            <a:br>
              <a:rPr lang="es-ES" sz="3200" dirty="0"/>
            </a:br>
            <a:r>
              <a:rPr lang="es-ES" sz="3200" dirty="0"/>
              <a:t>Aumenta el interés y la participación</a:t>
            </a:r>
            <a:br>
              <a:rPr lang="es-ES" sz="3200" dirty="0"/>
            </a:br>
            <a:r>
              <a:rPr lang="es-ES" sz="3200" dirty="0"/>
              <a:t>El riesgo se minimiza    </a:t>
            </a:r>
          </a:p>
        </p:txBody>
      </p:sp>
    </p:spTree>
    <p:extLst>
      <p:ext uri="{BB962C8B-B14F-4D97-AF65-F5344CB8AC3E}">
        <p14:creationId xmlns:p14="http://schemas.microsoft.com/office/powerpoint/2010/main" val="1023171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r>
              <a:rPr lang="es-ES" b="1" dirty="0"/>
              <a:t>VIDEO 3 DECISIONES Y TRABAJO EN EQUIPOS</a:t>
            </a:r>
          </a:p>
        </p:txBody>
      </p:sp>
    </p:spTree>
    <p:extLst>
      <p:ext uri="{BB962C8B-B14F-4D97-AF65-F5344CB8AC3E}">
        <p14:creationId xmlns:p14="http://schemas.microsoft.com/office/powerpoint/2010/main" val="4284163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836712"/>
            <a:ext cx="8229600" cy="648072"/>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r>
              <a:rPr lang="es-ES" sz="4000" b="1" dirty="0"/>
              <a:t>CURIOSIDADES SOBRE LA TOMA DE  DECISIONES</a:t>
            </a:r>
            <a:br>
              <a:rPr lang="es-ES" sz="4000" b="1" dirty="0"/>
            </a:br>
            <a:r>
              <a:rPr lang="es-ES" sz="3600" b="1" dirty="0"/>
              <a:t>Lectura y toma de decisiones</a:t>
            </a:r>
            <a:br>
              <a:rPr lang="es-ES" sz="3600" b="1" dirty="0"/>
            </a:br>
            <a:r>
              <a:rPr lang="es-ES" sz="3600" dirty="0"/>
              <a:t>Leer ciencia ficción ayuda a tomar decisiones porque estas lecturas dan la posibilidad de analizar el entorno e implican un aumento del nivel cognoscitivo </a:t>
            </a:r>
            <a:br>
              <a:rPr lang="es-ES" sz="3600" dirty="0"/>
            </a:br>
            <a:r>
              <a:rPr lang="es-ES" sz="2700" dirty="0"/>
              <a:t>    </a:t>
            </a:r>
          </a:p>
        </p:txBody>
      </p:sp>
    </p:spTree>
    <p:extLst>
      <p:ext uri="{BB962C8B-B14F-4D97-AF65-F5344CB8AC3E}">
        <p14:creationId xmlns:p14="http://schemas.microsoft.com/office/powerpoint/2010/main" val="2779906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b="1" dirty="0"/>
              <a:t>¿Cuál es el cuento infantil donde se pone más de manifiesto la toma de decisiones? </a:t>
            </a:r>
            <a:br>
              <a:rPr lang="es-ES" b="1" dirty="0"/>
            </a:br>
            <a:r>
              <a:rPr lang="es-ES" b="1" dirty="0"/>
              <a:t>REPRESENTACION  EN CLASES</a:t>
            </a:r>
            <a:br>
              <a:rPr lang="es-ES" b="1" dirty="0"/>
            </a:br>
            <a:r>
              <a:rPr lang="es-ES" b="1" dirty="0"/>
              <a:t>DRAMATIZADO</a:t>
            </a:r>
          </a:p>
        </p:txBody>
      </p:sp>
    </p:spTree>
    <p:extLst>
      <p:ext uri="{BB962C8B-B14F-4D97-AF65-F5344CB8AC3E}">
        <p14:creationId xmlns:p14="http://schemas.microsoft.com/office/powerpoint/2010/main" val="31284370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908720"/>
            <a:ext cx="8229600" cy="648072"/>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r>
              <a:rPr lang="es-ES" sz="4000" b="1" dirty="0"/>
              <a:t>CURIOSIDADES SOBRE LA TOMA DE  DECISIONES</a:t>
            </a:r>
            <a:br>
              <a:rPr lang="es-ES" sz="4000" b="1" dirty="0"/>
            </a:br>
            <a:r>
              <a:rPr lang="es-ES" sz="3100" b="1" dirty="0"/>
              <a:t>Cuentos infantiles y toma de decisiones</a:t>
            </a:r>
            <a:br>
              <a:rPr lang="es-ES" sz="3100" b="1" dirty="0"/>
            </a:br>
            <a:r>
              <a:rPr lang="es-ES" sz="3600" dirty="0"/>
              <a:t>La Cucarachita Martina</a:t>
            </a:r>
            <a:br>
              <a:rPr lang="es-ES" sz="3600" dirty="0"/>
            </a:br>
            <a:r>
              <a:rPr lang="es-ES" sz="3600" dirty="0"/>
              <a:t>Autor: Vicente Marcano (1880)</a:t>
            </a:r>
            <a:br>
              <a:rPr lang="es-ES" sz="3600" dirty="0"/>
            </a:br>
            <a:r>
              <a:rPr lang="es-ES" sz="3600" dirty="0"/>
              <a:t>Es el cuento infantil donde mayor cantidad de decisiones se toman…</a:t>
            </a:r>
            <a:br>
              <a:rPr lang="es-ES" sz="3600" dirty="0"/>
            </a:br>
            <a:r>
              <a:rPr lang="es-ES" sz="2700" dirty="0"/>
              <a:t>¿Qué me compraré? (varias alternativas hasta llegar a la caja de polvos)</a:t>
            </a:r>
            <a:br>
              <a:rPr lang="es-ES" sz="2700" dirty="0"/>
            </a:br>
            <a:r>
              <a:rPr lang="es-ES" sz="2700" dirty="0"/>
              <a:t>¿Te quieres casar conmigo? , ¿a ver qué haces de noche? (varios pretendientes hasta llegar al Ratoncito Pérez)  </a:t>
            </a:r>
            <a:br>
              <a:rPr lang="es-ES" sz="2700" dirty="0"/>
            </a:br>
            <a:r>
              <a:rPr lang="es-ES" sz="2700" dirty="0"/>
              <a:t>  </a:t>
            </a:r>
          </a:p>
        </p:txBody>
      </p:sp>
    </p:spTree>
    <p:extLst>
      <p:ext uri="{BB962C8B-B14F-4D97-AF65-F5344CB8AC3E}">
        <p14:creationId xmlns:p14="http://schemas.microsoft.com/office/powerpoint/2010/main" val="22507037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dirty="0"/>
              <a:t> </a:t>
            </a:r>
            <a:br>
              <a:rPr lang="es-ES" dirty="0"/>
            </a:br>
            <a:r>
              <a:rPr lang="es-ES" b="1"/>
              <a:t>VIDEO 4 </a:t>
            </a:r>
            <a:br>
              <a:rPr lang="es-ES" b="1"/>
            </a:br>
            <a:r>
              <a:rPr lang="es-ES" b="1"/>
              <a:t>LA </a:t>
            </a:r>
            <a:r>
              <a:rPr lang="es-ES" b="1" dirty="0"/>
              <a:t>CUCARACHITA MARTINA (COLMENITA)</a:t>
            </a:r>
          </a:p>
        </p:txBody>
      </p:sp>
    </p:spTree>
    <p:extLst>
      <p:ext uri="{BB962C8B-B14F-4D97-AF65-F5344CB8AC3E}">
        <p14:creationId xmlns:p14="http://schemas.microsoft.com/office/powerpoint/2010/main" val="1332228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354162"/>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r>
              <a:rPr lang="es-ES" b="1" dirty="0"/>
              <a:t>FRASES CATEGÓRICAS SOBRE TOMA DE DECISIONES</a:t>
            </a:r>
            <a:br>
              <a:rPr lang="es-ES" b="1" dirty="0"/>
            </a:br>
            <a:r>
              <a:rPr lang="es-ES" b="1" dirty="0"/>
              <a:t>*</a:t>
            </a:r>
            <a:r>
              <a:rPr lang="es-ES" sz="3600" dirty="0"/>
              <a:t>¨Que tus decisiones reflejen tus esperanzas, no tus temores¨</a:t>
            </a:r>
            <a:br>
              <a:rPr lang="es-ES" sz="3600" dirty="0"/>
            </a:br>
            <a:r>
              <a:rPr lang="es-ES" sz="3600" dirty="0"/>
              <a:t>                          Nelson Mandela </a:t>
            </a:r>
            <a:br>
              <a:rPr lang="es-ES" sz="3600" dirty="0"/>
            </a:br>
            <a:r>
              <a:rPr lang="es-ES" sz="3600" dirty="0"/>
              <a:t>*¨Reflexionar serena, muy serenamente, es mejor que tomar decisiones desesperadas¨</a:t>
            </a:r>
            <a:br>
              <a:rPr lang="es-ES" sz="3600" dirty="0"/>
            </a:br>
            <a:r>
              <a:rPr lang="es-ES" sz="3600" dirty="0"/>
              <a:t>                             Franz Kafka</a:t>
            </a:r>
            <a:br>
              <a:rPr lang="es-ES" sz="3600" dirty="0"/>
            </a:br>
            <a:r>
              <a:rPr lang="es-ES" sz="3600" dirty="0"/>
              <a:t>* ¨La felicidad es una decisión¨</a:t>
            </a:r>
            <a:br>
              <a:rPr lang="es-ES" sz="3600" dirty="0"/>
            </a:br>
            <a:r>
              <a:rPr lang="es-ES" sz="3600" dirty="0" err="1"/>
              <a:t>Jeroni</a:t>
            </a:r>
            <a:r>
              <a:rPr lang="es-ES" sz="3600" dirty="0"/>
              <a:t> </a:t>
            </a:r>
            <a:r>
              <a:rPr lang="es-ES" sz="3600" dirty="0" err="1"/>
              <a:t>Calafell</a:t>
            </a:r>
            <a:r>
              <a:rPr lang="es-ES" sz="3600" dirty="0"/>
              <a:t> (empresario y </a:t>
            </a:r>
            <a:r>
              <a:rPr lang="es-ES" sz="3600" dirty="0" err="1"/>
              <a:t>blogero</a:t>
            </a:r>
            <a:r>
              <a:rPr lang="es-ES" sz="3600" dirty="0"/>
              <a:t> ¨Avanzar al éxito¨) </a:t>
            </a:r>
            <a:br>
              <a:rPr lang="es-ES" sz="3600" b="1" dirty="0"/>
            </a:br>
            <a:endParaRPr lang="es-ES" sz="3600" dirty="0"/>
          </a:p>
        </p:txBody>
      </p:sp>
    </p:spTree>
    <p:extLst>
      <p:ext uri="{BB962C8B-B14F-4D97-AF65-F5344CB8AC3E}">
        <p14:creationId xmlns:p14="http://schemas.microsoft.com/office/powerpoint/2010/main" val="1497642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570186"/>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r>
              <a:rPr lang="es-ES" sz="4000" b="1" dirty="0"/>
              <a:t>CONSEJOS INTERESANTES EN LAS FRASES SOBRE TOMA DE DECISIONES </a:t>
            </a:r>
            <a:br>
              <a:rPr lang="es-ES" sz="4000" b="1" dirty="0"/>
            </a:br>
            <a:r>
              <a:rPr lang="es-ES" sz="4000" b="1" dirty="0"/>
              <a:t>* ¨</a:t>
            </a:r>
            <a:r>
              <a:rPr lang="es-ES" sz="3100" dirty="0"/>
              <a:t>Las buenas decisiones nos otorgan algo de control sobre nuestras vidas¨</a:t>
            </a:r>
            <a:br>
              <a:rPr lang="es-ES" sz="3100" dirty="0"/>
            </a:br>
            <a:r>
              <a:rPr lang="es-ES" sz="3100" dirty="0"/>
              <a:t>* ¨Las decisiones en caliente, enfadado o con el ánimo  bajo, a menudo no son buenas. Espera a estar calmado y decide¨</a:t>
            </a:r>
            <a:br>
              <a:rPr lang="es-ES" sz="3100" dirty="0"/>
            </a:br>
            <a:r>
              <a:rPr lang="es-ES" sz="3100" dirty="0"/>
              <a:t>* ¨Las buenas decisiones vienen de la experiencia y la experiencia viene de las malas decisiones¨</a:t>
            </a:r>
            <a:br>
              <a:rPr lang="es-ES" sz="3100" dirty="0"/>
            </a:br>
            <a:r>
              <a:rPr lang="es-ES" sz="3100" dirty="0"/>
              <a:t>* ¨Experiencia es el nombre que todo el mundo le da a sus errores¨(Oscar Wilde)  </a:t>
            </a:r>
            <a:br>
              <a:rPr lang="es-ES" sz="3100" dirty="0"/>
            </a:br>
            <a:r>
              <a:rPr lang="es-ES" sz="3100" dirty="0"/>
              <a:t>* ¨Cuando tienes que tomar una decisión y no la tomas, esta es, en sí misma, una decisión¨  </a:t>
            </a:r>
            <a:br>
              <a:rPr lang="es-ES" sz="3100" dirty="0"/>
            </a:br>
            <a:br>
              <a:rPr lang="es-ES" sz="3100" dirty="0"/>
            </a:br>
            <a:br>
              <a:rPr lang="es-ES" sz="3100" dirty="0"/>
            </a:br>
            <a:endParaRPr lang="es-ES" sz="3100" dirty="0"/>
          </a:p>
        </p:txBody>
      </p:sp>
    </p:spTree>
    <p:extLst>
      <p:ext uri="{BB962C8B-B14F-4D97-AF65-F5344CB8AC3E}">
        <p14:creationId xmlns:p14="http://schemas.microsoft.com/office/powerpoint/2010/main" val="258898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498178"/>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3600" b="1" dirty="0"/>
              <a:t>CALIDAD</a:t>
            </a:r>
            <a:r>
              <a:rPr lang="es-ES" sz="3600" dirty="0"/>
              <a:t> es una evaluación de la excelencia y la satisfacción   que los consumidores (clientes, pacientes) experimentan al utilizar en un determinado servicio</a:t>
            </a:r>
            <a:br>
              <a:rPr lang="es-ES" sz="3600" dirty="0"/>
            </a:br>
            <a:r>
              <a:rPr lang="es-ES" sz="3600" b="1" dirty="0"/>
              <a:t>¿Por qué es importante la calidad?</a:t>
            </a:r>
            <a:br>
              <a:rPr lang="es-ES" sz="3600" b="1" dirty="0"/>
            </a:br>
            <a:r>
              <a:rPr lang="es-ES" sz="3600" dirty="0"/>
              <a:t>Porque nos enaltecerá y nos dará a conocer   </a:t>
            </a:r>
            <a:br>
              <a:rPr lang="es-ES" sz="3600" dirty="0"/>
            </a:br>
            <a:r>
              <a:rPr lang="es-ES" sz="3600" b="1" dirty="0"/>
              <a:t>¨La excelencia está en los detalles¨  </a:t>
            </a:r>
          </a:p>
        </p:txBody>
      </p:sp>
    </p:spTree>
    <p:extLst>
      <p:ext uri="{BB962C8B-B14F-4D97-AF65-F5344CB8AC3E}">
        <p14:creationId xmlns:p14="http://schemas.microsoft.com/office/powerpoint/2010/main" val="8616874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778098"/>
          </a:xfrm>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r>
              <a:rPr lang="es-ES" b="1" dirty="0"/>
              <a:t>FRASES (CONSEJOS)</a:t>
            </a:r>
            <a:br>
              <a:rPr lang="es-ES" b="1" dirty="0"/>
            </a:br>
            <a:r>
              <a:rPr lang="es-ES" b="1" dirty="0"/>
              <a:t>¨</a:t>
            </a:r>
            <a:r>
              <a:rPr lang="es-ES" sz="3600" dirty="0"/>
              <a:t>Los buenos planes crean buenas decisiones , es por eso que una buena planificación ayuda a hacer realidad los sueños ¨</a:t>
            </a:r>
            <a:br>
              <a:rPr lang="es-ES" sz="3600" dirty="0"/>
            </a:br>
            <a:br>
              <a:rPr lang="es-ES" sz="3600" dirty="0"/>
            </a:br>
            <a:r>
              <a:rPr lang="es-ES" sz="3600" dirty="0"/>
              <a:t>¨Nada es más difícil y por tanto más preciado que ser capaz de decidir ¨</a:t>
            </a:r>
            <a:br>
              <a:rPr lang="es-ES" sz="3600" dirty="0"/>
            </a:br>
            <a:r>
              <a:rPr lang="es-ES" sz="3600" dirty="0"/>
              <a:t>                                      Napoleón Bonaparte </a:t>
            </a:r>
            <a:br>
              <a:rPr lang="es-ES" sz="3600" dirty="0"/>
            </a:br>
            <a:br>
              <a:rPr lang="es-ES" sz="3600" dirty="0"/>
            </a:br>
            <a:r>
              <a:rPr lang="es-ES" sz="3600" dirty="0"/>
              <a:t>    </a:t>
            </a:r>
            <a:br>
              <a:rPr lang="es-ES" sz="3600" dirty="0"/>
            </a:br>
            <a:endParaRPr lang="es-ES" sz="3600" dirty="0"/>
          </a:p>
        </p:txBody>
      </p:sp>
    </p:spTree>
    <p:extLst>
      <p:ext uri="{BB962C8B-B14F-4D97-AF65-F5344CB8AC3E}">
        <p14:creationId xmlns:p14="http://schemas.microsoft.com/office/powerpoint/2010/main" val="2832861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b="1" dirty="0"/>
            </a:br>
            <a:br>
              <a:rPr lang="es-ES" b="1" dirty="0"/>
            </a:br>
            <a:br>
              <a:rPr lang="es-ES" b="1" dirty="0"/>
            </a:br>
            <a:br>
              <a:rPr lang="es-ES" b="1" dirty="0"/>
            </a:br>
            <a:br>
              <a:rPr lang="es-ES" b="1" dirty="0"/>
            </a:br>
            <a:br>
              <a:rPr lang="es-ES" b="1" dirty="0"/>
            </a:br>
            <a:br>
              <a:rPr lang="es-ES" b="1" dirty="0"/>
            </a:br>
            <a:br>
              <a:rPr lang="es-ES" b="1" dirty="0"/>
            </a:br>
            <a:br>
              <a:rPr lang="es-ES" b="1" dirty="0"/>
            </a:br>
            <a:r>
              <a:rPr lang="es-ES" b="1" dirty="0"/>
              <a:t>FRASES (CONSEJOS) </a:t>
            </a:r>
            <a:br>
              <a:rPr lang="es-ES" b="1" dirty="0"/>
            </a:br>
            <a:r>
              <a:rPr lang="es-ES" dirty="0"/>
              <a:t>¨</a:t>
            </a:r>
            <a:r>
              <a:rPr lang="es-ES" sz="3600" dirty="0"/>
              <a:t>Una decisión real se mide por el hecho de que has tomado una nueva acción, si no hay acción , no has decidido realmente¨  </a:t>
            </a:r>
            <a:br>
              <a:rPr lang="es-ES" sz="3600" dirty="0"/>
            </a:br>
            <a:br>
              <a:rPr lang="es-ES" sz="3600" dirty="0"/>
            </a:br>
            <a:r>
              <a:rPr lang="es-ES" sz="3600" dirty="0"/>
              <a:t>¨No bases tus decisiones en el consejo de aquellos que no tienen nada que ver con el resultado¨   </a:t>
            </a:r>
            <a:br>
              <a:rPr lang="es-ES" sz="3600" dirty="0"/>
            </a:br>
            <a:endParaRPr lang="es-ES" sz="3600" dirty="0"/>
          </a:p>
        </p:txBody>
      </p:sp>
    </p:spTree>
    <p:extLst>
      <p:ext uri="{BB962C8B-B14F-4D97-AF65-F5344CB8AC3E}">
        <p14:creationId xmlns:p14="http://schemas.microsoft.com/office/powerpoint/2010/main" val="3715769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620688"/>
            <a:ext cx="8229600" cy="864096"/>
          </a:xfrm>
        </p:spPr>
        <p:txBody>
          <a:bodyPr>
            <a:normAutofit fontScale="90000"/>
          </a:bodyPr>
          <a:lstStyle/>
          <a:p>
            <a:br>
              <a:rPr lang="es-ES" b="1" dirty="0"/>
            </a:br>
            <a:r>
              <a:rPr lang="es-ES" sz="4000" dirty="0"/>
              <a:t>¨Ser madre significa tener que tomar decisiones difíciles todos los días y hacerlo de manera amorosa¨</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2348880"/>
            <a:ext cx="9143999"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5585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476672"/>
            <a:ext cx="8229600" cy="504056"/>
          </a:xfrm>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br>
              <a:rPr lang="es-ES" dirty="0"/>
            </a:br>
            <a:br>
              <a:rPr lang="es-ES" dirty="0"/>
            </a:br>
            <a:r>
              <a:rPr lang="es-ES" b="1" dirty="0"/>
              <a:t>TRABAJO INDEPENDIENTE </a:t>
            </a:r>
            <a:br>
              <a:rPr lang="es-ES" b="1" dirty="0"/>
            </a:br>
            <a:r>
              <a:rPr lang="es-ES" b="1" dirty="0"/>
              <a:t>PROXIMO ENCUENTRO</a:t>
            </a:r>
            <a:br>
              <a:rPr lang="es-ES" b="1" dirty="0"/>
            </a:br>
            <a:r>
              <a:rPr lang="es-ES" sz="4000" dirty="0"/>
              <a:t>De </a:t>
            </a:r>
            <a:r>
              <a:rPr lang="es-ES" sz="4000"/>
              <a:t>los temas </a:t>
            </a:r>
            <a:r>
              <a:rPr lang="es-ES" sz="4000" dirty="0"/>
              <a:t>que mostramos</a:t>
            </a:r>
            <a:br>
              <a:rPr lang="es-ES" sz="4000" dirty="0"/>
            </a:br>
            <a:r>
              <a:rPr lang="es-ES" sz="4000" dirty="0"/>
              <a:t>  ¿cuál a su criterio es el que más lo ha ayudado a organizar su tiempo?   </a:t>
            </a:r>
            <a:br>
              <a:rPr lang="es-ES" sz="4000" dirty="0"/>
            </a:br>
            <a:r>
              <a:rPr lang="es-ES" sz="4000" dirty="0"/>
              <a:t>Fundamente</a:t>
            </a:r>
            <a:br>
              <a:rPr lang="es-ES" sz="4000" dirty="0"/>
            </a:br>
            <a:r>
              <a:rPr lang="es-ES" sz="4000" dirty="0"/>
              <a:t> </a:t>
            </a:r>
          </a:p>
        </p:txBody>
      </p:sp>
    </p:spTree>
    <p:extLst>
      <p:ext uri="{BB962C8B-B14F-4D97-AF65-F5344CB8AC3E}">
        <p14:creationId xmlns:p14="http://schemas.microsoft.com/office/powerpoint/2010/main" val="23311482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TEMAS ABORDADOS </a:t>
            </a:r>
            <a:br>
              <a:rPr lang="es-ES" sz="3600" b="1" dirty="0"/>
            </a:br>
            <a:r>
              <a:rPr lang="es-ES" sz="3600" dirty="0"/>
              <a:t>*Elaboración de Planes de Trabajo</a:t>
            </a:r>
            <a:br>
              <a:rPr lang="es-ES" sz="3600" dirty="0"/>
            </a:br>
            <a:r>
              <a:rPr lang="es-ES" sz="3600" dirty="0"/>
              <a:t>*Preparación y celebración correcta de las reuniones</a:t>
            </a:r>
            <a:br>
              <a:rPr lang="es-ES" sz="3600" dirty="0"/>
            </a:br>
            <a:r>
              <a:rPr lang="es-ES" sz="3600" dirty="0"/>
              <a:t>*Delegación de Autoridad eficaz</a:t>
            </a:r>
            <a:br>
              <a:rPr lang="es-ES" sz="3600" dirty="0"/>
            </a:br>
            <a:r>
              <a:rPr lang="es-ES" sz="3600" dirty="0"/>
              <a:t>*Realización de Despachos frecuentes</a:t>
            </a:r>
            <a:br>
              <a:rPr lang="es-ES" sz="3600" dirty="0"/>
            </a:br>
            <a:r>
              <a:rPr lang="es-ES" sz="3600" dirty="0"/>
              <a:t>*Redacción precisa de informes</a:t>
            </a:r>
            <a:br>
              <a:rPr lang="es-ES" sz="3600" dirty="0"/>
            </a:br>
            <a:r>
              <a:rPr lang="es-ES" sz="3600" dirty="0"/>
              <a:t>*Ejecución de las tareas con calidad  </a:t>
            </a:r>
            <a:br>
              <a:rPr lang="es-ES" sz="3600" dirty="0"/>
            </a:br>
            <a:r>
              <a:rPr lang="es-ES" sz="3600" dirty="0"/>
              <a:t> </a:t>
            </a:r>
          </a:p>
        </p:txBody>
      </p:sp>
    </p:spTree>
    <p:extLst>
      <p:ext uri="{BB962C8B-B14F-4D97-AF65-F5344CB8AC3E}">
        <p14:creationId xmlns:p14="http://schemas.microsoft.com/office/powerpoint/2010/main" val="4058644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19536" y="260648"/>
            <a:ext cx="8229600" cy="1800200"/>
          </a:xfrm>
        </p:spPr>
        <p:txBody>
          <a:bodyPr>
            <a:normAutofit fontScale="90000"/>
          </a:bodyPr>
          <a:lstStyle/>
          <a:p>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br>
              <a:rPr lang="es-ES" sz="3200" b="1" dirty="0"/>
            </a:br>
            <a:r>
              <a:rPr lang="es-ES" sz="3200" dirty="0"/>
              <a:t> </a:t>
            </a:r>
            <a:br>
              <a:rPr lang="es-ES" sz="3200" dirty="0"/>
            </a:br>
            <a:r>
              <a:rPr lang="es-ES" sz="3200" b="1" dirty="0"/>
              <a:t>Calidad en salud </a:t>
            </a:r>
            <a:br>
              <a:rPr lang="es-ES" sz="3200" b="1" dirty="0"/>
            </a:br>
            <a:r>
              <a:rPr lang="es-ES" sz="3200" b="1" dirty="0"/>
              <a:t> </a:t>
            </a:r>
            <a:r>
              <a:rPr lang="es-ES" sz="3200" dirty="0"/>
              <a:t>Se mide por el grado de satisfacción del paciente ante cualquier episodio de enfermedad  o ingreso en un centro hospitalario </a:t>
            </a:r>
            <a:br>
              <a:rPr lang="es-ES" sz="3200" dirty="0"/>
            </a:br>
            <a:r>
              <a:rPr lang="es-ES" sz="3200" dirty="0"/>
              <a:t>Es necesario poner a disposición de los pacientes los mejores medios , infraestructuras y materiales para dar la máxima calidad , </a:t>
            </a:r>
            <a:r>
              <a:rPr lang="es-ES" sz="3200" b="1" dirty="0"/>
              <a:t>logrando no solo la satisfacción de sus necesidades, sino  sobrepasar sus expectativas , con énfasis en la calidad y sensibilidad humana  </a:t>
            </a:r>
          </a:p>
        </p:txBody>
      </p:sp>
    </p:spTree>
    <p:extLst>
      <p:ext uri="{BB962C8B-B14F-4D97-AF65-F5344CB8AC3E}">
        <p14:creationId xmlns:p14="http://schemas.microsoft.com/office/powerpoint/2010/main" val="1984777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8229600" cy="1354162"/>
          </a:xfrm>
        </p:spPr>
        <p:txBody>
          <a:bodyPr>
            <a:normAutofit fontScale="90000"/>
          </a:bodyPr>
          <a:lstStyle/>
          <a:p>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br>
              <a:rPr lang="es-ES" sz="3600" b="1" dirty="0"/>
            </a:br>
            <a:r>
              <a:rPr lang="es-ES" sz="3600" b="1" dirty="0"/>
              <a:t>CALIDAD EDUCATIVA</a:t>
            </a:r>
            <a:br>
              <a:rPr lang="es-ES" sz="3600" b="1" dirty="0"/>
            </a:br>
            <a:r>
              <a:rPr lang="es-ES" sz="2700" dirty="0"/>
              <a:t>Los programas de la universidad para decir que tienen calidad educativa deben </a:t>
            </a:r>
            <a:r>
              <a:rPr lang="es-ES" sz="2700" b="1" dirty="0"/>
              <a:t>marcar una diferencia significativa </a:t>
            </a:r>
            <a:r>
              <a:rPr lang="es-ES" sz="2700" dirty="0"/>
              <a:t>en las acciones  que realicemos para concretar el </a:t>
            </a:r>
            <a:r>
              <a:rPr lang="es-ES" sz="2700" b="1" dirty="0"/>
              <a:t>perfil de graduado al que aspiramos , imprimiéndole al proceso docente educativo el valor agregado necesario para   marcar la diferencia </a:t>
            </a:r>
            <a:r>
              <a:rPr lang="es-ES" sz="2700" dirty="0"/>
              <a:t>con otra institución docente con los mismos fines(otras facultades)   </a:t>
            </a:r>
            <a:br>
              <a:rPr lang="es-ES" sz="2700" dirty="0"/>
            </a:br>
            <a:r>
              <a:rPr lang="es-ES" sz="2700" dirty="0"/>
              <a:t>Es necesario para ello trabajar y preparar a toda la institución en el logro de </a:t>
            </a:r>
            <a:r>
              <a:rPr lang="es-ES" sz="2700" b="1" dirty="0"/>
              <a:t>la excelencia y la mejora continua         </a:t>
            </a:r>
          </a:p>
        </p:txBody>
      </p:sp>
    </p:spTree>
    <p:extLst>
      <p:ext uri="{BB962C8B-B14F-4D97-AF65-F5344CB8AC3E}">
        <p14:creationId xmlns:p14="http://schemas.microsoft.com/office/powerpoint/2010/main" val="190260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hidden="1"/>
          <p:cNvSpPr>
            <a:spLocks noGrp="1"/>
          </p:cNvSpPr>
          <p:nvPr>
            <p:ph type="title"/>
          </p:nvPr>
        </p:nvSpPr>
        <p:spPr/>
        <p:txBody>
          <a:bodyPr/>
          <a:lstStyle/>
          <a:p>
            <a:endParaRPr lang="es-ES"/>
          </a:p>
        </p:txBody>
      </p:sp>
      <p:pic>
        <p:nvPicPr>
          <p:cNvPr id="3" name="2 Imagen"/>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216666512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br>
              <a:rPr lang="es-ES" dirty="0"/>
            </a:br>
            <a:br>
              <a:rPr lang="es-ES" dirty="0"/>
            </a:br>
            <a:br>
              <a:rPr lang="es-ES" dirty="0"/>
            </a:br>
            <a:br>
              <a:rPr lang="es-ES" dirty="0"/>
            </a:br>
            <a:br>
              <a:rPr lang="es-ES" dirty="0"/>
            </a:br>
            <a:br>
              <a:rPr lang="es-ES" dirty="0"/>
            </a:br>
            <a:br>
              <a:rPr lang="es-ES" dirty="0"/>
            </a:br>
            <a:r>
              <a:rPr lang="es-ES" sz="7300" b="1" dirty="0"/>
              <a:t>CALIDAD (CHE)</a:t>
            </a:r>
            <a:br>
              <a:rPr lang="es-ES" sz="7300" b="1" dirty="0"/>
            </a:br>
            <a:r>
              <a:rPr lang="es-ES" sz="4000" dirty="0"/>
              <a:t>EVITE LOS RUMORES Y LOS CHISMORREOS, SEA CUIDADOSO Y BUSQUE PARA CADA TRABAJO O </a:t>
            </a:r>
            <a:r>
              <a:rPr lang="es-ES" sz="4000" b="1" dirty="0"/>
              <a:t>TOMA DE DECISIONES LA INFORMACION  FIDEDIGNA Y PRECISA  </a:t>
            </a:r>
          </a:p>
        </p:txBody>
      </p:sp>
    </p:spTree>
    <p:extLst>
      <p:ext uri="{BB962C8B-B14F-4D97-AF65-F5344CB8AC3E}">
        <p14:creationId xmlns:p14="http://schemas.microsoft.com/office/powerpoint/2010/main" val="237712123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2549</Words>
  <Application>Microsoft Office PowerPoint</Application>
  <PresentationFormat>Panorámica</PresentationFormat>
  <Paragraphs>53</Paragraphs>
  <Slides>54</Slides>
  <Notes>1</Notes>
  <HiddenSlides>0</HiddenSlides>
  <MMClips>1</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54</vt:i4>
      </vt:variant>
    </vt:vector>
  </HeadingPairs>
  <TitlesOfParts>
    <vt:vector size="58" baseType="lpstr">
      <vt:lpstr>Arial</vt:lpstr>
      <vt:lpstr>Calibri</vt:lpstr>
      <vt:lpstr>Calibri Light</vt:lpstr>
      <vt:lpstr>Tema de Office</vt:lpstr>
      <vt:lpstr> ¨Para ir  delante de los demás, se necesita ver más que ellos¨ José Martí </vt:lpstr>
      <vt:lpstr>EL RETO DE GESTIONAR LA DIRECCION </vt:lpstr>
      <vt:lpstr>        ESENCIA CLASE ANTERIOR</vt:lpstr>
      <vt:lpstr>   RECONOCER        </vt:lpstr>
      <vt:lpstr>        CALIDAD es una evaluación de la excelencia y la satisfacción   que los consumidores (clientes, pacientes) experimentan al utilizar en un determinado servicio ¿Por qué es importante la calidad? Porque nos enaltecerá y nos dará a conocer    ¨La excelencia está en los detalles¨  </vt:lpstr>
      <vt:lpstr>           Calidad en salud   Se mide por el grado de satisfacción del paciente ante cualquier episodio de enfermedad  o ingreso en un centro hospitalario  Es necesario poner a disposición de los pacientes los mejores medios , infraestructuras y materiales para dar la máxima calidad , logrando no solo la satisfacción de sus necesidades, sino  sobrepasar sus expectativas , con énfasis en la calidad y sensibilidad humana  </vt:lpstr>
      <vt:lpstr>          CALIDAD EDUCATIVA Los programas de la universidad para decir que tienen calidad educativa deben marcar una diferencia significativa en las acciones  que realicemos para concretar el perfil de graduado al que aspiramos , imprimiéndole al proceso docente educativo el valor agregado necesario para   marcar la diferencia con otra institución docente con los mismos fines(otras facultades)    Es necesario para ello trabajar y preparar a toda la institución en el logro de la excelencia y la mejora continua         </vt:lpstr>
      <vt:lpstr>Presentación de PowerPoint</vt:lpstr>
      <vt:lpstr>        CALIDAD (CHE) EVITE LOS RUMORES Y LOS CHISMORREOS, SEA CUIDADOSO Y BUSQUE PARA CADA TRABAJO O TOMA DE DECISIONES LA INFORMACION  FIDEDIGNA Y PRECISA  </vt:lpstr>
      <vt:lpstr>          LA EXCELENCIA ESTA EN LOS DETALLES </vt:lpstr>
      <vt:lpstr>Presentación de PowerPoint</vt:lpstr>
      <vt:lpstr>        ¿RECUERDAN LA TAREA PARA HOY? ¿Cuál era…?</vt:lpstr>
      <vt:lpstr>          EJERCICIO DEL TRABAJO INDEPENDIENTE  UNA DECISION QUE HAYA TOMADO  HOY TEMPRANO Y SUS CONSECUENCIAS EVALUELA A SU CRITERIO SEGÚN SU EFICACIA DEL 1 al 5 ESCALA 1-Muy mala 2-Mala 3-Regular 4-Buena 5-Muy buena    </vt:lpstr>
      <vt:lpstr>        TOMA DE DECISIONES </vt:lpstr>
      <vt:lpstr>         TOMA DE DECISIONES  Técnica que ayuda mucho en la gestión de dirección y en la vida personal  En nuestra vida pasamos una gran parte del tiempo tomando decisiones   </vt:lpstr>
      <vt:lpstr>          TOMA DE DECISIONES DEFINICION Proceso mediante el cual sus integrantes seleccionan entre varias alternativas aquellas mejor alineadas con el propósito , necesidades y objetivos de la organización  Para lograr un propósito o resultado esperado , hay que evaluar beneficios y repercusiones de cada opción para que la decisión sea acertada  </vt:lpstr>
      <vt:lpstr>          CONDICIONES PARA LA TOMA DE DECISIONES Para que haya decisión , tiene que existir más de una posibilidad de actuar  Las decisiones se relacionan con el futuro Se asumen riesgos y trae consecuencias, asumir una u otra decisión Deben ser oportunas  Se debe evaluar su factibilidad Deben enmarcase dentro de la filosofía, estrategia y valores institucionales      </vt:lpstr>
      <vt:lpstr>         ¿En esencia qué es la toma de decisiones? Selección de alternativas (elegir una)  Asumir riesgos e incertidumbre Para tomar la decisión hay que tener una información completa y   dominio de la problemática general y de la situación concreta  ES UN PROCESO</vt:lpstr>
      <vt:lpstr>         PROCESO DE TOMA DE DECISIONES Identificar el problema Formular el objetivo Preparar una posible decisión  Reunir información Identificar las alternativas  Analizar evidencias Elegir entre las alternativas Actuar Revisar la decisión    </vt:lpstr>
      <vt:lpstr>          PASOS PARA LA TOMA DE DECISIONES 1ro Revelación del Problema Revelar los principales problemas (actuales y perspectivos) 2do Formular los objetivos, propósitos    </vt:lpstr>
      <vt:lpstr>          PASOS PARA LA TOMA DE DECISIONES 3ro Preparación de la decisión Recopilar información, variantes, se determinan alternativas , se comparan y se seleccionan las más razonables        </vt:lpstr>
      <vt:lpstr>           PASOS PARA LA TOMA DE DECISIONES  4to Toma de la decisión  Tomar la decisión definitiva en base de la mejor variante Debe ser oportuna a la hora de ponerla en práctica               </vt:lpstr>
      <vt:lpstr>           PASOS PARA LA TOMA DE DECISIONES 5to Organización del cumplimiento  de la decisión  Determinar ¿cómo, dónde, quien o quienes la pondrán en práctica y cómo se cumplirán las tareas, cómo será controlada, analizados y evaluados sus resultados?                </vt:lpstr>
      <vt:lpstr>         TOMA DE DECISIONES EFICAZ La toma de decisiones eficaz, conlleva la participación de todos los involucrados con el fin de garantizar la calidad y aceptación por parte de los ejecutores    </vt:lpstr>
      <vt:lpstr>        VIDEO 1 DE TD </vt:lpstr>
      <vt:lpstr>          ¿Qué se necesita para la toma de decisiones eficaz? -Manejar información fiable -Saber dónde están los problemas y las oportunidades -Analizar la incertidumbre y el riesgo de cada alternativa u opción  -Determinar las directrices o métodos para tomar la decisión  -Evaluar la decisión   </vt:lpstr>
      <vt:lpstr>           TOMA DE DECISIONES  Identificación del problema (actual-deseado) Identificar cuales son los criterios para la toma de decisiones Valorar qué criterios son relevantes o no para la toma de decisiones Desarrollo de alternativas (ver cuales resuelven con éxito el problema) Análisis de las alternativas (ver fortalezas y debilidades de cada alternativa) Seleccionar una alternativa Implantar la alternativa(comunicarlo a los afectados y que se comprometan con ella, si los afectados participan en el proceso , mejor) Evaluar efectividad de la decisión (comprobar si sirvió para corregir el problema o situación que generó la toma de decisiones)       </vt:lpstr>
      <vt:lpstr>        VIDEO 2 TOMA DE DECISIONES </vt:lpstr>
      <vt:lpstr>          ¿Cómo mejorar la toma de decisiones? Organízate, se debe lograr la organización constante en el trabajo para lograr identificar y analizar mejor los problemas Infórmate  Diversifica las opciones e ideas     </vt:lpstr>
      <vt:lpstr>           ¿Cómo saber que una decisión es buena?  Las buenas decisiones tienen impacto positivo en los demás  Son replicables Fomentan oportunidades y crecimiento Incluyen a otros o a casi todos  Son ejecutables Son sistemáticas  </vt:lpstr>
      <vt:lpstr>           PREGUNTAS PARA TOMAR UNA DECISION ¿Disponemos de toda la información?  ¿Cuál es el objetivo final? ¿Disponemos del tiempo necesario para tomar esta decisión?  ¿Qué ganamos y qué perdemos?  ¿Cuáles son nuestras prioridades? ¿La opinión de otras personas puede ayudarnos?  ¿Podemos asumir las consecuencias de nuestra decisión?   </vt:lpstr>
      <vt:lpstr>          FRASES ¨El riesgo de una decisión incorrecta , es preferible al temor de la indecisión…  Cualquier decisión conlleva la posibilidad de error El miedo a equivocarte nunca debe justificar la inacción (que además es otra decisión) …a menudo, la más errónea de todas¨                                              </vt:lpstr>
      <vt:lpstr>         ERRORES EN LA TOMA DE DECISIONES Buscar la solución perfecta Ser poco realista Decidir según las modas o la presión de otros  Precipitarse  Empecinarse únicamente en sus propias ideas No considerar las consecuencias        </vt:lpstr>
      <vt:lpstr>       FRASES ¨Cuando tienes que tomar una decisión y no la tomas, ésta es, en sí misma, una decisión¨                                             ¨Deje que los empleados  se esfuercen para tomar las mejores decisiones, porque en el proceso aprenderán y crecerán¨    </vt:lpstr>
      <vt:lpstr>        FRASES ¨Donde hay una institución de calidad y éxito, alguien tomó alguna vez una decisión valiente¨  Peter Drucker (Abogado austriaco, consultor y profesor de negocios) Principal tesis: La innovación como acción humana esencial</vt:lpstr>
      <vt:lpstr>       FRASES ¨La clave de una toma de decisiones más acertada es estar en sintonía con nuestros sentimientos ¨  Daniel Goleman (Psicólogo, periodista y escritor) Principal tesis: Dominar las emociones base de la inteligencia emocional</vt:lpstr>
      <vt:lpstr>        TOMA DE DECISIONES Y TRABAJO EN EQUIPOS (DECISIONES GRUPALES )</vt:lpstr>
      <vt:lpstr>       FRASES ¨Un grupo de gente trabajando en equipo puede tomar decisiones más inteligentes que una sola persona, sea cual sea¨                               Ed Hoocek ¨La gente tomará decisiones razonables, si se les proporciona la información adecuada¨                                     Thom Serrani   </vt:lpstr>
      <vt:lpstr>         TOMA DE DECISIONES EN EQUIPO Es el proceso mediante el cual un grupo de profesionales evalúa diferentes alternativas hasta  ponerse de acuerdo en la mejor manera de llevar a cabo una tarea, enfrentar un conflicto  o solucionar un problema  Un equipo de trabajo aporta muchas perspectivas  distintas e introduce puntos de vista que tal vez de manera individual nunca hubieras considerado  Es buena la toma de decisiones en equipo porque…  Facilita ideas creativas Permite participar a cada integrante del equipo Favorece la reflexión     </vt:lpstr>
      <vt:lpstr>       FRASE ¨Mientras más decisiones tome un colectivo, más unido estará y mejor motivación logrará¨  </vt:lpstr>
      <vt:lpstr>        ¿Qué hacer para facilitar la toma de decisiones en equipo?  Conversa con tu equipo Genera confianza Si te equivocas, reconócelo Se transparente Empodera a tu equipo Define objetivos claros  </vt:lpstr>
      <vt:lpstr>       IMPORTANCIA DE LA TOMA DE DECISIONES EN EQUIPO Promueve cultura de colaboración Permite recibir diferentes perspectivas o visiones Aumenta el interés y la participación El riesgo se minimiza    </vt:lpstr>
      <vt:lpstr>        VIDEO 3 DECISIONES Y TRABAJO EN EQUIPOS</vt:lpstr>
      <vt:lpstr>        CURIOSIDADES SOBRE LA TOMA DE  DECISIONES Lectura y toma de decisiones Leer ciencia ficción ayuda a tomar decisiones porque estas lecturas dan la posibilidad de analizar el entorno e implican un aumento del nivel cognoscitivo      </vt:lpstr>
      <vt:lpstr>        ¿Cuál es el cuento infantil donde se pone más de manifiesto la toma de decisiones?  REPRESENTACION  EN CLASES DRAMATIZADO</vt:lpstr>
      <vt:lpstr>        CURIOSIDADES SOBRE LA TOMA DE  DECISIONES Cuentos infantiles y toma de decisiones La Cucarachita Martina Autor: Vicente Marcano (1880) Es el cuento infantil donde mayor cantidad de decisiones se toman… ¿Qué me compraré? (varias alternativas hasta llegar a la caja de polvos) ¿Te quieres casar conmigo? , ¿a ver qué haces de noche? (varios pretendientes hasta llegar al Ratoncito Pérez)     </vt:lpstr>
      <vt:lpstr>          VIDEO 4  LA CUCARACHITA MARTINA (COLMENITA)</vt:lpstr>
      <vt:lpstr>         FRASES CATEGÓRICAS SOBRE TOMA DE DECISIONES *¨Que tus decisiones reflejen tus esperanzas, no tus temores¨                           Nelson Mandela  *¨Reflexionar serena, muy serenamente, es mejor que tomar decisiones desesperadas¨                              Franz Kafka * ¨La felicidad es una decisión¨ Jeroni Calafell (empresario y blogero ¨Avanzar al éxito¨)  </vt:lpstr>
      <vt:lpstr>         CONSEJOS INTERESANTES EN LAS FRASES SOBRE TOMA DE DECISIONES  * ¨Las buenas decisiones nos otorgan algo de control sobre nuestras vidas¨ * ¨Las decisiones en caliente, enfadado o con el ánimo  bajo, a menudo no son buenas. Espera a estar calmado y decide¨ * ¨Las buenas decisiones vienen de la experiencia y la experiencia viene de las malas decisiones¨ * ¨Experiencia es el nombre que todo el mundo le da a sus errores¨(Oscar Wilde)   * ¨Cuando tienes que tomar una decisión y no la tomas, esta es, en sí misma, una decisión¨     </vt:lpstr>
      <vt:lpstr>            FRASES (CONSEJOS) ¨Los buenos planes crean buenas decisiones , es por eso que una buena planificación ayuda a hacer realidad los sueños ¨  ¨Nada es más difícil y por tanto más preciado que ser capaz de decidir ¨                                       Napoleón Bonaparte        </vt:lpstr>
      <vt:lpstr>         FRASES (CONSEJOS)  ¨Una decisión real se mide por el hecho de que has tomado una nueva acción, si no hay acción , no has decidido realmente¨    ¨No bases tus decisiones en el consejo de aquellos que no tienen nada que ver con el resultado¨    </vt:lpstr>
      <vt:lpstr> ¨Ser madre significa tener que tomar decisiones difíciles todos los días y hacerlo de manera amorosa¨</vt:lpstr>
      <vt:lpstr>          TRABAJO INDEPENDIENTE  PROXIMO ENCUENTRO De los temas que mostramos   ¿cuál a su criterio es el que más lo ha ayudado a organizar su tiempo?    Fundamente  </vt:lpstr>
      <vt:lpstr>           TEMAS ABORDADOS  *Elaboración de Planes de Trabajo *Preparación y celebración correcta de las reuniones *Delegación de Autoridad eficaz *Realización de Despachos frecuentes *Redacción precisa de informes *Ejecución de las tareas con calidad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jpmtzl@infomed.sld.cu</dc:creator>
  <cp:lastModifiedBy>jpmtzl@infomed.sld.cu</cp:lastModifiedBy>
  <cp:revision>1</cp:revision>
  <dcterms:created xsi:type="dcterms:W3CDTF">2026-05-06T15:38:25Z</dcterms:created>
  <dcterms:modified xsi:type="dcterms:W3CDTF">2026-05-06T15:40:47Z</dcterms:modified>
</cp:coreProperties>
</file>