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  <p:sldId id="25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D165C71-D383-4D8C-A3FE-15187C5715B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3215C-6D0B-44A8-90AE-1578D2236D1F}" type="datetimeFigureOut">
              <a:rPr lang="es-ES" smtClean="0"/>
              <a:t>12/01/2002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BB3C3-CFB8-4999-8389-61DF971E882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214445"/>
          </a:xfrm>
        </p:spPr>
        <p:txBody>
          <a:bodyPr/>
          <a:lstStyle/>
          <a:p>
            <a:r>
              <a:rPr lang="es-MX" b="1" i="1" dirty="0" smtClean="0">
                <a:solidFill>
                  <a:srgbClr val="0000FF"/>
                </a:solidFill>
              </a:rPr>
              <a:t>PELÍCULA Y REVELADO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2357430"/>
            <a:ext cx="8143932" cy="400052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s-MX" sz="6000" b="1" i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Contenido</a:t>
            </a: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Composición y tamaño de las películas radiográficas.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Composición y requisitos del cuarto oscuro.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Soluciones reveladoras y fijadoras.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Proceso de revelado.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Tono o densidad radiográfica.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Factores que determinan el tono. </a:t>
            </a:r>
          </a:p>
          <a:p>
            <a:pPr algn="l">
              <a:buFontTx/>
              <a:buChar char="•"/>
            </a:pPr>
            <a:r>
              <a:rPr lang="es-MX" sz="6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Defectos de las películas.</a:t>
            </a:r>
            <a:endParaRPr lang="es-ES" sz="60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41148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s-MX" b="1"/>
              <a:t>EMULSIÓN 	</a:t>
            </a:r>
            <a:r>
              <a:rPr lang="es-MX"/>
              <a:t>compuesto de gelatina  y haluros de plata.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s-MX" b="1"/>
              <a:t>BASE O SOPORTE</a:t>
            </a:r>
            <a:r>
              <a:rPr lang="es-MX"/>
              <a:t> : delgada lámina de acetato, celulosa o poliéster.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s-MX" b="1"/>
              <a:t>BARNIZ PROTECTOR</a:t>
            </a:r>
            <a:r>
              <a:rPr lang="es-MX"/>
              <a:t> .</a:t>
            </a:r>
            <a:endParaRPr lang="es-ES"/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410200" cy="942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E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Composición de la Película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fotos abanderamiento del destacamento 03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0"/>
            <a:ext cx="6950075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924800" cy="3505200"/>
          </a:xfrm>
        </p:spPr>
        <p:txBody>
          <a:bodyPr/>
          <a:lstStyle/>
          <a:p>
            <a:pPr>
              <a:buClr>
                <a:srgbClr val="FF9933"/>
              </a:buClr>
            </a:pPr>
            <a:r>
              <a:rPr lang="es-MX" dirty="0">
                <a:solidFill>
                  <a:srgbClr val="0000FF"/>
                </a:solidFill>
              </a:rPr>
              <a:t>MATERIALES       Número Atómico (Z)</a:t>
            </a:r>
          </a:p>
          <a:p>
            <a:pPr>
              <a:buClr>
                <a:srgbClr val="FF9933"/>
              </a:buClr>
              <a:buFontTx/>
              <a:buNone/>
            </a:pPr>
            <a:r>
              <a:rPr lang="es-MX" dirty="0">
                <a:solidFill>
                  <a:srgbClr val="0000FF"/>
                </a:solidFill>
              </a:rPr>
              <a:t>                                    Densidad Física</a:t>
            </a:r>
          </a:p>
          <a:p>
            <a:pPr>
              <a:buClr>
                <a:srgbClr val="FF9933"/>
              </a:buClr>
              <a:buFontTx/>
              <a:buNone/>
            </a:pPr>
            <a:r>
              <a:rPr lang="es-MX" dirty="0">
                <a:solidFill>
                  <a:srgbClr val="0000FF"/>
                </a:solidFill>
              </a:rPr>
              <a:t>                                    Espesor  </a:t>
            </a:r>
          </a:p>
          <a:p>
            <a:pPr>
              <a:buClr>
                <a:srgbClr val="FF9933"/>
              </a:buClr>
              <a:buFontTx/>
              <a:buNone/>
            </a:pPr>
            <a:endParaRPr lang="es-MX" dirty="0">
              <a:solidFill>
                <a:srgbClr val="0000FF"/>
              </a:solidFill>
            </a:endParaRPr>
          </a:p>
          <a:p>
            <a:pPr>
              <a:buClr>
                <a:srgbClr val="FF9933"/>
              </a:buClr>
            </a:pPr>
            <a:r>
              <a:rPr lang="es-MX" dirty="0">
                <a:solidFill>
                  <a:srgbClr val="0000FF"/>
                </a:solidFill>
              </a:rPr>
              <a:t>ENERGÉTICOS              Longitud de onda</a:t>
            </a:r>
          </a:p>
          <a:p>
            <a:pPr>
              <a:buClr>
                <a:srgbClr val="FF9933"/>
              </a:buClr>
              <a:buFontTx/>
              <a:buNone/>
            </a:pPr>
            <a:r>
              <a:rPr lang="es-MX" dirty="0">
                <a:solidFill>
                  <a:srgbClr val="0000FF"/>
                </a:solidFill>
              </a:rPr>
              <a:t>                                             Kilovoltaje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762000" y="533400"/>
            <a:ext cx="7600950" cy="9509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ES" sz="36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FACTORES QUE DETERMINAN EL TONO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3714744" y="52863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ES"/>
          </a:p>
        </p:txBody>
      </p:sp>
      <p:sp>
        <p:nvSpPr>
          <p:cNvPr id="28681" name="AutoShape 9"/>
          <p:cNvSpPr>
            <a:spLocks/>
          </p:cNvSpPr>
          <p:nvPr/>
        </p:nvSpPr>
        <p:spPr bwMode="auto">
          <a:xfrm>
            <a:off x="3571868" y="2357430"/>
            <a:ext cx="152400" cy="2209800"/>
          </a:xfrm>
          <a:prstGeom prst="leftBrace">
            <a:avLst>
              <a:gd name="adj1" fmla="val 1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3714744" y="528638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8" grpId="0" animBg="1"/>
      <p:bldP spid="28680" grpId="0" animBg="1"/>
      <p:bldP spid="28681" grpId="0" animBg="1"/>
      <p:bldP spid="286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5720" y="260351"/>
            <a:ext cx="8858280" cy="624048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MX" sz="2800" b="1" i="1" dirty="0">
                <a:solidFill>
                  <a:srgbClr val="0000FF"/>
                </a:solidFill>
              </a:rPr>
              <a:t>Número Atómico: C</a:t>
            </a:r>
            <a:r>
              <a:rPr lang="es-MX" sz="2400" b="1" i="1" dirty="0">
                <a:solidFill>
                  <a:srgbClr val="0000FF"/>
                </a:solidFill>
              </a:rPr>
              <a:t>antidad de protones en el núcleo</a:t>
            </a:r>
            <a:r>
              <a:rPr lang="es-MX" sz="280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8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Mayor Z               absorben más rayos               tono claro              radiopaco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Ej.: hueso , calcio, átomo pesado (tejidos duros).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0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Menor Z               absorben menos rayos            tono gris               radiolúcido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Ej.: oxígeno, hidrógeno (átomos livianos).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0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 b="1" i="1" dirty="0">
                <a:solidFill>
                  <a:srgbClr val="0000FF"/>
                </a:solidFill>
              </a:rPr>
              <a:t>Densidad Física</a:t>
            </a:r>
            <a:r>
              <a:rPr lang="es-MX" sz="2800" i="1" dirty="0">
                <a:solidFill>
                  <a:srgbClr val="0000FF"/>
                </a:solidFill>
              </a:rPr>
              <a:t> :</a:t>
            </a:r>
            <a:r>
              <a:rPr lang="es-MX" sz="2800" b="1" i="1" dirty="0">
                <a:solidFill>
                  <a:srgbClr val="0000FF"/>
                </a:solidFill>
              </a:rPr>
              <a:t>C</a:t>
            </a:r>
            <a:r>
              <a:rPr lang="es-MX" sz="2400" b="1" i="1" dirty="0">
                <a:solidFill>
                  <a:srgbClr val="0000FF"/>
                </a:solidFill>
              </a:rPr>
              <a:t>antidad de átomos por unidad de volumen</a:t>
            </a:r>
            <a:r>
              <a:rPr lang="es-MX" sz="2400" b="1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Más denso               mayor absorción                   tono claro              radiopaco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Ej.:  hueso (densidad  1.90 )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rgbClr val="0000FF"/>
                </a:solidFill>
              </a:rPr>
              <a:t>       esmalte (densidad 2.95 )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sz="20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 b="1" i="1" dirty="0">
                <a:solidFill>
                  <a:srgbClr val="0000FF"/>
                </a:solidFill>
              </a:rPr>
              <a:t>Espesor: </a:t>
            </a:r>
            <a:r>
              <a:rPr lang="es-MX" sz="2400" b="1" i="1" dirty="0">
                <a:solidFill>
                  <a:srgbClr val="0000FF"/>
                </a:solidFill>
              </a:rPr>
              <a:t>Cantidad de átomos</a:t>
            </a:r>
            <a:r>
              <a:rPr lang="es-MX" sz="2400" b="1" dirty="0">
                <a:solidFill>
                  <a:srgbClr val="0000FF"/>
                </a:solidFill>
              </a:rPr>
              <a:t> .</a:t>
            </a:r>
            <a:endParaRPr lang="es-MX" sz="28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000" b="1" dirty="0">
                <a:solidFill>
                  <a:schemeClr val="tx2"/>
                </a:solidFill>
              </a:rPr>
              <a:t>Mayor espesor          mayor absorción                  tono claro               radiopaco</a:t>
            </a:r>
            <a:endParaRPr lang="es-ES" sz="2000" b="1" dirty="0">
              <a:solidFill>
                <a:schemeClr val="tx2"/>
              </a:solidFill>
            </a:endParaRPr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1357290" y="1285860"/>
            <a:ext cx="576263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4286248" y="1285860"/>
            <a:ext cx="647700" cy="142875"/>
          </a:xfrm>
          <a:prstGeom prst="rightArrow">
            <a:avLst>
              <a:gd name="adj1" fmla="val 50000"/>
              <a:gd name="adj2" fmla="val 11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143636" y="1285860"/>
            <a:ext cx="576263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1285852" y="2285992"/>
            <a:ext cx="720725" cy="142875"/>
          </a:xfrm>
          <a:prstGeom prst="rightArrow">
            <a:avLst>
              <a:gd name="adj1" fmla="val 50000"/>
              <a:gd name="adj2" fmla="val 12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auto">
          <a:xfrm>
            <a:off x="4572000" y="2285992"/>
            <a:ext cx="576262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8" name="AutoShape 8"/>
          <p:cNvSpPr>
            <a:spLocks noChangeArrowheads="1"/>
          </p:cNvSpPr>
          <p:nvPr/>
        </p:nvSpPr>
        <p:spPr bwMode="auto">
          <a:xfrm>
            <a:off x="1571604" y="4214818"/>
            <a:ext cx="720725" cy="144462"/>
          </a:xfrm>
          <a:prstGeom prst="rightArrow">
            <a:avLst>
              <a:gd name="adj1" fmla="val 50000"/>
              <a:gd name="adj2" fmla="val 12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143372" y="4214818"/>
            <a:ext cx="865187" cy="144462"/>
          </a:xfrm>
          <a:prstGeom prst="rightArrow">
            <a:avLst>
              <a:gd name="adj1" fmla="val 50000"/>
              <a:gd name="adj2" fmla="val 14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6286512" y="4214818"/>
            <a:ext cx="647700" cy="144462"/>
          </a:xfrm>
          <a:prstGeom prst="rightArrow">
            <a:avLst>
              <a:gd name="adj1" fmla="val 50000"/>
              <a:gd name="adj2" fmla="val 112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1785918" y="6072206"/>
            <a:ext cx="649288" cy="144462"/>
          </a:xfrm>
          <a:prstGeom prst="rightArrow">
            <a:avLst>
              <a:gd name="adj1" fmla="val 50000"/>
              <a:gd name="adj2" fmla="val 112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12" name="AutoShape 12"/>
          <p:cNvSpPr>
            <a:spLocks noChangeArrowheads="1"/>
          </p:cNvSpPr>
          <p:nvPr/>
        </p:nvSpPr>
        <p:spPr bwMode="auto">
          <a:xfrm>
            <a:off x="4286248" y="6072206"/>
            <a:ext cx="863600" cy="144462"/>
          </a:xfrm>
          <a:prstGeom prst="rightArrow">
            <a:avLst>
              <a:gd name="adj1" fmla="val 50000"/>
              <a:gd name="adj2" fmla="val 149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>
            <a:off x="6357950" y="6072206"/>
            <a:ext cx="719137" cy="144462"/>
          </a:xfrm>
          <a:prstGeom prst="right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6143636" y="2285992"/>
            <a:ext cx="720725" cy="144463"/>
          </a:xfrm>
          <a:prstGeom prst="rightArrow">
            <a:avLst>
              <a:gd name="adj1" fmla="val 50000"/>
              <a:gd name="adj2" fmla="val 12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2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2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2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2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12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2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7" grpId="0" animBg="1"/>
      <p:bldP spid="51208" grpId="0" animBg="1"/>
      <p:bldP spid="51209" grpId="0" animBg="1"/>
      <p:bldP spid="51210" grpId="0" animBg="1"/>
      <p:bldP spid="51211" grpId="0" animBg="1"/>
      <p:bldP spid="51212" grpId="0" animBg="1"/>
      <p:bldP spid="51213" grpId="0" animBg="1"/>
      <p:bldP spid="512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83" name="Rectangle 67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68375"/>
          </a:xfrm>
        </p:spPr>
        <p:txBody>
          <a:bodyPr/>
          <a:lstStyle/>
          <a:p>
            <a:r>
              <a:rPr lang="es-MX" sz="2800" b="1" i="1" dirty="0">
                <a:solidFill>
                  <a:srgbClr val="0000FF"/>
                </a:solidFill>
              </a:rPr>
              <a:t>DEFECTOS POR MALA TÉCNICA EMPLEADA</a:t>
            </a:r>
            <a:endParaRPr lang="es-ES" sz="2800" b="1" i="1" dirty="0">
              <a:solidFill>
                <a:srgbClr val="0000FF"/>
              </a:solidFill>
            </a:endParaRPr>
          </a:p>
        </p:txBody>
      </p:sp>
      <p:graphicFrame>
        <p:nvGraphicFramePr>
          <p:cNvPr id="34910" name="Group 94"/>
          <p:cNvGraphicFramePr>
            <a:graphicFrameLocks noGrp="1"/>
          </p:cNvGraphicFramePr>
          <p:nvPr>
            <p:ph type="tbl" idx="1"/>
          </p:nvPr>
        </p:nvGraphicFramePr>
        <p:xfrm>
          <a:off x="755650" y="908050"/>
          <a:ext cx="7702550" cy="5834064"/>
        </p:xfrm>
        <a:graphic>
          <a:graphicData uri="http://schemas.openxmlformats.org/drawingml/2006/table">
            <a:tbl>
              <a:tblPr/>
              <a:tblGrid>
                <a:gridCol w="2592388"/>
                <a:gridCol w="2519362"/>
                <a:gridCol w="2590800"/>
              </a:tblGrid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DEFECTO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LABORATORIO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CLÍNICA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REGISTRO CLARO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REVELADO INSUFICIENTE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POCO TIEMPO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REVELADOR AGOTADO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REVELADOR DILUIDO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BAJA TEMPERATURA</a:t>
                      </a:r>
                      <a:endParaRPr kumimoji="0" lang="es-E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Kv DEFICIENTE.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POCO TIEMPO DE EXPOSICIÓN.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PAQUETE AL REVÉS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7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REGISTRO OSCURO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REVELADO EXCESIVO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MUCHO TIEMPO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ALTA TEMPERATURA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REVELADOR CONCENTRADO</a:t>
                      </a:r>
                      <a:endParaRPr kumimoji="0" lang="es-E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MUCHO TIEMPO DE EXPOSICIÓN.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Kv EXCESIVO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Times New Roman" pitchFamily="18" charset="0"/>
                        </a:rPr>
                        <a:t>VELO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RECIBIR LUZ ACTÍNICA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FILTRO DE LÁMPARA DETERIORADO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ILUMINACIÓN INOPORTUNA</a:t>
                      </a:r>
                      <a:endParaRPr kumimoji="0" lang="es-E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FALTA  DE PROTECCIÓN ANTI RX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LÍNEAS NEGRAS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DOBLEZ DE LA PELÍCULA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DOBLEZ DEL PAQUETE DENTAL</a:t>
                      </a:r>
                      <a:endParaRPr kumimoji="0" lang="es-E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081088"/>
          </a:xfrm>
        </p:spPr>
        <p:txBody>
          <a:bodyPr/>
          <a:lstStyle/>
          <a:p>
            <a:r>
              <a:rPr lang="es-MX" sz="3200" b="1" i="1" dirty="0">
                <a:solidFill>
                  <a:srgbClr val="0000FF"/>
                </a:solidFill>
              </a:rPr>
              <a:t>DEFECTOS POR MALA TÉCNICA EMPLEADA</a:t>
            </a:r>
            <a:endParaRPr lang="es-ES" sz="3200" b="1" i="1" dirty="0">
              <a:solidFill>
                <a:srgbClr val="0000FF"/>
              </a:solidFill>
            </a:endParaRPr>
          </a:p>
        </p:txBody>
      </p:sp>
      <p:graphicFrame>
        <p:nvGraphicFramePr>
          <p:cNvPr id="35891" name="Group 51"/>
          <p:cNvGraphicFramePr>
            <a:graphicFrameLocks noGrp="1"/>
          </p:cNvGraphicFramePr>
          <p:nvPr>
            <p:ph type="tbl" idx="1"/>
          </p:nvPr>
        </p:nvGraphicFramePr>
        <p:xfrm>
          <a:off x="684213" y="1341438"/>
          <a:ext cx="7772400" cy="5396738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215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MANCHAS Y VETAS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FALTA DE ENJUAGUE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FIJADO INSUFICIENTE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COLGADORES O MARCOS SUCIOS.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AGUA NO RENOVADA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SOLUCIONES CONTAMINADAS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IMAGEN PARCIAL</a:t>
                      </a:r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PELÍCULAS INCOMPLETAMENTE CUBIERTAS POR EL REVELADOR O FIJADOR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CONTACTO ENTRE PELÍCULAS O CON EL TANQUE</a:t>
                      </a:r>
                      <a:endParaRPr kumimoji="0" lang="es-E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FALTA DE ENFOQUE</a:t>
                      </a:r>
                      <a:endParaRPr kumimoji="0" lang="es-E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IMAGEN BORROSA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MOVIMIENTO DEL TUBO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MOV. DE LA PELÍCULA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MOV. DEL PACIENTE</a:t>
                      </a:r>
                      <a:endParaRPr kumimoji="0" lang="es-E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3" name="AutoShape 33"/>
          <p:cNvSpPr>
            <a:spLocks noChangeArrowheads="1"/>
          </p:cNvSpPr>
          <p:nvPr/>
        </p:nvSpPr>
        <p:spPr bwMode="auto">
          <a:xfrm>
            <a:off x="6705600" y="23622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883" name="AutoShape 43"/>
          <p:cNvSpPr>
            <a:spLocks noChangeArrowheads="1"/>
          </p:cNvSpPr>
          <p:nvPr/>
        </p:nvSpPr>
        <p:spPr bwMode="auto">
          <a:xfrm>
            <a:off x="4038600" y="57150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99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73" grpId="0" animBg="1"/>
      <p:bldP spid="358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297</Words>
  <Application>Microsoft Office PowerPoint</Application>
  <PresentationFormat>Presentación en pantalla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PELÍCULA Y REVELADO</vt:lpstr>
      <vt:lpstr>Diapositiva 2</vt:lpstr>
      <vt:lpstr>Diapositiva 3</vt:lpstr>
      <vt:lpstr>Diapositiva 4</vt:lpstr>
      <vt:lpstr>Diapositiva 5</vt:lpstr>
      <vt:lpstr>DEFECTOS POR MALA TÉCNICA EMPLEADA</vt:lpstr>
      <vt:lpstr>DEFECTOS POR MALA TÉCNICA EMPLEADA</vt:lpstr>
      <vt:lpstr>Diapositiva 8</vt:lpstr>
      <vt:lpstr>Diapositiva 9</vt:lpstr>
    </vt:vector>
  </TitlesOfParts>
  <Company>ISCM-H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PELÍCULA Y REVELADO</dc:title>
  <dc:creator>Invitado</dc:creator>
  <cp:lastModifiedBy>Invitado</cp:lastModifiedBy>
  <cp:revision>4</cp:revision>
  <dcterms:created xsi:type="dcterms:W3CDTF">2002-01-12T21:43:14Z</dcterms:created>
  <dcterms:modified xsi:type="dcterms:W3CDTF">2002-01-12T22:10:41Z</dcterms:modified>
</cp:coreProperties>
</file>