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84" r:id="rId4"/>
    <p:sldId id="272" r:id="rId5"/>
    <p:sldId id="273" r:id="rId6"/>
    <p:sldId id="289" r:id="rId7"/>
    <p:sldId id="290" r:id="rId8"/>
    <p:sldId id="291" r:id="rId9"/>
    <p:sldId id="288" r:id="rId10"/>
    <p:sldId id="286" r:id="rId11"/>
    <p:sldId id="259" r:id="rId12"/>
    <p:sldId id="261" r:id="rId13"/>
    <p:sldId id="264" r:id="rId14"/>
    <p:sldId id="265" r:id="rId15"/>
    <p:sldId id="268" r:id="rId16"/>
    <p:sldId id="287" r:id="rId17"/>
    <p:sldId id="269" r:id="rId18"/>
    <p:sldId id="281" r:id="rId19"/>
    <p:sldId id="270" r:id="rId20"/>
    <p:sldId id="282" r:id="rId21"/>
    <p:sldId id="292" r:id="rId22"/>
    <p:sldId id="294" r:id="rId23"/>
    <p:sldId id="29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7B2A2-B223-4F35-8929-83C0E400AC2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FE6B3E-843E-47AC-9ADF-CAEB0EB19D4A}">
      <dgm:prSet phldrT="[Texto]" custT="1"/>
      <dgm:spPr/>
      <dgm:t>
        <a:bodyPr/>
        <a:lstStyle/>
        <a:p>
          <a:r>
            <a:rPr lang="es-ES" sz="4800" dirty="0">
              <a:latin typeface="Georgia" pitchFamily="18" charset="0"/>
              <a:cs typeface="Arial" pitchFamily="34" charset="0"/>
            </a:rPr>
            <a:t>CIENCIA</a:t>
          </a:r>
          <a:endParaRPr lang="es-ES" sz="4800" dirty="0">
            <a:latin typeface="Georgia" pitchFamily="18" charset="0"/>
          </a:endParaRPr>
        </a:p>
      </dgm:t>
    </dgm:pt>
    <dgm:pt modelId="{CB889E23-36C9-4F2D-9418-2920DA83DB04}" type="parTrans" cxnId="{2E32A814-9DAD-4606-8F81-B4172746AA1B}">
      <dgm:prSet/>
      <dgm:spPr/>
      <dgm:t>
        <a:bodyPr/>
        <a:lstStyle/>
        <a:p>
          <a:endParaRPr lang="es-ES"/>
        </a:p>
      </dgm:t>
    </dgm:pt>
    <dgm:pt modelId="{FD7385A9-42FD-4FB0-AD12-7C79D0EB7683}" type="sibTrans" cxnId="{2E32A814-9DAD-4606-8F81-B4172746AA1B}">
      <dgm:prSet/>
      <dgm:spPr/>
      <dgm:t>
        <a:bodyPr/>
        <a:lstStyle/>
        <a:p>
          <a:endParaRPr lang="es-ES"/>
        </a:p>
      </dgm:t>
    </dgm:pt>
    <dgm:pt modelId="{7858577E-F698-48A8-9552-884B4788BF41}">
      <dgm:prSet phldrT="[Texto]" custT="1"/>
      <dgm:spPr/>
      <dgm:t>
        <a:bodyPr/>
        <a:lstStyle/>
        <a:p>
          <a:pPr rtl="0"/>
          <a:r>
            <a:rPr lang="es-ES" sz="4000" b="1" dirty="0">
              <a:latin typeface="Georgia" pitchFamily="18" charset="0"/>
              <a:cs typeface="Arial" pitchFamily="34" charset="0"/>
            </a:rPr>
            <a:t>SOCIEDAD</a:t>
          </a:r>
          <a:r>
            <a:rPr kumimoji="0" lang="es-ES" sz="41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es-ES" sz="4100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endParaRPr lang="es-ES" sz="4100" dirty="0"/>
        </a:p>
      </dgm:t>
    </dgm:pt>
    <dgm:pt modelId="{12E179CC-805C-4AC0-AED8-EBBAF01D3C75}" type="parTrans" cxnId="{ABEBB630-4927-4159-9B4E-0B9C8A85F544}">
      <dgm:prSet/>
      <dgm:spPr/>
      <dgm:t>
        <a:bodyPr/>
        <a:lstStyle/>
        <a:p>
          <a:endParaRPr lang="es-ES"/>
        </a:p>
      </dgm:t>
    </dgm:pt>
    <dgm:pt modelId="{68E594A0-9A1B-4669-B6AF-C7F96A587ACE}" type="sibTrans" cxnId="{ABEBB630-4927-4159-9B4E-0B9C8A85F544}">
      <dgm:prSet/>
      <dgm:spPr/>
      <dgm:t>
        <a:bodyPr/>
        <a:lstStyle/>
        <a:p>
          <a:endParaRPr lang="es-ES"/>
        </a:p>
      </dgm:t>
    </dgm:pt>
    <dgm:pt modelId="{7F18AD8C-FC72-475D-A89E-6821465ECC81}">
      <dgm:prSet phldrT="[Texto]" custT="1"/>
      <dgm:spPr/>
      <dgm:t>
        <a:bodyPr/>
        <a:lstStyle/>
        <a:p>
          <a:r>
            <a:rPr lang="es-ES" sz="3200" b="1" dirty="0">
              <a:latin typeface="Georgia" pitchFamily="18" charset="0"/>
              <a:cs typeface="Arial" pitchFamily="34" charset="0"/>
            </a:rPr>
            <a:t>TECNOLOGÍA</a:t>
          </a:r>
          <a:endParaRPr lang="es-ES" sz="3200" b="1" dirty="0">
            <a:latin typeface="Georgia" pitchFamily="18" charset="0"/>
          </a:endParaRPr>
        </a:p>
      </dgm:t>
    </dgm:pt>
    <dgm:pt modelId="{80B9B9F9-DB42-41CC-9B41-D91E072D210F}" type="parTrans" cxnId="{68D78892-DA0E-47E3-98D6-0F47F2C0CBDB}">
      <dgm:prSet/>
      <dgm:spPr/>
      <dgm:t>
        <a:bodyPr/>
        <a:lstStyle/>
        <a:p>
          <a:endParaRPr lang="es-ES"/>
        </a:p>
      </dgm:t>
    </dgm:pt>
    <dgm:pt modelId="{03F768CA-ABBB-4A72-B2E4-35C1C89514B8}" type="sibTrans" cxnId="{68D78892-DA0E-47E3-98D6-0F47F2C0CBDB}">
      <dgm:prSet/>
      <dgm:spPr/>
      <dgm:t>
        <a:bodyPr/>
        <a:lstStyle/>
        <a:p>
          <a:endParaRPr lang="es-ES"/>
        </a:p>
      </dgm:t>
    </dgm:pt>
    <dgm:pt modelId="{8F28D367-4A15-4A93-A235-AAA57E79CAD9}" type="pres">
      <dgm:prSet presAssocID="{38E7B2A2-B223-4F35-8929-83C0E400AC2A}" presName="Name0" presStyleCnt="0">
        <dgm:presLayoutVars>
          <dgm:dir/>
          <dgm:resizeHandles val="exact"/>
        </dgm:presLayoutVars>
      </dgm:prSet>
      <dgm:spPr/>
    </dgm:pt>
    <dgm:pt modelId="{9B78429E-BC20-49ED-9D5D-4A4CC76828F5}" type="pres">
      <dgm:prSet presAssocID="{43FE6B3E-843E-47AC-9ADF-CAEB0EB19D4A}" presName="node" presStyleLbl="node1" presStyleIdx="0" presStyleCnt="3">
        <dgm:presLayoutVars>
          <dgm:bulletEnabled val="1"/>
        </dgm:presLayoutVars>
      </dgm:prSet>
      <dgm:spPr/>
    </dgm:pt>
    <dgm:pt modelId="{79D7DCA5-7BB9-4328-B763-1ED5BDFC09C6}" type="pres">
      <dgm:prSet presAssocID="{FD7385A9-42FD-4FB0-AD12-7C79D0EB7683}" presName="sibTrans" presStyleLbl="sibTrans2D1" presStyleIdx="0" presStyleCnt="3"/>
      <dgm:spPr/>
    </dgm:pt>
    <dgm:pt modelId="{9DCF47E8-F5AC-4C2E-B3A9-DF2C2B0B39B8}" type="pres">
      <dgm:prSet presAssocID="{FD7385A9-42FD-4FB0-AD12-7C79D0EB7683}" presName="connectorText" presStyleLbl="sibTrans2D1" presStyleIdx="0" presStyleCnt="3"/>
      <dgm:spPr/>
    </dgm:pt>
    <dgm:pt modelId="{23543E63-42E6-498D-8A52-69E17F0E7F57}" type="pres">
      <dgm:prSet presAssocID="{7858577E-F698-48A8-9552-884B4788BF41}" presName="node" presStyleLbl="node1" presStyleIdx="1" presStyleCnt="3" custScaleX="111669" custRadScaleRad="97170" custRadScaleInc="-991">
        <dgm:presLayoutVars>
          <dgm:bulletEnabled val="1"/>
        </dgm:presLayoutVars>
      </dgm:prSet>
      <dgm:spPr/>
    </dgm:pt>
    <dgm:pt modelId="{938D1FA9-A677-4510-899C-FBD7D2E56E49}" type="pres">
      <dgm:prSet presAssocID="{68E594A0-9A1B-4669-B6AF-C7F96A587ACE}" presName="sibTrans" presStyleLbl="sibTrans2D1" presStyleIdx="1" presStyleCnt="3"/>
      <dgm:spPr/>
    </dgm:pt>
    <dgm:pt modelId="{EEE0593D-C268-443B-B045-E8DCA33F25FE}" type="pres">
      <dgm:prSet presAssocID="{68E594A0-9A1B-4669-B6AF-C7F96A587ACE}" presName="connectorText" presStyleLbl="sibTrans2D1" presStyleIdx="1" presStyleCnt="3"/>
      <dgm:spPr/>
    </dgm:pt>
    <dgm:pt modelId="{8C9CBD89-1576-44C5-A133-85976F2C7A6A}" type="pres">
      <dgm:prSet presAssocID="{7F18AD8C-FC72-475D-A89E-6821465ECC81}" presName="node" presStyleLbl="node1" presStyleIdx="2" presStyleCnt="3" custScaleX="108262">
        <dgm:presLayoutVars>
          <dgm:bulletEnabled val="1"/>
        </dgm:presLayoutVars>
      </dgm:prSet>
      <dgm:spPr/>
    </dgm:pt>
    <dgm:pt modelId="{FC13EB9E-4AD0-4C17-B260-583B54A477E4}" type="pres">
      <dgm:prSet presAssocID="{03F768CA-ABBB-4A72-B2E4-35C1C89514B8}" presName="sibTrans" presStyleLbl="sibTrans2D1" presStyleIdx="2" presStyleCnt="3"/>
      <dgm:spPr/>
    </dgm:pt>
    <dgm:pt modelId="{D16A0FAD-7423-48ED-A937-936AC7E6CFEE}" type="pres">
      <dgm:prSet presAssocID="{03F768CA-ABBB-4A72-B2E4-35C1C89514B8}" presName="connectorText" presStyleLbl="sibTrans2D1" presStyleIdx="2" presStyleCnt="3"/>
      <dgm:spPr/>
    </dgm:pt>
  </dgm:ptLst>
  <dgm:cxnLst>
    <dgm:cxn modelId="{2E32A814-9DAD-4606-8F81-B4172746AA1B}" srcId="{38E7B2A2-B223-4F35-8929-83C0E400AC2A}" destId="{43FE6B3E-843E-47AC-9ADF-CAEB0EB19D4A}" srcOrd="0" destOrd="0" parTransId="{CB889E23-36C9-4F2D-9418-2920DA83DB04}" sibTransId="{FD7385A9-42FD-4FB0-AD12-7C79D0EB7683}"/>
    <dgm:cxn modelId="{ABEBB630-4927-4159-9B4E-0B9C8A85F544}" srcId="{38E7B2A2-B223-4F35-8929-83C0E400AC2A}" destId="{7858577E-F698-48A8-9552-884B4788BF41}" srcOrd="1" destOrd="0" parTransId="{12E179CC-805C-4AC0-AED8-EBBAF01D3C75}" sibTransId="{68E594A0-9A1B-4669-B6AF-C7F96A587ACE}"/>
    <dgm:cxn modelId="{96C4873A-AC25-4973-AF0C-733E8095ABE0}" type="presOf" srcId="{FD7385A9-42FD-4FB0-AD12-7C79D0EB7683}" destId="{79D7DCA5-7BB9-4328-B763-1ED5BDFC09C6}" srcOrd="0" destOrd="0" presId="urn:microsoft.com/office/officeart/2005/8/layout/cycle7"/>
    <dgm:cxn modelId="{CF92BA62-6445-4C17-BEB7-C809D4D93247}" type="presOf" srcId="{38E7B2A2-B223-4F35-8929-83C0E400AC2A}" destId="{8F28D367-4A15-4A93-A235-AAA57E79CAD9}" srcOrd="0" destOrd="0" presId="urn:microsoft.com/office/officeart/2005/8/layout/cycle7"/>
    <dgm:cxn modelId="{BC66747D-27E3-41F7-95DA-6CAF7D691163}" type="presOf" srcId="{FD7385A9-42FD-4FB0-AD12-7C79D0EB7683}" destId="{9DCF47E8-F5AC-4C2E-B3A9-DF2C2B0B39B8}" srcOrd="1" destOrd="0" presId="urn:microsoft.com/office/officeart/2005/8/layout/cycle7"/>
    <dgm:cxn modelId="{75167292-275E-4C01-BF93-AEF069435957}" type="presOf" srcId="{7F18AD8C-FC72-475D-A89E-6821465ECC81}" destId="{8C9CBD89-1576-44C5-A133-85976F2C7A6A}" srcOrd="0" destOrd="0" presId="urn:microsoft.com/office/officeart/2005/8/layout/cycle7"/>
    <dgm:cxn modelId="{68D78892-DA0E-47E3-98D6-0F47F2C0CBDB}" srcId="{38E7B2A2-B223-4F35-8929-83C0E400AC2A}" destId="{7F18AD8C-FC72-475D-A89E-6821465ECC81}" srcOrd="2" destOrd="0" parTransId="{80B9B9F9-DB42-41CC-9B41-D91E072D210F}" sibTransId="{03F768CA-ABBB-4A72-B2E4-35C1C89514B8}"/>
    <dgm:cxn modelId="{28A1FF9B-BF40-4CFB-8EAF-E8C2E3677552}" type="presOf" srcId="{03F768CA-ABBB-4A72-B2E4-35C1C89514B8}" destId="{FC13EB9E-4AD0-4C17-B260-583B54A477E4}" srcOrd="0" destOrd="0" presId="urn:microsoft.com/office/officeart/2005/8/layout/cycle7"/>
    <dgm:cxn modelId="{87165DB1-A9A8-4C14-9960-18B662AE9FDA}" type="presOf" srcId="{43FE6B3E-843E-47AC-9ADF-CAEB0EB19D4A}" destId="{9B78429E-BC20-49ED-9D5D-4A4CC76828F5}" srcOrd="0" destOrd="0" presId="urn:microsoft.com/office/officeart/2005/8/layout/cycle7"/>
    <dgm:cxn modelId="{DF11D8C8-612F-4F50-A66F-2FC24FF9C438}" type="presOf" srcId="{68E594A0-9A1B-4669-B6AF-C7F96A587ACE}" destId="{EEE0593D-C268-443B-B045-E8DCA33F25FE}" srcOrd="1" destOrd="0" presId="urn:microsoft.com/office/officeart/2005/8/layout/cycle7"/>
    <dgm:cxn modelId="{86304CCD-651B-4788-97BF-341B5A2AB2E1}" type="presOf" srcId="{03F768CA-ABBB-4A72-B2E4-35C1C89514B8}" destId="{D16A0FAD-7423-48ED-A937-936AC7E6CFEE}" srcOrd="1" destOrd="0" presId="urn:microsoft.com/office/officeart/2005/8/layout/cycle7"/>
    <dgm:cxn modelId="{3D35ACDC-9588-4EBF-BE82-DF35B14697B0}" type="presOf" srcId="{68E594A0-9A1B-4669-B6AF-C7F96A587ACE}" destId="{938D1FA9-A677-4510-899C-FBD7D2E56E49}" srcOrd="0" destOrd="0" presId="urn:microsoft.com/office/officeart/2005/8/layout/cycle7"/>
    <dgm:cxn modelId="{B307C9E1-E3A7-4B39-B41A-F648D1AF1B71}" type="presOf" srcId="{7858577E-F698-48A8-9552-884B4788BF41}" destId="{23543E63-42E6-498D-8A52-69E17F0E7F57}" srcOrd="0" destOrd="0" presId="urn:microsoft.com/office/officeart/2005/8/layout/cycle7"/>
    <dgm:cxn modelId="{700FBA8A-95BB-4EA2-BD30-931B74D3ABF4}" type="presParOf" srcId="{8F28D367-4A15-4A93-A235-AAA57E79CAD9}" destId="{9B78429E-BC20-49ED-9D5D-4A4CC76828F5}" srcOrd="0" destOrd="0" presId="urn:microsoft.com/office/officeart/2005/8/layout/cycle7"/>
    <dgm:cxn modelId="{0FE3F097-19D3-427D-84B4-607DC4DE3D6F}" type="presParOf" srcId="{8F28D367-4A15-4A93-A235-AAA57E79CAD9}" destId="{79D7DCA5-7BB9-4328-B763-1ED5BDFC09C6}" srcOrd="1" destOrd="0" presId="urn:microsoft.com/office/officeart/2005/8/layout/cycle7"/>
    <dgm:cxn modelId="{F3DF670B-02E8-4AEA-A443-56376516779B}" type="presParOf" srcId="{79D7DCA5-7BB9-4328-B763-1ED5BDFC09C6}" destId="{9DCF47E8-F5AC-4C2E-B3A9-DF2C2B0B39B8}" srcOrd="0" destOrd="0" presId="urn:microsoft.com/office/officeart/2005/8/layout/cycle7"/>
    <dgm:cxn modelId="{A25CEFF4-F0B9-474A-B952-40B41D7B9F53}" type="presParOf" srcId="{8F28D367-4A15-4A93-A235-AAA57E79CAD9}" destId="{23543E63-42E6-498D-8A52-69E17F0E7F57}" srcOrd="2" destOrd="0" presId="urn:microsoft.com/office/officeart/2005/8/layout/cycle7"/>
    <dgm:cxn modelId="{448B0E4F-69AB-4922-B5E1-33DDE886DE0E}" type="presParOf" srcId="{8F28D367-4A15-4A93-A235-AAA57E79CAD9}" destId="{938D1FA9-A677-4510-899C-FBD7D2E56E49}" srcOrd="3" destOrd="0" presId="urn:microsoft.com/office/officeart/2005/8/layout/cycle7"/>
    <dgm:cxn modelId="{186B48EE-E2B2-4682-AAA8-75C5CC304494}" type="presParOf" srcId="{938D1FA9-A677-4510-899C-FBD7D2E56E49}" destId="{EEE0593D-C268-443B-B045-E8DCA33F25FE}" srcOrd="0" destOrd="0" presId="urn:microsoft.com/office/officeart/2005/8/layout/cycle7"/>
    <dgm:cxn modelId="{A64E6BF0-14AC-460A-9BDB-B7831C44B6B8}" type="presParOf" srcId="{8F28D367-4A15-4A93-A235-AAA57E79CAD9}" destId="{8C9CBD89-1576-44C5-A133-85976F2C7A6A}" srcOrd="4" destOrd="0" presId="urn:microsoft.com/office/officeart/2005/8/layout/cycle7"/>
    <dgm:cxn modelId="{FF7B36BC-1F5D-490E-A771-D97EDB6363A2}" type="presParOf" srcId="{8F28D367-4A15-4A93-A235-AAA57E79CAD9}" destId="{FC13EB9E-4AD0-4C17-B260-583B54A477E4}" srcOrd="5" destOrd="0" presId="urn:microsoft.com/office/officeart/2005/8/layout/cycle7"/>
    <dgm:cxn modelId="{F568E722-1E59-4BBE-AD62-54168BDF9E42}" type="presParOf" srcId="{FC13EB9E-4AD0-4C17-B260-583B54A477E4}" destId="{D16A0FAD-7423-48ED-A937-936AC7E6CF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8429E-BC20-49ED-9D5D-4A4CC76828F5}">
      <dsp:nvSpPr>
        <dsp:cNvPr id="0" name=""/>
        <dsp:cNvSpPr/>
      </dsp:nvSpPr>
      <dsp:spPr>
        <a:xfrm>
          <a:off x="2650545" y="1202"/>
          <a:ext cx="3146399" cy="157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Georgia" pitchFamily="18" charset="0"/>
              <a:cs typeface="Arial" pitchFamily="34" charset="0"/>
            </a:rPr>
            <a:t>CIENCIA</a:t>
          </a:r>
          <a:endParaRPr lang="es-ES" sz="4800" kern="1200" dirty="0">
            <a:latin typeface="Georgia" pitchFamily="18" charset="0"/>
          </a:endParaRPr>
        </a:p>
      </dsp:txBody>
      <dsp:txXfrm>
        <a:off x="2696622" y="47279"/>
        <a:ext cx="3054245" cy="1481045"/>
      </dsp:txXfrm>
    </dsp:sp>
    <dsp:sp modelId="{79D7DCA5-7BB9-4328-B763-1ED5BDFC09C6}">
      <dsp:nvSpPr>
        <dsp:cNvPr id="0" name=""/>
        <dsp:cNvSpPr/>
      </dsp:nvSpPr>
      <dsp:spPr>
        <a:xfrm rot="3610992">
          <a:off x="4822979" y="2726467"/>
          <a:ext cx="1339166" cy="550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4988165" y="2836591"/>
        <a:ext cx="1008794" cy="330371"/>
      </dsp:txXfrm>
    </dsp:sp>
    <dsp:sp modelId="{23543E63-42E6-498D-8A52-69E17F0E7F57}">
      <dsp:nvSpPr>
        <dsp:cNvPr id="0" name=""/>
        <dsp:cNvSpPr/>
      </dsp:nvSpPr>
      <dsp:spPr>
        <a:xfrm>
          <a:off x="5004604" y="4429151"/>
          <a:ext cx="3513552" cy="157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latin typeface="Georgia" pitchFamily="18" charset="0"/>
              <a:cs typeface="Arial" pitchFamily="34" charset="0"/>
            </a:rPr>
            <a:t>SOCIEDAD</a:t>
          </a:r>
          <a:r>
            <a:rPr kumimoji="0" lang="es-E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es-ES" sz="4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 </a:t>
          </a:r>
          <a:endParaRPr lang="es-ES" sz="4100" kern="1200" dirty="0"/>
        </a:p>
      </dsp:txBody>
      <dsp:txXfrm>
        <a:off x="5050681" y="4475228"/>
        <a:ext cx="3421398" cy="1481045"/>
      </dsp:txXfrm>
    </dsp:sp>
    <dsp:sp modelId="{938D1FA9-A677-4510-899C-FBD7D2E56E49}">
      <dsp:nvSpPr>
        <dsp:cNvPr id="0" name=""/>
        <dsp:cNvSpPr/>
      </dsp:nvSpPr>
      <dsp:spPr>
        <a:xfrm rot="10754015">
          <a:off x="3498116" y="4975138"/>
          <a:ext cx="1339166" cy="550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 rot="10800000">
        <a:off x="3663302" y="5085262"/>
        <a:ext cx="1008794" cy="330371"/>
      </dsp:txXfrm>
    </dsp:sp>
    <dsp:sp modelId="{8C9CBD89-1576-44C5-A133-85976F2C7A6A}">
      <dsp:nvSpPr>
        <dsp:cNvPr id="0" name=""/>
        <dsp:cNvSpPr/>
      </dsp:nvSpPr>
      <dsp:spPr>
        <a:xfrm>
          <a:off x="-75559" y="4497827"/>
          <a:ext cx="3406355" cy="157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Georgia" pitchFamily="18" charset="0"/>
              <a:cs typeface="Arial" pitchFamily="34" charset="0"/>
            </a:rPr>
            <a:t>TECNOLOGÍA</a:t>
          </a:r>
          <a:endParaRPr lang="es-ES" sz="3200" b="1" kern="1200" dirty="0">
            <a:latin typeface="Georgia" pitchFamily="18" charset="0"/>
          </a:endParaRPr>
        </a:p>
      </dsp:txBody>
      <dsp:txXfrm>
        <a:off x="-29482" y="4543904"/>
        <a:ext cx="3314201" cy="1481045"/>
      </dsp:txXfrm>
    </dsp:sp>
    <dsp:sp modelId="{FC13EB9E-4AD0-4C17-B260-583B54A477E4}">
      <dsp:nvSpPr>
        <dsp:cNvPr id="0" name=""/>
        <dsp:cNvSpPr/>
      </dsp:nvSpPr>
      <dsp:spPr>
        <a:xfrm rot="18000000">
          <a:off x="2256098" y="2760805"/>
          <a:ext cx="1339166" cy="5506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>
        <a:off x="2421284" y="2870929"/>
        <a:ext cx="1008794" cy="33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DB4DE-8D42-4454-945E-ECDA77BCC406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86352-A45D-4872-B13C-3B2D58EC6F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fld id="{66A98E4A-BA0F-4E58-8915-876D2A732F08}" type="slidenum">
              <a:rPr lang="es-ES" sz="1200">
                <a:solidFill>
                  <a:prstClr val="black"/>
                </a:solidFill>
              </a:rPr>
              <a:pPr/>
              <a:t>13</a:t>
            </a:fld>
            <a:endParaRPr lang="es-E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5475F-7847-4400-B60A-B08E7D2AC4A4}" type="datetimeFigureOut">
              <a:rPr lang="es-ES" smtClean="0"/>
              <a:pPr/>
              <a:t>19/11/2024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85587C-B29D-493C-9CB8-4A396DAFC96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Rudolf_Virchow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CTS\tema%201%20CTS%20curso%2024.25\Ciencia,_t&#233;cnica_y_tecnolog&#237;a(720p).mp4" TargetMode="External"/><Relationship Id="rId1" Type="http://schemas.microsoft.com/office/2007/relationships/media" Target="file:///F:\CTS\tema%201%20CTS%20curso%2024.25\Ciencia,_t&#233;cnica_y_tecnolog&#237;a(720p).mp4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CTS\tema%201%20CTS%20curso%2024.25\Ciencia_vs._Tecnolog&#237;a(480p).mp4" TargetMode="External"/><Relationship Id="rId1" Type="http://schemas.microsoft.com/office/2007/relationships/media" Target="file:///F:\CTS\tema%201%20CTS%20curso%2024.25\Ciencia_vs._Tecnolog&#237;a(480p).mp4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s-ES" sz="4800" b="1" dirty="0">
                <a:latin typeface="Arial" pitchFamily="34" charset="0"/>
                <a:cs typeface="Arial" pitchFamily="34" charset="0"/>
              </a:rPr>
            </a:br>
            <a:r>
              <a:rPr lang="es-ES" sz="4800" b="1" dirty="0">
                <a:latin typeface="Arial" pitchFamily="34" charset="0"/>
                <a:cs typeface="Arial" pitchFamily="34" charset="0"/>
              </a:rPr>
              <a:t>ESTUDIOS DE CIENCIA, TECNOLOGÍA Y SOCIEDAD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pPr algn="ctr"/>
            <a:r>
              <a:rPr lang="es-ES" sz="3200">
                <a:latin typeface="Arial Black" pitchFamily="34" charset="0"/>
              </a:rPr>
              <a:t>CURSO 2024-2025</a:t>
            </a:r>
            <a:endParaRPr lang="es-E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928958" cy="56436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795" name="Imagen 1"/>
          <p:cNvPicPr>
            <a:picLocks noChangeAspect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3143239" cy="56436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4" descr="D:\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564360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4 Flecha derecha"/>
          <p:cNvSpPr/>
          <p:nvPr/>
        </p:nvSpPr>
        <p:spPr>
          <a:xfrm>
            <a:off x="642910" y="6072206"/>
            <a:ext cx="7500990" cy="4286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7" y="158896"/>
            <a:ext cx="4061084" cy="49805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4761" t="14039" r="22222" b="22247"/>
          <a:stretch/>
        </p:blipFill>
        <p:spPr>
          <a:xfrm>
            <a:off x="4855336" y="158896"/>
            <a:ext cx="3864327" cy="49564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26213" y="5286388"/>
            <a:ext cx="85000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Época del pensamiento anatómico: </a:t>
            </a:r>
            <a:r>
              <a:rPr lang="es-MX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anatomía, la cirugía y la anatomía patológica. </a:t>
            </a:r>
          </a:p>
          <a:p>
            <a:endParaRPr lang="es-E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257" r="-1" b="18471"/>
          <a:stretch/>
        </p:blipFill>
        <p:spPr>
          <a:xfrm>
            <a:off x="323850" y="1277289"/>
            <a:ext cx="4051749" cy="503335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28675" name="CuadroTexto 4"/>
          <p:cNvSpPr txBox="1">
            <a:spLocks noChangeArrowheads="1"/>
          </p:cNvSpPr>
          <p:nvPr/>
        </p:nvSpPr>
        <p:spPr bwMode="auto">
          <a:xfrm>
            <a:off x="323850" y="6390962"/>
            <a:ext cx="316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William Harvey</a:t>
            </a:r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8676" name="CuadroTexto 1"/>
          <p:cNvSpPr txBox="1">
            <a:spLocks noChangeArrowheads="1"/>
          </p:cNvSpPr>
          <p:nvPr/>
        </p:nvSpPr>
        <p:spPr bwMode="auto">
          <a:xfrm>
            <a:off x="4957874" y="1277289"/>
            <a:ext cx="3580819" cy="5033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>
              <a:defRPr sz="2800" b="1" i="1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r>
              <a:rPr lang="es-ES" sz="3200" i="0" dirty="0">
                <a:solidFill>
                  <a:prstClr val="white"/>
                </a:solidFill>
                <a:latin typeface="Arial" charset="0"/>
                <a:cs typeface="Arial" charset="0"/>
              </a:rPr>
              <a:t>El descubrimiento de la circulación de la sangre por el médico y anatomista inglés William Harvey, en 1628. </a:t>
            </a:r>
          </a:p>
          <a:p>
            <a:endParaRPr lang="es-ES" sz="3200" i="0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Siglo XVII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3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6372"/>
            <a:ext cx="4002970" cy="506679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1747" name="CuadroTexto 4"/>
          <p:cNvSpPr txBox="1">
            <a:spLocks noChangeArrowheads="1"/>
          </p:cNvSpPr>
          <p:nvPr/>
        </p:nvSpPr>
        <p:spPr bwMode="auto">
          <a:xfrm>
            <a:off x="355600" y="6303168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Edward </a:t>
            </a:r>
            <a:r>
              <a:rPr lang="es-ES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Jenner</a:t>
            </a:r>
            <a:endParaRPr lang="es-MX" sz="2000" b="1" dirty="0">
              <a:solidFill>
                <a:prstClr val="black"/>
              </a:solidFill>
              <a:latin typeface="Century" pitchFamily="18" charset="0"/>
            </a:endParaRPr>
          </a:p>
        </p:txBody>
      </p:sp>
      <p:sp>
        <p:nvSpPr>
          <p:cNvPr id="31748" name="CuadroTexto 1"/>
          <p:cNvSpPr txBox="1">
            <a:spLocks noChangeArrowheads="1"/>
          </p:cNvSpPr>
          <p:nvPr/>
        </p:nvSpPr>
        <p:spPr bwMode="auto">
          <a:xfrm>
            <a:off x="4777570" y="1143000"/>
            <a:ext cx="3696729" cy="51601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>
              <a:defRPr sz="2800" b="1" i="1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r>
              <a:rPr lang="es-ES" sz="3200" i="0" dirty="0">
                <a:solidFill>
                  <a:prstClr val="white"/>
                </a:solidFill>
                <a:latin typeface="Arial" charset="0"/>
                <a:cs typeface="Arial" charset="0"/>
              </a:rPr>
              <a:t>En 1796 el médico británico Edward </a:t>
            </a:r>
            <a:r>
              <a:rPr lang="es-ES" sz="3200" i="0" dirty="0" err="1">
                <a:solidFill>
                  <a:prstClr val="white"/>
                </a:solidFill>
                <a:latin typeface="Arial" charset="0"/>
                <a:cs typeface="Arial" charset="0"/>
              </a:rPr>
              <a:t>Jenner</a:t>
            </a:r>
            <a:r>
              <a:rPr lang="es-ES" sz="3200" i="0" dirty="0">
                <a:solidFill>
                  <a:prstClr val="white"/>
                </a:solidFill>
                <a:latin typeface="Arial" charset="0"/>
                <a:cs typeface="Arial" charset="0"/>
              </a:rPr>
              <a:t> descubre el principio de la vacunación como medida preventiva frente a la viruela. </a:t>
            </a:r>
            <a:endParaRPr lang="es-MX" sz="3200" i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Siglo XVIII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udolf Virchow.jpg">
            <a:hlinkClick r:id="rId2"/>
          </p:cNvPr>
          <p:cNvPicPr/>
          <p:nvPr/>
        </p:nvPicPr>
        <p:blipFill rotWithShape="1">
          <a:blip r:embed="rId3"/>
          <a:srcRect l="5628" r="8473"/>
          <a:stretch/>
        </p:blipFill>
        <p:spPr bwMode="auto">
          <a:xfrm>
            <a:off x="554636" y="957793"/>
            <a:ext cx="3867462" cy="524813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4755" name="CuadroTexto 2"/>
          <p:cNvSpPr txBox="1">
            <a:spLocks noChangeArrowheads="1"/>
          </p:cNvSpPr>
          <p:nvPr/>
        </p:nvSpPr>
        <p:spPr bwMode="auto">
          <a:xfrm>
            <a:off x="399399" y="6315240"/>
            <a:ext cx="4687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Virchow (1821-1909)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862149" y="911245"/>
            <a:ext cx="3772186" cy="535744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r>
              <a:rPr lang="es-ES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El patólogo alemán Rudolf Virchow, da a conocer sus ideas sobre la célula como asiento de la enfermedad, en 1839.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146186"/>
            <a:ext cx="7886700" cy="702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rgbClr val="C00000"/>
                </a:solidFill>
                <a:latin typeface="Arial Black" pitchFamily="34" charset="0"/>
              </a:rPr>
              <a:t>Siglo XIX</a:t>
            </a:r>
            <a:endParaRPr lang="es-MX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4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72" t="7266" r="803" b="24275"/>
          <a:stretch/>
        </p:blipFill>
        <p:spPr>
          <a:xfrm>
            <a:off x="509666" y="976722"/>
            <a:ext cx="8184629" cy="45387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76803" name="CuadroTexto 2"/>
          <p:cNvSpPr txBox="1">
            <a:spLocks noChangeArrowheads="1"/>
          </p:cNvSpPr>
          <p:nvPr/>
        </p:nvSpPr>
        <p:spPr bwMode="auto">
          <a:xfrm>
            <a:off x="509666" y="5771213"/>
            <a:ext cx="826174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Los físicos franceses Pierre y Marie Curie descubren el radio que permitió tratar algunas formas de cáncer.</a:t>
            </a:r>
            <a:endParaRPr lang="es-MX" sz="2400" dirty="0">
              <a:solidFill>
                <a:prstClr val="white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9666" y="127894"/>
            <a:ext cx="4312847" cy="720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Siglo XIX</a:t>
            </a:r>
            <a:endParaRPr lang="es-MX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4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571768" cy="51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00562" y="64291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Black" pitchFamily="34" charset="0"/>
              </a:rPr>
              <a:t>¿LOS ADELANTOS DE LA CIENCIA Y LA TECNOLOGÍA SIEMPRE ESTÁN PARA EL BIENESTAR DE TODA LA SOCIEDAD</a:t>
            </a:r>
            <a:r>
              <a:rPr lang="es-ES" sz="2000" dirty="0">
                <a:latin typeface="Arial Black" pitchFamily="34" charset="0"/>
              </a:rPr>
              <a:t>? </a:t>
            </a:r>
            <a:r>
              <a:rPr lang="es-ES" sz="1200" dirty="0">
                <a:latin typeface="Arial Black" pitchFamily="34" charset="0"/>
              </a:rPr>
              <a:t> </a:t>
            </a:r>
          </a:p>
        </p:txBody>
      </p:sp>
      <p:sp>
        <p:nvSpPr>
          <p:cNvPr id="4" name="3 Llamada ovalada"/>
          <p:cNvSpPr/>
          <p:nvPr/>
        </p:nvSpPr>
        <p:spPr>
          <a:xfrm>
            <a:off x="4357654" y="0"/>
            <a:ext cx="4786346" cy="3071834"/>
          </a:xfrm>
          <a:prstGeom prst="wedgeEllipseCallout">
            <a:avLst>
              <a:gd name="adj1" fmla="val -74382"/>
              <a:gd name="adj2" fmla="val 538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395289" y="285752"/>
            <a:ext cx="8497887" cy="112183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_tradnl" sz="2800" b="1" dirty="0">
                <a:latin typeface="Arial" charset="0"/>
                <a:cs typeface="Arial" charset="0"/>
              </a:rPr>
              <a:t>Los experimentos  con humanos desarrollados por los nazis en la Segunda Guerra Mundial.</a:t>
            </a:r>
            <a:endParaRPr lang="es-ES" sz="28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s-ES" sz="2800" dirty="0"/>
          </a:p>
        </p:txBody>
      </p:sp>
      <p:pic>
        <p:nvPicPr>
          <p:cNvPr id="52226" name="Picture 2" descr="E:\imágenes tema 4\ángel de la mue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1417918"/>
            <a:ext cx="2643200" cy="256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7" name="Picture 3" descr="E:\imágenes tema 4\experimentos científicos con humanos por el doctor nazi Jos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4214285"/>
            <a:ext cx="2476500" cy="2357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E:\imágenes tema 4\experimen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9" y="4214285"/>
            <a:ext cx="2465387" cy="2355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8264"/>
            <a:ext cx="4786314" cy="3589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:\tema 4\khcn-desarrollo-empres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2" y="1"/>
            <a:ext cx="4190998" cy="31432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179389" y="260351"/>
            <a:ext cx="8785225" cy="23114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ES_tradnl" sz="3200" b="1" dirty="0">
                <a:latin typeface="Arial" pitchFamily="34" charset="0"/>
                <a:cs typeface="Arial" pitchFamily="34" charset="0"/>
              </a:rPr>
              <a:t>La utilización de las empresas biotecnológicas y farmacéuticas al servicio de la obtención de grandes ganancias.</a:t>
            </a:r>
          </a:p>
          <a:p>
            <a:pPr>
              <a:defRPr/>
            </a:pPr>
            <a:endParaRPr lang="es-ES" sz="32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E:\imágenes tema 4\empresas biotecnológicas internac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714776" cy="411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1" name="Picture 3" descr="E:\imágenes tema 4\empresas trasnacionales en biotecnologí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4" y="2643182"/>
            <a:ext cx="3159149" cy="4021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Tema </a:t>
            </a:r>
            <a:r>
              <a:rPr lang="es-ES" sz="3600" dirty="0"/>
              <a:t>1. </a:t>
            </a:r>
            <a:r>
              <a:rPr lang="es-ES" sz="3600" b="1" dirty="0">
                <a:latin typeface="Arial" pitchFamily="34" charset="0"/>
                <a:cs typeface="Arial" pitchFamily="34" charset="0"/>
              </a:rPr>
              <a:t>Antecedentes de los estudios sociales de la ciencia y la tecnología. 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496"/>
            <a:ext cx="8229600" cy="285752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ES" dirty="0">
                <a:latin typeface="Arial" pitchFamily="34" charset="0"/>
                <a:cs typeface="Arial" pitchFamily="34" charset="0"/>
              </a:rPr>
              <a:t>Clase 2. Los estudios CTS y el tipo de reflexión científica, tecnológica y social que proponen. Pertinencia en la formación de los profesionales de las Ciencias Médicas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Cambio de categoría\4112015_par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411662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E:\Cambio de categoría\a-day-made-of-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38"/>
            <a:ext cx="422751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214312" y="285728"/>
            <a:ext cx="88846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las siguientes imágenes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4" descr="E:\pedagogia contemporanea\índic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3940320" cy="472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85784" y="1142984"/>
            <a:ext cx="4500562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68" y="1357298"/>
            <a:ext cx="4572032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714612" y="3929066"/>
            <a:ext cx="457203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85720" y="428604"/>
          <a:ext cx="850109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472" y="1428736"/>
            <a:ext cx="78581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CLASE PRÁCTICA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¿QUÉ ES LA CIENCIA?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4071942"/>
            <a:ext cx="858679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¿QUÉ ES LA TECNOLOGIA 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iencia,_técnica_y_tecnología(720p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Ciencia_vs._Tecnología(480p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579"/>
            <a:ext cx="9215437" cy="691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Ciencia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Tecnología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Sociedad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t="4362" r="6487" b="5819"/>
          <a:stretch/>
        </p:blipFill>
        <p:spPr bwMode="auto">
          <a:xfrm>
            <a:off x="2357422" y="1643050"/>
            <a:ext cx="1979487" cy="397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540568" y="388279"/>
            <a:ext cx="532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ambria" pitchFamily="18" charset="0"/>
              </a:rPr>
              <a:t>¿Observa estas imágenes?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2000264" cy="354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4"/>
          <a:srcRect l="8706" r="6443"/>
          <a:stretch>
            <a:fillRect/>
          </a:stretch>
        </p:blipFill>
        <p:spPr>
          <a:xfrm>
            <a:off x="179513" y="2478494"/>
            <a:ext cx="2035033" cy="4017432"/>
          </a:xfrm>
          <a:prstGeom prst="rect">
            <a:avLst/>
          </a:prstGeom>
          <a:noFill/>
          <a:ln w="57150">
            <a:solidFill>
              <a:schemeClr val="tx1"/>
            </a:solidFill>
            <a:miter/>
          </a:ln>
        </p:spPr>
      </p:pic>
      <p:pic>
        <p:nvPicPr>
          <p:cNvPr id="7" name="Picture 2" descr="H:\tema 4\khcn-desarrollo-empres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14290"/>
            <a:ext cx="2214546" cy="38576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3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251</Words>
  <Application>Microsoft Office PowerPoint</Application>
  <PresentationFormat>Presentación en pantalla (4:3)</PresentationFormat>
  <Paragraphs>33</Paragraphs>
  <Slides>23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Century</vt:lpstr>
      <vt:lpstr>Constantia</vt:lpstr>
      <vt:lpstr>Georgia</vt:lpstr>
      <vt:lpstr>Wingdings 2</vt:lpstr>
      <vt:lpstr>Flujo</vt:lpstr>
      <vt:lpstr> ESTUDIOS DE CIENCIA, TECNOLOGÍA Y SOCIEDAD</vt:lpstr>
      <vt:lpstr>Tema 1. Antecedentes de los estudios sociales de la ciencia y la tecnología. </vt:lpstr>
      <vt:lpstr>¿QUÉ ES LA CIENCIA? </vt:lpstr>
      <vt:lpstr>Presentación de PowerPoint</vt:lpstr>
      <vt:lpstr>Presentación de PowerPoint</vt:lpstr>
      <vt:lpstr>Ciencia </vt:lpstr>
      <vt:lpstr>Tecnología </vt:lpstr>
      <vt:lpstr>Sociedad</vt:lpstr>
      <vt:lpstr>Presentación de PowerPoint</vt:lpstr>
      <vt:lpstr>Presentación de PowerPoint</vt:lpstr>
      <vt:lpstr>Presentación de PowerPoint</vt:lpstr>
      <vt:lpstr>Siglo XVII</vt:lpstr>
      <vt:lpstr>Siglo XVIII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DE CIENCIA, TECNOLOGÍA Y SOCIEDAD</dc:title>
  <dc:creator>Yuset</dc:creator>
  <cp:lastModifiedBy>jpmtzl@infomed.sld.cu</cp:lastModifiedBy>
  <cp:revision>25</cp:revision>
  <dcterms:created xsi:type="dcterms:W3CDTF">2010-07-09T05:08:00Z</dcterms:created>
  <dcterms:modified xsi:type="dcterms:W3CDTF">2024-11-19T19:16:10Z</dcterms:modified>
</cp:coreProperties>
</file>