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5" r:id="rId5"/>
    <p:sldId id="268" r:id="rId6"/>
    <p:sldId id="269" r:id="rId7"/>
    <p:sldId id="271" r:id="rId8"/>
    <p:sldId id="272" r:id="rId9"/>
    <p:sldId id="273" r:id="rId10"/>
    <p:sldId id="270" r:id="rId11"/>
    <p:sldId id="262" r:id="rId12"/>
    <p:sldId id="266" r:id="rId13"/>
    <p:sldId id="267" r:id="rId14"/>
    <p:sldId id="264" r:id="rId15"/>
    <p:sldId id="274" r:id="rId16"/>
    <p:sldId id="261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0A67F-B6A7-4E96-9CA2-D3E334FC4ACB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700C5-9425-4BD6-8906-3A07C3094B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56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700C5-9425-4BD6-8906-3A07C3094B9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84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38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36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15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517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03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84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3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96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42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5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798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23B8D-70AB-4DF4-B87B-2F1A3F65CF25}" type="datetimeFigureOut">
              <a:rPr lang="es-ES" smtClean="0"/>
              <a:t>08/03/2025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3EBD1-CDC9-4BA4-9B71-A2B34B4664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81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esquisa.bvsalud.org/portal.resource/pt/lil-629798" TargetMode="External"/><Relationship Id="rId2" Type="http://schemas.openxmlformats.org/officeDocument/2006/relationships/hyperlink" Target="https://doi.org/10.1016/j.edumed.2016.10.00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cielo.sld.cu/scielo.php?script=sci_arttex&amp;pid=S0854-03002020000400021&amp;Ing=es&amp;Ing=pt" TargetMode="External"/><Relationship Id="rId2" Type="http://schemas.openxmlformats.org/officeDocument/2006/relationships/hyperlink" Target="http://revzoilomarinello.sld.cu/index.php/zmv/article/view/158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90" y="2756005"/>
            <a:ext cx="11080076" cy="1325563"/>
          </a:xfrm>
        </p:spPr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arte de criticar la ciencia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11590" y="4647142"/>
            <a:ext cx="8596183" cy="1916381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Dr. Christian Meijides Mejias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Médico Residente de Inmunología. Departamento de Inmunología de la IPBC Victoria de Girón.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773" y="4352666"/>
            <a:ext cx="2884227" cy="250533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1590" y="159107"/>
            <a:ext cx="110800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Universidad de Ciencias Médicas de La Habana</a:t>
            </a:r>
          </a:p>
          <a:p>
            <a:pPr algn="ctr">
              <a:lnSpc>
                <a:spcPct val="150000"/>
              </a:lnSpc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Facultad de Medicina Miguel Enríquez</a:t>
            </a:r>
          </a:p>
          <a:p>
            <a:pPr algn="ctr">
              <a:lnSpc>
                <a:spcPct val="150000"/>
              </a:lnSpc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Laboratorio Central del Líquido Cefalorraquídeo (LABCEL)</a:t>
            </a:r>
          </a:p>
        </p:txBody>
      </p:sp>
    </p:spTree>
    <p:extLst>
      <p:ext uri="{BB962C8B-B14F-4D97-AF65-F5344CB8AC3E}">
        <p14:creationId xmlns:p14="http://schemas.microsoft.com/office/powerpoint/2010/main" val="3223027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169" y="0"/>
            <a:ext cx="5114987" cy="685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156" y="0"/>
            <a:ext cx="4973590" cy="6785436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6612673" y="914676"/>
            <a:ext cx="4682336" cy="72137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6611495" y="1686033"/>
            <a:ext cx="4683513" cy="203718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>
            <a:endCxn id="12" idx="2"/>
          </p:cNvCxnSpPr>
          <p:nvPr/>
        </p:nvCxnSpPr>
        <p:spPr>
          <a:xfrm>
            <a:off x="11339938" y="3146369"/>
            <a:ext cx="371424" cy="5141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 rot="5400000">
            <a:off x="11402868" y="3013121"/>
            <a:ext cx="98632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4</a:t>
            </a: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11307217" y="1658627"/>
            <a:ext cx="404145" cy="115451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 rot="5400000">
            <a:off x="11417226" y="1451382"/>
            <a:ext cx="975816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3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549921" y="3578578"/>
            <a:ext cx="4683513" cy="19007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Conector recto de flecha 21"/>
          <p:cNvCxnSpPr/>
          <p:nvPr/>
        </p:nvCxnSpPr>
        <p:spPr>
          <a:xfrm flipH="1">
            <a:off x="1014663" y="4191522"/>
            <a:ext cx="535258" cy="557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 rot="16200000">
            <a:off x="350494" y="4069288"/>
            <a:ext cx="95900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1</a:t>
            </a:r>
          </a:p>
        </p:txBody>
      </p:sp>
      <p:cxnSp>
        <p:nvCxnSpPr>
          <p:cNvPr id="24" name="Conector recto de flecha 23"/>
          <p:cNvCxnSpPr/>
          <p:nvPr/>
        </p:nvCxnSpPr>
        <p:spPr>
          <a:xfrm flipH="1">
            <a:off x="1102505" y="5866296"/>
            <a:ext cx="4474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 rot="16200000">
            <a:off x="373567" y="5676475"/>
            <a:ext cx="102947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2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1557412" y="5493762"/>
            <a:ext cx="4685128" cy="95219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/>
          <p:cNvSpPr/>
          <p:nvPr/>
        </p:nvSpPr>
        <p:spPr>
          <a:xfrm>
            <a:off x="6620483" y="475848"/>
            <a:ext cx="4685128" cy="4114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2" name="Conector recto de flecha 31"/>
          <p:cNvCxnSpPr/>
          <p:nvPr/>
        </p:nvCxnSpPr>
        <p:spPr>
          <a:xfrm flipV="1">
            <a:off x="11305611" y="681559"/>
            <a:ext cx="299532" cy="860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 rot="5400000">
            <a:off x="11402394" y="382803"/>
            <a:ext cx="102947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2</a:t>
            </a:r>
          </a:p>
        </p:txBody>
      </p:sp>
    </p:spTree>
    <p:extLst>
      <p:ext uri="{BB962C8B-B14F-4D97-AF65-F5344CB8AC3E}">
        <p14:creationId xmlns:p14="http://schemas.microsoft.com/office/powerpoint/2010/main" val="13346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1251" y="1170162"/>
            <a:ext cx="10515600" cy="433333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¿Por qué es necesaria la crítica científica?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¿Por qué nos sentimos deprimidos en el mejor de los casos, cuando recibimos una crítica?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¿Es la crítica beneficiosa para la ciencia, para los autores y hasta para la revista?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¿Qué debemos hacer para revertir esta situación?</a:t>
            </a:r>
          </a:p>
        </p:txBody>
      </p:sp>
    </p:spTree>
    <p:extLst>
      <p:ext uri="{BB962C8B-B14F-4D97-AF65-F5344CB8AC3E}">
        <p14:creationId xmlns:p14="http://schemas.microsoft.com/office/powerpoint/2010/main" val="3086968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173671"/>
              </p:ext>
            </p:extLst>
          </p:nvPr>
        </p:nvGraphicFramePr>
        <p:xfrm>
          <a:off x="608558" y="250213"/>
          <a:ext cx="10862632" cy="62433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31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1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CRÍTICA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CIENTÍFICA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VENTAJAS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DESVENTAJAS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el tipo de publicación más sencilla (realización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muy rápida)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 el tipo de publicación más apreciada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necesita de recursos (excepto el artículo a criticar, caso de no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 Open Access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todas las revistas publican críticas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científicas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Impone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investigador a mantener una actualización acerca del tema.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Incluso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aceptarse, no siempre tiene que ser publicada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más confianza al investigador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Impone un límite de tiempo y una </a:t>
                      </a:r>
                      <a:r>
                        <a:rPr lang="es-ES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concreta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Ideal para primerizos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 enteramente del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conocimiento que se tenga acerca del tema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Incrementa la producción científica del investigador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citaciones pronóstico muy pobre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Incrementa el índice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citación de los implicados (revista, el del criticado e incluso puede incrementar el del que critica)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Riesgo de acomodación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investigador nobel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Puede conllevar al debate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(científico)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Puede con</a:t>
                      </a:r>
                      <a:r>
                        <a:rPr lang="es-E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llevar al debate (resentimiento)</a:t>
                      </a:r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Promueve la ciencia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54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7553"/>
            <a:ext cx="10515600" cy="1325563"/>
          </a:xfrm>
        </p:spPr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720" y="1560453"/>
            <a:ext cx="11560841" cy="54194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Una crítica científica constituye la opinión mesurada y objetiva hacia un artículo publicado recientemente.</a:t>
            </a:r>
          </a:p>
          <a:p>
            <a:pPr marL="0" indent="0" algn="just">
              <a:buNone/>
            </a:pP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El modelo propuesto para su elaboración por el profesor </a:t>
            </a:r>
            <a:r>
              <a:rPr lang="es-ES" sz="3000" dirty="0" err="1">
                <a:latin typeface="Arial" panose="020B0604020202020204" pitchFamily="34" charset="0"/>
                <a:cs typeface="Arial" panose="020B0604020202020204" pitchFamily="34" charset="0"/>
              </a:rPr>
              <a:t>Dorta</a:t>
            </a: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-Contreras AJ, incluye 4 etapas bien definidas: Justificación, elementos positivos, negativos y el desenlace.</a:t>
            </a:r>
          </a:p>
          <a:p>
            <a:pPr marL="0" indent="0" algn="just">
              <a:buNone/>
            </a:pP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Pese a que en toda crítica deberían de estar presentes las cuatro etapas, la extensión y profundidad de las mismas varía según el artículo.</a:t>
            </a:r>
          </a:p>
          <a:p>
            <a:pPr marL="0" indent="0" algn="just">
              <a:buNone/>
            </a:pP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Las críticas científicas constituyen publicaciones sencillas e ideales para investigadores </a:t>
            </a:r>
            <a:r>
              <a:rPr lang="es-ES" sz="3000" dirty="0" err="1">
                <a:latin typeface="Arial" panose="020B0604020202020204" pitchFamily="34" charset="0"/>
                <a:cs typeface="Arial" panose="020B0604020202020204" pitchFamily="34" charset="0"/>
              </a:rPr>
              <a:t>nobels</a:t>
            </a: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 capaces de fomentar la discusión científica; sin embargo, son más susceptibles al rechazo, su ganancia en citaciones es limitada y no siempre la discusión se produce por propósitos científicos.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26720" y="1560453"/>
            <a:ext cx="11338560" cy="3899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3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4504" y="22695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Castillo-González W. , </a:t>
            </a:r>
            <a:r>
              <a:rPr lang="es-ES" dirty="0" err="1"/>
              <a:t>Dorta</a:t>
            </a:r>
            <a:r>
              <a:rPr lang="es-ES" dirty="0"/>
              <a:t>-Contreras A.J. Crítica científica. Una propuesta metodológica. </a:t>
            </a:r>
            <a:r>
              <a:rPr lang="es-ES" dirty="0" err="1"/>
              <a:t>Educ</a:t>
            </a:r>
            <a:r>
              <a:rPr lang="es-ES" dirty="0"/>
              <a:t> </a:t>
            </a:r>
            <a:r>
              <a:rPr lang="es-ES" dirty="0" err="1"/>
              <a:t>Med</a:t>
            </a:r>
            <a:r>
              <a:rPr lang="es-ES" dirty="0"/>
              <a:t> (Internet). 2017 [Consultado el 7 de marzo del 2025]; 18(4):285-288. Disponible en: </a:t>
            </a:r>
            <a:r>
              <a:rPr lang="es-ES" dirty="0">
                <a:hlinkClick r:id="rId2"/>
              </a:rPr>
              <a:t>https://doi.org/10.1016/j.edumed.2016.10.001</a:t>
            </a: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 err="1"/>
              <a:t>Dorta</a:t>
            </a:r>
            <a:r>
              <a:rPr lang="es-ES" dirty="0"/>
              <a:t>-Contreras A.J. Criticar la ciencia y ciencia de la crítica. Rev. habanera </a:t>
            </a:r>
            <a:r>
              <a:rPr lang="es-ES" dirty="0" err="1"/>
              <a:t>cienc</a:t>
            </a:r>
            <a:r>
              <a:rPr lang="es-ES" dirty="0"/>
              <a:t>, </a:t>
            </a:r>
            <a:r>
              <a:rPr lang="es-ES" dirty="0" err="1"/>
              <a:t>Médi</a:t>
            </a:r>
            <a:r>
              <a:rPr lang="es-ES" dirty="0"/>
              <a:t> (Internet). 2007 [Consultado el 7 de marzo del 2025]; 6(4). Disponible en: </a:t>
            </a:r>
            <a:r>
              <a:rPr lang="es-ES" dirty="0">
                <a:hlinkClick r:id="rId3"/>
              </a:rPr>
              <a:t>https://pesquisa.bvsalud.org/portal.resource/pt/lil-629798</a:t>
            </a:r>
            <a:endParaRPr lang="es-ES" dirty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984504" y="1807930"/>
            <a:ext cx="9604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Básica:</a:t>
            </a:r>
          </a:p>
        </p:txBody>
      </p:sp>
    </p:spTree>
    <p:extLst>
      <p:ext uri="{BB962C8B-B14F-4D97-AF65-F5344CB8AC3E}">
        <p14:creationId xmlns:p14="http://schemas.microsoft.com/office/powerpoint/2010/main" val="1471930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Complementaria: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Meijides-Mejías C, </a:t>
            </a:r>
            <a:r>
              <a:rPr lang="es-ES" dirty="0" err="1"/>
              <a:t>Assama</a:t>
            </a:r>
            <a:r>
              <a:rPr lang="es-ES" dirty="0"/>
              <a:t> R, </a:t>
            </a:r>
            <a:r>
              <a:rPr lang="es-ES" dirty="0" err="1"/>
              <a:t>Dorta</a:t>
            </a:r>
            <a:r>
              <a:rPr lang="es-ES" dirty="0"/>
              <a:t>-Contreras A. Una mirada a la </a:t>
            </a:r>
            <a:r>
              <a:rPr lang="es-ES" dirty="0" err="1"/>
              <a:t>neuroinmunología</a:t>
            </a:r>
            <a:r>
              <a:rPr lang="es-ES" dirty="0"/>
              <a:t> en Cuba. Revista Electrónica Dr. Zoilo E. </a:t>
            </a:r>
            <a:r>
              <a:rPr lang="es-ES" dirty="0" err="1"/>
              <a:t>Marinello</a:t>
            </a:r>
            <a:r>
              <a:rPr lang="es-ES" dirty="0"/>
              <a:t> </a:t>
            </a:r>
            <a:r>
              <a:rPr lang="es-ES" dirty="0" err="1"/>
              <a:t>Vidaurreta</a:t>
            </a:r>
            <a:r>
              <a:rPr lang="es-ES" dirty="0"/>
              <a:t> (</a:t>
            </a:r>
            <a:r>
              <a:rPr lang="es-ES" dirty="0" err="1"/>
              <a:t>Inernet</a:t>
            </a:r>
            <a:r>
              <a:rPr lang="es-ES" dirty="0"/>
              <a:t>). 2019 [Consultado el 7 de marzo del 2025]; 44(1). Disponible en: </a:t>
            </a:r>
            <a:r>
              <a:rPr lang="es-ES" dirty="0">
                <a:hlinkClick r:id="rId2"/>
              </a:rPr>
              <a:t>http://revzoilomarinello.sld.cu/index.php/zmv/article/view/1586</a:t>
            </a:r>
            <a:r>
              <a:rPr lang="es-E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Meijides-Mejías C. SARS-</a:t>
            </a:r>
            <a:r>
              <a:rPr lang="es-ES" dirty="0" err="1"/>
              <a:t>CoV</a:t>
            </a:r>
            <a:r>
              <a:rPr lang="es-ES" dirty="0"/>
              <a:t> 2 desde el sistema nervioso central.  Rev. Cuba. </a:t>
            </a:r>
            <a:r>
              <a:rPr lang="es-ES" dirty="0" err="1"/>
              <a:t>Investig</a:t>
            </a:r>
            <a:r>
              <a:rPr lang="es-ES" dirty="0"/>
              <a:t>. </a:t>
            </a:r>
            <a:r>
              <a:rPr lang="es-ES" dirty="0" err="1"/>
              <a:t>Bioméd</a:t>
            </a:r>
            <a:r>
              <a:rPr lang="es-ES" dirty="0"/>
              <a:t> (Internet) 2020 [Consultado el 7 de marzo del 2025]; 39(4). Disponible en: </a:t>
            </a:r>
            <a:r>
              <a:rPr lang="es-ES" dirty="0">
                <a:hlinkClick r:id="rId3"/>
              </a:rPr>
              <a:t>http://scielo.sld.cu/scielo.php?script=sci_arttex&amp;pid=S0854-03002020000400021&amp;Ing=es&amp;Ing=pt</a:t>
            </a:r>
            <a:r>
              <a:rPr lang="es-E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09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669" y="2677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ES" sz="19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endParaRPr lang="es-ES" sz="1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81" y="6175612"/>
            <a:ext cx="10515600" cy="548673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Gracias por su Atención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342" y="4352327"/>
            <a:ext cx="2883658" cy="250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00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46479"/>
            <a:ext cx="10515600" cy="1325563"/>
          </a:xfrm>
        </p:spPr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720" y="2084560"/>
            <a:ext cx="11338560" cy="38999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Definir los conceptos de crítica científica, réplica y contrarréplica.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Describir el modelo de elaboración de crítica científica propuesto por el profesor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Dorta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-Contreras AJ.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Analizar ejemplos de críticas científicas elaboradas por LABCEL.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Explicar las ventajas y desventajas de este tipo de publicaciones.</a:t>
            </a:r>
          </a:p>
        </p:txBody>
      </p:sp>
    </p:spTree>
    <p:extLst>
      <p:ext uri="{BB962C8B-B14F-4D97-AF65-F5344CB8AC3E}">
        <p14:creationId xmlns:p14="http://schemas.microsoft.com/office/powerpoint/2010/main" val="62106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43905"/>
            <a:ext cx="10515600" cy="1325563"/>
          </a:xfrm>
        </p:spPr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15918"/>
            <a:ext cx="10515600" cy="13078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Construcción de una crítica científica.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Pros y contras de este tipo de publicaciones.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4617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90990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Crítica científica: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Tipo de carta al editor que aporta opiniones, observaciones o experiencias que por sus características objetivas y fundamentadas puedan ser resumidas en un breve texto.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73661"/>
            <a:ext cx="10515600" cy="16528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Contrarréplica: </a:t>
            </a:r>
            <a:r>
              <a:rPr lang="es-ES" sz="3000" dirty="0">
                <a:latin typeface="Arial" panose="020B0604020202020204" pitchFamily="34" charset="0"/>
                <a:cs typeface="Arial" panose="020B0604020202020204" pitchFamily="34" charset="0"/>
              </a:rPr>
              <a:t>Respuesta a la réplica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38200" y="3748529"/>
            <a:ext cx="10366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Réplica: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Contestación formal en la revista por el lado criticado.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795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7" y="823151"/>
            <a:ext cx="10871579" cy="1325563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Modelo propuesto por el profesor Dorta para publicar críticas científicas.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0511" y="2859268"/>
            <a:ext cx="11586949" cy="338628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Justificación: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aborda el artículo a criticar para situar a los lectores (saludos, título, autores, revista, sinopsis)</a:t>
            </a:r>
          </a:p>
          <a:p>
            <a:pPr marL="514350" indent="-514350" algn="just">
              <a:buFont typeface="+mj-lt"/>
              <a:buAutoNum type="arabicPeriod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Elementos positivos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Se incluye la mayoría de los elementos positivos de la publicación.</a:t>
            </a:r>
          </a:p>
          <a:p>
            <a:pPr marL="514350" indent="-514350">
              <a:buFont typeface="+mj-lt"/>
              <a:buAutoNum type="arabicPeriod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38197" y="2336048"/>
            <a:ext cx="10871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Partes o Fases bien definidas  </a:t>
            </a:r>
          </a:p>
        </p:txBody>
      </p:sp>
    </p:spTree>
    <p:extLst>
      <p:ext uri="{BB962C8B-B14F-4D97-AF65-F5344CB8AC3E}">
        <p14:creationId xmlns:p14="http://schemas.microsoft.com/office/powerpoint/2010/main" val="328628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0501" y="1364777"/>
            <a:ext cx="11041039" cy="4885898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Elementos negativos: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exponen las diferencias de opinión así como las limitaciones y o posibles hallazgos recientes no tomados en cuenta. Es importante su lenguaje mesurado y científico, sin buscar destruir a la otra parte.</a:t>
            </a:r>
          </a:p>
          <a:p>
            <a:pPr marL="0" indent="0" algn="just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Desenlace: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concluye diciendo siempre lo mejor del artículo en conjunto con su relevancia.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09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527" y="75253"/>
            <a:ext cx="5115639" cy="67827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166" y="0"/>
            <a:ext cx="4940489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16200000">
            <a:off x="-1559785" y="2616432"/>
            <a:ext cx="4902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Crítica en Revista Estudiantil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241945" y="665080"/>
            <a:ext cx="4831309" cy="10918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6073254" y="1815152"/>
            <a:ext cx="859809" cy="1828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933063" y="3643952"/>
            <a:ext cx="429791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Título, autores y afiliaciones 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241945" y="1815152"/>
            <a:ext cx="4831309" cy="337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de flecha 13"/>
          <p:cNvCxnSpPr/>
          <p:nvPr/>
        </p:nvCxnSpPr>
        <p:spPr>
          <a:xfrm flipV="1">
            <a:off x="6073254" y="4913194"/>
            <a:ext cx="1173707" cy="2729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7309511" y="4670946"/>
            <a:ext cx="3806593" cy="37872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Crítica propiamente dicha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241945" y="5230753"/>
            <a:ext cx="4831309" cy="85530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6347346" y="327545"/>
            <a:ext cx="4831309" cy="164455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6347346" y="1985748"/>
            <a:ext cx="735842" cy="369938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6073254" y="5685136"/>
            <a:ext cx="1009934" cy="4290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7188959" y="5503459"/>
            <a:ext cx="4154608" cy="38213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196554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46" y="0"/>
            <a:ext cx="9659698" cy="685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Rectángulo 4"/>
          <p:cNvSpPr/>
          <p:nvPr/>
        </p:nvSpPr>
        <p:spPr>
          <a:xfrm>
            <a:off x="1338146" y="79022"/>
            <a:ext cx="4683513" cy="1571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828222" y="1393905"/>
            <a:ext cx="535258" cy="557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 rot="16200000">
            <a:off x="138719" y="1226518"/>
            <a:ext cx="95900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1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338146" y="4159405"/>
            <a:ext cx="4683513" cy="2575931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109695" y="222473"/>
            <a:ext cx="4683513" cy="4895386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970156" y="4282068"/>
            <a:ext cx="367990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0793208" y="3267308"/>
            <a:ext cx="558733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 rot="16200000">
            <a:off x="218156" y="4339982"/>
            <a:ext cx="975816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3</a:t>
            </a:r>
          </a:p>
        </p:txBody>
      </p:sp>
      <p:cxnSp>
        <p:nvCxnSpPr>
          <p:cNvPr id="19" name="Conector recto de flecha 18"/>
          <p:cNvCxnSpPr/>
          <p:nvPr/>
        </p:nvCxnSpPr>
        <p:spPr>
          <a:xfrm flipH="1">
            <a:off x="906963" y="2890859"/>
            <a:ext cx="4474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 rot="5400000">
            <a:off x="11142635" y="3079979"/>
            <a:ext cx="975816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3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6109695" y="5163015"/>
            <a:ext cx="4683513" cy="1572321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de flecha 25"/>
          <p:cNvCxnSpPr>
            <a:stCxn id="24" idx="3"/>
          </p:cNvCxnSpPr>
          <p:nvPr/>
        </p:nvCxnSpPr>
        <p:spPr>
          <a:xfrm flipV="1">
            <a:off x="10793208" y="5949175"/>
            <a:ext cx="402616" cy="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 rot="5400000">
            <a:off x="10913798" y="5764509"/>
            <a:ext cx="979071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4</a:t>
            </a:r>
          </a:p>
        </p:txBody>
      </p:sp>
      <p:sp>
        <p:nvSpPr>
          <p:cNvPr id="29" name="CuadroTexto 28"/>
          <p:cNvSpPr txBox="1"/>
          <p:nvPr/>
        </p:nvSpPr>
        <p:spPr>
          <a:xfrm rot="16200000">
            <a:off x="215172" y="2636156"/>
            <a:ext cx="10142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 2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1336531" y="1689409"/>
            <a:ext cx="4685128" cy="24253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96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6200000">
            <a:off x="-1084590" y="3161885"/>
            <a:ext cx="4105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Crítica en Revista Nacional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169" y="0"/>
            <a:ext cx="5114987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156" y="0"/>
            <a:ext cx="4973590" cy="678543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66862" y="2481262"/>
            <a:ext cx="328145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Título, autores y afiliaciones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612643" y="3530109"/>
            <a:ext cx="3806593" cy="37872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Crítica propiamente dicha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196146" y="3826118"/>
            <a:ext cx="3338076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517007" y="546409"/>
            <a:ext cx="4831309" cy="19292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1587927" y="3530110"/>
            <a:ext cx="4831309" cy="29375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6631995" y="485618"/>
            <a:ext cx="4902672" cy="32723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6631994" y="3826947"/>
            <a:ext cx="4902229" cy="244003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" name="Conector recto de flecha 19"/>
          <p:cNvCxnSpPr/>
          <p:nvPr/>
        </p:nvCxnSpPr>
        <p:spPr>
          <a:xfrm flipV="1">
            <a:off x="6348316" y="3189249"/>
            <a:ext cx="212758" cy="34086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958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889</Words>
  <Application>Microsoft Office PowerPoint</Application>
  <PresentationFormat>Panorámica</PresentationFormat>
  <Paragraphs>89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El arte de criticar la ciencia</vt:lpstr>
      <vt:lpstr>Objetivos</vt:lpstr>
      <vt:lpstr>Sumario</vt:lpstr>
      <vt:lpstr>Crítica científica: Tipo de carta al editor que aporta opiniones, observaciones o experiencias que por sus características objetivas y fundamentadas puedan ser resumidas en un breve texto. </vt:lpstr>
      <vt:lpstr>Modelo propuesto por el profesor Dorta para publicar críticas científicas.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Referencias bibliográficas</vt:lpstr>
      <vt:lpstr>Complementaria:</vt:lpstr>
      <vt:lpstr>FIN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 Meijides</dc:creator>
  <cp:lastModifiedBy>José Martínez</cp:lastModifiedBy>
  <cp:revision>92</cp:revision>
  <dcterms:created xsi:type="dcterms:W3CDTF">2025-03-07T04:43:19Z</dcterms:created>
  <dcterms:modified xsi:type="dcterms:W3CDTF">2025-03-08T05:13:33Z</dcterms:modified>
</cp:coreProperties>
</file>