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79" r:id="rId4"/>
    <p:sldId id="280" r:id="rId5"/>
    <p:sldId id="258" r:id="rId6"/>
    <p:sldId id="259" r:id="rId7"/>
    <p:sldId id="290" r:id="rId8"/>
    <p:sldId id="260" r:id="rId9"/>
    <p:sldId id="281" r:id="rId10"/>
    <p:sldId id="282" r:id="rId11"/>
    <p:sldId id="261" r:id="rId12"/>
    <p:sldId id="283" r:id="rId13"/>
    <p:sldId id="262" r:id="rId14"/>
    <p:sldId id="291" r:id="rId15"/>
    <p:sldId id="264" r:id="rId16"/>
    <p:sldId id="292" r:id="rId17"/>
    <p:sldId id="263" r:id="rId18"/>
    <p:sldId id="265" r:id="rId19"/>
    <p:sldId id="266" r:id="rId20"/>
    <p:sldId id="267" r:id="rId21"/>
    <p:sldId id="268" r:id="rId22"/>
    <p:sldId id="269" r:id="rId23"/>
    <p:sldId id="270" r:id="rId24"/>
    <p:sldId id="271" r:id="rId25"/>
    <p:sldId id="272" r:id="rId26"/>
    <p:sldId id="293" r:id="rId27"/>
    <p:sldId id="285" r:id="rId28"/>
    <p:sldId id="273" r:id="rId29"/>
    <p:sldId id="284" r:id="rId30"/>
    <p:sldId id="286" r:id="rId31"/>
    <p:sldId id="277" r:id="rId32"/>
    <p:sldId id="274" r:id="rId33"/>
    <p:sldId id="289" r:id="rId34"/>
    <p:sldId id="275" r:id="rId35"/>
    <p:sldId id="276" r:id="rId36"/>
    <p:sldId id="278" r:id="rId37"/>
    <p:sldId id="288" r:id="rId38"/>
    <p:sldId id="287"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74" autoAdjust="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0CC19F-80BB-491E-97AB-E0E287968ED8}" type="slidenum">
              <a:rPr lang="es-ES" smtClean="0"/>
              <a:pPr/>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0CC19F-80BB-491E-97AB-E0E287968ED8}" type="slidenum">
              <a:rPr lang="es-ES" smtClean="0"/>
              <a:pPr/>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C045F5-C79B-48D0-A5F9-F665CC713B1F}" type="datetimeFigureOut">
              <a:rPr lang="es-ES" smtClean="0"/>
              <a:pPr/>
              <a:t>01/01/2002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0CC19F-80BB-491E-97AB-E0E287968ED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BC045F5-C79B-48D0-A5F9-F665CC713B1F}" type="datetimeFigureOut">
              <a:rPr lang="es-ES" smtClean="0"/>
              <a:pPr/>
              <a:t>01/01/2002</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10CC19F-80BB-491E-97AB-E0E287968ED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59753" y="3388930"/>
            <a:ext cx="6043642" cy="461665"/>
          </a:xfrm>
          <a:prstGeom prst="rect">
            <a:avLst/>
          </a:prstGeom>
          <a:noFill/>
        </p:spPr>
        <p:txBody>
          <a:bodyPr wrap="none" rtlCol="0">
            <a:spAutoFit/>
          </a:bodyPr>
          <a:lstStyle/>
          <a:p>
            <a:pPr algn="ctr"/>
            <a:r>
              <a:rPr lang="es-ES" sz="2000" dirty="0" smtClean="0">
                <a:latin typeface="Arial" pitchFamily="34" charset="0"/>
                <a:cs typeface="Arial" pitchFamily="34" charset="0"/>
              </a:rPr>
              <a:t>Asignatura</a:t>
            </a:r>
            <a:r>
              <a:rPr lang="es-ES" dirty="0" smtClean="0">
                <a:latin typeface="Arial" pitchFamily="34" charset="0"/>
                <a:cs typeface="Arial" pitchFamily="34" charset="0"/>
              </a:rPr>
              <a:t> </a:t>
            </a:r>
            <a:r>
              <a:rPr lang="es-ES" dirty="0" smtClean="0"/>
              <a:t>: </a:t>
            </a:r>
            <a:r>
              <a:rPr lang="es-ES" sz="2400" dirty="0" smtClean="0"/>
              <a:t>PRÓTESIS PARCIAL REMOVIBLE</a:t>
            </a:r>
            <a:endParaRPr lang="es-ES" sz="2400" dirty="0"/>
          </a:p>
        </p:txBody>
      </p:sp>
      <p:sp>
        <p:nvSpPr>
          <p:cNvPr id="6" name="5 Rectángulo"/>
          <p:cNvSpPr/>
          <p:nvPr/>
        </p:nvSpPr>
        <p:spPr>
          <a:xfrm>
            <a:off x="827584" y="548680"/>
            <a:ext cx="6912768" cy="1323439"/>
          </a:xfrm>
          <a:prstGeom prst="rect">
            <a:avLst/>
          </a:prstGeom>
        </p:spPr>
        <p:txBody>
          <a:bodyPr wrap="square">
            <a:spAutoFit/>
          </a:bodyPr>
          <a:lstStyle/>
          <a:p>
            <a:pPr algn="ctr"/>
            <a:r>
              <a:rPr lang="es-ES" sz="2000" dirty="0" smtClean="0">
                <a:latin typeface="Arial" pitchFamily="34" charset="0"/>
                <a:cs typeface="Arial" pitchFamily="34" charset="0"/>
              </a:rPr>
              <a:t>UNIVERSIDAD DE CIENCIAS MÉDICAS DE LA HABANA</a:t>
            </a:r>
          </a:p>
          <a:p>
            <a:pPr algn="ctr"/>
            <a:r>
              <a:rPr lang="es-ES" sz="2000" dirty="0" smtClean="0">
                <a:latin typeface="Arial" pitchFamily="34" charset="0"/>
                <a:cs typeface="Arial" pitchFamily="34" charset="0"/>
              </a:rPr>
              <a:t>FACULTAD DE ESTOMATOLOGÍA</a:t>
            </a:r>
          </a:p>
          <a:p>
            <a:pPr algn="ctr"/>
            <a:r>
              <a:rPr lang="es-ES" sz="2000" dirty="0" smtClean="0">
                <a:latin typeface="Arial" pitchFamily="34" charset="0"/>
                <a:cs typeface="Arial" pitchFamily="34" charset="0"/>
              </a:rPr>
              <a:t>ENSEÑANZA TÉCNICA</a:t>
            </a:r>
          </a:p>
          <a:p>
            <a:pPr algn="ctr"/>
            <a:r>
              <a:rPr lang="es-ES" sz="2000" dirty="0" smtClean="0">
                <a:latin typeface="Arial" pitchFamily="34" charset="0"/>
                <a:cs typeface="Arial" pitchFamily="34" charset="0"/>
              </a:rPr>
              <a:t>CURSO </a:t>
            </a:r>
            <a:r>
              <a:rPr lang="es-ES" sz="2000" dirty="0" smtClean="0">
                <a:latin typeface="Arial" pitchFamily="34" charset="0"/>
                <a:cs typeface="Arial" pitchFamily="34" charset="0"/>
              </a:rPr>
              <a:t>2020-2021</a:t>
            </a:r>
            <a:endParaRPr lang="es-ES" sz="2000" dirty="0">
              <a:latin typeface="Arial" pitchFamily="34" charset="0"/>
              <a:cs typeface="Arial" pitchFamily="34" charset="0"/>
            </a:endParaRPr>
          </a:p>
        </p:txBody>
      </p:sp>
      <p:sp>
        <p:nvSpPr>
          <p:cNvPr id="7" name="6 CuadroTexto"/>
          <p:cNvSpPr txBox="1"/>
          <p:nvPr/>
        </p:nvSpPr>
        <p:spPr>
          <a:xfrm>
            <a:off x="2339752" y="4715852"/>
            <a:ext cx="5090689" cy="400110"/>
          </a:xfrm>
          <a:prstGeom prst="rect">
            <a:avLst/>
          </a:prstGeom>
          <a:noFill/>
        </p:spPr>
        <p:txBody>
          <a:bodyPr wrap="none" rtlCol="0">
            <a:spAutoFit/>
          </a:bodyPr>
          <a:lstStyle/>
          <a:p>
            <a:pPr algn="ctr"/>
            <a:r>
              <a:rPr lang="es-ES" sz="2000" dirty="0" smtClean="0">
                <a:latin typeface="Arial" pitchFamily="34" charset="0"/>
                <a:cs typeface="Arial" pitchFamily="34" charset="0"/>
              </a:rPr>
              <a:t> Profesor. </a:t>
            </a:r>
            <a:r>
              <a:rPr lang="es-ES" dirty="0" smtClean="0"/>
              <a:t> </a:t>
            </a:r>
            <a:r>
              <a:rPr lang="es-ES" dirty="0" smtClean="0">
                <a:latin typeface="Arial" pitchFamily="34" charset="0"/>
                <a:cs typeface="Arial" pitchFamily="34" charset="0"/>
              </a:rPr>
              <a:t>LIC. YUSDEL CRESPO  FROMETA</a:t>
            </a:r>
            <a:endParaRPr lang="es-ES" dirty="0">
              <a:latin typeface="Arial" pitchFamily="34" charset="0"/>
              <a:cs typeface="Arial" pitchFamily="34" charset="0"/>
            </a:endParaRPr>
          </a:p>
        </p:txBody>
      </p:sp>
    </p:spTree>
    <p:extLst>
      <p:ext uri="{BB962C8B-B14F-4D97-AF65-F5344CB8AC3E}">
        <p14:creationId xmlns:p14="http://schemas.microsoft.com/office/powerpoint/2010/main" xmlns="" val="2441597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332656"/>
            <a:ext cx="8424936" cy="6247864"/>
          </a:xfrm>
          <a:prstGeom prst="rect">
            <a:avLst/>
          </a:prstGeom>
        </p:spPr>
        <p:txBody>
          <a:bodyPr wrap="square">
            <a:spAutoFit/>
          </a:bodyPr>
          <a:lstStyle/>
          <a:p>
            <a:r>
              <a:rPr lang="es-ES" sz="2000" dirty="0">
                <a:latin typeface="Arial" pitchFamily="34" charset="0"/>
                <a:cs typeface="Arial" pitchFamily="34" charset="0"/>
              </a:rPr>
              <a:t>1</a:t>
            </a:r>
            <a:r>
              <a:rPr lang="es-ES" sz="2000" dirty="0" smtClean="0">
                <a:latin typeface="Arial" pitchFamily="34" charset="0"/>
                <a:cs typeface="Arial" pitchFamily="34" charset="0"/>
              </a:rPr>
              <a:t>. Los </a:t>
            </a:r>
            <a:r>
              <a:rPr lang="es-ES" sz="2000" dirty="0">
                <a:latin typeface="Arial" pitchFamily="34" charset="0"/>
                <a:cs typeface="Arial" pitchFamily="34" charset="0"/>
              </a:rPr>
              <a:t>dientes remanentes sanos o aquellos afectados por algún proceso que pueden ser tratados con éxitos</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2</a:t>
            </a:r>
            <a:r>
              <a:rPr lang="es-ES" sz="2000" dirty="0" smtClean="0">
                <a:latin typeface="Arial" pitchFamily="34" charset="0"/>
                <a:cs typeface="Arial" pitchFamily="34" charset="0"/>
              </a:rPr>
              <a:t>. El </a:t>
            </a:r>
            <a:r>
              <a:rPr lang="es-ES" sz="2000" dirty="0">
                <a:latin typeface="Arial" pitchFamily="34" charset="0"/>
                <a:cs typeface="Arial" pitchFamily="34" charset="0"/>
              </a:rPr>
              <a:t>órgano de inserción de los dientes que incluyen raíz, ligamentos y cortical alveolar</a:t>
            </a:r>
            <a:r>
              <a:rPr lang="es-ES" sz="2000" dirty="0" smtClean="0">
                <a:latin typeface="Arial" pitchFamily="34" charset="0"/>
                <a:cs typeface="Arial" pitchFamily="34" charset="0"/>
              </a:rPr>
              <a:t>.</a:t>
            </a: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3. Los </a:t>
            </a:r>
            <a:r>
              <a:rPr lang="es-ES" sz="2000" dirty="0">
                <a:latin typeface="Arial" pitchFamily="34" charset="0"/>
                <a:cs typeface="Arial" pitchFamily="34" charset="0"/>
              </a:rPr>
              <a:t>rebordes residuales con su mucosa, su cortical y hueso basal</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4. La inserción de frenillos o masas musculares que limitan la extensión de la prótesis.</a:t>
            </a: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5</a:t>
            </a:r>
            <a:r>
              <a:rPr lang="es-ES" sz="2000" dirty="0" smtClean="0">
                <a:latin typeface="Arial" pitchFamily="34" charset="0"/>
                <a:cs typeface="Arial" pitchFamily="34" charset="0"/>
              </a:rPr>
              <a:t>. Elementos </a:t>
            </a:r>
            <a:r>
              <a:rPr lang="es-ES" sz="2000" dirty="0" err="1">
                <a:latin typeface="Arial" pitchFamily="34" charset="0"/>
                <a:cs typeface="Arial" pitchFamily="34" charset="0"/>
              </a:rPr>
              <a:t>paraprotéticos</a:t>
            </a:r>
            <a:r>
              <a:rPr lang="es-ES" sz="2000" dirty="0">
                <a:latin typeface="Arial" pitchFamily="34" charset="0"/>
                <a:cs typeface="Arial" pitchFamily="34" charset="0"/>
              </a:rPr>
              <a:t> como:</a:t>
            </a:r>
          </a:p>
          <a:p>
            <a:r>
              <a:rPr lang="es-ES" sz="2000" dirty="0">
                <a:latin typeface="Arial" pitchFamily="34" charset="0"/>
                <a:cs typeface="Arial" pitchFamily="34" charset="0"/>
              </a:rPr>
              <a:t>    - Músculos de la masticación</a:t>
            </a:r>
          </a:p>
          <a:p>
            <a:r>
              <a:rPr lang="es-ES" sz="2000" dirty="0">
                <a:latin typeface="Arial" pitchFamily="34" charset="0"/>
                <a:cs typeface="Arial" pitchFamily="34" charset="0"/>
              </a:rPr>
              <a:t>    - Articulación </a:t>
            </a:r>
            <a:r>
              <a:rPr lang="es-ES" sz="2000" dirty="0" err="1">
                <a:latin typeface="Arial" pitchFamily="34" charset="0"/>
                <a:cs typeface="Arial" pitchFamily="34" charset="0"/>
              </a:rPr>
              <a:t>temporomandibular</a:t>
            </a:r>
            <a:endParaRPr lang="es-ES" sz="2000" dirty="0">
              <a:latin typeface="Arial" pitchFamily="34" charset="0"/>
              <a:cs typeface="Arial" pitchFamily="34" charset="0"/>
            </a:endParaRPr>
          </a:p>
          <a:p>
            <a:r>
              <a:rPr lang="es-ES" sz="2000" dirty="0">
                <a:latin typeface="Arial" pitchFamily="34" charset="0"/>
                <a:cs typeface="Arial" pitchFamily="34" charset="0"/>
              </a:rPr>
              <a:t>    - Labios, lengua y bóveda palatina</a:t>
            </a:r>
          </a:p>
          <a:p>
            <a:r>
              <a:rPr lang="es-ES" sz="2000" dirty="0">
                <a:latin typeface="Arial" pitchFamily="34" charset="0"/>
                <a:cs typeface="Arial" pitchFamily="34" charset="0"/>
              </a:rPr>
              <a:t>    - Paladar blando</a:t>
            </a:r>
          </a:p>
        </p:txBody>
      </p:sp>
    </p:spTree>
    <p:extLst>
      <p:ext uri="{BB962C8B-B14F-4D97-AF65-F5344CB8AC3E}">
        <p14:creationId xmlns:p14="http://schemas.microsoft.com/office/powerpoint/2010/main" xmlns="" val="1427591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095688"/>
            <a:ext cx="8640960" cy="2123658"/>
          </a:xfrm>
          <a:prstGeom prst="rect">
            <a:avLst/>
          </a:prstGeom>
        </p:spPr>
        <p:txBody>
          <a:bodyPr wrap="square">
            <a:spAutoFit/>
          </a:bodyPr>
          <a:lstStyle/>
          <a:p>
            <a:endParaRPr lang="es-ES" dirty="0" smtClean="0"/>
          </a:p>
          <a:p>
            <a:pPr algn="ctr"/>
            <a:r>
              <a:rPr lang="es-ES" sz="2400" dirty="0" smtClean="0">
                <a:latin typeface="Arial" pitchFamily="34" charset="0"/>
                <a:cs typeface="Arial" pitchFamily="34" charset="0"/>
              </a:rPr>
              <a:t> </a:t>
            </a:r>
            <a:r>
              <a:rPr lang="es-ES" sz="2400" dirty="0">
                <a:latin typeface="Arial" pitchFamily="34" charset="0"/>
                <a:cs typeface="Arial" pitchFamily="34" charset="0"/>
              </a:rPr>
              <a:t>A</a:t>
            </a:r>
            <a:r>
              <a:rPr lang="es-ES" sz="2400" dirty="0" smtClean="0">
                <a:latin typeface="Arial" pitchFamily="34" charset="0"/>
                <a:cs typeface="Arial" pitchFamily="34" charset="0"/>
              </a:rPr>
              <a:t>parato </a:t>
            </a:r>
            <a:r>
              <a:rPr lang="es-ES" sz="2400" dirty="0">
                <a:latin typeface="Arial" pitchFamily="34" charset="0"/>
                <a:cs typeface="Arial" pitchFamily="34" charset="0"/>
              </a:rPr>
              <a:t>P</a:t>
            </a:r>
            <a:r>
              <a:rPr lang="es-ES" sz="2400" dirty="0" smtClean="0">
                <a:latin typeface="Arial" pitchFamily="34" charset="0"/>
                <a:cs typeface="Arial" pitchFamily="34" charset="0"/>
              </a:rPr>
              <a:t>rotético </a:t>
            </a:r>
          </a:p>
          <a:p>
            <a:pPr algn="ctr"/>
            <a:endParaRPr lang="es-ES" dirty="0" smtClean="0"/>
          </a:p>
          <a:p>
            <a:pPr algn="just"/>
            <a:r>
              <a:rPr lang="es-ES" sz="2400" dirty="0">
                <a:latin typeface="Arial" pitchFamily="34" charset="0"/>
                <a:cs typeface="Arial" pitchFamily="34" charset="0"/>
              </a:rPr>
              <a:t>E</a:t>
            </a:r>
            <a:r>
              <a:rPr lang="es-ES" sz="2400" dirty="0" smtClean="0">
                <a:latin typeface="Arial" pitchFamily="34" charset="0"/>
                <a:cs typeface="Arial" pitchFamily="34" charset="0"/>
              </a:rPr>
              <a:t>s el conjunto de elementos artificiales que componen una estructura protética, destinada a remplazar las estructuras bucales perdidas.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3322661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496" y="2204864"/>
            <a:ext cx="8964488" cy="3046988"/>
          </a:xfrm>
          <a:prstGeom prst="rect">
            <a:avLst/>
          </a:prstGeom>
        </p:spPr>
        <p:txBody>
          <a:bodyPr wrap="square">
            <a:spAutoFit/>
          </a:bodyPr>
          <a:lstStyle/>
          <a:p>
            <a:pPr algn="just"/>
            <a:r>
              <a:rPr lang="es-ES" sz="2400" dirty="0">
                <a:latin typeface="Arial" pitchFamily="34" charset="0"/>
                <a:cs typeface="Arial" pitchFamily="34" charset="0"/>
              </a:rPr>
              <a:t>Para que una prótesis, cualquiera que sea su tipo, cumpla con las funciones que le son inherentes, entre ellas la función retentiva, por ejemplo, es necesario que se establezcan vínculos de variadas formas y diseños basados en principios físicos que cumplan requisitos compatibles con el equilibrio </a:t>
            </a:r>
            <a:r>
              <a:rPr lang="es-ES" sz="2400" dirty="0" err="1">
                <a:latin typeface="Arial" pitchFamily="34" charset="0"/>
                <a:cs typeface="Arial" pitchFamily="34" charset="0"/>
              </a:rPr>
              <a:t>biostático</a:t>
            </a:r>
            <a:r>
              <a:rPr lang="es-ES" sz="2400" dirty="0">
                <a:latin typeface="Arial" pitchFamily="34" charset="0"/>
                <a:cs typeface="Arial" pitchFamily="34" charset="0"/>
              </a:rPr>
              <a:t> de los elementos que forman el terreno y los elementos biomecánicos del aparato, lo cual establece una verdadera  unidad integral entre ambos elementos. </a:t>
            </a:r>
          </a:p>
        </p:txBody>
      </p:sp>
    </p:spTree>
    <p:extLst>
      <p:ext uri="{BB962C8B-B14F-4D97-AF65-F5344CB8AC3E}">
        <p14:creationId xmlns:p14="http://schemas.microsoft.com/office/powerpoint/2010/main" xmlns="" val="272380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16632"/>
            <a:ext cx="8748464" cy="6863417"/>
          </a:xfrm>
          <a:prstGeom prst="rect">
            <a:avLst/>
          </a:prstGeom>
        </p:spPr>
        <p:txBody>
          <a:bodyPr wrap="square">
            <a:spAutoFit/>
          </a:bodyPr>
          <a:lstStyle/>
          <a:p>
            <a:pPr algn="ctr"/>
            <a:r>
              <a:rPr lang="es-ES" sz="2400" dirty="0" smtClean="0">
                <a:latin typeface="Arial" pitchFamily="34" charset="0"/>
                <a:cs typeface="Arial" pitchFamily="34" charset="0"/>
              </a:rPr>
              <a:t>Áreas de trabajo en el laboratorio</a:t>
            </a:r>
            <a:endParaRPr lang="es-ES" sz="2400" dirty="0" smtClean="0"/>
          </a:p>
          <a:p>
            <a:pPr algn="ctr"/>
            <a:endParaRPr lang="es-ES" dirty="0"/>
          </a:p>
          <a:p>
            <a:pPr algn="ctr"/>
            <a:endParaRPr lang="es-ES" dirty="0" smtClean="0"/>
          </a:p>
          <a:p>
            <a:r>
              <a:rPr lang="es-ES" sz="2400" dirty="0" smtClean="0">
                <a:latin typeface="Arial" pitchFamily="34" charset="0"/>
                <a:cs typeface="Arial" pitchFamily="34" charset="0"/>
              </a:rPr>
              <a:t>•Los laboratorios que realizan las tres prótesis se clasifican de tipo A</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•Los laboratorios que realizan Total y Parcial se clasifican de tipo B</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•Los laboratorios que realizan la prótesis total se clasifican de tipo C.</a:t>
            </a: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Requisitos del área de trabajo:</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Ventilación, iluminación, condiciones ambientales.</a:t>
            </a:r>
          </a:p>
          <a:p>
            <a:endParaRPr lang="es-ES" sz="2400" dirty="0"/>
          </a:p>
        </p:txBody>
      </p:sp>
    </p:spTree>
    <p:extLst>
      <p:ext uri="{BB962C8B-B14F-4D97-AF65-F5344CB8AC3E}">
        <p14:creationId xmlns:p14="http://schemas.microsoft.com/office/powerpoint/2010/main" xmlns="" val="106572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16632"/>
            <a:ext cx="8784976" cy="6370975"/>
          </a:xfrm>
          <a:prstGeom prst="rect">
            <a:avLst/>
          </a:prstGeom>
        </p:spPr>
        <p:txBody>
          <a:bodyPr wrap="square">
            <a:spAutoFit/>
          </a:bodyPr>
          <a:lstStyle/>
          <a:p>
            <a:r>
              <a:rPr lang="es-ES" sz="2400" dirty="0">
                <a:latin typeface="Arial" pitchFamily="34" charset="0"/>
                <a:cs typeface="Arial" pitchFamily="34" charset="0"/>
              </a:rPr>
              <a:t>Equipos</a:t>
            </a:r>
            <a:r>
              <a:rPr lang="es-ES" sz="2400" dirty="0" smtClean="0">
                <a:latin typeface="Arial" pitchFamily="34" charset="0"/>
                <a:cs typeface="Arial" pitchFamily="34" charset="0"/>
              </a:rPr>
              <a:t>:</a:t>
            </a:r>
          </a:p>
          <a:p>
            <a:endParaRPr lang="es-ES" sz="2400" dirty="0">
              <a:latin typeface="Arial" pitchFamily="34" charset="0"/>
              <a:cs typeface="Arial" pitchFamily="34" charset="0"/>
            </a:endParaRPr>
          </a:p>
          <a:p>
            <a:r>
              <a:rPr lang="es-ES" sz="2400" dirty="0">
                <a:latin typeface="Arial" pitchFamily="34" charset="0"/>
                <a:cs typeface="Arial" pitchFamily="34" charset="0"/>
              </a:rPr>
              <a:t>Compresor de aire, motores de alta y baja velocidad, Centrifuga de cuerda o electrónica, hornos para colado y para precalentamiento, </a:t>
            </a:r>
            <a:r>
              <a:rPr lang="es-ES" sz="2400" dirty="0" err="1">
                <a:latin typeface="Arial" pitchFamily="34" charset="0"/>
                <a:cs typeface="Arial" pitchFamily="34" charset="0"/>
              </a:rPr>
              <a:t>gelatinadora</a:t>
            </a:r>
            <a:r>
              <a:rPr lang="es-ES" sz="2400" dirty="0">
                <a:latin typeface="Arial" pitchFamily="34" charset="0"/>
                <a:cs typeface="Arial" pitchFamily="34" charset="0"/>
              </a:rPr>
              <a:t>, vibradores eléctricos y al vacío, equipo electrolítico y recortadora de modelos.</a:t>
            </a: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r>
              <a:rPr lang="es-ES" sz="2400" dirty="0">
                <a:latin typeface="Arial" pitchFamily="34" charset="0"/>
                <a:cs typeface="Arial" pitchFamily="34" charset="0"/>
              </a:rPr>
              <a:t>Instrumentos</a:t>
            </a:r>
            <a:r>
              <a:rPr lang="es-ES" sz="2400" dirty="0" smtClean="0">
                <a:latin typeface="Arial" pitchFamily="34" charset="0"/>
                <a:cs typeface="Arial" pitchFamily="34" charset="0"/>
              </a:rPr>
              <a:t>:</a:t>
            </a:r>
          </a:p>
          <a:p>
            <a:endParaRPr lang="es-ES" sz="2400" dirty="0">
              <a:latin typeface="Arial" pitchFamily="34" charset="0"/>
              <a:cs typeface="Arial" pitchFamily="34" charset="0"/>
            </a:endParaRPr>
          </a:p>
          <a:p>
            <a:r>
              <a:rPr lang="es-ES" sz="2400" dirty="0">
                <a:latin typeface="Arial" pitchFamily="34" charset="0"/>
                <a:cs typeface="Arial" pitchFamily="34" charset="0"/>
              </a:rPr>
              <a:t>Muflas de duplicar, mandriles largos, espátula de yeso, tasa de goma, espátula 7 , espátula </a:t>
            </a:r>
            <a:r>
              <a:rPr lang="es-ES" sz="2400" dirty="0" err="1">
                <a:latin typeface="Arial" pitchFamily="34" charset="0"/>
                <a:cs typeface="Arial" pitchFamily="34" charset="0"/>
              </a:rPr>
              <a:t>roach</a:t>
            </a:r>
            <a:r>
              <a:rPr lang="es-ES" sz="2400" dirty="0">
                <a:latin typeface="Arial" pitchFamily="34" charset="0"/>
                <a:cs typeface="Arial" pitchFamily="34" charset="0"/>
              </a:rPr>
              <a:t>, espátula </a:t>
            </a:r>
            <a:r>
              <a:rPr lang="es-ES" sz="2400" dirty="0" err="1">
                <a:latin typeface="Arial" pitchFamily="34" charset="0"/>
                <a:cs typeface="Arial" pitchFamily="34" charset="0"/>
              </a:rPr>
              <a:t>lecrón</a:t>
            </a:r>
            <a:r>
              <a:rPr lang="es-ES" sz="2400" dirty="0">
                <a:latin typeface="Arial" pitchFamily="34" charset="0"/>
                <a:cs typeface="Arial" pitchFamily="34" charset="0"/>
              </a:rPr>
              <a:t>, espátula cuchillo, fresas de distintos tipos, piedras de grano fino (cilíndricas, cónicas y lentejas o taza), discos de </a:t>
            </a:r>
            <a:r>
              <a:rPr lang="es-ES" sz="2400" dirty="0" err="1">
                <a:latin typeface="Arial" pitchFamily="34" charset="0"/>
                <a:cs typeface="Arial" pitchFamily="34" charset="0"/>
              </a:rPr>
              <a:t>carborundun</a:t>
            </a:r>
            <a:r>
              <a:rPr lang="es-ES" sz="2400" dirty="0">
                <a:latin typeface="Arial" pitchFamily="34" charset="0"/>
                <a:cs typeface="Arial" pitchFamily="34" charset="0"/>
              </a:rPr>
              <a:t> ( gruesos y finos), cepillos de cerda, analizador o paralelogramo.</a:t>
            </a:r>
          </a:p>
        </p:txBody>
      </p:sp>
    </p:spTree>
    <p:extLst>
      <p:ext uri="{BB962C8B-B14F-4D97-AF65-F5344CB8AC3E}">
        <p14:creationId xmlns:p14="http://schemas.microsoft.com/office/powerpoint/2010/main" xmlns="" val="349681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44624"/>
            <a:ext cx="8964488" cy="6001643"/>
          </a:xfrm>
          <a:prstGeom prst="rect">
            <a:avLst/>
          </a:prstGeom>
        </p:spPr>
        <p:txBody>
          <a:bodyPr wrap="square">
            <a:spAutoFit/>
          </a:bodyPr>
          <a:lstStyle/>
          <a:p>
            <a:endParaRPr lang="es-ES" sz="2400" b="1" dirty="0" smtClean="0">
              <a:latin typeface="Arial" pitchFamily="34" charset="0"/>
              <a:cs typeface="Arial" pitchFamily="34" charset="0"/>
            </a:endParaRPr>
          </a:p>
          <a:p>
            <a:endParaRPr lang="es-ES" sz="2400" b="1" dirty="0">
              <a:latin typeface="Arial" pitchFamily="34" charset="0"/>
              <a:cs typeface="Arial" pitchFamily="34" charset="0"/>
            </a:endParaRPr>
          </a:p>
          <a:p>
            <a:r>
              <a:rPr lang="es-ES" sz="2400" dirty="0" smtClean="0">
                <a:latin typeface="Arial" pitchFamily="34" charset="0"/>
                <a:cs typeface="Arial" pitchFamily="34" charset="0"/>
              </a:rPr>
              <a:t>Dientes pilares: </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Son dientes naturales utilizados para soportar o anclar un aparato removible.</a:t>
            </a: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Factores a tener en cuenta en su selección.</a:t>
            </a: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•Soporte óseo adecuado </a:t>
            </a:r>
          </a:p>
          <a:p>
            <a:r>
              <a:rPr lang="es-ES" sz="2400" dirty="0" smtClean="0">
                <a:latin typeface="Arial" pitchFamily="34" charset="0"/>
                <a:cs typeface="Arial" pitchFamily="34" charset="0"/>
              </a:rPr>
              <a:t>•Estado del periodonto</a:t>
            </a:r>
          </a:p>
          <a:p>
            <a:r>
              <a:rPr lang="es-ES" sz="2400" dirty="0" smtClean="0">
                <a:latin typeface="Arial" pitchFamily="34" charset="0"/>
                <a:cs typeface="Arial" pitchFamily="34" charset="0"/>
              </a:rPr>
              <a:t>•Formas de la coronas</a:t>
            </a:r>
          </a:p>
          <a:p>
            <a:r>
              <a:rPr lang="es-ES" sz="2400" dirty="0" smtClean="0">
                <a:latin typeface="Arial" pitchFamily="34" charset="0"/>
                <a:cs typeface="Arial" pitchFamily="34" charset="0"/>
              </a:rPr>
              <a:t>•Vitalidad </a:t>
            </a:r>
            <a:r>
              <a:rPr lang="es-ES" sz="2400" dirty="0" err="1" smtClean="0">
                <a:latin typeface="Arial" pitchFamily="34" charset="0"/>
                <a:cs typeface="Arial" pitchFamily="34" charset="0"/>
              </a:rPr>
              <a:t>pulpar</a:t>
            </a: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•Alineación correcta en el arco.</a:t>
            </a:r>
          </a:p>
        </p:txBody>
      </p:sp>
    </p:spTree>
    <p:extLst>
      <p:ext uri="{BB962C8B-B14F-4D97-AF65-F5344CB8AC3E}">
        <p14:creationId xmlns:p14="http://schemas.microsoft.com/office/powerpoint/2010/main" xmlns="" val="140883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548680"/>
            <a:ext cx="8784976" cy="5262979"/>
          </a:xfrm>
          <a:prstGeom prst="rect">
            <a:avLst/>
          </a:prstGeom>
        </p:spPr>
        <p:txBody>
          <a:bodyPr wrap="square">
            <a:spAutoFit/>
          </a:bodyPr>
          <a:lstStyle/>
          <a:p>
            <a:r>
              <a:rPr lang="es-ES" sz="2400" dirty="0">
                <a:latin typeface="Arial" pitchFamily="34" charset="0"/>
                <a:cs typeface="Arial" pitchFamily="34" charset="0"/>
              </a:rPr>
              <a:t>Extremo libre y brecha: </a:t>
            </a:r>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endParaRPr lang="es-ES" sz="2400" dirty="0">
              <a:latin typeface="Arial" pitchFamily="34" charset="0"/>
              <a:cs typeface="Arial" pitchFamily="34" charset="0"/>
            </a:endParaRPr>
          </a:p>
          <a:p>
            <a:r>
              <a:rPr lang="es-ES" sz="2400" dirty="0">
                <a:latin typeface="Arial" pitchFamily="34" charset="0"/>
                <a:cs typeface="Arial" pitchFamily="34" charset="0"/>
              </a:rPr>
              <a:t>Forma parte del reborde residual, área desdentada en su parte anterior o posterior por un diente pilar. </a:t>
            </a:r>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r>
              <a:rPr lang="es-ES" sz="2400" dirty="0" smtClean="0">
                <a:latin typeface="Arial" pitchFamily="34" charset="0"/>
                <a:cs typeface="Arial" pitchFamily="34" charset="0"/>
              </a:rPr>
              <a:t>Características:</a:t>
            </a:r>
          </a:p>
          <a:p>
            <a:endParaRPr lang="es-ES" sz="2400" dirty="0">
              <a:latin typeface="Arial" pitchFamily="34" charset="0"/>
              <a:cs typeface="Arial" pitchFamily="34" charset="0"/>
            </a:endParaRPr>
          </a:p>
          <a:p>
            <a:r>
              <a:rPr lang="es-ES" sz="2400" dirty="0">
                <a:latin typeface="Arial" pitchFamily="34" charset="0"/>
                <a:cs typeface="Arial" pitchFamily="34" charset="0"/>
              </a:rPr>
              <a:t>•Es una almohadilla de tejido conjuntivo fibroso elástico que cubre el proceso alveolar.</a:t>
            </a:r>
          </a:p>
          <a:p>
            <a:r>
              <a:rPr lang="es-ES" sz="2400" dirty="0">
                <a:latin typeface="Arial" pitchFamily="34" charset="0"/>
                <a:cs typeface="Arial" pitchFamily="34" charset="0"/>
              </a:rPr>
              <a:t>•Deben ser zonas firmes.</a:t>
            </a:r>
          </a:p>
          <a:p>
            <a:r>
              <a:rPr lang="es-ES" sz="2400" dirty="0">
                <a:latin typeface="Arial" pitchFamily="34" charset="0"/>
                <a:cs typeface="Arial" pitchFamily="34" charset="0"/>
              </a:rPr>
              <a:t>•La estructura del tejido no debe presentar depósitos ni glándulas mucosas desplazables.</a:t>
            </a:r>
          </a:p>
        </p:txBody>
      </p:sp>
    </p:spTree>
    <p:extLst>
      <p:ext uri="{BB962C8B-B14F-4D97-AF65-F5344CB8AC3E}">
        <p14:creationId xmlns:p14="http://schemas.microsoft.com/office/powerpoint/2010/main" xmlns="" val="239738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20280" y="3059668"/>
            <a:ext cx="3995936" cy="461665"/>
          </a:xfrm>
          <a:prstGeom prst="rect">
            <a:avLst/>
          </a:prstGeom>
        </p:spPr>
        <p:txBody>
          <a:bodyPr wrap="square">
            <a:spAutoFit/>
          </a:bodyPr>
          <a:lstStyle/>
          <a:p>
            <a:pPr algn="ctr"/>
            <a:r>
              <a:rPr lang="es-ES" sz="2400" dirty="0" smtClean="0">
                <a:latin typeface="Arial" pitchFamily="34" charset="0"/>
                <a:cs typeface="Arial" pitchFamily="34" charset="0"/>
              </a:rPr>
              <a:t>Clasificación de los casos.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3063134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332656"/>
            <a:ext cx="8784976" cy="4832092"/>
          </a:xfrm>
          <a:prstGeom prst="rect">
            <a:avLst/>
          </a:prstGeom>
        </p:spPr>
        <p:txBody>
          <a:bodyPr wrap="square">
            <a:spAutoFit/>
          </a:bodyPr>
          <a:lstStyle/>
          <a:p>
            <a:pPr algn="ctr"/>
            <a:r>
              <a:rPr lang="es-ES" sz="2400" dirty="0" smtClean="0">
                <a:latin typeface="Arial" pitchFamily="34" charset="0"/>
                <a:cs typeface="Arial" pitchFamily="34" charset="0"/>
              </a:rPr>
              <a:t>Clasificación de los casos</a:t>
            </a: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ES" sz="2000" dirty="0" smtClean="0">
              <a:latin typeface="Arial" pitchFamily="34" charset="0"/>
              <a:cs typeface="Arial" pitchFamily="34" charset="0"/>
            </a:endParaRPr>
          </a:p>
          <a:p>
            <a:pPr marL="342900" indent="-342900">
              <a:buFont typeface="Wingdings" pitchFamily="2" charset="2"/>
              <a:buChar char="v"/>
            </a:pPr>
            <a:r>
              <a:rPr lang="es-ES" sz="2400" u="sng" dirty="0" smtClean="0">
                <a:latin typeface="Arial" pitchFamily="34" charset="0"/>
                <a:cs typeface="Arial" pitchFamily="34" charset="0"/>
              </a:rPr>
              <a:t>Anatómicas o topográficas (anatomía del terreno)</a:t>
            </a:r>
          </a:p>
          <a:p>
            <a:endParaRPr lang="es-ES" sz="2400" u="sng" dirty="0" smtClean="0">
              <a:latin typeface="Arial" pitchFamily="34" charset="0"/>
              <a:cs typeface="Arial" pitchFamily="34" charset="0"/>
            </a:endParaRPr>
          </a:p>
          <a:p>
            <a:pPr marL="342900" indent="-342900">
              <a:buFont typeface="Wingdings" pitchFamily="2" charset="2"/>
              <a:buChar char="v"/>
            </a:pPr>
            <a:r>
              <a:rPr lang="es-ES" sz="2400" dirty="0" smtClean="0">
                <a:latin typeface="Arial" pitchFamily="34" charset="0"/>
                <a:cs typeface="Arial" pitchFamily="34" charset="0"/>
              </a:rPr>
              <a:t>Por rendimiento (fuerza y vía de carga)</a:t>
            </a:r>
          </a:p>
          <a:p>
            <a:pPr marL="342900" indent="-342900">
              <a:buFont typeface="Wingdings" pitchFamily="2" charset="2"/>
              <a:buChar char="v"/>
            </a:pPr>
            <a:endParaRPr lang="es-ES" sz="2400" dirty="0" smtClean="0">
              <a:latin typeface="Arial" pitchFamily="34" charset="0"/>
              <a:cs typeface="Arial" pitchFamily="34" charset="0"/>
            </a:endParaRPr>
          </a:p>
          <a:p>
            <a:pPr marL="342900" indent="-342900">
              <a:buFont typeface="Wingdings" pitchFamily="2" charset="2"/>
              <a:buChar char="v"/>
            </a:pPr>
            <a:r>
              <a:rPr lang="es-ES" sz="2400" u="sng" dirty="0" smtClean="0">
                <a:latin typeface="Arial" pitchFamily="34" charset="0"/>
                <a:cs typeface="Arial" pitchFamily="34" charset="0"/>
              </a:rPr>
              <a:t>Funcionales(función del terreno y vía de carga)</a:t>
            </a:r>
          </a:p>
          <a:p>
            <a:endParaRPr lang="es-ES" sz="2400" u="sng" dirty="0" smtClean="0">
              <a:latin typeface="Arial" pitchFamily="34" charset="0"/>
              <a:cs typeface="Arial" pitchFamily="34" charset="0"/>
            </a:endParaRPr>
          </a:p>
          <a:p>
            <a:pPr marL="342900" indent="-342900">
              <a:buFont typeface="Wingdings" pitchFamily="2" charset="2"/>
              <a:buChar char="v"/>
            </a:pPr>
            <a:r>
              <a:rPr lang="es-ES" sz="2400" dirty="0" smtClean="0">
                <a:latin typeface="Arial" pitchFamily="34" charset="0"/>
                <a:cs typeface="Arial" pitchFamily="34" charset="0"/>
              </a:rPr>
              <a:t>Fisiológicas (Funcionamiento de los tejidos)</a:t>
            </a:r>
          </a:p>
          <a:p>
            <a:pPr marL="342900" indent="-342900">
              <a:buFont typeface="Wingdings" pitchFamily="2" charset="2"/>
              <a:buChar char="v"/>
            </a:pPr>
            <a:endParaRPr lang="es-ES" sz="2400" dirty="0" smtClean="0">
              <a:latin typeface="Arial" pitchFamily="34" charset="0"/>
              <a:cs typeface="Arial" pitchFamily="34" charset="0"/>
            </a:endParaRPr>
          </a:p>
          <a:p>
            <a:pPr marL="342900" indent="-342900">
              <a:buFont typeface="Wingdings" pitchFamily="2" charset="2"/>
              <a:buChar char="v"/>
            </a:pPr>
            <a:r>
              <a:rPr lang="es-ES" sz="2400" dirty="0" smtClean="0">
                <a:latin typeface="Arial" pitchFamily="34" charset="0"/>
                <a:cs typeface="Arial" pitchFamily="34" charset="0"/>
              </a:rPr>
              <a:t>Biomecánicas (funcionamiento de la ATM)</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105513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2348880"/>
            <a:ext cx="8856984" cy="5262979"/>
          </a:xfrm>
          <a:prstGeom prst="rect">
            <a:avLst/>
          </a:prstGeom>
        </p:spPr>
        <p:txBody>
          <a:bodyPr wrap="square">
            <a:spAutoFit/>
          </a:bodyPr>
          <a:lstStyle/>
          <a:p>
            <a:pPr algn="ctr"/>
            <a:r>
              <a:rPr lang="es-ES" sz="2400" dirty="0" smtClean="0">
                <a:latin typeface="Arial" pitchFamily="34" charset="0"/>
                <a:cs typeface="Arial" pitchFamily="34" charset="0"/>
              </a:rPr>
              <a:t>Clasificación Topográfica o de Kennedy (1925)</a:t>
            </a:r>
          </a:p>
          <a:p>
            <a:pPr algn="ctr"/>
            <a:endParaRPr lang="es-ES" sz="2400" dirty="0" smtClean="0">
              <a:latin typeface="Arial" pitchFamily="34" charset="0"/>
              <a:cs typeface="Arial" pitchFamily="34" charset="0"/>
            </a:endParaRPr>
          </a:p>
          <a:p>
            <a:pPr algn="ctr"/>
            <a:endParaRPr lang="es-ES" sz="2400" dirty="0" smtClean="0">
              <a:latin typeface="Arial" pitchFamily="34" charset="0"/>
              <a:cs typeface="Arial" pitchFamily="34" charset="0"/>
            </a:endParaRPr>
          </a:p>
          <a:p>
            <a:pPr algn="ctr"/>
            <a:r>
              <a:rPr lang="es-ES" sz="2400" dirty="0" smtClean="0">
                <a:latin typeface="Arial" pitchFamily="34" charset="0"/>
                <a:cs typeface="Arial" pitchFamily="34" charset="0"/>
              </a:rPr>
              <a:t> Es la clasificación que se hace desde el punto de vista de la situación de las brechas respecto a los dientes remanentes.</a:t>
            </a:r>
          </a:p>
          <a:p>
            <a:pPr algn="ctr"/>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ES" dirty="0"/>
          </a:p>
          <a:p>
            <a:endParaRPr lang="es-ES" dirty="0" smtClean="0"/>
          </a:p>
          <a:p>
            <a:endParaRPr lang="es-ES" dirty="0"/>
          </a:p>
          <a:p>
            <a:endParaRPr lang="es-ES" dirty="0" smtClean="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xmlns="" val="401767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3142709"/>
            <a:ext cx="8856984" cy="1138773"/>
          </a:xfrm>
          <a:prstGeom prst="rect">
            <a:avLst/>
          </a:prstGeom>
        </p:spPr>
        <p:txBody>
          <a:bodyPr wrap="square">
            <a:spAutoFit/>
          </a:bodyPr>
          <a:lstStyle/>
          <a:p>
            <a:pPr algn="ctr"/>
            <a:r>
              <a:rPr lang="es-ES" sz="2400" dirty="0" smtClean="0">
                <a:latin typeface="Arial" pitchFamily="34" charset="0"/>
                <a:cs typeface="Arial" pitchFamily="34" charset="0"/>
              </a:rPr>
              <a:t>TEMA I: GENERALIDADES SOBRE PRÓTESIS PARCIAL REMOVIBLE</a:t>
            </a:r>
          </a:p>
          <a:p>
            <a:pPr algn="ctr"/>
            <a:endParaRPr lang="es-ES" sz="2000" dirty="0" smtClean="0">
              <a:latin typeface="Arial" pitchFamily="34" charset="0"/>
              <a:cs typeface="Arial" pitchFamily="34" charset="0"/>
            </a:endParaRPr>
          </a:p>
        </p:txBody>
      </p:sp>
      <p:pic>
        <p:nvPicPr>
          <p:cNvPr id="2" name="Picture 2" descr="C:\Documents and Settings\SOMATOPROTESIS\Escritorio\DSC0135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604" t="17632" r="30811" b="17639"/>
          <a:stretch/>
        </p:blipFill>
        <p:spPr bwMode="auto">
          <a:xfrm>
            <a:off x="539552" y="332656"/>
            <a:ext cx="2880320" cy="256799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C:\Documents and Settings\SOMATOPROTESIS\Escritorio\DSC0135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800" t="20054" r="28401" b="15146"/>
          <a:stretch/>
        </p:blipFill>
        <p:spPr bwMode="auto">
          <a:xfrm>
            <a:off x="5997794" y="3933056"/>
            <a:ext cx="2780359"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250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67613"/>
            <a:ext cx="7848872" cy="2031325"/>
          </a:xfrm>
          <a:prstGeom prst="rect">
            <a:avLst/>
          </a:prstGeom>
        </p:spPr>
        <p:txBody>
          <a:bodyPr wrap="square">
            <a:spAutoFit/>
          </a:bodyPr>
          <a:lstStyle/>
          <a:p>
            <a:pPr algn="ctr"/>
            <a:r>
              <a:rPr lang="es-ES" sz="2400" dirty="0" smtClean="0">
                <a:latin typeface="Arial" pitchFamily="34" charset="0"/>
                <a:cs typeface="Arial" pitchFamily="34" charset="0"/>
              </a:rPr>
              <a:t>Clasificación Topográfica</a:t>
            </a:r>
          </a:p>
          <a:p>
            <a:pPr algn="ctr"/>
            <a:endParaRPr lang="es-ES" dirty="0"/>
          </a:p>
          <a:p>
            <a:pPr algn="ctr"/>
            <a:endParaRPr lang="es-ES" dirty="0" smtClean="0"/>
          </a:p>
          <a:p>
            <a:pPr algn="ctr"/>
            <a:endParaRPr lang="es-ES" dirty="0" smtClean="0"/>
          </a:p>
          <a:p>
            <a:pPr algn="ctr"/>
            <a:r>
              <a:rPr lang="es-ES" dirty="0" smtClean="0"/>
              <a:t>	 </a:t>
            </a:r>
            <a:r>
              <a:rPr lang="es-ES" sz="2400" dirty="0" smtClean="0">
                <a:latin typeface="Arial" pitchFamily="34" charset="0"/>
                <a:cs typeface="Arial" pitchFamily="34" charset="0"/>
              </a:rPr>
              <a:t>Clase I : Desdentado Bilateral Posterior</a:t>
            </a:r>
          </a:p>
          <a:p>
            <a:pPr algn="ct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2298938"/>
            <a:ext cx="9001000" cy="3384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4668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052736"/>
            <a:ext cx="6840760" cy="461665"/>
          </a:xfrm>
          <a:prstGeom prst="rect">
            <a:avLst/>
          </a:prstGeom>
        </p:spPr>
        <p:txBody>
          <a:bodyPr wrap="square">
            <a:spAutoFit/>
          </a:bodyPr>
          <a:lstStyle/>
          <a:p>
            <a:pPr algn="ctr"/>
            <a:r>
              <a:rPr lang="es-ES" dirty="0" smtClean="0"/>
              <a:t> </a:t>
            </a:r>
            <a:r>
              <a:rPr lang="es-ES" sz="2400" dirty="0" smtClean="0">
                <a:latin typeface="Arial" pitchFamily="34" charset="0"/>
                <a:cs typeface="Arial" pitchFamily="34" charset="0"/>
              </a:rPr>
              <a:t>Clase II: Desdentado unilateral posterior</a:t>
            </a:r>
            <a:endParaRPr lang="es-ES" sz="24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2276872"/>
            <a:ext cx="8712968" cy="3330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4499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340768"/>
            <a:ext cx="8208912" cy="830997"/>
          </a:xfrm>
          <a:prstGeom prst="rect">
            <a:avLst/>
          </a:prstGeom>
        </p:spPr>
        <p:txBody>
          <a:bodyPr wrap="square">
            <a:spAutoFit/>
          </a:bodyPr>
          <a:lstStyle/>
          <a:p>
            <a:pPr algn="ctr"/>
            <a:r>
              <a:rPr lang="es-ES" sz="2400" dirty="0" smtClean="0">
                <a:latin typeface="Arial" pitchFamily="34" charset="0"/>
                <a:cs typeface="Arial" pitchFamily="34" charset="0"/>
              </a:rPr>
              <a:t>Clase III : Desdentado lateral con pilar anterior y posterior</a:t>
            </a:r>
          </a:p>
          <a:p>
            <a:pPr algn="ct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132856"/>
            <a:ext cx="8568952"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8063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1680" y="1412776"/>
            <a:ext cx="5472607" cy="461665"/>
          </a:xfrm>
          <a:prstGeom prst="rect">
            <a:avLst/>
          </a:prstGeom>
        </p:spPr>
        <p:txBody>
          <a:bodyPr wrap="square">
            <a:spAutoFit/>
          </a:bodyPr>
          <a:lstStyle/>
          <a:p>
            <a:pPr algn="ctr"/>
            <a:r>
              <a:rPr lang="es-ES" dirty="0" smtClean="0"/>
              <a:t> </a:t>
            </a:r>
            <a:r>
              <a:rPr lang="es-ES" sz="2400" dirty="0" smtClean="0">
                <a:latin typeface="Arial" pitchFamily="34" charset="0"/>
                <a:cs typeface="Arial" pitchFamily="34" charset="0"/>
              </a:rPr>
              <a:t>Clase IV : Desdentado anterior</a:t>
            </a:r>
            <a:endParaRPr lang="es-ES" sz="2400"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2204864"/>
            <a:ext cx="8856984" cy="3551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813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3105835"/>
            <a:ext cx="9036496" cy="523220"/>
          </a:xfrm>
          <a:prstGeom prst="rect">
            <a:avLst/>
          </a:prstGeom>
        </p:spPr>
        <p:txBody>
          <a:bodyPr wrap="square">
            <a:spAutoFit/>
          </a:bodyPr>
          <a:lstStyle/>
          <a:p>
            <a:pPr algn="ctr"/>
            <a:r>
              <a:rPr lang="es-ES" sz="2800" dirty="0" smtClean="0">
                <a:latin typeface="Arial" pitchFamily="34" charset="0"/>
                <a:cs typeface="Arial" pitchFamily="34" charset="0"/>
              </a:rPr>
              <a:t>Clasificación funcional (según el modo o vía de carga)</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xmlns="" val="2956784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930200"/>
            <a:ext cx="8064896" cy="4893647"/>
          </a:xfrm>
          <a:prstGeom prst="rect">
            <a:avLst/>
          </a:prstGeom>
        </p:spPr>
        <p:txBody>
          <a:bodyPr wrap="square">
            <a:spAutoFit/>
          </a:bodyPr>
          <a:lstStyle/>
          <a:p>
            <a:pPr algn="just"/>
            <a:r>
              <a:rPr lang="es-ES" sz="2400" dirty="0" smtClean="0">
                <a:latin typeface="Arial" pitchFamily="34" charset="0"/>
                <a:cs typeface="Arial" pitchFamily="34" charset="0"/>
              </a:rPr>
              <a:t>•Clase I: </a:t>
            </a:r>
            <a:r>
              <a:rPr lang="es-ES" sz="2400" dirty="0" err="1" smtClean="0">
                <a:latin typeface="Arial" pitchFamily="34" charset="0"/>
                <a:cs typeface="Arial" pitchFamily="34" charset="0"/>
              </a:rPr>
              <a:t>Dentomucosoportada</a:t>
            </a:r>
            <a:r>
              <a:rPr lang="es-ES" sz="2400" dirty="0" smtClean="0">
                <a:latin typeface="Arial" pitchFamily="34" charset="0"/>
                <a:cs typeface="Arial" pitchFamily="34" charset="0"/>
              </a:rPr>
              <a:t> (Dientes remanentes anteriores sin pilar posterior (bilateral con o sin brechas </a:t>
            </a:r>
            <a:r>
              <a:rPr lang="es-ES" sz="2400" dirty="0" err="1" smtClean="0">
                <a:latin typeface="Arial" pitchFamily="34" charset="0"/>
                <a:cs typeface="Arial" pitchFamily="34" charset="0"/>
              </a:rPr>
              <a:t>sobreagregadas</a:t>
            </a:r>
            <a:r>
              <a:rPr lang="es-ES" sz="2400" dirty="0" smtClean="0">
                <a:latin typeface="Arial" pitchFamily="34" charset="0"/>
                <a:cs typeface="Arial" pitchFamily="34" charset="0"/>
              </a:rPr>
              <a:t>): Carga por vía dentaria y mucosa a la vez. </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•Clase II: </a:t>
            </a:r>
            <a:r>
              <a:rPr lang="es-ES" sz="2400" dirty="0" err="1" smtClean="0">
                <a:latin typeface="Arial" pitchFamily="34" charset="0"/>
                <a:cs typeface="Arial" pitchFamily="34" charset="0"/>
              </a:rPr>
              <a:t>Dentomucosoportada</a:t>
            </a:r>
            <a:r>
              <a:rPr lang="es-ES" sz="2400" dirty="0" smtClean="0">
                <a:latin typeface="Arial" pitchFamily="34" charset="0"/>
                <a:cs typeface="Arial" pitchFamily="34" charset="0"/>
              </a:rPr>
              <a:t> (Dientes remanentes anteriores sin pilar posterior (unilateral con o sin brechas </a:t>
            </a:r>
            <a:r>
              <a:rPr lang="es-ES" sz="2400" dirty="0" err="1" smtClean="0">
                <a:latin typeface="Arial" pitchFamily="34" charset="0"/>
                <a:cs typeface="Arial" pitchFamily="34" charset="0"/>
              </a:rPr>
              <a:t>sobreagregadas</a:t>
            </a:r>
            <a:r>
              <a:rPr lang="es-ES" sz="2400" dirty="0" smtClean="0">
                <a:latin typeface="Arial" pitchFamily="34" charset="0"/>
                <a:cs typeface="Arial" pitchFamily="34" charset="0"/>
              </a:rPr>
              <a:t>): Carga por vía dentaria y mucosa a la vez. </a:t>
            </a:r>
          </a:p>
          <a:p>
            <a:pPr algn="just"/>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xmlns="" val="3955611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692696"/>
            <a:ext cx="8640960" cy="4801314"/>
          </a:xfrm>
          <a:prstGeom prst="rect">
            <a:avLst/>
          </a:prstGeom>
        </p:spPr>
        <p:txBody>
          <a:bodyPr wrap="square">
            <a:spAutoFit/>
          </a:bodyPr>
          <a:lstStyle/>
          <a:p>
            <a:endParaRPr lang="es-ES" dirty="0"/>
          </a:p>
          <a:p>
            <a:r>
              <a:rPr lang="es-ES" sz="2400" dirty="0">
                <a:latin typeface="Arial" pitchFamily="34" charset="0"/>
                <a:cs typeface="Arial" pitchFamily="34" charset="0"/>
              </a:rPr>
              <a:t>•Clase III: </a:t>
            </a:r>
            <a:r>
              <a:rPr lang="es-ES" sz="2400" dirty="0" err="1">
                <a:latin typeface="Arial" pitchFamily="34" charset="0"/>
                <a:cs typeface="Arial" pitchFamily="34" charset="0"/>
              </a:rPr>
              <a:t>Dentosoportada</a:t>
            </a:r>
            <a:r>
              <a:rPr lang="es-ES" sz="2400" dirty="0">
                <a:latin typeface="Arial" pitchFamily="34" charset="0"/>
                <a:cs typeface="Arial" pitchFamily="34" charset="0"/>
              </a:rPr>
              <a:t>. Si hay pilares en ambos extremos de las brechas: Carga por vía dentaria (apoyos </a:t>
            </a:r>
            <a:r>
              <a:rPr lang="es-ES" sz="2400" dirty="0" err="1">
                <a:latin typeface="Arial" pitchFamily="34" charset="0"/>
                <a:cs typeface="Arial" pitchFamily="34" charset="0"/>
              </a:rPr>
              <a:t>oclusales</a:t>
            </a:r>
            <a:r>
              <a:rPr lang="es-ES" sz="2400" dirty="0">
                <a:latin typeface="Arial" pitchFamily="34" charset="0"/>
                <a:cs typeface="Arial" pitchFamily="34" charset="0"/>
              </a:rPr>
              <a:t> al extremo de la brecha)</a:t>
            </a: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r>
              <a:rPr lang="es-ES" sz="2400" dirty="0">
                <a:latin typeface="Arial" pitchFamily="34" charset="0"/>
                <a:cs typeface="Arial" pitchFamily="34" charset="0"/>
              </a:rPr>
              <a:t>•Clase IV: </a:t>
            </a:r>
            <a:r>
              <a:rPr lang="es-ES" sz="2400" dirty="0" err="1">
                <a:latin typeface="Arial" pitchFamily="34" charset="0"/>
                <a:cs typeface="Arial" pitchFamily="34" charset="0"/>
              </a:rPr>
              <a:t>Dentosoportada</a:t>
            </a:r>
            <a:r>
              <a:rPr lang="es-ES" sz="2400" dirty="0">
                <a:latin typeface="Arial" pitchFamily="34" charset="0"/>
                <a:cs typeface="Arial" pitchFamily="34" charset="0"/>
              </a:rPr>
              <a:t>. Si hay pilares en ambos extremos de las brechas: Carga por vía dentaria (apoyos </a:t>
            </a:r>
            <a:r>
              <a:rPr lang="es-ES" sz="2400" dirty="0" err="1">
                <a:latin typeface="Arial" pitchFamily="34" charset="0"/>
                <a:cs typeface="Arial" pitchFamily="34" charset="0"/>
              </a:rPr>
              <a:t>oclusales</a:t>
            </a:r>
            <a:r>
              <a:rPr lang="es-ES" sz="2400" dirty="0">
                <a:latin typeface="Arial" pitchFamily="34" charset="0"/>
                <a:cs typeface="Arial" pitchFamily="34" charset="0"/>
              </a:rPr>
              <a:t> al extremo de la brecha)</a:t>
            </a:r>
          </a:p>
          <a:p>
            <a:endParaRPr lang="es-ES" sz="2400" dirty="0">
              <a:latin typeface="Arial" pitchFamily="34" charset="0"/>
              <a:cs typeface="Arial" pitchFamily="34" charset="0"/>
            </a:endParaRPr>
          </a:p>
          <a:p>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146861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79712" y="2780928"/>
            <a:ext cx="5760640" cy="523220"/>
          </a:xfrm>
          <a:prstGeom prst="rect">
            <a:avLst/>
          </a:prstGeom>
        </p:spPr>
        <p:txBody>
          <a:bodyPr wrap="square">
            <a:spAutoFit/>
          </a:bodyPr>
          <a:lstStyle/>
          <a:p>
            <a:pPr algn="ctr"/>
            <a:r>
              <a:rPr lang="es-ES" sz="2800" dirty="0">
                <a:latin typeface="Arial" pitchFamily="34" charset="0"/>
                <a:cs typeface="Arial" pitchFamily="34" charset="0"/>
              </a:rPr>
              <a:t>Reglas de </a:t>
            </a:r>
            <a:r>
              <a:rPr lang="es-ES" sz="2800" dirty="0" err="1">
                <a:latin typeface="Arial" pitchFamily="34" charset="0"/>
                <a:cs typeface="Arial" pitchFamily="34" charset="0"/>
              </a:rPr>
              <a:t>Applegate</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xmlns="" val="2847158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27384"/>
            <a:ext cx="9036496" cy="6924973"/>
          </a:xfrm>
          <a:prstGeom prst="rect">
            <a:avLst/>
          </a:prstGeom>
        </p:spPr>
        <p:txBody>
          <a:bodyPr wrap="square">
            <a:spAutoFit/>
          </a:bodyPr>
          <a:lstStyle/>
          <a:p>
            <a:pPr algn="ctr"/>
            <a:r>
              <a:rPr lang="es-ES" dirty="0" smtClean="0"/>
              <a:t>:</a:t>
            </a:r>
          </a:p>
          <a:p>
            <a:endParaRPr lang="es-ES" dirty="0" smtClean="0"/>
          </a:p>
          <a:p>
            <a:pPr marL="342900" indent="-342900" algn="just">
              <a:buAutoNum type="arabicPeriod"/>
            </a:pPr>
            <a:r>
              <a:rPr lang="es-ES" sz="2400" dirty="0" smtClean="0">
                <a:latin typeface="Arial" pitchFamily="34" charset="0"/>
                <a:cs typeface="Arial" pitchFamily="34" charset="0"/>
              </a:rPr>
              <a:t>La clasificación debe ser posterior a la preparación de la boca puesto que nuevas extracciones pueden alterarlas. </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2. Si el tercer molar está ausente, no se debe tomar en cuenta esa zona desdentada al hacer la clasificación, pues los terceros molares no se reemplazan.</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3. Si hay terceros molares y los utilizaras como pilares, deben considerarse en la clasificación.</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4. Los segundos molares ausentes a veces no se reponen cuando el segundo molar antagonista también falta y no ha de ser repuesto, en tales casos no se considera en la clasificación esa zona desdentada.</a:t>
            </a:r>
          </a:p>
        </p:txBody>
      </p:sp>
    </p:spTree>
    <p:extLst>
      <p:ext uri="{BB962C8B-B14F-4D97-AF65-F5344CB8AC3E}">
        <p14:creationId xmlns:p14="http://schemas.microsoft.com/office/powerpoint/2010/main" xmlns="" val="545427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16632"/>
            <a:ext cx="8784976" cy="6740307"/>
          </a:xfrm>
          <a:prstGeom prst="rect">
            <a:avLst/>
          </a:prstGeom>
        </p:spPr>
        <p:txBody>
          <a:bodyPr wrap="square">
            <a:spAutoFit/>
          </a:bodyPr>
          <a:lstStyle/>
          <a:p>
            <a:pPr algn="just"/>
            <a:r>
              <a:rPr lang="es-ES" sz="2400" dirty="0">
                <a:latin typeface="Arial" pitchFamily="34" charset="0"/>
                <a:cs typeface="Arial" pitchFamily="34" charset="0"/>
              </a:rPr>
              <a:t>5</a:t>
            </a:r>
            <a:r>
              <a:rPr lang="es-ES" sz="2400" dirty="0" smtClean="0">
                <a:latin typeface="Arial" pitchFamily="34" charset="0"/>
                <a:cs typeface="Arial" pitchFamily="34" charset="0"/>
              </a:rPr>
              <a:t>. Cuando </a:t>
            </a:r>
            <a:r>
              <a:rPr lang="es-ES" sz="2400" dirty="0">
                <a:latin typeface="Arial" pitchFamily="34" charset="0"/>
                <a:cs typeface="Arial" pitchFamily="34" charset="0"/>
              </a:rPr>
              <a:t>existen zonas desdentadas adicionales en la misma arcada, la o las zonas más posteriores (con excepción de los terceros molares) rigen la clasificación</a:t>
            </a:r>
            <a:r>
              <a:rPr lang="es-ES" sz="2400" dirty="0" smtClean="0">
                <a:latin typeface="Arial" pitchFamily="34" charset="0"/>
                <a:cs typeface="Arial" pitchFamily="34" charset="0"/>
              </a:rPr>
              <a:t>.</a:t>
            </a:r>
          </a:p>
          <a:p>
            <a:pPr algn="just"/>
            <a:endParaRPr lang="es-ES" sz="2400" dirty="0" smtClean="0">
              <a:latin typeface="Arial" pitchFamily="34" charset="0"/>
              <a:cs typeface="Arial" pitchFamily="34" charset="0"/>
            </a:endParaRP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6</a:t>
            </a:r>
            <a:r>
              <a:rPr lang="es-ES" sz="2400" dirty="0" smtClean="0">
                <a:latin typeface="Arial" pitchFamily="34" charset="0"/>
                <a:cs typeface="Arial" pitchFamily="34" charset="0"/>
              </a:rPr>
              <a:t>. Las </a:t>
            </a:r>
            <a:r>
              <a:rPr lang="es-ES" sz="2400" dirty="0">
                <a:latin typeface="Arial" pitchFamily="34" charset="0"/>
                <a:cs typeface="Arial" pitchFamily="34" charset="0"/>
              </a:rPr>
              <a:t>zonas desdentadas agregadas a las que determinan la clasificación primaria, se indican como modificaciones de esa clase y se le nombra por un número</a:t>
            </a:r>
            <a:r>
              <a:rPr lang="es-ES" sz="2400" dirty="0" smtClean="0">
                <a:latin typeface="Arial" pitchFamily="34" charset="0"/>
                <a:cs typeface="Arial" pitchFamily="34" charset="0"/>
              </a:rPr>
              <a:t>.</a:t>
            </a:r>
          </a:p>
          <a:p>
            <a:pPr algn="just"/>
            <a:endParaRPr lang="es-ES" sz="2400" dirty="0" smtClean="0">
              <a:latin typeface="Arial" pitchFamily="34" charset="0"/>
              <a:cs typeface="Arial" pitchFamily="34" charset="0"/>
            </a:endParaRP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7</a:t>
            </a:r>
            <a:r>
              <a:rPr lang="es-ES" sz="2400" dirty="0" smtClean="0">
                <a:latin typeface="Arial" pitchFamily="34" charset="0"/>
                <a:cs typeface="Arial" pitchFamily="34" charset="0"/>
              </a:rPr>
              <a:t>. No </a:t>
            </a:r>
            <a:r>
              <a:rPr lang="es-ES" sz="2400" dirty="0">
                <a:latin typeface="Arial" pitchFamily="34" charset="0"/>
                <a:cs typeface="Arial" pitchFamily="34" charset="0"/>
              </a:rPr>
              <a:t>influye la extensión de la zona modificante, sino el factor determinante es el número de esas áreas</a:t>
            </a:r>
            <a:r>
              <a:rPr lang="es-ES" sz="2400" dirty="0" smtClean="0">
                <a:latin typeface="Arial" pitchFamily="34" charset="0"/>
                <a:cs typeface="Arial" pitchFamily="34" charset="0"/>
              </a:rPr>
              <a:t>.</a:t>
            </a:r>
          </a:p>
          <a:p>
            <a:pPr algn="just"/>
            <a:endParaRPr lang="es-ES" sz="2400" dirty="0">
              <a:latin typeface="Arial" pitchFamily="34" charset="0"/>
              <a:cs typeface="Arial" pitchFamily="34" charset="0"/>
            </a:endParaRP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8</a:t>
            </a:r>
            <a:r>
              <a:rPr lang="es-ES" sz="2400" dirty="0" smtClean="0">
                <a:latin typeface="Arial" pitchFamily="34" charset="0"/>
                <a:cs typeface="Arial" pitchFamily="34" charset="0"/>
              </a:rPr>
              <a:t>. Solo </a:t>
            </a:r>
            <a:r>
              <a:rPr lang="es-ES" sz="2400" dirty="0">
                <a:latin typeface="Arial" pitchFamily="34" charset="0"/>
                <a:cs typeface="Arial" pitchFamily="34" charset="0"/>
              </a:rPr>
              <a:t>las clases I, II y III pueden tener modificaciones o subdivisiones o subclases, puesto que en la clase IV las zonas desdentadas adicionales resultarían posteriores a la zona desdentada bilateral simple.</a:t>
            </a:r>
          </a:p>
        </p:txBody>
      </p:sp>
    </p:spTree>
    <p:extLst>
      <p:ext uri="{BB962C8B-B14F-4D97-AF65-F5344CB8AC3E}">
        <p14:creationId xmlns:p14="http://schemas.microsoft.com/office/powerpoint/2010/main" xmlns="" val="219605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676" y="908720"/>
            <a:ext cx="8640960" cy="5139869"/>
          </a:xfrm>
          <a:prstGeom prst="rect">
            <a:avLst/>
          </a:prstGeom>
        </p:spPr>
        <p:txBody>
          <a:bodyPr wrap="square">
            <a:spAutoFit/>
          </a:bodyPr>
          <a:lstStyle/>
          <a:p>
            <a:r>
              <a:rPr lang="es-ES" sz="2800" dirty="0">
                <a:latin typeface="Arial" pitchFamily="34" charset="0"/>
                <a:cs typeface="Arial" pitchFamily="34" charset="0"/>
              </a:rPr>
              <a:t>SUMARIO:</a:t>
            </a:r>
          </a:p>
          <a:p>
            <a:r>
              <a:rPr lang="es-ES" dirty="0"/>
              <a:t>	    </a:t>
            </a:r>
            <a:endParaRPr lang="es-ES" dirty="0" smtClean="0"/>
          </a:p>
          <a:p>
            <a:endParaRPr lang="es-ES" dirty="0"/>
          </a:p>
          <a:p>
            <a:pPr algn="just"/>
            <a:r>
              <a:rPr lang="es-ES" sz="2400" dirty="0" smtClean="0">
                <a:latin typeface="Arial" pitchFamily="34" charset="0"/>
                <a:cs typeface="Arial" pitchFamily="34" charset="0"/>
              </a:rPr>
              <a:t>1.1- Prótesis </a:t>
            </a:r>
            <a:r>
              <a:rPr lang="es-ES" sz="2400" dirty="0">
                <a:latin typeface="Arial" pitchFamily="34" charset="0"/>
                <a:cs typeface="Arial" pitchFamily="34" charset="0"/>
              </a:rPr>
              <a:t>Parcial Removible. Concepto. Área de trabajo en el laboratorio destinado a su diseño y confección.	</a:t>
            </a:r>
          </a:p>
          <a:p>
            <a:pPr algn="just"/>
            <a:endParaRPr lang="es-ES" sz="2400" dirty="0">
              <a:latin typeface="Arial" pitchFamily="34" charset="0"/>
              <a:cs typeface="Arial" pitchFamily="34" charset="0"/>
            </a:endParaRPr>
          </a:p>
          <a:p>
            <a:pPr algn="just"/>
            <a:r>
              <a:rPr lang="es-ES" sz="2400" dirty="0" smtClean="0">
                <a:latin typeface="Arial" pitchFamily="34" charset="0"/>
                <a:cs typeface="Arial" pitchFamily="34" charset="0"/>
              </a:rPr>
              <a:t>1.2- Clasificación </a:t>
            </a:r>
            <a:r>
              <a:rPr lang="es-ES" sz="2400" dirty="0">
                <a:latin typeface="Arial" pitchFamily="34" charset="0"/>
                <a:cs typeface="Arial" pitchFamily="34" charset="0"/>
              </a:rPr>
              <a:t>de los casos. Fundamentos de la clasificación. Reglas de </a:t>
            </a:r>
            <a:r>
              <a:rPr lang="es-ES" sz="2400" dirty="0" err="1">
                <a:latin typeface="Arial" pitchFamily="34" charset="0"/>
                <a:cs typeface="Arial" pitchFamily="34" charset="0"/>
              </a:rPr>
              <a:t>Applegate</a:t>
            </a:r>
            <a:r>
              <a:rPr lang="es-ES" sz="2400" dirty="0">
                <a:latin typeface="Arial" pitchFamily="34" charset="0"/>
                <a:cs typeface="Arial" pitchFamily="34" charset="0"/>
              </a:rPr>
              <a:t>.</a:t>
            </a:r>
          </a:p>
          <a:p>
            <a:pPr algn="just"/>
            <a:endParaRPr lang="es-ES" sz="2400" dirty="0">
              <a:latin typeface="Arial" pitchFamily="34" charset="0"/>
              <a:cs typeface="Arial" pitchFamily="34" charset="0"/>
            </a:endParaRPr>
          </a:p>
          <a:p>
            <a:pPr algn="just"/>
            <a:r>
              <a:rPr lang="es-ES" sz="2400" dirty="0" smtClean="0">
                <a:latin typeface="Arial" pitchFamily="34" charset="0"/>
                <a:cs typeface="Arial" pitchFamily="34" charset="0"/>
              </a:rPr>
              <a:t>1.3- Generalidades </a:t>
            </a:r>
            <a:r>
              <a:rPr lang="es-ES" sz="2400" dirty="0">
                <a:latin typeface="Arial" pitchFamily="34" charset="0"/>
                <a:cs typeface="Arial" pitchFamily="34" charset="0"/>
              </a:rPr>
              <a:t>sobre la forma retentiva de los dientes. Teoría de </a:t>
            </a:r>
            <a:r>
              <a:rPr lang="es-ES" sz="2400" dirty="0" err="1" smtClean="0">
                <a:latin typeface="Arial" pitchFamily="34" charset="0"/>
                <a:cs typeface="Arial" pitchFamily="34" charset="0"/>
              </a:rPr>
              <a:t>Prothero</a:t>
            </a:r>
            <a:r>
              <a:rPr lang="es-ES" sz="2400" dirty="0">
                <a:latin typeface="Arial" pitchFamily="34" charset="0"/>
                <a:cs typeface="Arial" pitchFamily="34" charset="0"/>
              </a:rPr>
              <a:t>. </a:t>
            </a:r>
          </a:p>
          <a:p>
            <a:pPr algn="just"/>
            <a:endParaRPr lang="es-ES" sz="2400" dirty="0">
              <a:latin typeface="Arial" pitchFamily="34" charset="0"/>
              <a:cs typeface="Arial" pitchFamily="34" charset="0"/>
            </a:endParaRPr>
          </a:p>
          <a:p>
            <a:pPr algn="just"/>
            <a:r>
              <a:rPr lang="es-ES" sz="2400" dirty="0" smtClean="0">
                <a:latin typeface="Arial" pitchFamily="34" charset="0"/>
                <a:cs typeface="Arial" pitchFamily="34" charset="0"/>
              </a:rPr>
              <a:t>1.4- Ecuador </a:t>
            </a:r>
            <a:r>
              <a:rPr lang="es-ES" sz="2400" dirty="0">
                <a:latin typeface="Arial" pitchFamily="34" charset="0"/>
                <a:cs typeface="Arial" pitchFamily="34" charset="0"/>
              </a:rPr>
              <a:t>dentario y ecuador protético. Zonas que lo determinan. Zona expulsiva y zona retentiva.</a:t>
            </a:r>
          </a:p>
        </p:txBody>
      </p:sp>
    </p:spTree>
    <p:extLst>
      <p:ext uri="{BB962C8B-B14F-4D97-AF65-F5344CB8AC3E}">
        <p14:creationId xmlns:p14="http://schemas.microsoft.com/office/powerpoint/2010/main" xmlns="" val="3723757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196752"/>
            <a:ext cx="8136904" cy="4001095"/>
          </a:xfrm>
          <a:prstGeom prst="rect">
            <a:avLst/>
          </a:prstGeom>
        </p:spPr>
        <p:txBody>
          <a:bodyPr wrap="square">
            <a:spAutoFit/>
          </a:bodyPr>
          <a:lstStyle/>
          <a:p>
            <a:pPr algn="ctr"/>
            <a:r>
              <a:rPr lang="es-ES" sz="2800" dirty="0" smtClean="0">
                <a:latin typeface="Arial" pitchFamily="34" charset="0"/>
                <a:cs typeface="Arial" pitchFamily="34" charset="0"/>
              </a:rPr>
              <a:t>   Esquema </a:t>
            </a:r>
            <a:r>
              <a:rPr lang="es-ES" sz="2800" dirty="0">
                <a:latin typeface="Arial" pitchFamily="34" charset="0"/>
                <a:cs typeface="Arial" pitchFamily="34" charset="0"/>
              </a:rPr>
              <a:t>de </a:t>
            </a:r>
            <a:r>
              <a:rPr lang="es-ES" sz="2800" dirty="0" err="1" smtClean="0">
                <a:latin typeface="Arial" pitchFamily="34" charset="0"/>
                <a:cs typeface="Arial" pitchFamily="34" charset="0"/>
              </a:rPr>
              <a:t>Prothero</a:t>
            </a:r>
            <a:r>
              <a:rPr lang="es-ES" sz="2800" dirty="0">
                <a:latin typeface="Arial" pitchFamily="34" charset="0"/>
                <a:cs typeface="Arial" pitchFamily="34" charset="0"/>
              </a:rPr>
              <a:t>: </a:t>
            </a:r>
            <a:endParaRPr lang="es-ES" sz="2800" dirty="0" smtClean="0">
              <a:latin typeface="Arial" pitchFamily="34" charset="0"/>
              <a:cs typeface="Arial" pitchFamily="34" charset="0"/>
            </a:endParaRPr>
          </a:p>
          <a:p>
            <a:pPr algn="ctr"/>
            <a:endParaRPr lang="es-ES" sz="2800" dirty="0">
              <a:latin typeface="Arial" pitchFamily="34" charset="0"/>
              <a:cs typeface="Arial" pitchFamily="34" charset="0"/>
            </a:endParaRPr>
          </a:p>
          <a:p>
            <a:endParaRPr lang="es-ES" dirty="0"/>
          </a:p>
          <a:p>
            <a:endParaRPr lang="es-ES" dirty="0" smtClean="0"/>
          </a:p>
          <a:p>
            <a:endParaRPr lang="es-ES" dirty="0"/>
          </a:p>
          <a:p>
            <a:pPr algn="just"/>
            <a:r>
              <a:rPr lang="es-ES" sz="2400" dirty="0" smtClean="0">
                <a:latin typeface="Arial" pitchFamily="34" charset="0"/>
                <a:cs typeface="Arial" pitchFamily="34" charset="0"/>
              </a:rPr>
              <a:t>Los </a:t>
            </a:r>
            <a:r>
              <a:rPr lang="es-ES" sz="2400" dirty="0">
                <a:latin typeface="Arial" pitchFamily="34" charset="0"/>
                <a:cs typeface="Arial" pitchFamily="34" charset="0"/>
              </a:rPr>
              <a:t>dientes pueden ser considerados como incluidos dentro de dos conos yuxtapuestos por sus bases. El eje de uno coincide con el del otro y también con el eje mayor del diente; y sus bases coinciden con la línea de mayor prominencia, que por ser el círculo máximo se le ha llamado ecuador dentario.</a:t>
            </a:r>
          </a:p>
        </p:txBody>
      </p:sp>
    </p:spTree>
    <p:extLst>
      <p:ext uri="{BB962C8B-B14F-4D97-AF65-F5344CB8AC3E}">
        <p14:creationId xmlns:p14="http://schemas.microsoft.com/office/powerpoint/2010/main" xmlns="" val="4040082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encia\ANCLAJES EN PPR\DSC013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1308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16632"/>
            <a:ext cx="8424936" cy="3416320"/>
          </a:xfrm>
          <a:prstGeom prst="rect">
            <a:avLst/>
          </a:prstGeom>
        </p:spPr>
        <p:txBody>
          <a:bodyPr wrap="square">
            <a:spAutoFit/>
          </a:bodyPr>
          <a:lstStyle/>
          <a:p>
            <a:r>
              <a:rPr lang="es-ES" sz="2400" dirty="0" smtClean="0">
                <a:latin typeface="Arial" pitchFamily="34" charset="0"/>
                <a:cs typeface="Arial" pitchFamily="34" charset="0"/>
              </a:rPr>
              <a:t>La forma retentiva de los dientes:</a:t>
            </a:r>
          </a:p>
          <a:p>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Todas las piezas dentarias tienen convergencia apical vistas por sus caras vestibulares o linguales. En cambio, vistos por proximal, la convergencia se hace hacia </a:t>
            </a:r>
            <a:r>
              <a:rPr lang="es-ES" sz="2400" dirty="0" err="1" smtClean="0">
                <a:latin typeface="Arial" pitchFamily="34" charset="0"/>
                <a:cs typeface="Arial" pitchFamily="34" charset="0"/>
              </a:rPr>
              <a:t>oclusal</a:t>
            </a:r>
            <a:r>
              <a:rPr lang="es-ES" sz="2400" dirty="0" smtClean="0">
                <a:latin typeface="Arial" pitchFamily="34" charset="0"/>
                <a:cs typeface="Arial" pitchFamily="34" charset="0"/>
              </a:rPr>
              <a:t>. Esta prominencia transversal, variable según las caras laterales, determina una línea periférica ondulada y continua, que rodea al diente determinando una tangente vertical, un círculo máximo, que se ha dado en llamar ecuador dentario</a:t>
            </a:r>
            <a:r>
              <a:rPr lang="es-ES" sz="2000" dirty="0" smtClean="0">
                <a:latin typeface="Arial" pitchFamily="34" charset="0"/>
                <a:cs typeface="Arial" pitchFamily="34" charset="0"/>
              </a:rPr>
              <a:t>.</a:t>
            </a:r>
            <a:endParaRPr lang="es-ES" sz="2000" dirty="0">
              <a:latin typeface="Arial" pitchFamily="34" charset="0"/>
              <a:cs typeface="Arial" pitchFamily="34" charset="0"/>
            </a:endParaRPr>
          </a:p>
        </p:txBody>
      </p:sp>
      <p:sp>
        <p:nvSpPr>
          <p:cNvPr id="4" name="3 Rectángulo"/>
          <p:cNvSpPr/>
          <p:nvPr/>
        </p:nvSpPr>
        <p:spPr>
          <a:xfrm>
            <a:off x="395536" y="3794264"/>
            <a:ext cx="8604448" cy="2677656"/>
          </a:xfrm>
          <a:prstGeom prst="rect">
            <a:avLst/>
          </a:prstGeom>
        </p:spPr>
        <p:txBody>
          <a:bodyPr wrap="square">
            <a:spAutoFit/>
          </a:bodyPr>
          <a:lstStyle/>
          <a:p>
            <a:pPr algn="just"/>
            <a:r>
              <a:rPr lang="es-ES" sz="2400" dirty="0" smtClean="0">
                <a:latin typeface="Arial" pitchFamily="34" charset="0"/>
                <a:cs typeface="Arial" pitchFamily="34" charset="0"/>
              </a:rPr>
              <a:t>Ecuador Dentario: Es la línea tangencial trazada al circunvalar  un  diente por la parte más ancha y abultada, dividiéndola en dos zonas:</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•Zona expulsiva: </a:t>
            </a:r>
            <a:r>
              <a:rPr lang="es-ES" sz="2400" dirty="0">
                <a:latin typeface="Arial" pitchFamily="34" charset="0"/>
                <a:cs typeface="Arial" pitchFamily="34" charset="0"/>
              </a:rPr>
              <a:t>D</a:t>
            </a:r>
            <a:r>
              <a:rPr lang="es-ES" sz="2400" dirty="0" smtClean="0">
                <a:latin typeface="Arial" pitchFamily="34" charset="0"/>
                <a:cs typeface="Arial" pitchFamily="34" charset="0"/>
              </a:rPr>
              <a:t>el ecuador a </a:t>
            </a:r>
            <a:r>
              <a:rPr lang="es-ES" sz="2400" dirty="0" err="1" smtClean="0">
                <a:latin typeface="Arial" pitchFamily="34" charset="0"/>
                <a:cs typeface="Arial" pitchFamily="34" charset="0"/>
              </a:rPr>
              <a:t>oclusal</a:t>
            </a:r>
            <a:r>
              <a:rPr lang="es-ES" sz="2400" dirty="0" smtClean="0">
                <a:latin typeface="Arial" pitchFamily="34" charset="0"/>
                <a:cs typeface="Arial" pitchFamily="34" charset="0"/>
              </a:rPr>
              <a:t> o </a:t>
            </a:r>
            <a:r>
              <a:rPr lang="es-ES" sz="2400" dirty="0" err="1" smtClean="0">
                <a:latin typeface="Arial" pitchFamily="34" charset="0"/>
                <a:cs typeface="Arial" pitchFamily="34" charset="0"/>
              </a:rPr>
              <a:t>incisal</a:t>
            </a:r>
            <a:r>
              <a:rPr lang="es-ES" sz="2400" dirty="0" smtClean="0">
                <a:latin typeface="Arial" pitchFamily="34" charset="0"/>
                <a:cs typeface="Arial" pitchFamily="34" charset="0"/>
              </a:rPr>
              <a:t> </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•Zona retentiva: </a:t>
            </a:r>
            <a:r>
              <a:rPr lang="es-ES" sz="2400" dirty="0">
                <a:latin typeface="Arial" pitchFamily="34" charset="0"/>
                <a:cs typeface="Arial" pitchFamily="34" charset="0"/>
              </a:rPr>
              <a:t>D</a:t>
            </a:r>
            <a:r>
              <a:rPr lang="es-ES" sz="2400" dirty="0" smtClean="0">
                <a:latin typeface="Arial" pitchFamily="34" charset="0"/>
                <a:cs typeface="Arial" pitchFamily="34" charset="0"/>
              </a:rPr>
              <a:t>el ecuador a gingival o cervical.</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522836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xmlns="">
                  <a14:imgLayer r:embed="rId3">
                    <a14:imgEffect>
                      <a14:sharpenSoften amount="62000"/>
                    </a14:imgEffect>
                    <a14:imgEffect>
                      <a14:brightnessContrast bright="59000" contrast="54000"/>
                    </a14:imgEffect>
                  </a14:imgLayer>
                </a14:imgProps>
              </a:ext>
              <a:ext uri="{28A0092B-C50C-407E-A947-70E740481C1C}">
                <a14:useLocalDpi xmlns:a14="http://schemas.microsoft.com/office/drawing/2010/main" xmlns="" val="0"/>
              </a:ext>
            </a:extLst>
          </a:blip>
          <a:srcRect/>
          <a:stretch>
            <a:fillRect/>
          </a:stretch>
        </p:blipFill>
        <p:spPr bwMode="auto">
          <a:xfrm>
            <a:off x="1547664" y="1124744"/>
            <a:ext cx="6552728"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970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260648"/>
            <a:ext cx="8784976" cy="3046988"/>
          </a:xfrm>
          <a:prstGeom prst="rect">
            <a:avLst/>
          </a:prstGeom>
        </p:spPr>
        <p:txBody>
          <a:bodyPr wrap="square">
            <a:spAutoFit/>
          </a:bodyPr>
          <a:lstStyle/>
          <a:p>
            <a:pPr algn="just"/>
            <a:r>
              <a:rPr lang="es-ES" sz="2400" dirty="0" smtClean="0">
                <a:latin typeface="Arial" pitchFamily="34" charset="0"/>
                <a:cs typeface="Arial" pitchFamily="34" charset="0"/>
              </a:rPr>
              <a:t>Si es necesario variar la posición del modelo respecto a la vertical, los ejes de los dientes guardarán una angulación variable. Si se marcan entonces los ecuadores de cada diente respecto a ese eje vertical único, tendremos un ecuador común, diferente de cada ecuador individual o ecuador dentario. Ese ecuador común recibe el nombre de ecuador protético y es el que verdaderamente tiene importancia para el diseño.</a:t>
            </a:r>
            <a:endParaRPr lang="es-E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7844" y="2996952"/>
            <a:ext cx="2808312"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Flecha izquierda y arriba"/>
          <p:cNvSpPr/>
          <p:nvPr/>
        </p:nvSpPr>
        <p:spPr>
          <a:xfrm>
            <a:off x="6084168" y="3068960"/>
            <a:ext cx="1296144" cy="115212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izquierda y arriba"/>
          <p:cNvSpPr/>
          <p:nvPr/>
        </p:nvSpPr>
        <p:spPr>
          <a:xfrm rot="5400000">
            <a:off x="1667355" y="2972626"/>
            <a:ext cx="1282440" cy="121448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252565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551837"/>
            <a:ext cx="8496944" cy="1938992"/>
          </a:xfrm>
          <a:prstGeom prst="rect">
            <a:avLst/>
          </a:prstGeom>
        </p:spPr>
        <p:txBody>
          <a:bodyPr wrap="square">
            <a:spAutoFit/>
          </a:bodyPr>
          <a:lstStyle/>
          <a:p>
            <a:r>
              <a:rPr lang="es-ES" sz="2400" dirty="0" smtClean="0">
                <a:latin typeface="Arial" pitchFamily="34" charset="0"/>
                <a:cs typeface="Arial" pitchFamily="34" charset="0"/>
              </a:rPr>
              <a:t>                                      Ecuador </a:t>
            </a:r>
            <a:r>
              <a:rPr lang="es-ES" sz="2400" dirty="0">
                <a:latin typeface="Arial" pitchFamily="34" charset="0"/>
                <a:cs typeface="Arial" pitchFamily="34" charset="0"/>
              </a:rPr>
              <a:t>protético: </a:t>
            </a:r>
          </a:p>
          <a:p>
            <a:endParaRPr lang="es-ES" sz="2400" dirty="0">
              <a:latin typeface="Arial" pitchFamily="34" charset="0"/>
              <a:cs typeface="Arial" pitchFamily="34" charset="0"/>
            </a:endParaRPr>
          </a:p>
          <a:p>
            <a:pPr algn="just"/>
            <a:r>
              <a:rPr lang="es-ES" sz="2400" dirty="0">
                <a:latin typeface="Arial" pitchFamily="34" charset="0"/>
                <a:cs typeface="Arial" pitchFamily="34" charset="0"/>
              </a:rPr>
              <a:t>Ecuador común a varios dientes con el modelo en   una misma posición, determinando las zonas retentivas y expulsivas comunes a esos dientes. </a:t>
            </a:r>
          </a:p>
        </p:txBody>
      </p:sp>
    </p:spTree>
    <p:extLst>
      <p:ext uri="{BB962C8B-B14F-4D97-AF65-F5344CB8AC3E}">
        <p14:creationId xmlns:p14="http://schemas.microsoft.com/office/powerpoint/2010/main" xmlns="" val="803456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843091"/>
            <a:ext cx="9144000" cy="6186309"/>
          </a:xfrm>
          <a:prstGeom prst="rect">
            <a:avLst/>
          </a:prstGeom>
        </p:spPr>
        <p:txBody>
          <a:bodyPr wrap="square">
            <a:spAutoFit/>
          </a:bodyPr>
          <a:lstStyle/>
          <a:p>
            <a:pPr algn="just"/>
            <a:r>
              <a:rPr lang="es-ES" dirty="0" smtClean="0"/>
              <a:t>•</a:t>
            </a:r>
            <a:r>
              <a:rPr lang="es-ES" dirty="0" smtClean="0">
                <a:latin typeface="Arial" pitchFamily="34" charset="0"/>
                <a:cs typeface="Arial" pitchFamily="34" charset="0"/>
              </a:rPr>
              <a:t>Normas </a:t>
            </a:r>
            <a:r>
              <a:rPr lang="es-ES" dirty="0">
                <a:latin typeface="Arial" pitchFamily="34" charset="0"/>
                <a:cs typeface="Arial" pitchFamily="34" charset="0"/>
              </a:rPr>
              <a:t>técnicas de procedimientos en los laboratorios de Prótesis </a:t>
            </a:r>
            <a:endParaRPr lang="es-ES" dirty="0" smtClean="0">
              <a:latin typeface="Arial" pitchFamily="34" charset="0"/>
              <a:cs typeface="Arial" pitchFamily="34" charset="0"/>
            </a:endParaRP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 </a:t>
            </a:r>
            <a:r>
              <a:rPr lang="es-ES" dirty="0">
                <a:latin typeface="Arial" pitchFamily="34" charset="0"/>
                <a:cs typeface="Arial" pitchFamily="34" charset="0"/>
              </a:rPr>
              <a:t>Libro de Materiales Dentales. Colectivo de autores. Fatesa.2009</a:t>
            </a:r>
            <a:r>
              <a:rPr lang="es-ES" dirty="0" smtClean="0">
                <a:latin typeface="Arial" pitchFamily="34" charset="0"/>
                <a:cs typeface="Arial" pitchFamily="34" charset="0"/>
              </a:rPr>
              <a:t>.</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a:t>
            </a:r>
            <a:r>
              <a:rPr lang="es-ES" dirty="0" err="1" smtClean="0">
                <a:latin typeface="Arial" pitchFamily="34" charset="0"/>
                <a:cs typeface="Arial" pitchFamily="34" charset="0"/>
              </a:rPr>
              <a:t>Rebossio</a:t>
            </a:r>
            <a:r>
              <a:rPr lang="es-ES" dirty="0" smtClean="0">
                <a:latin typeface="Arial" pitchFamily="34" charset="0"/>
                <a:cs typeface="Arial" pitchFamily="34" charset="0"/>
              </a:rPr>
              <a:t> A.D. Prótesis Parcial Removible. Ciencia y Técnica. Instituto </a:t>
            </a:r>
          </a:p>
          <a:p>
            <a:pPr algn="just"/>
            <a:r>
              <a:rPr lang="es-ES" dirty="0" smtClean="0">
                <a:latin typeface="Arial" pitchFamily="34" charset="0"/>
                <a:cs typeface="Arial" pitchFamily="34" charset="0"/>
              </a:rPr>
              <a:t>Cubano del Libro. La Habana 1972</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a:t>
            </a:r>
            <a:r>
              <a:rPr lang="es-ES" dirty="0" err="1" smtClean="0">
                <a:latin typeface="Arial" pitchFamily="34" charset="0"/>
                <a:cs typeface="Arial" pitchFamily="34" charset="0"/>
              </a:rPr>
              <a:t>Barber</a:t>
            </a:r>
            <a:r>
              <a:rPr lang="es-ES" dirty="0" smtClean="0">
                <a:latin typeface="Arial" pitchFamily="34" charset="0"/>
                <a:cs typeface="Arial" pitchFamily="34" charset="0"/>
              </a:rPr>
              <a:t> </a:t>
            </a:r>
            <a:r>
              <a:rPr lang="es-ES" dirty="0">
                <a:latin typeface="Arial" pitchFamily="34" charset="0"/>
                <a:cs typeface="Arial" pitchFamily="34" charset="0"/>
              </a:rPr>
              <a:t>Ramona G. Diseño y Planeamiento </a:t>
            </a:r>
            <a:r>
              <a:rPr lang="es-ES" dirty="0" err="1">
                <a:latin typeface="Arial" pitchFamily="34" charset="0"/>
                <a:cs typeface="Arial" pitchFamily="34" charset="0"/>
              </a:rPr>
              <a:t>aparatológico</a:t>
            </a:r>
            <a:r>
              <a:rPr lang="es-ES" dirty="0">
                <a:latin typeface="Arial" pitchFamily="34" charset="0"/>
                <a:cs typeface="Arial" pitchFamily="34" charset="0"/>
              </a:rPr>
              <a:t> en  Prótesis Parcial Removible. Primera y segunda parte. Escuela Estomatología. Universidad de la Habana. 1975</a:t>
            </a:r>
            <a:r>
              <a:rPr lang="es-ES" dirty="0" smtClean="0">
                <a:latin typeface="Arial" pitchFamily="34" charset="0"/>
                <a:cs typeface="Arial" pitchFamily="34" charset="0"/>
              </a:rPr>
              <a:t>.</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a:t>
            </a:r>
            <a:r>
              <a:rPr lang="es-ES" dirty="0" err="1" smtClean="0">
                <a:latin typeface="Arial" pitchFamily="34" charset="0"/>
                <a:cs typeface="Arial" pitchFamily="34" charset="0"/>
              </a:rPr>
              <a:t>Applegate</a:t>
            </a:r>
            <a:r>
              <a:rPr lang="es-ES" dirty="0" smtClean="0">
                <a:latin typeface="Arial" pitchFamily="34" charset="0"/>
                <a:cs typeface="Arial" pitchFamily="34" charset="0"/>
              </a:rPr>
              <a:t> </a:t>
            </a:r>
            <a:r>
              <a:rPr lang="es-ES" dirty="0">
                <a:latin typeface="Arial" pitchFamily="34" charset="0"/>
                <a:cs typeface="Arial" pitchFamily="34" charset="0"/>
              </a:rPr>
              <a:t>O. Elementos de prótesis de dentaduras parciales removible. Buenos  Aires. Argentina. 1959</a:t>
            </a:r>
            <a:r>
              <a:rPr lang="es-ES" dirty="0" smtClean="0">
                <a:latin typeface="Arial" pitchFamily="34" charset="0"/>
                <a:cs typeface="Arial" pitchFamily="34" charset="0"/>
              </a:rPr>
              <a:t>.</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•Material </a:t>
            </a:r>
            <a:r>
              <a:rPr lang="es-ES" dirty="0">
                <a:latin typeface="Arial" pitchFamily="34" charset="0"/>
                <a:cs typeface="Arial" pitchFamily="34" charset="0"/>
              </a:rPr>
              <a:t>de Apoyo a los programas de la especialidad del técnico de Prótesis Dental. MINSAP.1981</a:t>
            </a:r>
            <a:r>
              <a:rPr lang="es-ES" dirty="0" smtClean="0">
                <a:latin typeface="Arial" pitchFamily="34" charset="0"/>
                <a:cs typeface="Arial" pitchFamily="34" charset="0"/>
              </a:rPr>
              <a:t>.</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a:t>
            </a:r>
            <a:r>
              <a:rPr lang="es-ES" dirty="0" err="1" smtClean="0">
                <a:latin typeface="Arial" pitchFamily="34" charset="0"/>
                <a:cs typeface="Arial" pitchFamily="34" charset="0"/>
              </a:rPr>
              <a:t>Cossio</a:t>
            </a:r>
            <a:r>
              <a:rPr lang="es-ES" dirty="0" smtClean="0">
                <a:latin typeface="Arial" pitchFamily="34" charset="0"/>
                <a:cs typeface="Arial" pitchFamily="34" charset="0"/>
              </a:rPr>
              <a:t> </a:t>
            </a:r>
            <a:r>
              <a:rPr lang="es-ES" dirty="0">
                <a:latin typeface="Arial" pitchFamily="34" charset="0"/>
                <a:cs typeface="Arial" pitchFamily="34" charset="0"/>
              </a:rPr>
              <a:t>C Teresa. Especialidad Estomatología. Prótesis Estomatológica tomo I y II texto provisional. MINSAP.1982</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 </a:t>
            </a:r>
            <a:endParaRPr lang="es-ES" dirty="0">
              <a:latin typeface="Arial" pitchFamily="34" charset="0"/>
              <a:cs typeface="Arial" pitchFamily="34" charset="0"/>
            </a:endParaRPr>
          </a:p>
          <a:p>
            <a:pPr algn="just"/>
            <a:r>
              <a:rPr lang="es-ES" dirty="0" smtClean="0">
                <a:latin typeface="Arial" pitchFamily="34" charset="0"/>
                <a:cs typeface="Arial" pitchFamily="34" charset="0"/>
              </a:rPr>
              <a:t>•González </a:t>
            </a:r>
            <a:r>
              <a:rPr lang="es-ES" dirty="0">
                <a:latin typeface="Arial" pitchFamily="34" charset="0"/>
                <a:cs typeface="Arial" pitchFamily="34" charset="0"/>
              </a:rPr>
              <a:t>g, </a:t>
            </a:r>
            <a:r>
              <a:rPr lang="es-ES" dirty="0" err="1">
                <a:latin typeface="Arial" pitchFamily="34" charset="0"/>
                <a:cs typeface="Arial" pitchFamily="34" charset="0"/>
              </a:rPr>
              <a:t>Ardanza</a:t>
            </a:r>
            <a:r>
              <a:rPr lang="es-ES" dirty="0">
                <a:latin typeface="Arial" pitchFamily="34" charset="0"/>
                <a:cs typeface="Arial" pitchFamily="34" charset="0"/>
              </a:rPr>
              <a:t> </a:t>
            </a:r>
            <a:r>
              <a:rPr lang="es-ES" dirty="0" err="1">
                <a:latin typeface="Arial" pitchFamily="34" charset="0"/>
                <a:cs typeface="Arial" pitchFamily="34" charset="0"/>
              </a:rPr>
              <a:t>p,Rehabilitación</a:t>
            </a:r>
            <a:r>
              <a:rPr lang="es-ES" dirty="0">
                <a:latin typeface="Arial" pitchFamily="34" charset="0"/>
                <a:cs typeface="Arial" pitchFamily="34" charset="0"/>
              </a:rPr>
              <a:t> protésica estomatológica.Ecimed.2003</a:t>
            </a:r>
            <a:r>
              <a:rPr lang="es-ES" dirty="0"/>
              <a:t>.</a:t>
            </a:r>
          </a:p>
          <a:p>
            <a:pPr algn="just"/>
            <a:endParaRPr lang="es-ES" dirty="0"/>
          </a:p>
        </p:txBody>
      </p:sp>
      <p:sp>
        <p:nvSpPr>
          <p:cNvPr id="4" name="3 Rectángulo"/>
          <p:cNvSpPr/>
          <p:nvPr/>
        </p:nvSpPr>
        <p:spPr>
          <a:xfrm>
            <a:off x="2483769" y="44624"/>
            <a:ext cx="417646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Bibliografía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500441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116794" y="980728"/>
            <a:ext cx="56316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PROXIMA CLASE</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35496" y="3429000"/>
            <a:ext cx="9289031" cy="1415772"/>
          </a:xfrm>
          <a:prstGeom prst="rect">
            <a:avLst/>
          </a:prstGeom>
          <a:noFill/>
        </p:spPr>
        <p:txBody>
          <a:bodyPr wrap="square" rtlCol="0">
            <a:spAutoFit/>
          </a:bodyPr>
          <a:lstStyle/>
          <a:p>
            <a:r>
              <a:rPr lang="es-ES" sz="2000" dirty="0" smtClean="0">
                <a:latin typeface="Arial" pitchFamily="34" charset="0"/>
                <a:cs typeface="Arial" pitchFamily="34" charset="0"/>
              </a:rPr>
              <a:t>                                                               TEMA  2.</a:t>
            </a:r>
          </a:p>
          <a:p>
            <a:endParaRPr lang="es-ES" dirty="0" smtClean="0">
              <a:latin typeface="Arial" pitchFamily="34" charset="0"/>
              <a:cs typeface="Arial" pitchFamily="34" charset="0"/>
            </a:endParaRPr>
          </a:p>
          <a:p>
            <a:pPr algn="ctr"/>
            <a:r>
              <a:rPr lang="es-ES" sz="2400" dirty="0" smtClean="0">
                <a:latin typeface="Arial" pitchFamily="34" charset="0"/>
                <a:cs typeface="Arial" pitchFamily="34" charset="0"/>
              </a:rPr>
              <a:t>MATERIALES DENTALES USADOS EN PRÓTESIS PARCIAL REMOVIBLE METÁLICA</a:t>
            </a:r>
            <a:endParaRPr lang="es-ES" sz="24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95065"/>
            <a:ext cx="2444750" cy="285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1860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47664" y="2967335"/>
            <a:ext cx="590465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7618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47664" y="2690917"/>
            <a:ext cx="6552728" cy="954107"/>
          </a:xfrm>
          <a:prstGeom prst="rect">
            <a:avLst/>
          </a:prstGeom>
        </p:spPr>
        <p:txBody>
          <a:bodyPr wrap="square">
            <a:spAutoFit/>
          </a:bodyPr>
          <a:lstStyle/>
          <a:p>
            <a:pPr algn="ctr"/>
            <a:r>
              <a:rPr lang="es-ES" sz="2800" dirty="0">
                <a:latin typeface="Arial" pitchFamily="34" charset="0"/>
                <a:cs typeface="Arial" pitchFamily="34" charset="0"/>
              </a:rPr>
              <a:t>Prótesis Parcial </a:t>
            </a:r>
            <a:r>
              <a:rPr lang="es-ES" sz="2800" dirty="0" smtClean="0">
                <a:latin typeface="Arial" pitchFamily="34" charset="0"/>
                <a:cs typeface="Arial" pitchFamily="34" charset="0"/>
              </a:rPr>
              <a:t>Removible</a:t>
            </a:r>
            <a:endParaRPr lang="es-ES" sz="2800" dirty="0">
              <a:latin typeface="Arial" pitchFamily="34" charset="0"/>
              <a:cs typeface="Arial" pitchFamily="34" charset="0"/>
            </a:endParaRPr>
          </a:p>
          <a:p>
            <a:endParaRPr lang="es-ES" sz="2800" dirty="0">
              <a:latin typeface="Arial" pitchFamily="34" charset="0"/>
              <a:cs typeface="Arial" pitchFamily="34" charset="0"/>
            </a:endParaRPr>
          </a:p>
        </p:txBody>
      </p:sp>
    </p:spTree>
    <p:extLst>
      <p:ext uri="{BB962C8B-B14F-4D97-AF65-F5344CB8AC3E}">
        <p14:creationId xmlns:p14="http://schemas.microsoft.com/office/powerpoint/2010/main" xmlns="" val="334888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2394754"/>
            <a:ext cx="8208912" cy="1938992"/>
          </a:xfrm>
          <a:prstGeom prst="rect">
            <a:avLst/>
          </a:prstGeom>
        </p:spPr>
        <p:txBody>
          <a:bodyPr wrap="square">
            <a:spAutoFit/>
          </a:bodyPr>
          <a:lstStyle/>
          <a:p>
            <a:pPr algn="just"/>
            <a:r>
              <a:rPr lang="es-ES" sz="2400" dirty="0" smtClean="0">
                <a:latin typeface="Arial" pitchFamily="34" charset="0"/>
                <a:cs typeface="Arial" pitchFamily="34" charset="0"/>
              </a:rPr>
              <a:t>Es la parte de la Prótesis Odontológica que trata de resolver el problema del parcialmente desdentado, especialmente por medio de un dispositivo que el paciente puede remover de la boca a voluntad, sin su deterioro o alteración.</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xmlns="" val="310106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88640"/>
            <a:ext cx="8856984" cy="6771084"/>
          </a:xfrm>
          <a:prstGeom prst="rect">
            <a:avLst/>
          </a:prstGeom>
        </p:spPr>
        <p:txBody>
          <a:bodyPr wrap="square">
            <a:spAutoFit/>
          </a:bodyPr>
          <a:lstStyle/>
          <a:p>
            <a:pPr algn="ctr"/>
            <a:r>
              <a:rPr lang="es-ES" sz="2000" dirty="0" smtClean="0">
                <a:latin typeface="Arial" pitchFamily="34" charset="0"/>
                <a:cs typeface="Arial" pitchFamily="34" charset="0"/>
              </a:rPr>
              <a:t>Objetivos de la Prótesis Parcial Removible</a:t>
            </a:r>
            <a:r>
              <a:rPr lang="es-ES" dirty="0" smtClean="0">
                <a:latin typeface="Arial" pitchFamily="34" charset="0"/>
                <a:cs typeface="Arial" pitchFamily="34" charset="0"/>
              </a:rPr>
              <a:t>:</a:t>
            </a:r>
          </a:p>
          <a:p>
            <a:pPr algn="ctr"/>
            <a:endParaRPr lang="es-ES" dirty="0" smtClean="0">
              <a:latin typeface="Arial" pitchFamily="34" charset="0"/>
              <a:cs typeface="Arial" pitchFamily="34" charset="0"/>
            </a:endParaRPr>
          </a:p>
          <a:p>
            <a:pPr algn="ctr"/>
            <a:endParaRPr lang="es-ES" dirty="0">
              <a:latin typeface="Arial" pitchFamily="34" charset="0"/>
              <a:cs typeface="Arial" pitchFamily="34" charset="0"/>
            </a:endParaRPr>
          </a:p>
          <a:p>
            <a:pPr algn="ctr"/>
            <a:endParaRPr lang="es-ES" dirty="0">
              <a:latin typeface="Arial" pitchFamily="34" charset="0"/>
              <a:cs typeface="Arial" pitchFamily="34" charset="0"/>
            </a:endParaRPr>
          </a:p>
          <a:p>
            <a:r>
              <a:rPr lang="es-ES" sz="2400" dirty="0" smtClean="0">
                <a:latin typeface="Arial" pitchFamily="34" charset="0"/>
                <a:cs typeface="Arial" pitchFamily="34" charset="0"/>
              </a:rPr>
              <a:t>1.Función masticatoria</a:t>
            </a: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2- Función estética</a:t>
            </a: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3- Función fonética</a:t>
            </a: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4- Función preventiva</a:t>
            </a:r>
          </a:p>
          <a:p>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xmlns="" val="248311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79918"/>
            <a:ext cx="8784976" cy="5940088"/>
          </a:xfrm>
          <a:prstGeom prst="rect">
            <a:avLst/>
          </a:prstGeom>
        </p:spPr>
        <p:txBody>
          <a:bodyPr wrap="square">
            <a:spAutoFit/>
          </a:bodyPr>
          <a:lstStyle/>
          <a:p>
            <a:r>
              <a:rPr lang="es-ES" sz="2000" dirty="0">
                <a:latin typeface="Arial" pitchFamily="34" charset="0"/>
                <a:cs typeface="Arial" pitchFamily="34" charset="0"/>
              </a:rPr>
              <a:t>1- Función masticatoria: Para que el acto de trituración de los alimentos se efectúe correctamente es necesaria una integridad absoluta en la posición y relación de los dientes</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2- Función estética: Desde el punto de vista protésico significa naturalidad por lo que debemos tratar que pasen desapercibidos, disimulando el artificio, edad, sexo, relaciones psíquicas.</a:t>
            </a: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3- </a:t>
            </a:r>
            <a:r>
              <a:rPr lang="es-ES" sz="2000" dirty="0">
                <a:latin typeface="Arial" pitchFamily="34" charset="0"/>
                <a:cs typeface="Arial" pitchFamily="34" charset="0"/>
              </a:rPr>
              <a:t>Función fonética: Restaurar con fidelidad de forma, volumen y posición los dientes perdidos para contribuir a la emisión de los sonidos, teniendo en cuenta la relación entre lengua y labios, para lograr una correcta fonación.</a:t>
            </a: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4- Función preventiva: La pérdida de uno o más dientes traen como consecuencia la migración de estos al espacio desdentado trayendo daños en los tejidos de sostén del diente llegando a provocar distintos grados de patología en la ATM y caries dental.</a:t>
            </a:r>
          </a:p>
        </p:txBody>
      </p:sp>
    </p:spTree>
    <p:extLst>
      <p:ext uri="{BB962C8B-B14F-4D97-AF65-F5344CB8AC3E}">
        <p14:creationId xmlns:p14="http://schemas.microsoft.com/office/powerpoint/2010/main" xmlns="" val="24153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42019"/>
            <a:ext cx="8676456" cy="830997"/>
          </a:xfrm>
          <a:prstGeom prst="rect">
            <a:avLst/>
          </a:prstGeom>
        </p:spPr>
        <p:txBody>
          <a:bodyPr wrap="square">
            <a:spAutoFit/>
          </a:bodyPr>
          <a:lstStyle/>
          <a:p>
            <a:pPr algn="ctr"/>
            <a:r>
              <a:rPr lang="es-ES" sz="2400" dirty="0" smtClean="0">
                <a:latin typeface="Arial" pitchFamily="34" charset="0"/>
                <a:cs typeface="Arial" pitchFamily="34" charset="0"/>
              </a:rPr>
              <a:t> Terreno protético</a:t>
            </a:r>
          </a:p>
          <a:p>
            <a:pPr algn="ctr"/>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xmlns="" val="168873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2444695"/>
            <a:ext cx="8856984" cy="1569660"/>
          </a:xfrm>
          <a:prstGeom prst="rect">
            <a:avLst/>
          </a:prstGeom>
        </p:spPr>
        <p:txBody>
          <a:bodyPr wrap="square">
            <a:spAutoFit/>
          </a:bodyPr>
          <a:lstStyle/>
          <a:p>
            <a:pPr algn="just"/>
            <a:r>
              <a:rPr lang="es-ES" dirty="0"/>
              <a:t> </a:t>
            </a:r>
            <a:r>
              <a:rPr lang="es-ES" sz="2400" dirty="0">
                <a:latin typeface="Arial" pitchFamily="34" charset="0"/>
                <a:cs typeface="Arial" pitchFamily="34" charset="0"/>
              </a:rPr>
              <a:t>Son todos aquellos elementos formados por tejidos vivos que constituyen la base biológica donde asentarán los aparatos protéticos  que intervienen en la mecánica funcional de la masticación.</a:t>
            </a:r>
          </a:p>
        </p:txBody>
      </p:sp>
    </p:spTree>
    <p:extLst>
      <p:ext uri="{BB962C8B-B14F-4D97-AF65-F5344CB8AC3E}">
        <p14:creationId xmlns:p14="http://schemas.microsoft.com/office/powerpoint/2010/main" xmlns="" val="972571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520</TotalTime>
  <Words>1646</Words>
  <Application>Microsoft Office PowerPoint</Application>
  <PresentationFormat>Presentación en pantalla (4:3)</PresentationFormat>
  <Paragraphs>236</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Horizonte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Pc-Yusdel</dc:creator>
  <cp:lastModifiedBy>Centor</cp:lastModifiedBy>
  <cp:revision>64</cp:revision>
  <dcterms:created xsi:type="dcterms:W3CDTF">2015-01-28T19:01:06Z</dcterms:created>
  <dcterms:modified xsi:type="dcterms:W3CDTF">2002-01-01T05:13:59Z</dcterms:modified>
</cp:coreProperties>
</file>