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sldIdLst>
    <p:sldId id="256" r:id="rId3"/>
    <p:sldId id="924" r:id="rId4"/>
    <p:sldId id="930" r:id="rId5"/>
    <p:sldId id="946" r:id="rId6"/>
    <p:sldId id="947" r:id="rId7"/>
    <p:sldId id="938" r:id="rId8"/>
    <p:sldId id="948" r:id="rId9"/>
    <p:sldId id="936" r:id="rId10"/>
    <p:sldId id="942" r:id="rId11"/>
    <p:sldId id="943" r:id="rId12"/>
    <p:sldId id="933" r:id="rId13"/>
    <p:sldId id="931" r:id="rId14"/>
    <p:sldId id="932" r:id="rId15"/>
    <p:sldId id="944" r:id="rId16"/>
    <p:sldId id="935" r:id="rId17"/>
    <p:sldId id="934" r:id="rId18"/>
    <p:sldId id="945" r:id="rId19"/>
    <p:sldId id="494" r:id="rId20"/>
    <p:sldId id="949" r:id="rId21"/>
    <p:sldId id="910" r:id="rId22"/>
    <p:sldId id="888" r:id="rId23"/>
    <p:sldId id="899" r:id="rId24"/>
    <p:sldId id="887" r:id="rId25"/>
    <p:sldId id="782" r:id="rId26"/>
    <p:sldId id="784" r:id="rId27"/>
    <p:sldId id="900" r:id="rId28"/>
    <p:sldId id="785" r:id="rId29"/>
    <p:sldId id="783" r:id="rId30"/>
    <p:sldId id="786" r:id="rId31"/>
    <p:sldId id="787" r:id="rId32"/>
    <p:sldId id="817" r:id="rId33"/>
    <p:sldId id="791" r:id="rId34"/>
    <p:sldId id="891" r:id="rId35"/>
    <p:sldId id="875" r:id="rId36"/>
    <p:sldId id="911" r:id="rId37"/>
    <p:sldId id="874" r:id="rId38"/>
    <p:sldId id="922" r:id="rId39"/>
    <p:sldId id="866" r:id="rId40"/>
    <p:sldId id="920" r:id="rId41"/>
    <p:sldId id="921" r:id="rId42"/>
    <p:sldId id="876" r:id="rId43"/>
    <p:sldId id="877" r:id="rId44"/>
    <p:sldId id="902" r:id="rId45"/>
    <p:sldId id="892" r:id="rId46"/>
    <p:sldId id="872" r:id="rId47"/>
    <p:sldId id="893" r:id="rId48"/>
    <p:sldId id="870" r:id="rId49"/>
    <p:sldId id="894" r:id="rId50"/>
    <p:sldId id="871" r:id="rId51"/>
    <p:sldId id="865" r:id="rId52"/>
    <p:sldId id="842" r:id="rId53"/>
    <p:sldId id="800" r:id="rId54"/>
    <p:sldId id="869" r:id="rId55"/>
    <p:sldId id="802" r:id="rId56"/>
    <p:sldId id="915" r:id="rId57"/>
    <p:sldId id="901" r:id="rId58"/>
    <p:sldId id="843" r:id="rId59"/>
    <p:sldId id="917" r:id="rId60"/>
  </p:sldIdLst>
  <p:sldSz cx="12192000" cy="6858000"/>
  <p:notesSz cx="6858000" cy="9144000"/>
  <p:defaultText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4660"/>
  </p:normalViewPr>
  <p:slideViewPr>
    <p:cSldViewPr snapToGrid="0">
      <p:cViewPr varScale="1">
        <p:scale>
          <a:sx n="61" d="100"/>
          <a:sy n="61" d="100"/>
        </p:scale>
        <p:origin x="7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CE4CD-47DC-45D7-A81F-B0DF3E77C9B5}" type="datetimeFigureOut">
              <a:rPr lang="es-ES" smtClean="0"/>
              <a:t>06/05/2026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708DA-B511-4F93-AB2D-F00D8C86E7EF}" type="slidenum">
              <a:rPr lang="es-ES" smtClean="0"/>
              <a:t>‹Nº›</a:t>
            </a:fld>
            <a:endParaRPr lang="es-ES"/>
          </a:p>
        </p:txBody>
      </p:sp>
    </p:spTree>
    <p:extLst>
      <p:ext uri="{BB962C8B-B14F-4D97-AF65-F5344CB8AC3E}">
        <p14:creationId xmlns:p14="http://schemas.microsoft.com/office/powerpoint/2010/main" val="79659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22F04-AC36-4430-88BC-7D434BDDEA30}"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740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22F04-AC36-4430-88BC-7D434BDDEA30}"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217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22F04-AC36-4430-88BC-7D434BDDEA30}"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7668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E9720-4DFC-04CD-F0A1-D2D17A68A7E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DF7F4B6-6D0A-FF32-AD67-5AF40AC8CC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78B3C3F-958D-1AC2-2550-6B06983EE281}"/>
              </a:ext>
            </a:extLst>
          </p:cNvPr>
          <p:cNvSpPr>
            <a:spLocks noGrp="1"/>
          </p:cNvSpPr>
          <p:nvPr>
            <p:ph type="dt" sz="half" idx="10"/>
          </p:nvPr>
        </p:nvSpPr>
        <p:spPr/>
        <p:txBody>
          <a:bodyPr/>
          <a:lstStyle/>
          <a:p>
            <a:fld id="{1B382B34-8068-47D3-A714-A74FCBFFF119}" type="datetimeFigureOut">
              <a:rPr lang="es-ES" smtClean="0"/>
              <a:t>06/05/2026</a:t>
            </a:fld>
            <a:endParaRPr lang="es-ES"/>
          </a:p>
        </p:txBody>
      </p:sp>
      <p:sp>
        <p:nvSpPr>
          <p:cNvPr id="5" name="Marcador de pie de página 4">
            <a:extLst>
              <a:ext uri="{FF2B5EF4-FFF2-40B4-BE49-F238E27FC236}">
                <a16:creationId xmlns:a16="http://schemas.microsoft.com/office/drawing/2014/main" id="{ADBE4A34-6450-5400-455B-07693CBA095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FEF637-6B7F-8EAB-F4D2-0E07F5C92999}"/>
              </a:ext>
            </a:extLst>
          </p:cNvPr>
          <p:cNvSpPr>
            <a:spLocks noGrp="1"/>
          </p:cNvSpPr>
          <p:nvPr>
            <p:ph type="sldNum" sz="quarter" idx="12"/>
          </p:nvPr>
        </p:nvSpPr>
        <p:spPr/>
        <p:txBody>
          <a:bodyPr/>
          <a:lstStyle/>
          <a:p>
            <a:fld id="{3D223B7A-708C-4A6B-8353-4D1EA8701AE3}" type="slidenum">
              <a:rPr lang="es-ES" smtClean="0"/>
              <a:t>‹Nº›</a:t>
            </a:fld>
            <a:endParaRPr lang="es-ES"/>
          </a:p>
        </p:txBody>
      </p:sp>
    </p:spTree>
    <p:extLst>
      <p:ext uri="{BB962C8B-B14F-4D97-AF65-F5344CB8AC3E}">
        <p14:creationId xmlns:p14="http://schemas.microsoft.com/office/powerpoint/2010/main" val="1151754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7DF69E-1865-8789-8B66-98B1AA41EE1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E5B77E2-2532-A898-273E-23D8F8612E8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E59CF99-14D7-6B42-13FC-302BAE50A719}"/>
              </a:ext>
            </a:extLst>
          </p:cNvPr>
          <p:cNvSpPr>
            <a:spLocks noGrp="1"/>
          </p:cNvSpPr>
          <p:nvPr>
            <p:ph type="dt" sz="half" idx="10"/>
          </p:nvPr>
        </p:nvSpPr>
        <p:spPr/>
        <p:txBody>
          <a:bodyPr/>
          <a:lstStyle/>
          <a:p>
            <a:fld id="{1B382B34-8068-47D3-A714-A74FCBFFF119}" type="datetimeFigureOut">
              <a:rPr lang="es-ES" smtClean="0"/>
              <a:t>06/05/2026</a:t>
            </a:fld>
            <a:endParaRPr lang="es-ES"/>
          </a:p>
        </p:txBody>
      </p:sp>
      <p:sp>
        <p:nvSpPr>
          <p:cNvPr id="5" name="Marcador de pie de página 4">
            <a:extLst>
              <a:ext uri="{FF2B5EF4-FFF2-40B4-BE49-F238E27FC236}">
                <a16:creationId xmlns:a16="http://schemas.microsoft.com/office/drawing/2014/main" id="{000B0B69-1803-C8EA-640C-151AE9B612C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12BE20B-A91A-C687-1995-D46F90FF4B75}"/>
              </a:ext>
            </a:extLst>
          </p:cNvPr>
          <p:cNvSpPr>
            <a:spLocks noGrp="1"/>
          </p:cNvSpPr>
          <p:nvPr>
            <p:ph type="sldNum" sz="quarter" idx="12"/>
          </p:nvPr>
        </p:nvSpPr>
        <p:spPr/>
        <p:txBody>
          <a:bodyPr/>
          <a:lstStyle/>
          <a:p>
            <a:fld id="{3D223B7A-708C-4A6B-8353-4D1EA8701AE3}" type="slidenum">
              <a:rPr lang="es-ES" smtClean="0"/>
              <a:t>‹Nº›</a:t>
            </a:fld>
            <a:endParaRPr lang="es-ES"/>
          </a:p>
        </p:txBody>
      </p:sp>
    </p:spTree>
    <p:extLst>
      <p:ext uri="{BB962C8B-B14F-4D97-AF65-F5344CB8AC3E}">
        <p14:creationId xmlns:p14="http://schemas.microsoft.com/office/powerpoint/2010/main" val="223990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F6257BF-213E-68E0-588F-0DCA25218E6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29E234-D6D6-B063-614E-FB0300F954B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56CD76-14E0-1175-2F24-5BF17E9DA2C0}"/>
              </a:ext>
            </a:extLst>
          </p:cNvPr>
          <p:cNvSpPr>
            <a:spLocks noGrp="1"/>
          </p:cNvSpPr>
          <p:nvPr>
            <p:ph type="dt" sz="half" idx="10"/>
          </p:nvPr>
        </p:nvSpPr>
        <p:spPr/>
        <p:txBody>
          <a:bodyPr/>
          <a:lstStyle/>
          <a:p>
            <a:fld id="{1B382B34-8068-47D3-A714-A74FCBFFF119}" type="datetimeFigureOut">
              <a:rPr lang="es-ES" smtClean="0"/>
              <a:t>06/05/2026</a:t>
            </a:fld>
            <a:endParaRPr lang="es-ES"/>
          </a:p>
        </p:txBody>
      </p:sp>
      <p:sp>
        <p:nvSpPr>
          <p:cNvPr id="5" name="Marcador de pie de página 4">
            <a:extLst>
              <a:ext uri="{FF2B5EF4-FFF2-40B4-BE49-F238E27FC236}">
                <a16:creationId xmlns:a16="http://schemas.microsoft.com/office/drawing/2014/main" id="{7D265811-B310-B268-F011-07CE78C33E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724BB8-D1AB-437C-C152-F7AE93654605}"/>
              </a:ext>
            </a:extLst>
          </p:cNvPr>
          <p:cNvSpPr>
            <a:spLocks noGrp="1"/>
          </p:cNvSpPr>
          <p:nvPr>
            <p:ph type="sldNum" sz="quarter" idx="12"/>
          </p:nvPr>
        </p:nvSpPr>
        <p:spPr/>
        <p:txBody>
          <a:bodyPr/>
          <a:lstStyle/>
          <a:p>
            <a:fld id="{3D223B7A-708C-4A6B-8353-4D1EA8701AE3}" type="slidenum">
              <a:rPr lang="es-ES" smtClean="0"/>
              <a:t>‹Nº›</a:t>
            </a:fld>
            <a:endParaRPr lang="es-ES"/>
          </a:p>
        </p:txBody>
      </p:sp>
    </p:spTree>
    <p:extLst>
      <p:ext uri="{BB962C8B-B14F-4D97-AF65-F5344CB8AC3E}">
        <p14:creationId xmlns:p14="http://schemas.microsoft.com/office/powerpoint/2010/main" val="1103696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635388C8-8DA4-4A9D-AF1A-DB78FC88D7AB}" type="datetimeFigureOut">
              <a:rPr lang="es-ES" smtClean="0"/>
              <a:t>06/05/2026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39DF3AA-0089-4B6C-A4C4-C5EEB637B7EC}" type="slidenum">
              <a:rPr lang="es-ES" smtClean="0"/>
              <a:t>‹Nº›</a:t>
            </a:fld>
            <a:endParaRPr lang="es-ES" dirty="0"/>
          </a:p>
        </p:txBody>
      </p:sp>
    </p:spTree>
    <p:extLst>
      <p:ext uri="{BB962C8B-B14F-4D97-AF65-F5344CB8AC3E}">
        <p14:creationId xmlns:p14="http://schemas.microsoft.com/office/powerpoint/2010/main" val="412030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35388C8-8DA4-4A9D-AF1A-DB78FC88D7AB}" type="datetimeFigureOut">
              <a:rPr lang="es-ES" smtClean="0"/>
              <a:t>06/05/2026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39DF3AA-0089-4B6C-A4C4-C5EEB637B7EC}" type="slidenum">
              <a:rPr lang="es-ES" smtClean="0"/>
              <a:t>‹Nº›</a:t>
            </a:fld>
            <a:endParaRPr lang="es-ES" dirty="0"/>
          </a:p>
        </p:txBody>
      </p:sp>
    </p:spTree>
    <p:extLst>
      <p:ext uri="{BB962C8B-B14F-4D97-AF65-F5344CB8AC3E}">
        <p14:creationId xmlns:p14="http://schemas.microsoft.com/office/powerpoint/2010/main" val="3804919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35388C8-8DA4-4A9D-AF1A-DB78FC88D7AB}" type="datetimeFigureOut">
              <a:rPr lang="es-ES" smtClean="0"/>
              <a:t>06/05/2026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39DF3AA-0089-4B6C-A4C4-C5EEB637B7EC}" type="slidenum">
              <a:rPr lang="es-ES" smtClean="0"/>
              <a:t>‹Nº›</a:t>
            </a:fld>
            <a:endParaRPr lang="es-ES" dirty="0"/>
          </a:p>
        </p:txBody>
      </p:sp>
    </p:spTree>
    <p:extLst>
      <p:ext uri="{BB962C8B-B14F-4D97-AF65-F5344CB8AC3E}">
        <p14:creationId xmlns:p14="http://schemas.microsoft.com/office/powerpoint/2010/main" val="1431167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635388C8-8DA4-4A9D-AF1A-DB78FC88D7AB}" type="datetimeFigureOut">
              <a:rPr lang="es-ES" smtClean="0"/>
              <a:t>06/05/2026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D39DF3AA-0089-4B6C-A4C4-C5EEB637B7EC}" type="slidenum">
              <a:rPr lang="es-ES" smtClean="0"/>
              <a:t>‹Nº›</a:t>
            </a:fld>
            <a:endParaRPr lang="es-ES" dirty="0"/>
          </a:p>
        </p:txBody>
      </p:sp>
    </p:spTree>
    <p:extLst>
      <p:ext uri="{BB962C8B-B14F-4D97-AF65-F5344CB8AC3E}">
        <p14:creationId xmlns:p14="http://schemas.microsoft.com/office/powerpoint/2010/main" val="133064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635388C8-8DA4-4A9D-AF1A-DB78FC88D7AB}" type="datetimeFigureOut">
              <a:rPr lang="es-ES" smtClean="0"/>
              <a:t>06/05/2026</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D39DF3AA-0089-4B6C-A4C4-C5EEB637B7EC}" type="slidenum">
              <a:rPr lang="es-ES" smtClean="0"/>
              <a:t>‹Nº›</a:t>
            </a:fld>
            <a:endParaRPr lang="es-ES" dirty="0"/>
          </a:p>
        </p:txBody>
      </p:sp>
    </p:spTree>
    <p:extLst>
      <p:ext uri="{BB962C8B-B14F-4D97-AF65-F5344CB8AC3E}">
        <p14:creationId xmlns:p14="http://schemas.microsoft.com/office/powerpoint/2010/main" val="2133362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635388C8-8DA4-4A9D-AF1A-DB78FC88D7AB}" type="datetimeFigureOut">
              <a:rPr lang="es-ES" smtClean="0"/>
              <a:t>06/05/2026</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D39DF3AA-0089-4B6C-A4C4-C5EEB637B7EC}" type="slidenum">
              <a:rPr lang="es-ES" smtClean="0"/>
              <a:t>‹Nº›</a:t>
            </a:fld>
            <a:endParaRPr lang="es-ES" dirty="0"/>
          </a:p>
        </p:txBody>
      </p:sp>
    </p:spTree>
    <p:extLst>
      <p:ext uri="{BB962C8B-B14F-4D97-AF65-F5344CB8AC3E}">
        <p14:creationId xmlns:p14="http://schemas.microsoft.com/office/powerpoint/2010/main" val="957184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5388C8-8DA4-4A9D-AF1A-DB78FC88D7AB}" type="datetimeFigureOut">
              <a:rPr lang="es-ES" smtClean="0"/>
              <a:t>06/05/2026</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D39DF3AA-0089-4B6C-A4C4-C5EEB637B7EC}" type="slidenum">
              <a:rPr lang="es-ES" smtClean="0"/>
              <a:t>‹Nº›</a:t>
            </a:fld>
            <a:endParaRPr lang="es-ES" dirty="0"/>
          </a:p>
        </p:txBody>
      </p:sp>
    </p:spTree>
    <p:extLst>
      <p:ext uri="{BB962C8B-B14F-4D97-AF65-F5344CB8AC3E}">
        <p14:creationId xmlns:p14="http://schemas.microsoft.com/office/powerpoint/2010/main" val="1225911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35388C8-8DA4-4A9D-AF1A-DB78FC88D7AB}" type="datetimeFigureOut">
              <a:rPr lang="es-ES" smtClean="0"/>
              <a:t>06/05/2026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D39DF3AA-0089-4B6C-A4C4-C5EEB637B7EC}" type="slidenum">
              <a:rPr lang="es-ES" smtClean="0"/>
              <a:t>‹Nº›</a:t>
            </a:fld>
            <a:endParaRPr lang="es-ES" dirty="0"/>
          </a:p>
        </p:txBody>
      </p:sp>
    </p:spTree>
    <p:extLst>
      <p:ext uri="{BB962C8B-B14F-4D97-AF65-F5344CB8AC3E}">
        <p14:creationId xmlns:p14="http://schemas.microsoft.com/office/powerpoint/2010/main" val="353443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FE619-DE60-A692-BF4D-0BA65206A6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8CE627-0F3A-7734-19FB-EE5FD533251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5594D7-AECE-0B13-9623-C1E06C8D8CC6}"/>
              </a:ext>
            </a:extLst>
          </p:cNvPr>
          <p:cNvSpPr>
            <a:spLocks noGrp="1"/>
          </p:cNvSpPr>
          <p:nvPr>
            <p:ph type="dt" sz="half" idx="10"/>
          </p:nvPr>
        </p:nvSpPr>
        <p:spPr/>
        <p:txBody>
          <a:bodyPr/>
          <a:lstStyle/>
          <a:p>
            <a:fld id="{1B382B34-8068-47D3-A714-A74FCBFFF119}" type="datetimeFigureOut">
              <a:rPr lang="es-ES" smtClean="0"/>
              <a:t>06/05/2026</a:t>
            </a:fld>
            <a:endParaRPr lang="es-ES"/>
          </a:p>
        </p:txBody>
      </p:sp>
      <p:sp>
        <p:nvSpPr>
          <p:cNvPr id="5" name="Marcador de pie de página 4">
            <a:extLst>
              <a:ext uri="{FF2B5EF4-FFF2-40B4-BE49-F238E27FC236}">
                <a16:creationId xmlns:a16="http://schemas.microsoft.com/office/drawing/2014/main" id="{3A2DE63F-F791-CA92-EEC3-51201570FB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3490C50-EEBE-CD26-4745-C830F1286A0A}"/>
              </a:ext>
            </a:extLst>
          </p:cNvPr>
          <p:cNvSpPr>
            <a:spLocks noGrp="1"/>
          </p:cNvSpPr>
          <p:nvPr>
            <p:ph type="sldNum" sz="quarter" idx="12"/>
          </p:nvPr>
        </p:nvSpPr>
        <p:spPr/>
        <p:txBody>
          <a:bodyPr/>
          <a:lstStyle/>
          <a:p>
            <a:fld id="{3D223B7A-708C-4A6B-8353-4D1EA8701AE3}" type="slidenum">
              <a:rPr lang="es-ES" smtClean="0"/>
              <a:t>‹Nº›</a:t>
            </a:fld>
            <a:endParaRPr lang="es-ES"/>
          </a:p>
        </p:txBody>
      </p:sp>
    </p:spTree>
    <p:extLst>
      <p:ext uri="{BB962C8B-B14F-4D97-AF65-F5344CB8AC3E}">
        <p14:creationId xmlns:p14="http://schemas.microsoft.com/office/powerpoint/2010/main" val="2567457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35388C8-8DA4-4A9D-AF1A-DB78FC88D7AB}" type="datetimeFigureOut">
              <a:rPr lang="es-ES" smtClean="0"/>
              <a:t>06/05/2026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D39DF3AA-0089-4B6C-A4C4-C5EEB637B7EC}" type="slidenum">
              <a:rPr lang="es-ES" smtClean="0"/>
              <a:t>‹Nº›</a:t>
            </a:fld>
            <a:endParaRPr lang="es-ES" dirty="0"/>
          </a:p>
        </p:txBody>
      </p:sp>
    </p:spTree>
    <p:extLst>
      <p:ext uri="{BB962C8B-B14F-4D97-AF65-F5344CB8AC3E}">
        <p14:creationId xmlns:p14="http://schemas.microsoft.com/office/powerpoint/2010/main" val="2547324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35388C8-8DA4-4A9D-AF1A-DB78FC88D7AB}" type="datetimeFigureOut">
              <a:rPr lang="es-ES" smtClean="0"/>
              <a:t>06/05/2026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39DF3AA-0089-4B6C-A4C4-C5EEB637B7EC}" type="slidenum">
              <a:rPr lang="es-ES" smtClean="0"/>
              <a:t>‹Nº›</a:t>
            </a:fld>
            <a:endParaRPr lang="es-ES" dirty="0"/>
          </a:p>
        </p:txBody>
      </p:sp>
    </p:spTree>
    <p:extLst>
      <p:ext uri="{BB962C8B-B14F-4D97-AF65-F5344CB8AC3E}">
        <p14:creationId xmlns:p14="http://schemas.microsoft.com/office/powerpoint/2010/main" val="672144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35388C8-8DA4-4A9D-AF1A-DB78FC88D7AB}" type="datetimeFigureOut">
              <a:rPr lang="es-ES" smtClean="0"/>
              <a:t>06/05/2026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39DF3AA-0089-4B6C-A4C4-C5EEB637B7EC}" type="slidenum">
              <a:rPr lang="es-ES" smtClean="0"/>
              <a:t>‹Nº›</a:t>
            </a:fld>
            <a:endParaRPr lang="es-ES" dirty="0"/>
          </a:p>
        </p:txBody>
      </p:sp>
    </p:spTree>
    <p:extLst>
      <p:ext uri="{BB962C8B-B14F-4D97-AF65-F5344CB8AC3E}">
        <p14:creationId xmlns:p14="http://schemas.microsoft.com/office/powerpoint/2010/main" val="201026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F89F51-1238-987E-AA0B-7F94C48FEC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120225-9640-E90D-0BD8-A4FCF917D6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AED3D88-16B3-AE06-D375-C4590C09CF7F}"/>
              </a:ext>
            </a:extLst>
          </p:cNvPr>
          <p:cNvSpPr>
            <a:spLocks noGrp="1"/>
          </p:cNvSpPr>
          <p:nvPr>
            <p:ph type="dt" sz="half" idx="10"/>
          </p:nvPr>
        </p:nvSpPr>
        <p:spPr/>
        <p:txBody>
          <a:bodyPr/>
          <a:lstStyle/>
          <a:p>
            <a:fld id="{1B382B34-8068-47D3-A714-A74FCBFFF119}" type="datetimeFigureOut">
              <a:rPr lang="es-ES" smtClean="0"/>
              <a:t>06/05/2026</a:t>
            </a:fld>
            <a:endParaRPr lang="es-ES"/>
          </a:p>
        </p:txBody>
      </p:sp>
      <p:sp>
        <p:nvSpPr>
          <p:cNvPr id="5" name="Marcador de pie de página 4">
            <a:extLst>
              <a:ext uri="{FF2B5EF4-FFF2-40B4-BE49-F238E27FC236}">
                <a16:creationId xmlns:a16="http://schemas.microsoft.com/office/drawing/2014/main" id="{AC1946CC-B6A2-4707-4B04-987A7755B2E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16132B-185A-D5F9-0BD5-84ED32C08549}"/>
              </a:ext>
            </a:extLst>
          </p:cNvPr>
          <p:cNvSpPr>
            <a:spLocks noGrp="1"/>
          </p:cNvSpPr>
          <p:nvPr>
            <p:ph type="sldNum" sz="quarter" idx="12"/>
          </p:nvPr>
        </p:nvSpPr>
        <p:spPr/>
        <p:txBody>
          <a:bodyPr/>
          <a:lstStyle/>
          <a:p>
            <a:fld id="{3D223B7A-708C-4A6B-8353-4D1EA8701AE3}" type="slidenum">
              <a:rPr lang="es-ES" smtClean="0"/>
              <a:t>‹Nº›</a:t>
            </a:fld>
            <a:endParaRPr lang="es-ES"/>
          </a:p>
        </p:txBody>
      </p:sp>
    </p:spTree>
    <p:extLst>
      <p:ext uri="{BB962C8B-B14F-4D97-AF65-F5344CB8AC3E}">
        <p14:creationId xmlns:p14="http://schemas.microsoft.com/office/powerpoint/2010/main" val="35589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D172B-A870-7AC6-F013-FC2F59FE54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36F5577-6783-B879-C73B-ABAB7873915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7C5643C-B87C-42C9-0F3E-D4BAAC20DCE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51AAC6B-936F-58C1-9CFE-97905E549BB3}"/>
              </a:ext>
            </a:extLst>
          </p:cNvPr>
          <p:cNvSpPr>
            <a:spLocks noGrp="1"/>
          </p:cNvSpPr>
          <p:nvPr>
            <p:ph type="dt" sz="half" idx="10"/>
          </p:nvPr>
        </p:nvSpPr>
        <p:spPr/>
        <p:txBody>
          <a:bodyPr/>
          <a:lstStyle/>
          <a:p>
            <a:fld id="{1B382B34-8068-47D3-A714-A74FCBFFF119}" type="datetimeFigureOut">
              <a:rPr lang="es-ES" smtClean="0"/>
              <a:t>06/05/2026</a:t>
            </a:fld>
            <a:endParaRPr lang="es-ES"/>
          </a:p>
        </p:txBody>
      </p:sp>
      <p:sp>
        <p:nvSpPr>
          <p:cNvPr id="6" name="Marcador de pie de página 5">
            <a:extLst>
              <a:ext uri="{FF2B5EF4-FFF2-40B4-BE49-F238E27FC236}">
                <a16:creationId xmlns:a16="http://schemas.microsoft.com/office/drawing/2014/main" id="{C239E799-B7A6-D410-6794-DBEDDD4B398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A59E871-627B-9374-B756-560B07A985CA}"/>
              </a:ext>
            </a:extLst>
          </p:cNvPr>
          <p:cNvSpPr>
            <a:spLocks noGrp="1"/>
          </p:cNvSpPr>
          <p:nvPr>
            <p:ph type="sldNum" sz="quarter" idx="12"/>
          </p:nvPr>
        </p:nvSpPr>
        <p:spPr/>
        <p:txBody>
          <a:bodyPr/>
          <a:lstStyle/>
          <a:p>
            <a:fld id="{3D223B7A-708C-4A6B-8353-4D1EA8701AE3}" type="slidenum">
              <a:rPr lang="es-ES" smtClean="0"/>
              <a:t>‹Nº›</a:t>
            </a:fld>
            <a:endParaRPr lang="es-ES"/>
          </a:p>
        </p:txBody>
      </p:sp>
    </p:spTree>
    <p:extLst>
      <p:ext uri="{BB962C8B-B14F-4D97-AF65-F5344CB8AC3E}">
        <p14:creationId xmlns:p14="http://schemas.microsoft.com/office/powerpoint/2010/main" val="415753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C1350F-97CA-4679-2866-587E1B58B89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3E4511-2E84-9E4A-85B4-7107EE7261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7719F3A-C3BD-DD98-DD40-0892C88AD9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28E4E76-11E0-C040-36F2-72D8A1340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DE6370D-8ABB-6B55-531E-867C868724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554BBAB-BF7C-0BA1-773E-ACBFE2292C55}"/>
              </a:ext>
            </a:extLst>
          </p:cNvPr>
          <p:cNvSpPr>
            <a:spLocks noGrp="1"/>
          </p:cNvSpPr>
          <p:nvPr>
            <p:ph type="dt" sz="half" idx="10"/>
          </p:nvPr>
        </p:nvSpPr>
        <p:spPr/>
        <p:txBody>
          <a:bodyPr/>
          <a:lstStyle/>
          <a:p>
            <a:fld id="{1B382B34-8068-47D3-A714-A74FCBFFF119}" type="datetimeFigureOut">
              <a:rPr lang="es-ES" smtClean="0"/>
              <a:t>06/05/2026</a:t>
            </a:fld>
            <a:endParaRPr lang="es-ES"/>
          </a:p>
        </p:txBody>
      </p:sp>
      <p:sp>
        <p:nvSpPr>
          <p:cNvPr id="8" name="Marcador de pie de página 7">
            <a:extLst>
              <a:ext uri="{FF2B5EF4-FFF2-40B4-BE49-F238E27FC236}">
                <a16:creationId xmlns:a16="http://schemas.microsoft.com/office/drawing/2014/main" id="{4E176A11-8A32-6739-97E4-B6E804DF4D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A8C1FD6-CE0D-D1E5-4504-C83DE5B43BC8}"/>
              </a:ext>
            </a:extLst>
          </p:cNvPr>
          <p:cNvSpPr>
            <a:spLocks noGrp="1"/>
          </p:cNvSpPr>
          <p:nvPr>
            <p:ph type="sldNum" sz="quarter" idx="12"/>
          </p:nvPr>
        </p:nvSpPr>
        <p:spPr/>
        <p:txBody>
          <a:bodyPr/>
          <a:lstStyle/>
          <a:p>
            <a:fld id="{3D223B7A-708C-4A6B-8353-4D1EA8701AE3}" type="slidenum">
              <a:rPr lang="es-ES" smtClean="0"/>
              <a:t>‹Nº›</a:t>
            </a:fld>
            <a:endParaRPr lang="es-ES"/>
          </a:p>
        </p:txBody>
      </p:sp>
    </p:spTree>
    <p:extLst>
      <p:ext uri="{BB962C8B-B14F-4D97-AF65-F5344CB8AC3E}">
        <p14:creationId xmlns:p14="http://schemas.microsoft.com/office/powerpoint/2010/main" val="48758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10B502-5A5A-0D51-2966-7E4406886D9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66499F-F2CA-6D78-58A3-2AB70EC3BA5A}"/>
              </a:ext>
            </a:extLst>
          </p:cNvPr>
          <p:cNvSpPr>
            <a:spLocks noGrp="1"/>
          </p:cNvSpPr>
          <p:nvPr>
            <p:ph type="dt" sz="half" idx="10"/>
          </p:nvPr>
        </p:nvSpPr>
        <p:spPr/>
        <p:txBody>
          <a:bodyPr/>
          <a:lstStyle/>
          <a:p>
            <a:fld id="{1B382B34-8068-47D3-A714-A74FCBFFF119}" type="datetimeFigureOut">
              <a:rPr lang="es-ES" smtClean="0"/>
              <a:t>06/05/2026</a:t>
            </a:fld>
            <a:endParaRPr lang="es-ES"/>
          </a:p>
        </p:txBody>
      </p:sp>
      <p:sp>
        <p:nvSpPr>
          <p:cNvPr id="4" name="Marcador de pie de página 3">
            <a:extLst>
              <a:ext uri="{FF2B5EF4-FFF2-40B4-BE49-F238E27FC236}">
                <a16:creationId xmlns:a16="http://schemas.microsoft.com/office/drawing/2014/main" id="{BD5FD8C8-5AEB-D5D5-5203-AAC8C383AA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C164C94-D8E3-7E25-89F8-BF7EA48D0160}"/>
              </a:ext>
            </a:extLst>
          </p:cNvPr>
          <p:cNvSpPr>
            <a:spLocks noGrp="1"/>
          </p:cNvSpPr>
          <p:nvPr>
            <p:ph type="sldNum" sz="quarter" idx="12"/>
          </p:nvPr>
        </p:nvSpPr>
        <p:spPr/>
        <p:txBody>
          <a:bodyPr/>
          <a:lstStyle/>
          <a:p>
            <a:fld id="{3D223B7A-708C-4A6B-8353-4D1EA8701AE3}" type="slidenum">
              <a:rPr lang="es-ES" smtClean="0"/>
              <a:t>‹Nº›</a:t>
            </a:fld>
            <a:endParaRPr lang="es-ES"/>
          </a:p>
        </p:txBody>
      </p:sp>
    </p:spTree>
    <p:extLst>
      <p:ext uri="{BB962C8B-B14F-4D97-AF65-F5344CB8AC3E}">
        <p14:creationId xmlns:p14="http://schemas.microsoft.com/office/powerpoint/2010/main" val="124505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824ACF0-11B0-309A-F468-56B90C265B94}"/>
              </a:ext>
            </a:extLst>
          </p:cNvPr>
          <p:cNvSpPr>
            <a:spLocks noGrp="1"/>
          </p:cNvSpPr>
          <p:nvPr>
            <p:ph type="dt" sz="half" idx="10"/>
          </p:nvPr>
        </p:nvSpPr>
        <p:spPr/>
        <p:txBody>
          <a:bodyPr/>
          <a:lstStyle/>
          <a:p>
            <a:fld id="{1B382B34-8068-47D3-A714-A74FCBFFF119}" type="datetimeFigureOut">
              <a:rPr lang="es-ES" smtClean="0"/>
              <a:t>06/05/2026</a:t>
            </a:fld>
            <a:endParaRPr lang="es-ES"/>
          </a:p>
        </p:txBody>
      </p:sp>
      <p:sp>
        <p:nvSpPr>
          <p:cNvPr id="3" name="Marcador de pie de página 2">
            <a:extLst>
              <a:ext uri="{FF2B5EF4-FFF2-40B4-BE49-F238E27FC236}">
                <a16:creationId xmlns:a16="http://schemas.microsoft.com/office/drawing/2014/main" id="{93099B8E-0918-B940-F65A-AFCAED08F03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A746BA9-4DE4-FC46-6914-C6B6A108EDBF}"/>
              </a:ext>
            </a:extLst>
          </p:cNvPr>
          <p:cNvSpPr>
            <a:spLocks noGrp="1"/>
          </p:cNvSpPr>
          <p:nvPr>
            <p:ph type="sldNum" sz="quarter" idx="12"/>
          </p:nvPr>
        </p:nvSpPr>
        <p:spPr/>
        <p:txBody>
          <a:bodyPr/>
          <a:lstStyle/>
          <a:p>
            <a:fld id="{3D223B7A-708C-4A6B-8353-4D1EA8701AE3}" type="slidenum">
              <a:rPr lang="es-ES" smtClean="0"/>
              <a:t>‹Nº›</a:t>
            </a:fld>
            <a:endParaRPr lang="es-ES"/>
          </a:p>
        </p:txBody>
      </p:sp>
    </p:spTree>
    <p:extLst>
      <p:ext uri="{BB962C8B-B14F-4D97-AF65-F5344CB8AC3E}">
        <p14:creationId xmlns:p14="http://schemas.microsoft.com/office/powerpoint/2010/main" val="293086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08A5F-B113-F4DB-870E-DBFB539704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D834DD5-6963-A21E-1B32-D612A113D5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1CAC550-E376-4305-1EAB-F8737AE09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E13CF4-745E-3C9F-5C73-8BB3E82BBF3B}"/>
              </a:ext>
            </a:extLst>
          </p:cNvPr>
          <p:cNvSpPr>
            <a:spLocks noGrp="1"/>
          </p:cNvSpPr>
          <p:nvPr>
            <p:ph type="dt" sz="half" idx="10"/>
          </p:nvPr>
        </p:nvSpPr>
        <p:spPr/>
        <p:txBody>
          <a:bodyPr/>
          <a:lstStyle/>
          <a:p>
            <a:fld id="{1B382B34-8068-47D3-A714-A74FCBFFF119}" type="datetimeFigureOut">
              <a:rPr lang="es-ES" smtClean="0"/>
              <a:t>06/05/2026</a:t>
            </a:fld>
            <a:endParaRPr lang="es-ES"/>
          </a:p>
        </p:txBody>
      </p:sp>
      <p:sp>
        <p:nvSpPr>
          <p:cNvPr id="6" name="Marcador de pie de página 5">
            <a:extLst>
              <a:ext uri="{FF2B5EF4-FFF2-40B4-BE49-F238E27FC236}">
                <a16:creationId xmlns:a16="http://schemas.microsoft.com/office/drawing/2014/main" id="{43ABB63C-DD0F-D523-4397-381CC59BC2A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E5BD9A-5CF6-657F-4817-BFAE8A6FE9EF}"/>
              </a:ext>
            </a:extLst>
          </p:cNvPr>
          <p:cNvSpPr>
            <a:spLocks noGrp="1"/>
          </p:cNvSpPr>
          <p:nvPr>
            <p:ph type="sldNum" sz="quarter" idx="12"/>
          </p:nvPr>
        </p:nvSpPr>
        <p:spPr/>
        <p:txBody>
          <a:bodyPr/>
          <a:lstStyle/>
          <a:p>
            <a:fld id="{3D223B7A-708C-4A6B-8353-4D1EA8701AE3}" type="slidenum">
              <a:rPr lang="es-ES" smtClean="0"/>
              <a:t>‹Nº›</a:t>
            </a:fld>
            <a:endParaRPr lang="es-ES"/>
          </a:p>
        </p:txBody>
      </p:sp>
    </p:spTree>
    <p:extLst>
      <p:ext uri="{BB962C8B-B14F-4D97-AF65-F5344CB8AC3E}">
        <p14:creationId xmlns:p14="http://schemas.microsoft.com/office/powerpoint/2010/main" val="222280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1511C5-E7B7-A944-8499-718BBB8479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8A07BD2-6222-99E1-C9D2-7C91C7470A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7ECDEA2-560E-9A31-BA79-87EA5109A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E04D34-79EB-33B7-3B76-8B8A6CAD49DC}"/>
              </a:ext>
            </a:extLst>
          </p:cNvPr>
          <p:cNvSpPr>
            <a:spLocks noGrp="1"/>
          </p:cNvSpPr>
          <p:nvPr>
            <p:ph type="dt" sz="half" idx="10"/>
          </p:nvPr>
        </p:nvSpPr>
        <p:spPr/>
        <p:txBody>
          <a:bodyPr/>
          <a:lstStyle/>
          <a:p>
            <a:fld id="{1B382B34-8068-47D3-A714-A74FCBFFF119}" type="datetimeFigureOut">
              <a:rPr lang="es-ES" smtClean="0"/>
              <a:t>06/05/2026</a:t>
            </a:fld>
            <a:endParaRPr lang="es-ES"/>
          </a:p>
        </p:txBody>
      </p:sp>
      <p:sp>
        <p:nvSpPr>
          <p:cNvPr id="6" name="Marcador de pie de página 5">
            <a:extLst>
              <a:ext uri="{FF2B5EF4-FFF2-40B4-BE49-F238E27FC236}">
                <a16:creationId xmlns:a16="http://schemas.microsoft.com/office/drawing/2014/main" id="{0F1474C4-DA5B-B19C-E867-1B319BC201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9137A7B-5091-AEDD-0D25-A394C2322519}"/>
              </a:ext>
            </a:extLst>
          </p:cNvPr>
          <p:cNvSpPr>
            <a:spLocks noGrp="1"/>
          </p:cNvSpPr>
          <p:nvPr>
            <p:ph type="sldNum" sz="quarter" idx="12"/>
          </p:nvPr>
        </p:nvSpPr>
        <p:spPr/>
        <p:txBody>
          <a:bodyPr/>
          <a:lstStyle/>
          <a:p>
            <a:fld id="{3D223B7A-708C-4A6B-8353-4D1EA8701AE3}" type="slidenum">
              <a:rPr lang="es-ES" smtClean="0"/>
              <a:t>‹Nº›</a:t>
            </a:fld>
            <a:endParaRPr lang="es-ES"/>
          </a:p>
        </p:txBody>
      </p:sp>
    </p:spTree>
    <p:extLst>
      <p:ext uri="{BB962C8B-B14F-4D97-AF65-F5344CB8AC3E}">
        <p14:creationId xmlns:p14="http://schemas.microsoft.com/office/powerpoint/2010/main" val="243530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7D43148-AA44-DEDF-B93C-C83E63710C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5E0CE9-A8E3-7050-FBA1-5D215E91A8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5B4AFF-24EE-AE1F-EB1F-34BCBFEFA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82B34-8068-47D3-A714-A74FCBFFF119}" type="datetimeFigureOut">
              <a:rPr lang="es-ES" smtClean="0"/>
              <a:t>06/05/2026</a:t>
            </a:fld>
            <a:endParaRPr lang="es-ES"/>
          </a:p>
        </p:txBody>
      </p:sp>
      <p:sp>
        <p:nvSpPr>
          <p:cNvPr id="5" name="Marcador de pie de página 4">
            <a:extLst>
              <a:ext uri="{FF2B5EF4-FFF2-40B4-BE49-F238E27FC236}">
                <a16:creationId xmlns:a16="http://schemas.microsoft.com/office/drawing/2014/main" id="{818C7465-8078-5E8C-7B72-D373AE7E27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7EB20F92-CC86-F59B-9946-9839CE0E21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23B7A-708C-4A6B-8353-4D1EA8701AE3}" type="slidenum">
              <a:rPr lang="es-ES" smtClean="0"/>
              <a:t>‹Nº›</a:t>
            </a:fld>
            <a:endParaRPr lang="es-ES"/>
          </a:p>
        </p:txBody>
      </p:sp>
    </p:spTree>
    <p:extLst>
      <p:ext uri="{BB962C8B-B14F-4D97-AF65-F5344CB8AC3E}">
        <p14:creationId xmlns:p14="http://schemas.microsoft.com/office/powerpoint/2010/main" val="3316760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388C8-8DA4-4A9D-AF1A-DB78FC88D7AB}" type="datetimeFigureOut">
              <a:rPr lang="es-ES" smtClean="0"/>
              <a:t>06/05/2026</a:t>
            </a:fld>
            <a:endParaRPr lang="es-ES"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DF3AA-0089-4B6C-A4C4-C5EEB637B7EC}" type="slidenum">
              <a:rPr lang="es-ES" smtClean="0"/>
              <a:t>‹Nº›</a:t>
            </a:fld>
            <a:endParaRPr lang="es-ES" dirty="0"/>
          </a:p>
        </p:txBody>
      </p:sp>
    </p:spTree>
    <p:extLst>
      <p:ext uri="{BB962C8B-B14F-4D97-AF65-F5344CB8AC3E}">
        <p14:creationId xmlns:p14="http://schemas.microsoft.com/office/powerpoint/2010/main" val="855574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917C4E-5EED-3AC6-B99C-85BB16D0B904}"/>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A03A65A3-A175-B060-B71D-9BFDD1983C23}"/>
              </a:ext>
            </a:extLst>
          </p:cNvPr>
          <p:cNvSpPr>
            <a:spLocks noGrp="1"/>
          </p:cNvSpPr>
          <p:nvPr>
            <p:ph type="subTitle" idx="1"/>
          </p:nvPr>
        </p:nvSpPr>
        <p:spPr/>
        <p:txBody>
          <a:bodyPr/>
          <a:lstStyle/>
          <a:p>
            <a:endParaRPr lang="es-ES"/>
          </a:p>
        </p:txBody>
      </p:sp>
    </p:spTree>
    <p:extLst>
      <p:ext uri="{BB962C8B-B14F-4D97-AF65-F5344CB8AC3E}">
        <p14:creationId xmlns:p14="http://schemas.microsoft.com/office/powerpoint/2010/main" val="408093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r>
              <a:rPr lang="es-ES" b="1" dirty="0"/>
              <a:t>SIXTA Y YOLY ENCONTRARON FRASES SOBRE EL TIEMPO QUE COMPARTIERON EN EL GRUPO  </a:t>
            </a:r>
          </a:p>
        </p:txBody>
      </p:sp>
    </p:spTree>
    <p:extLst>
      <p:ext uri="{BB962C8B-B14F-4D97-AF65-F5344CB8AC3E}">
        <p14:creationId xmlns:p14="http://schemas.microsoft.com/office/powerpoint/2010/main" val="9099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r>
              <a:rPr lang="es-ES" dirty="0"/>
              <a:t>¨</a:t>
            </a:r>
            <a:br>
              <a:rPr lang="es-ES" dirty="0"/>
            </a:br>
            <a:br>
              <a:rPr lang="es-ES" dirty="0"/>
            </a:br>
            <a:br>
              <a:rPr lang="es-ES" dirty="0"/>
            </a:br>
            <a:br>
              <a:rPr lang="es-ES" dirty="0"/>
            </a:br>
            <a:br>
              <a:rPr lang="es-ES" dirty="0"/>
            </a:br>
            <a:br>
              <a:rPr lang="es-ES" dirty="0"/>
            </a:br>
            <a:br>
              <a:rPr lang="es-ES" dirty="0"/>
            </a:br>
            <a:r>
              <a:rPr lang="es-ES" b="1" dirty="0"/>
              <a:t>La clase le recordó a Leandro la frase…</a:t>
            </a:r>
            <a:br>
              <a:rPr lang="es-ES" b="1" dirty="0"/>
            </a:br>
            <a:r>
              <a:rPr lang="es-ES" sz="3600" b="1" dirty="0"/>
              <a:t>¨Vísteme despacio que voy de prisa¨</a:t>
            </a:r>
            <a:br>
              <a:rPr lang="es-ES" sz="3600" b="1" dirty="0"/>
            </a:br>
            <a:r>
              <a:rPr lang="es-ES" sz="3600" b="1" dirty="0"/>
              <a:t>              Benito Pérez Galdós (Aparece en boca de Fernando VII en sus Episodios Nacionales)</a:t>
            </a:r>
            <a:br>
              <a:rPr lang="es-ES" sz="3600" b="1" dirty="0"/>
            </a:br>
            <a:r>
              <a:rPr lang="es-ES" sz="3600" dirty="0"/>
              <a:t>  *Se dice que frases con el mismo significado aunque de modo diferente fueron expresadas por Napoleón Bonaparte o Carlos III  </a:t>
            </a:r>
            <a:br>
              <a:rPr lang="es-ES" sz="3600" dirty="0"/>
            </a:br>
            <a:r>
              <a:rPr lang="es-ES" sz="3600" dirty="0"/>
              <a:t>Lo que parece claro es que fue parafraseando al Emperador Augusto  que solía decir a sus sirvientes ¨apresúrate lentamente¨   </a:t>
            </a:r>
          </a:p>
        </p:txBody>
      </p:sp>
    </p:spTree>
    <p:extLst>
      <p:ext uri="{BB962C8B-B14F-4D97-AF65-F5344CB8AC3E}">
        <p14:creationId xmlns:p14="http://schemas.microsoft.com/office/powerpoint/2010/main" val="105735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r>
              <a:rPr lang="es-ES" dirty="0"/>
              <a:t>¨</a:t>
            </a:r>
            <a:br>
              <a:rPr lang="es-ES" dirty="0"/>
            </a:br>
            <a:br>
              <a:rPr lang="es-ES" dirty="0"/>
            </a:br>
            <a:br>
              <a:rPr lang="es-ES" dirty="0"/>
            </a:br>
            <a:br>
              <a:rPr lang="es-ES" dirty="0"/>
            </a:br>
            <a:br>
              <a:rPr lang="es-ES" dirty="0"/>
            </a:br>
            <a:br>
              <a:rPr lang="es-ES" dirty="0"/>
            </a:br>
            <a:br>
              <a:rPr lang="es-ES" dirty="0"/>
            </a:br>
            <a:r>
              <a:rPr lang="es-ES" b="1" dirty="0"/>
              <a:t>La clase le recordó a Leandro la frase… (2)</a:t>
            </a:r>
            <a:br>
              <a:rPr lang="es-ES" b="1" dirty="0"/>
            </a:br>
            <a:r>
              <a:rPr lang="es-ES" sz="3600" b="1" dirty="0"/>
              <a:t>¨Vísteme despacio que voy de prisa¨</a:t>
            </a:r>
            <a:br>
              <a:rPr lang="es-ES" sz="3600" b="1" dirty="0"/>
            </a:br>
            <a:r>
              <a:rPr lang="es-ES" sz="3600" dirty="0"/>
              <a:t>     *Es necesario tomarse su tiempo para hacer las cosas bien </a:t>
            </a:r>
            <a:br>
              <a:rPr lang="es-ES" sz="3600" dirty="0"/>
            </a:br>
            <a:r>
              <a:rPr lang="es-ES" sz="3600" dirty="0"/>
              <a:t>*El inconveniente de hacer cosas de forma rápida porque podemos errar y necesitar hacerla de nuevo por lo que perderemos el tiempo utilizado  </a:t>
            </a:r>
          </a:p>
        </p:txBody>
      </p:sp>
    </p:spTree>
    <p:extLst>
      <p:ext uri="{BB962C8B-B14F-4D97-AF65-F5344CB8AC3E}">
        <p14:creationId xmlns:p14="http://schemas.microsoft.com/office/powerpoint/2010/main" val="898702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r>
              <a:rPr lang="es-ES" dirty="0"/>
              <a:t>¨</a:t>
            </a:r>
            <a:br>
              <a:rPr lang="es-ES" dirty="0"/>
            </a:br>
            <a:br>
              <a:rPr lang="es-ES" dirty="0"/>
            </a:br>
            <a:br>
              <a:rPr lang="es-ES" dirty="0"/>
            </a:br>
            <a:br>
              <a:rPr lang="es-ES" dirty="0"/>
            </a:br>
            <a:br>
              <a:rPr lang="es-ES" dirty="0"/>
            </a:br>
            <a:br>
              <a:rPr lang="es-ES" dirty="0"/>
            </a:br>
            <a:br>
              <a:rPr lang="es-ES" dirty="0"/>
            </a:br>
            <a:r>
              <a:rPr lang="es-ES" b="1" dirty="0"/>
              <a:t>La clase le recordó a Leandro la frase…(3)</a:t>
            </a:r>
            <a:br>
              <a:rPr lang="es-ES" b="1" dirty="0"/>
            </a:br>
            <a:r>
              <a:rPr lang="es-ES" sz="3600" b="1" dirty="0"/>
              <a:t>¨Vísteme despacio que voy de prisa¨</a:t>
            </a:r>
            <a:br>
              <a:rPr lang="es-ES" sz="3600" b="1" dirty="0"/>
            </a:br>
            <a:r>
              <a:rPr lang="es-ES" sz="3600" dirty="0"/>
              <a:t>   *Es mejor no apresurarnos para que las cosas estén bien , especialmente cuando debemos tenerlo a punto en poco tiempo  </a:t>
            </a:r>
          </a:p>
        </p:txBody>
      </p:sp>
    </p:spTree>
    <p:extLst>
      <p:ext uri="{BB962C8B-B14F-4D97-AF65-F5344CB8AC3E}">
        <p14:creationId xmlns:p14="http://schemas.microsoft.com/office/powerpoint/2010/main" val="128485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r>
              <a:rPr lang="es-ES" b="1" dirty="0"/>
              <a:t>VAMOS A RECORDAR CON ESTA CANCION LO QUE SINTIO ANNELYS  </a:t>
            </a:r>
          </a:p>
        </p:txBody>
      </p:sp>
    </p:spTree>
    <p:extLst>
      <p:ext uri="{BB962C8B-B14F-4D97-AF65-F5344CB8AC3E}">
        <p14:creationId xmlns:p14="http://schemas.microsoft.com/office/powerpoint/2010/main" val="1896935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 name="03. No ha sido faci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1582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26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r>
              <a:rPr lang="es-ES" dirty="0"/>
              <a:t>¨</a:t>
            </a:r>
            <a:br>
              <a:rPr lang="es-ES" dirty="0"/>
            </a:br>
            <a:br>
              <a:rPr lang="es-ES" dirty="0"/>
            </a:br>
            <a:br>
              <a:rPr lang="es-ES" dirty="0"/>
            </a:br>
            <a:br>
              <a:rPr lang="es-ES" dirty="0"/>
            </a:br>
            <a:br>
              <a:rPr lang="es-ES" dirty="0"/>
            </a:br>
            <a:br>
              <a:rPr lang="es-ES" dirty="0"/>
            </a:br>
            <a:br>
              <a:rPr lang="es-ES" dirty="0"/>
            </a:br>
            <a:br>
              <a:rPr lang="es-ES" dirty="0"/>
            </a:br>
            <a:r>
              <a:rPr lang="es-ES" b="1" dirty="0"/>
              <a:t>La clase le recordó a </a:t>
            </a:r>
            <a:r>
              <a:rPr lang="es-ES" b="1" dirty="0" err="1"/>
              <a:t>Annelys</a:t>
            </a:r>
            <a:r>
              <a:rPr lang="es-ES" b="1" dirty="0"/>
              <a:t> una frase de la serie Algo más que soñar (1985) Eduardo Moya</a:t>
            </a:r>
            <a:br>
              <a:rPr lang="es-ES" b="1" dirty="0"/>
            </a:br>
            <a:r>
              <a:rPr lang="es-ES" b="1" dirty="0"/>
              <a:t>¿puedes compartirla con nosotros…?</a:t>
            </a:r>
            <a:br>
              <a:rPr lang="es-ES" sz="3600" dirty="0"/>
            </a:br>
            <a:r>
              <a:rPr lang="es-ES" sz="3600" dirty="0"/>
              <a:t>    </a:t>
            </a:r>
          </a:p>
        </p:txBody>
      </p:sp>
    </p:spTree>
    <p:extLst>
      <p:ext uri="{BB962C8B-B14F-4D97-AF65-F5344CB8AC3E}">
        <p14:creationId xmlns:p14="http://schemas.microsoft.com/office/powerpoint/2010/main" val="409003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b="1" dirty="0"/>
              <a:t>A USTEDES GRACIAS</a:t>
            </a:r>
          </a:p>
        </p:txBody>
      </p:sp>
    </p:spTree>
    <p:extLst>
      <p:ext uri="{BB962C8B-B14F-4D97-AF65-F5344CB8AC3E}">
        <p14:creationId xmlns:p14="http://schemas.microsoft.com/office/powerpoint/2010/main" val="1262978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1981200" y="228920"/>
            <a:ext cx="8229600" cy="45719"/>
          </a:xfrm>
        </p:spPr>
        <p:txBody>
          <a:bodyPr>
            <a:normAutofit fontScale="90000"/>
          </a:bodyPr>
          <a:lstStyle/>
          <a:p>
            <a:br>
              <a:rPr lang="es-ES" dirty="0"/>
            </a:br>
            <a:br>
              <a:rPr lang="es-ES" dirty="0"/>
            </a:br>
            <a:br>
              <a:rPr lang="es-ES" dirty="0"/>
            </a:br>
            <a:r>
              <a:rPr lang="es-ES" sz="8900" b="1" dirty="0"/>
              <a:t>RECONOCER</a:t>
            </a:r>
            <a:br>
              <a:rPr lang="es-ES" sz="8900" b="1" dirty="0"/>
            </a:br>
            <a:br>
              <a:rPr lang="es-ES" dirty="0"/>
            </a:br>
            <a:br>
              <a:rPr lang="es-ES" dirty="0"/>
            </a:br>
            <a:br>
              <a:rPr lang="es-ES" dirty="0"/>
            </a:br>
            <a:br>
              <a:rPr lang="es-ES" sz="7300" dirty="0"/>
            </a:br>
            <a:br>
              <a:rPr lang="es-ES" sz="7300" dirty="0"/>
            </a:br>
            <a:br>
              <a:rPr lang="es-ES" sz="7300" dirty="0"/>
            </a:br>
            <a:br>
              <a:rPr lang="es-ES" sz="7300" dirty="0"/>
            </a:br>
            <a:endParaRPr lang="es-ES" sz="73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640" y="2636912"/>
            <a:ext cx="6552728" cy="252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972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476672"/>
            <a:ext cx="8229600" cy="504056"/>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r>
              <a:rPr lang="es-ES" b="1" dirty="0"/>
              <a:t>TRABAJO INDEPENDIENTE </a:t>
            </a:r>
            <a:br>
              <a:rPr lang="es-ES" b="1" dirty="0"/>
            </a:br>
            <a:r>
              <a:rPr lang="es-ES" b="1" dirty="0"/>
              <a:t>LISTAR Y TRAER </a:t>
            </a:r>
            <a:br>
              <a:rPr lang="es-ES" b="1" dirty="0"/>
            </a:br>
            <a:r>
              <a:rPr lang="es-ES" b="1" dirty="0"/>
              <a:t>PROXIMO ENCUENTRO</a:t>
            </a:r>
            <a:br>
              <a:rPr lang="es-ES" b="1" dirty="0"/>
            </a:br>
            <a:r>
              <a:rPr lang="es-ES" sz="4000" dirty="0"/>
              <a:t>Tres situaciones que más tiempo le roben a usted durante un día normal de trabajo </a:t>
            </a:r>
            <a:br>
              <a:rPr lang="es-ES" sz="4000" dirty="0"/>
            </a:br>
            <a:endParaRPr lang="es-ES" sz="4000" dirty="0">
              <a:solidFill>
                <a:srgbClr val="FF0000"/>
              </a:solidFill>
            </a:endParaRPr>
          </a:p>
        </p:txBody>
      </p:sp>
    </p:spTree>
    <p:extLst>
      <p:ext uri="{BB962C8B-B14F-4D97-AF65-F5344CB8AC3E}">
        <p14:creationId xmlns:p14="http://schemas.microsoft.com/office/powerpoint/2010/main" val="282714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16632"/>
            <a:ext cx="8229600" cy="936104"/>
          </a:xfrm>
        </p:spPr>
        <p:txBody>
          <a:bodyPr>
            <a:normAutofit fontScale="90000"/>
          </a:bodyPr>
          <a:lstStyle/>
          <a:p>
            <a:br>
              <a:rPr lang="es-ES" dirty="0"/>
            </a:br>
            <a:r>
              <a:rPr lang="es-ES" b="1" dirty="0"/>
              <a:t>¨</a:t>
            </a:r>
            <a:r>
              <a:rPr lang="es-ES" sz="3600" b="1" dirty="0"/>
              <a:t>Para ir  delante de los demás, se necesita ver más que ellos¨</a:t>
            </a:r>
            <a:br>
              <a:rPr lang="es-ES" sz="3600" b="1" dirty="0"/>
            </a:br>
            <a:r>
              <a:rPr lang="es-ES" sz="3600" b="1" dirty="0"/>
              <a:t>José Martí </a:t>
            </a:r>
          </a:p>
        </p:txBody>
      </p:sp>
      <p:pic>
        <p:nvPicPr>
          <p:cNvPr id="1026" name="Picture 2" descr="F:\VIDEOS FIDEL,TROMBA;ETC\FIDEL 130825\IMG-20250813-WA0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6" y="1698969"/>
            <a:ext cx="6192688"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489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354162"/>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r>
              <a:rPr lang="es-ES" sz="6000" b="1" dirty="0"/>
              <a:t>EVALUE DEL 1 al 5</a:t>
            </a:r>
            <a:br>
              <a:rPr lang="es-ES" sz="6000" b="1" dirty="0"/>
            </a:br>
            <a:r>
              <a:rPr lang="es-ES" sz="3100" b="1" dirty="0"/>
              <a:t>¿Tiene usted muchas interrupciones en su día de trabajo? </a:t>
            </a:r>
            <a:br>
              <a:rPr lang="es-ES" sz="3100" b="1" dirty="0"/>
            </a:br>
            <a:r>
              <a:rPr lang="es-ES" sz="3100" dirty="0"/>
              <a:t>Ninguna 1, Casi ninguna2,  Algunas 3, Bastantes 4</a:t>
            </a:r>
            <a:br>
              <a:rPr lang="es-ES" sz="3100" dirty="0"/>
            </a:br>
            <a:r>
              <a:rPr lang="es-ES" sz="3100" dirty="0"/>
              <a:t>  Incontables 5</a:t>
            </a:r>
            <a:br>
              <a:rPr lang="es-ES" sz="3100" dirty="0"/>
            </a:br>
            <a:endParaRPr lang="es-ES" sz="3100" dirty="0"/>
          </a:p>
        </p:txBody>
      </p:sp>
    </p:spTree>
    <p:extLst>
      <p:ext uri="{BB962C8B-B14F-4D97-AF65-F5344CB8AC3E}">
        <p14:creationId xmlns:p14="http://schemas.microsoft.com/office/powerpoint/2010/main" val="400074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706090"/>
          </a:xfrm>
        </p:spPr>
        <p:txBody>
          <a:bodyPr>
            <a:normAutofit fontScale="90000"/>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sz="3600" b="1" dirty="0"/>
              <a:t>GESTION DEL TIEMPO (GT)</a:t>
            </a:r>
            <a:br>
              <a:rPr lang="es-ES" sz="3600" b="1" dirty="0"/>
            </a:br>
            <a:r>
              <a:rPr lang="es-ES" sz="3100" b="1" dirty="0"/>
              <a:t>GT:</a:t>
            </a:r>
            <a:r>
              <a:rPr lang="es-ES" sz="3100" dirty="0"/>
              <a:t> Habilidad de organizar y distribuir adecuadamente las tareas en el tiempo disponible   </a:t>
            </a:r>
            <a:br>
              <a:rPr lang="es-ES" sz="3100" dirty="0"/>
            </a:br>
            <a:r>
              <a:rPr lang="es-ES" sz="3100" b="1" dirty="0"/>
              <a:t>RECORDAR QUE</a:t>
            </a:r>
            <a:br>
              <a:rPr lang="es-ES" sz="3100" b="1" dirty="0"/>
            </a:br>
            <a:r>
              <a:rPr lang="es-ES" sz="3100" b="1" dirty="0"/>
              <a:t>¨La gestión efectiva del tiempo, no es cuestión de reloj, sino de brújula¨</a:t>
            </a:r>
            <a:br>
              <a:rPr lang="es-ES" sz="3100" b="1" dirty="0"/>
            </a:br>
            <a:r>
              <a:rPr lang="es-ES" sz="3100" b="1" dirty="0"/>
              <a:t>     </a:t>
            </a:r>
          </a:p>
        </p:txBody>
      </p:sp>
    </p:spTree>
    <p:extLst>
      <p:ext uri="{BB962C8B-B14F-4D97-AF65-F5344CB8AC3E}">
        <p14:creationId xmlns:p14="http://schemas.microsoft.com/office/powerpoint/2010/main" val="3511231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r>
              <a:rPr lang="es-ES" sz="6000" b="1" dirty="0"/>
              <a:t>¿Cómo lograr establecer las prioridades?</a:t>
            </a:r>
          </a:p>
        </p:txBody>
      </p:sp>
    </p:spTree>
    <p:extLst>
      <p:ext uri="{BB962C8B-B14F-4D97-AF65-F5344CB8AC3E}">
        <p14:creationId xmlns:p14="http://schemas.microsoft.com/office/powerpoint/2010/main" val="3958678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2578298"/>
          </a:xfrm>
        </p:spPr>
        <p:txBody>
          <a:bodyPr>
            <a:normAutofit fontScale="90000"/>
          </a:bodyPr>
          <a:lstStyle/>
          <a:p>
            <a:br>
              <a:rPr lang="es-ES" dirty="0"/>
            </a:br>
            <a:br>
              <a:rPr lang="es-ES" dirty="0"/>
            </a:br>
            <a:br>
              <a:rPr lang="es-ES" dirty="0"/>
            </a:br>
            <a:br>
              <a:rPr lang="es-ES" dirty="0"/>
            </a:br>
            <a:br>
              <a:rPr lang="es-ES" dirty="0"/>
            </a:br>
            <a:br>
              <a:rPr lang="es-ES" dirty="0"/>
            </a:br>
            <a:r>
              <a:rPr lang="es-ES" sz="4000" dirty="0"/>
              <a:t>Establecer bien nuestras prioridades, utilizar correctamente la matriz y seguir el orden y la clasificación correcta de las tareas en la misma, es el primer paso para lograr la gestión del tiempo eficiente </a:t>
            </a:r>
          </a:p>
        </p:txBody>
      </p:sp>
    </p:spTree>
    <p:extLst>
      <p:ext uri="{BB962C8B-B14F-4D97-AF65-F5344CB8AC3E}">
        <p14:creationId xmlns:p14="http://schemas.microsoft.com/office/powerpoint/2010/main" val="4042768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r>
              <a:rPr lang="es-ES" sz="2700" b="1" dirty="0"/>
              <a:t>TABLA DE PRIORIDADES</a:t>
            </a:r>
            <a:br>
              <a:rPr lang="es-ES" sz="2700" b="1" dirty="0"/>
            </a:br>
            <a:r>
              <a:rPr lang="es-ES" sz="2700" b="1" dirty="0"/>
              <a:t>MATRIZ DE ADMINISTRACION DEL TIEMPO</a:t>
            </a:r>
            <a:br>
              <a:rPr lang="es-ES" sz="2700" b="1" dirty="0"/>
            </a:br>
            <a:r>
              <a:rPr lang="es-ES" sz="2700" b="1" dirty="0"/>
              <a:t>MATRIZ DE EISENHOWER (34)</a:t>
            </a:r>
            <a:br>
              <a:rPr lang="es-ES" sz="2700" b="1" dirty="0"/>
            </a:br>
            <a:r>
              <a:rPr lang="es-ES" sz="2700" dirty="0"/>
              <a:t>Herramienta de gestión del tiempo para distinguir entre tareas  que…</a:t>
            </a:r>
            <a:br>
              <a:rPr lang="es-ES" sz="2700" dirty="0"/>
            </a:br>
            <a:r>
              <a:rPr lang="es-ES" sz="2700" dirty="0"/>
              <a:t>1-Deben resolverse lo más pronto posible</a:t>
            </a:r>
            <a:br>
              <a:rPr lang="es-ES" sz="2700" dirty="0"/>
            </a:br>
            <a:r>
              <a:rPr lang="es-ES" sz="2700" dirty="0"/>
              <a:t>2-Las que pueden posponerse </a:t>
            </a:r>
            <a:br>
              <a:rPr lang="es-ES" sz="2700" dirty="0"/>
            </a:br>
            <a:r>
              <a:rPr lang="es-ES" sz="2700" dirty="0"/>
              <a:t>3-Las que pueden delegarse a otra persona  </a:t>
            </a:r>
            <a:br>
              <a:rPr lang="es-ES" sz="2700" dirty="0"/>
            </a:br>
            <a:r>
              <a:rPr lang="es-ES" sz="2700" dirty="0"/>
              <a:t>4-Las que pueden  eliminarse</a:t>
            </a:r>
            <a:br>
              <a:rPr lang="es-ES" sz="2700" dirty="0"/>
            </a:br>
            <a:r>
              <a:rPr lang="es-ES" sz="2700" dirty="0"/>
              <a:t>Su finalidad es jerarquizar la carga de trabajo e identificar cuales actividades de tu día a día se pueden delegar o eliminar</a:t>
            </a:r>
            <a:br>
              <a:rPr lang="es-ES" sz="2700" dirty="0"/>
            </a:br>
            <a:r>
              <a:rPr lang="es-ES" sz="2700" dirty="0"/>
              <a:t>Facilita organizar el momento para lo que debe completarse de inmediato porque es vital para tu desempeño , área de trabajo o institución</a:t>
            </a:r>
            <a:br>
              <a:rPr lang="es-ES" sz="2700" dirty="0"/>
            </a:br>
            <a:r>
              <a:rPr lang="es-ES" sz="2700" dirty="0"/>
              <a:t>Es aliada para evitar horas extras de trabajo e invertir el tiempo  con calidad  </a:t>
            </a:r>
            <a:br>
              <a:rPr lang="es-ES" sz="2700" dirty="0"/>
            </a:br>
            <a:r>
              <a:rPr lang="es-ES" sz="2700" dirty="0"/>
              <a:t> </a:t>
            </a:r>
            <a:br>
              <a:rPr lang="es-ES" sz="2700" dirty="0"/>
            </a:br>
            <a:r>
              <a:rPr lang="es-ES" sz="2700" dirty="0"/>
              <a:t> </a:t>
            </a:r>
          </a:p>
        </p:txBody>
      </p:sp>
    </p:spTree>
    <p:extLst>
      <p:ext uri="{BB962C8B-B14F-4D97-AF65-F5344CB8AC3E}">
        <p14:creationId xmlns:p14="http://schemas.microsoft.com/office/powerpoint/2010/main" val="2552031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3552" y="260648"/>
            <a:ext cx="8229600" cy="1143000"/>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r>
              <a:rPr lang="es-ES" sz="2700" b="1" dirty="0"/>
              <a:t>TABLA DE PRIORIDADES</a:t>
            </a:r>
            <a:br>
              <a:rPr lang="es-ES" sz="2700" b="1" dirty="0"/>
            </a:br>
            <a:r>
              <a:rPr lang="es-ES" sz="2700" b="1" dirty="0"/>
              <a:t>MATRIZ DE ADMINISTRACION DEL TIEMPO</a:t>
            </a:r>
            <a:br>
              <a:rPr lang="es-ES" sz="2700" b="1" dirty="0"/>
            </a:br>
            <a:r>
              <a:rPr lang="es-ES" sz="2700" b="1" dirty="0"/>
              <a:t>MATRIZ DE EISENHOWER (CONTINUACION) </a:t>
            </a:r>
            <a:br>
              <a:rPr lang="es-ES" sz="2700" b="1" dirty="0"/>
            </a:br>
            <a:r>
              <a:rPr lang="es-ES" sz="2700" dirty="0"/>
              <a:t>Te obliga a clasificar las tareas que urgen y las que no, no es sencilla esta clasificación, pero debe hacerse, para ello tener en cuenta las fechas de entrega</a:t>
            </a:r>
            <a:br>
              <a:rPr lang="es-ES" sz="2700" dirty="0"/>
            </a:br>
            <a:r>
              <a:rPr lang="es-ES" sz="2700" dirty="0"/>
              <a:t>Los que implementen esta matriz debe tener capacidad de liderazgo y discernimiento , primero para delegar eficientemente e identificar los responsables de cada tarea </a:t>
            </a:r>
            <a:br>
              <a:rPr lang="es-ES" sz="2700" dirty="0"/>
            </a:br>
            <a:endParaRPr lang="es-ES" sz="3100" dirty="0"/>
          </a:p>
        </p:txBody>
      </p:sp>
    </p:spTree>
    <p:extLst>
      <p:ext uri="{BB962C8B-B14F-4D97-AF65-F5344CB8AC3E}">
        <p14:creationId xmlns:p14="http://schemas.microsoft.com/office/powerpoint/2010/main" val="683341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426170"/>
          </a:xfrm>
        </p:spPr>
        <p:txBody>
          <a:bodyPr>
            <a:normAutofit fontScale="90000"/>
          </a:bodyPr>
          <a:lstStyle/>
          <a:p>
            <a:br>
              <a:rPr lang="es-ES" sz="4000" b="1" dirty="0"/>
            </a:br>
            <a:br>
              <a:rPr lang="es-ES" sz="4000" b="1" dirty="0"/>
            </a:br>
            <a:br>
              <a:rPr lang="es-ES" sz="4000" b="1" dirty="0"/>
            </a:br>
            <a:br>
              <a:rPr lang="es-ES" sz="4000" b="1" dirty="0"/>
            </a:br>
            <a:br>
              <a:rPr lang="es-ES" sz="4000" b="1" dirty="0"/>
            </a:br>
            <a:br>
              <a:rPr lang="es-ES" sz="4000" b="1" dirty="0"/>
            </a:br>
            <a:br>
              <a:rPr lang="es-ES" sz="4000" b="1" dirty="0"/>
            </a:br>
            <a:br>
              <a:rPr lang="es-ES" sz="4000" b="1" dirty="0"/>
            </a:br>
            <a:br>
              <a:rPr lang="es-ES" sz="4000" b="1" dirty="0"/>
            </a:br>
            <a:r>
              <a:rPr lang="es-ES" sz="4000" b="1" dirty="0"/>
              <a:t>VALOREMOS ESTAS FRASES </a:t>
            </a:r>
            <a:br>
              <a:rPr lang="es-ES" sz="4000" b="1" dirty="0"/>
            </a:br>
            <a:r>
              <a:rPr lang="es-ES" sz="4000" b="1" dirty="0"/>
              <a:t>*</a:t>
            </a:r>
            <a:r>
              <a:rPr lang="es-ES" sz="3600" dirty="0"/>
              <a:t>Nunca hay suficiente tiempo para hacerlo todo, pero siempre , pero siempre hay tiempo suficiente para hacer </a:t>
            </a:r>
            <a:r>
              <a:rPr lang="es-ES" sz="3600" b="1" dirty="0"/>
              <a:t>LO IMPORTANTE  </a:t>
            </a:r>
            <a:br>
              <a:rPr lang="es-ES" sz="3600" b="1" dirty="0"/>
            </a:br>
            <a:r>
              <a:rPr lang="es-ES" sz="3600" dirty="0"/>
              <a:t>*Si se acepta que todas las tareas son de </a:t>
            </a:r>
            <a:r>
              <a:rPr lang="es-ES" sz="3600" b="1" dirty="0"/>
              <a:t>URGENCIA, </a:t>
            </a:r>
            <a:r>
              <a:rPr lang="es-ES" sz="3600" dirty="0"/>
              <a:t>en pocos minutos te ahogaras con muchas actividades , enfoca tu atención en tareas claves   </a:t>
            </a:r>
            <a:br>
              <a:rPr lang="es-ES" sz="3600" dirty="0"/>
            </a:br>
            <a:r>
              <a:rPr lang="es-ES" sz="3600" b="1" dirty="0"/>
              <a:t>¿Guardarán relación con la tabla de prioridades?  </a:t>
            </a:r>
            <a:br>
              <a:rPr lang="es-ES" sz="3600" b="1" dirty="0"/>
            </a:br>
            <a:r>
              <a:rPr lang="es-ES" sz="3600" b="1" dirty="0"/>
              <a:t>VEAMOS  </a:t>
            </a:r>
          </a:p>
        </p:txBody>
      </p:sp>
    </p:spTree>
    <p:extLst>
      <p:ext uri="{BB962C8B-B14F-4D97-AF65-F5344CB8AC3E}">
        <p14:creationId xmlns:p14="http://schemas.microsoft.com/office/powerpoint/2010/main" val="3901446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980728"/>
            <a:ext cx="8229600" cy="436910"/>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sz="2700" b="1" dirty="0"/>
              <a:t>TABLA DE PRIORIDADES</a:t>
            </a:r>
            <a:br>
              <a:rPr lang="es-ES" sz="2700" b="1" dirty="0"/>
            </a:br>
            <a:r>
              <a:rPr lang="es-ES" sz="2700" b="1" dirty="0"/>
              <a:t>MATRIZ DE ADMINISTRACION DEL TIEMPO</a:t>
            </a:r>
            <a:br>
              <a:rPr lang="es-ES" sz="2700" b="1" dirty="0"/>
            </a:br>
            <a:r>
              <a:rPr lang="es-ES" sz="2700" b="1" dirty="0"/>
              <a:t>MATRIZ DE EISENHOWER</a:t>
            </a:r>
            <a:br>
              <a:rPr lang="es-ES" sz="2700" b="1" dirty="0"/>
            </a:br>
            <a:r>
              <a:rPr lang="es-ES" sz="2700" b="1" dirty="0"/>
              <a:t>CUADRANTES </a:t>
            </a:r>
            <a:br>
              <a:rPr lang="es-ES" sz="2700" b="1" dirty="0"/>
            </a:br>
            <a:r>
              <a:rPr lang="es-ES" sz="2700" b="1" dirty="0"/>
              <a:t>CUADRANTE 1: URGENTES E IMPORTANTES: </a:t>
            </a:r>
            <a:r>
              <a:rPr lang="es-ES" sz="2700" dirty="0"/>
              <a:t>Lo que debe realizarse lo antes posible y no puede delegarse a nadie </a:t>
            </a:r>
            <a:r>
              <a:rPr lang="es-ES" sz="2700" b="1" dirty="0"/>
              <a:t>(A1)</a:t>
            </a:r>
            <a:br>
              <a:rPr lang="es-ES" sz="2700" b="1" dirty="0"/>
            </a:br>
            <a:r>
              <a:rPr lang="es-ES" sz="2700" b="1" dirty="0"/>
              <a:t>CUADRANTE 2: IMPORTANTES Y NO URGENTES: </a:t>
            </a:r>
            <a:r>
              <a:rPr lang="es-ES" sz="2700" dirty="0"/>
              <a:t>Deben cumplirse pero no tienen una fecha inmediata, aunque son importantes para el equipo de trabajo o para la institución </a:t>
            </a:r>
            <a:r>
              <a:rPr lang="es-ES" sz="2700" b="1" dirty="0"/>
              <a:t>(A2)  </a:t>
            </a:r>
            <a:br>
              <a:rPr lang="es-ES" sz="2700" b="1" dirty="0"/>
            </a:br>
            <a:r>
              <a:rPr lang="es-ES" sz="2700" b="1" dirty="0"/>
              <a:t>CUADRANTE 3: URGENTES Y NO IMPORTANTES:  </a:t>
            </a:r>
            <a:r>
              <a:rPr lang="es-ES" sz="2700" dirty="0"/>
              <a:t>Tareas que requieren resolverse de inmediato, pero no es necesario que las soluciones tú mismo (se pueden delegar , siempre dándoles seguimiento) en ocasiones son tareas rutinarias </a:t>
            </a:r>
            <a:r>
              <a:rPr lang="es-ES" sz="2700" b="1" dirty="0"/>
              <a:t>(A3)</a:t>
            </a:r>
            <a:br>
              <a:rPr lang="es-ES" sz="2700" b="1" dirty="0"/>
            </a:br>
            <a:r>
              <a:rPr lang="es-ES" sz="2700" b="1" dirty="0"/>
              <a:t>CUADRANTE 4: NO URGENTES Y NO IMPORTANTES: </a:t>
            </a:r>
            <a:r>
              <a:rPr lang="es-ES" sz="2700" dirty="0"/>
              <a:t>Cosas no fundamentales, se pueden delegar o eliminar, son tareas que nos distraen  mucho y hace que pospongamos otras actividades </a:t>
            </a:r>
            <a:r>
              <a:rPr lang="es-ES" sz="2700" b="1" dirty="0"/>
              <a:t>(A4)  </a:t>
            </a:r>
            <a:br>
              <a:rPr lang="es-ES" sz="2700" dirty="0"/>
            </a:br>
            <a:r>
              <a:rPr lang="es-ES" sz="3100" b="1" dirty="0"/>
              <a:t> </a:t>
            </a:r>
          </a:p>
        </p:txBody>
      </p:sp>
    </p:spTree>
    <p:extLst>
      <p:ext uri="{BB962C8B-B14F-4D97-AF65-F5344CB8AC3E}">
        <p14:creationId xmlns:p14="http://schemas.microsoft.com/office/powerpoint/2010/main" val="3778582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778098"/>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r>
              <a:rPr lang="es-ES" sz="2700" b="1" dirty="0"/>
              <a:t>TABLA DE PRIORIDADES</a:t>
            </a:r>
            <a:br>
              <a:rPr lang="es-ES" sz="2700" b="1" dirty="0"/>
            </a:br>
            <a:r>
              <a:rPr lang="es-ES" sz="2700" b="1" dirty="0"/>
              <a:t>MATRIZ DE ADMINISTRACION DEL TIEMPO</a:t>
            </a:r>
            <a:br>
              <a:rPr lang="es-ES" sz="2700" b="1" dirty="0"/>
            </a:br>
            <a:r>
              <a:rPr lang="es-ES" sz="2700" b="1" dirty="0"/>
              <a:t>MATRIZ DE EISENHOWER</a:t>
            </a:r>
            <a:br>
              <a:rPr lang="es-ES" sz="2700" b="1" dirty="0"/>
            </a:br>
            <a:r>
              <a:rPr lang="es-ES" sz="3100" b="1" dirty="0"/>
              <a:t>TAREAS PUEDEN SER  </a:t>
            </a:r>
            <a:br>
              <a:rPr lang="es-ES" sz="3100" b="1" dirty="0"/>
            </a:br>
            <a:r>
              <a:rPr lang="es-ES" sz="3100" b="1" dirty="0"/>
              <a:t>A1 </a:t>
            </a:r>
            <a:r>
              <a:rPr lang="es-ES" sz="3100" dirty="0"/>
              <a:t>Urgentes e importantes</a:t>
            </a:r>
            <a:br>
              <a:rPr lang="es-ES" sz="3100" dirty="0"/>
            </a:br>
            <a:r>
              <a:rPr lang="es-ES" sz="3100" b="1" dirty="0"/>
              <a:t>A2 </a:t>
            </a:r>
            <a:r>
              <a:rPr lang="es-ES" sz="3100" dirty="0"/>
              <a:t>Importantes pero no urgentes</a:t>
            </a:r>
            <a:br>
              <a:rPr lang="es-ES" sz="3100" dirty="0"/>
            </a:br>
            <a:r>
              <a:rPr lang="es-ES" sz="3100" b="1" dirty="0"/>
              <a:t>A3 </a:t>
            </a:r>
            <a:r>
              <a:rPr lang="es-ES" sz="3100" dirty="0"/>
              <a:t>Urgentes pero no importantes</a:t>
            </a:r>
            <a:br>
              <a:rPr lang="es-ES" sz="3100" dirty="0"/>
            </a:br>
            <a:r>
              <a:rPr lang="es-ES" sz="3100" b="1" dirty="0"/>
              <a:t>A4 </a:t>
            </a:r>
            <a:r>
              <a:rPr lang="es-ES" sz="3100" dirty="0"/>
              <a:t>No urgentes y no importantes </a:t>
            </a:r>
            <a:br>
              <a:rPr lang="es-ES" sz="3100" dirty="0"/>
            </a:br>
            <a:r>
              <a:rPr lang="es-ES" sz="3100" dirty="0"/>
              <a:t>ESTO DEFINE ¿Qué es lo que debe hacerse?</a:t>
            </a:r>
            <a:br>
              <a:rPr lang="es-ES" sz="3100" dirty="0"/>
            </a:br>
            <a:r>
              <a:rPr lang="es-ES" sz="3100" dirty="0"/>
              <a:t>AHORA MISMO (A1)</a:t>
            </a:r>
            <a:br>
              <a:rPr lang="es-ES" sz="3100" dirty="0"/>
            </a:br>
            <a:r>
              <a:rPr lang="es-ES" sz="3100" dirty="0"/>
              <a:t>PLANEARSE EN UN TIEMPO DETERMINADO(A2)</a:t>
            </a:r>
            <a:br>
              <a:rPr lang="es-ES" sz="3100" dirty="0"/>
            </a:br>
            <a:r>
              <a:rPr lang="es-ES" sz="3100" dirty="0"/>
              <a:t>DELEGAR (ASIGNAR A ALGUIEN DEL EQUIPO)(A3)</a:t>
            </a:r>
            <a:br>
              <a:rPr lang="es-ES" sz="3100" dirty="0"/>
            </a:br>
            <a:r>
              <a:rPr lang="es-ES" sz="3100" dirty="0"/>
              <a:t>ELIMINARSE (NO SIGNIFICATIVO) (A4)</a:t>
            </a:r>
          </a:p>
        </p:txBody>
      </p:sp>
    </p:spTree>
    <p:extLst>
      <p:ext uri="{BB962C8B-B14F-4D97-AF65-F5344CB8AC3E}">
        <p14:creationId xmlns:p14="http://schemas.microsoft.com/office/powerpoint/2010/main" val="146095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sz="2700" dirty="0"/>
            </a:br>
            <a:br>
              <a:rPr lang="es-ES" sz="2700" dirty="0"/>
            </a:br>
            <a:br>
              <a:rPr lang="es-ES" sz="2700" dirty="0"/>
            </a:br>
            <a:br>
              <a:rPr lang="es-ES" sz="2700" dirty="0"/>
            </a:br>
            <a:br>
              <a:rPr lang="es-ES" sz="2700" dirty="0"/>
            </a:br>
            <a:br>
              <a:rPr lang="es-ES" sz="2700" dirty="0"/>
            </a:br>
            <a:br>
              <a:rPr lang="es-ES" sz="2700" dirty="0"/>
            </a:br>
            <a:br>
              <a:rPr lang="es-ES" sz="2700" dirty="0"/>
            </a:br>
            <a:br>
              <a:rPr lang="es-ES" sz="2700" dirty="0"/>
            </a:br>
            <a:br>
              <a:rPr lang="es-ES" sz="2700" dirty="0"/>
            </a:br>
            <a:br>
              <a:rPr lang="es-ES" sz="2700" dirty="0"/>
            </a:br>
            <a:br>
              <a:rPr lang="es-ES" sz="2700" dirty="0"/>
            </a:br>
            <a:br>
              <a:rPr lang="es-ES" sz="2700" dirty="0"/>
            </a:br>
            <a:br>
              <a:rPr lang="es-ES" sz="2700" dirty="0"/>
            </a:br>
            <a:r>
              <a:rPr lang="es-ES" sz="2700" dirty="0"/>
              <a:t>TAREAS URGENTES E IMPORTANTES: </a:t>
            </a:r>
            <a:r>
              <a:rPr lang="es-ES" sz="5300" b="1" dirty="0"/>
              <a:t>HAZ</a:t>
            </a:r>
            <a:r>
              <a:rPr lang="es-ES" sz="2700" dirty="0"/>
              <a:t>, </a:t>
            </a:r>
            <a:br>
              <a:rPr lang="es-ES" sz="2700" dirty="0"/>
            </a:br>
            <a:r>
              <a:rPr lang="es-ES" sz="2700" b="1" dirty="0"/>
              <a:t>ES LO INMEDIATO </a:t>
            </a:r>
            <a:r>
              <a:rPr lang="es-ES" b="1" dirty="0"/>
              <a:t>A1</a:t>
            </a:r>
            <a:br>
              <a:rPr lang="es-ES" sz="2700" b="1" dirty="0"/>
            </a:br>
            <a:r>
              <a:rPr lang="es-ES" sz="2700" dirty="0"/>
              <a:t>TAREAS NO URGENTES E IMPORTANTES: </a:t>
            </a:r>
            <a:r>
              <a:rPr lang="es-ES" sz="4900" b="1" dirty="0"/>
              <a:t>PLANEA , </a:t>
            </a:r>
            <a:r>
              <a:rPr lang="es-ES" sz="3600" dirty="0"/>
              <a:t>anteproyectos, proyectos, investigaciones </a:t>
            </a:r>
            <a:r>
              <a:rPr lang="es-ES" b="1" dirty="0"/>
              <a:t>A2 </a:t>
            </a:r>
            <a:br>
              <a:rPr lang="es-ES" sz="3600" dirty="0"/>
            </a:br>
            <a:r>
              <a:rPr lang="es-ES" sz="2700" dirty="0"/>
              <a:t>TAREAS NO IMPORTANTES Y URGENTES: </a:t>
            </a:r>
            <a:r>
              <a:rPr lang="es-ES" sz="4900" b="1" dirty="0"/>
              <a:t>DELEGA Y DA SEGUIMIENTO A3 </a:t>
            </a:r>
            <a:r>
              <a:rPr lang="es-ES" sz="3600" dirty="0"/>
              <a:t> </a:t>
            </a:r>
            <a:br>
              <a:rPr lang="es-ES" sz="3600" dirty="0"/>
            </a:br>
            <a:r>
              <a:rPr lang="es-ES" sz="2700" dirty="0"/>
              <a:t>TAREAS NO IMPORTANTES Y NO URGENTES:  </a:t>
            </a:r>
            <a:r>
              <a:rPr lang="es-ES" sz="4900" b="1" dirty="0"/>
              <a:t>ELIMINA, </a:t>
            </a:r>
            <a:r>
              <a:rPr lang="es-ES" sz="3100" dirty="0"/>
              <a:t>distracciones, redes sociales personales </a:t>
            </a:r>
            <a:r>
              <a:rPr lang="es-ES" b="1" dirty="0"/>
              <a:t>A4 </a:t>
            </a:r>
          </a:p>
        </p:txBody>
      </p:sp>
    </p:spTree>
    <p:extLst>
      <p:ext uri="{BB962C8B-B14F-4D97-AF65-F5344CB8AC3E}">
        <p14:creationId xmlns:p14="http://schemas.microsoft.com/office/powerpoint/2010/main" val="398780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83632" y="1196752"/>
            <a:ext cx="6480720" cy="4176464"/>
          </a:xfrm>
        </p:spPr>
        <p:txBody>
          <a:bodyPr>
            <a:normAutofit/>
          </a:bodyPr>
          <a:lstStyle/>
          <a:p>
            <a:r>
              <a:rPr lang="es-ES" sz="7200" b="1" dirty="0"/>
              <a:t>EL RETO DE GESTIONAR LA DIRECCION </a:t>
            </a:r>
          </a:p>
        </p:txBody>
      </p:sp>
    </p:spTree>
    <p:extLst>
      <p:ext uri="{BB962C8B-B14F-4D97-AF65-F5344CB8AC3E}">
        <p14:creationId xmlns:p14="http://schemas.microsoft.com/office/powerpoint/2010/main" val="2038405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19207" y="290136"/>
            <a:ext cx="8229600" cy="1143000"/>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sz="4000" b="1" dirty="0"/>
              <a:t>TODO LO URGENTE</a:t>
            </a:r>
            <a:r>
              <a:rPr lang="es-ES" sz="4000" dirty="0"/>
              <a:t>: Debe ser lo primero que hagas, porque no puede esperar y no lo puede hacer otra persona</a:t>
            </a:r>
            <a:br>
              <a:rPr lang="es-ES" sz="4000" dirty="0"/>
            </a:br>
            <a:r>
              <a:rPr lang="es-ES" sz="4000" b="1" dirty="0"/>
              <a:t>LO IMPORTANTE Y NO URGENTE: </a:t>
            </a:r>
            <a:r>
              <a:rPr lang="es-ES" sz="4000" dirty="0"/>
              <a:t>PLANIFICALO</a:t>
            </a:r>
            <a:br>
              <a:rPr lang="es-ES" sz="4000" dirty="0"/>
            </a:br>
            <a:r>
              <a:rPr lang="es-ES" sz="4000" b="1" dirty="0"/>
              <a:t>LO URGENTE Y NO IMPORTANTE:  </a:t>
            </a:r>
            <a:r>
              <a:rPr lang="es-ES" sz="4000" dirty="0"/>
              <a:t>DELEGALO, es parte de la rutina, lo puede hacer otro </a:t>
            </a:r>
            <a:br>
              <a:rPr lang="es-ES" sz="4000" dirty="0"/>
            </a:br>
            <a:r>
              <a:rPr lang="es-ES" sz="4000" b="1" dirty="0"/>
              <a:t>LO</a:t>
            </a:r>
            <a:r>
              <a:rPr lang="es-ES" sz="4000" dirty="0"/>
              <a:t> </a:t>
            </a:r>
            <a:r>
              <a:rPr lang="es-ES" sz="4000" b="1" dirty="0"/>
              <a:t>NO URGENTE, NI IMPORTANTE</a:t>
            </a:r>
            <a:r>
              <a:rPr lang="es-ES" sz="4000" dirty="0"/>
              <a:t>: </a:t>
            </a:r>
            <a:r>
              <a:rPr lang="es-ES" sz="4000" b="1" dirty="0"/>
              <a:t>ELIMINALO,</a:t>
            </a:r>
            <a:r>
              <a:rPr lang="es-ES" sz="4000" dirty="0"/>
              <a:t> son obstáculos   </a:t>
            </a:r>
          </a:p>
        </p:txBody>
      </p:sp>
    </p:spTree>
    <p:extLst>
      <p:ext uri="{BB962C8B-B14F-4D97-AF65-F5344CB8AC3E}">
        <p14:creationId xmlns:p14="http://schemas.microsoft.com/office/powerpoint/2010/main" val="3444557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b="1" dirty="0"/>
              <a:t>VIDEO 1 DE MATRIZ DE PRIORIDADES</a:t>
            </a:r>
          </a:p>
        </p:txBody>
      </p:sp>
    </p:spTree>
    <p:extLst>
      <p:ext uri="{BB962C8B-B14F-4D97-AF65-F5344CB8AC3E}">
        <p14:creationId xmlns:p14="http://schemas.microsoft.com/office/powerpoint/2010/main" val="708467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426170"/>
          </a:xfrm>
        </p:spPr>
        <p:txBody>
          <a:bodyPr>
            <a:noAutofit/>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sz="4000" b="1" dirty="0"/>
              <a:t>¿Qué funciona en la gestión del tiempo? </a:t>
            </a:r>
            <a:br>
              <a:rPr lang="es-ES" sz="4000" b="1" dirty="0"/>
            </a:br>
            <a:r>
              <a:rPr lang="es-ES" b="1" dirty="0"/>
              <a:t>FUNCIONA </a:t>
            </a:r>
            <a:br>
              <a:rPr lang="es-ES" sz="3200" b="1" dirty="0"/>
            </a:br>
            <a:r>
              <a:rPr lang="es-ES" sz="3200" dirty="0"/>
              <a:t>Hacer un estudio detallado de en qué inviertes el tiempo </a:t>
            </a:r>
            <a:br>
              <a:rPr lang="es-ES" sz="3200" dirty="0"/>
            </a:br>
            <a:r>
              <a:rPr lang="es-ES" sz="3200" dirty="0"/>
              <a:t>Saber priorizar las tareas de tu agenda</a:t>
            </a:r>
            <a:br>
              <a:rPr lang="es-ES" sz="3200" dirty="0"/>
            </a:br>
            <a:r>
              <a:rPr lang="es-ES" sz="3200" dirty="0"/>
              <a:t>Dedicar tiempo a lo importante, evitando el exceso de urgencias</a:t>
            </a:r>
            <a:br>
              <a:rPr lang="es-ES" sz="3200" dirty="0"/>
            </a:br>
            <a:r>
              <a:rPr lang="es-ES" sz="3200" dirty="0"/>
              <a:t>Delegar las tareas que lo requieran de manera correcta </a:t>
            </a:r>
            <a:br>
              <a:rPr lang="es-ES" sz="3200" dirty="0"/>
            </a:br>
            <a:r>
              <a:rPr lang="es-ES" sz="3200" dirty="0"/>
              <a:t>Tener los objetivos muy, pero muy claros</a:t>
            </a:r>
            <a:br>
              <a:rPr lang="es-ES" sz="3200" dirty="0"/>
            </a:br>
            <a:r>
              <a:rPr lang="es-ES" sz="2400" dirty="0"/>
              <a:t> </a:t>
            </a:r>
            <a:br>
              <a:rPr lang="es-ES" sz="2400" dirty="0"/>
            </a:br>
            <a:br>
              <a:rPr lang="es-ES" sz="3600" dirty="0"/>
            </a:br>
            <a:endParaRPr lang="es-ES" sz="3600" dirty="0"/>
          </a:p>
        </p:txBody>
      </p:sp>
    </p:spTree>
    <p:extLst>
      <p:ext uri="{BB962C8B-B14F-4D97-AF65-F5344CB8AC3E}">
        <p14:creationId xmlns:p14="http://schemas.microsoft.com/office/powerpoint/2010/main" val="78292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786210"/>
          </a:xfrm>
        </p:spPr>
        <p:txBody>
          <a:bodyPr>
            <a:noAutofit/>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sz="3600" b="1" dirty="0"/>
              <a:t>¿Qué no funciona en la gestión del tiempo? </a:t>
            </a:r>
            <a:br>
              <a:rPr lang="es-ES" sz="3600" b="1" dirty="0"/>
            </a:br>
            <a:r>
              <a:rPr lang="es-ES" sz="4000" b="1" dirty="0"/>
              <a:t>NO FUNCIONA</a:t>
            </a:r>
            <a:br>
              <a:rPr lang="es-ES" sz="4000" b="1" dirty="0"/>
            </a:br>
            <a:r>
              <a:rPr lang="es-ES" sz="3200" dirty="0"/>
              <a:t>Ser impuntual  (haces mal uso no de tu tiempo, sino del tiempo de los demás) </a:t>
            </a:r>
            <a:br>
              <a:rPr lang="es-ES" sz="3200" dirty="0"/>
            </a:br>
            <a:r>
              <a:rPr lang="es-ES" sz="3200" dirty="0"/>
              <a:t>Comenzar con las tareas que más te gustan  </a:t>
            </a:r>
            <a:br>
              <a:rPr lang="es-ES" sz="3200" dirty="0"/>
            </a:br>
            <a:r>
              <a:rPr lang="es-ES" sz="3200" dirty="0"/>
              <a:t>Creer que delegar es quitarse un muerto de encima</a:t>
            </a:r>
            <a:br>
              <a:rPr lang="es-ES" sz="3200" dirty="0"/>
            </a:br>
            <a:r>
              <a:rPr lang="es-ES" sz="3200" dirty="0"/>
              <a:t>Tener u ocasionar interrupciones constantes</a:t>
            </a:r>
            <a:br>
              <a:rPr lang="es-ES" sz="3200" dirty="0"/>
            </a:br>
            <a:r>
              <a:rPr lang="es-ES" sz="3200" dirty="0"/>
              <a:t>Tener un exceso de perfeccionismo mal encausado y entendido </a:t>
            </a:r>
            <a:r>
              <a:rPr lang="es-ES" sz="2400" dirty="0"/>
              <a:t> </a:t>
            </a:r>
            <a:br>
              <a:rPr lang="es-ES" sz="2400" dirty="0"/>
            </a:br>
            <a:br>
              <a:rPr lang="es-ES" sz="3600" dirty="0"/>
            </a:br>
            <a:endParaRPr lang="es-ES" sz="3600" dirty="0"/>
          </a:p>
        </p:txBody>
      </p:sp>
    </p:spTree>
    <p:extLst>
      <p:ext uri="{BB962C8B-B14F-4D97-AF65-F5344CB8AC3E}">
        <p14:creationId xmlns:p14="http://schemas.microsoft.com/office/powerpoint/2010/main" val="2870489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b="1" dirty="0"/>
              <a:t>RETOMEMOS EL PRINCIPIO Y EL TRABAJO INDEPENDIENTE INDICADO</a:t>
            </a:r>
          </a:p>
        </p:txBody>
      </p:sp>
    </p:spTree>
    <p:extLst>
      <p:ext uri="{BB962C8B-B14F-4D97-AF65-F5344CB8AC3E}">
        <p14:creationId xmlns:p14="http://schemas.microsoft.com/office/powerpoint/2010/main" val="3489136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354162"/>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r>
              <a:rPr lang="es-ES" sz="6000" b="1" dirty="0"/>
              <a:t>EVALUE DEL 1 al 5</a:t>
            </a:r>
            <a:br>
              <a:rPr lang="es-ES" sz="6000" b="1" dirty="0"/>
            </a:br>
            <a:r>
              <a:rPr lang="es-ES" sz="3100" b="1" dirty="0"/>
              <a:t>¿Tiene usted muchas interrupciones en su día de trabajo? </a:t>
            </a:r>
            <a:br>
              <a:rPr lang="es-ES" sz="3100" b="1" dirty="0"/>
            </a:br>
            <a:r>
              <a:rPr lang="es-ES" sz="3100" dirty="0"/>
              <a:t>Ninguna 1, Casi ninguna2,  Algunas 3, Bastantes 4</a:t>
            </a:r>
            <a:br>
              <a:rPr lang="es-ES" sz="3100" dirty="0"/>
            </a:br>
            <a:r>
              <a:rPr lang="es-ES" sz="3100" dirty="0"/>
              <a:t>  Incontables 5</a:t>
            </a:r>
            <a:br>
              <a:rPr lang="es-ES" sz="3100" dirty="0"/>
            </a:br>
            <a:endParaRPr lang="es-ES" sz="3100" dirty="0"/>
          </a:p>
        </p:txBody>
      </p:sp>
    </p:spTree>
    <p:extLst>
      <p:ext uri="{BB962C8B-B14F-4D97-AF65-F5344CB8AC3E}">
        <p14:creationId xmlns:p14="http://schemas.microsoft.com/office/powerpoint/2010/main" val="719763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476672"/>
            <a:ext cx="8229600" cy="504056"/>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r>
              <a:rPr lang="es-ES" sz="4000" b="1" dirty="0"/>
              <a:t>TRABAJO INDEPENDIENTE </a:t>
            </a:r>
            <a:br>
              <a:rPr lang="es-ES" sz="4000" b="1" dirty="0"/>
            </a:br>
            <a:r>
              <a:rPr lang="es-ES" sz="4000" b="1" dirty="0"/>
              <a:t>LISTAR Y TRAER </a:t>
            </a:r>
            <a:br>
              <a:rPr lang="es-ES" sz="4000" b="1" dirty="0"/>
            </a:br>
            <a:r>
              <a:rPr lang="es-ES" sz="4000" b="1" dirty="0"/>
              <a:t>PROXIMO ENCUENTRO</a:t>
            </a:r>
            <a:br>
              <a:rPr lang="es-ES" sz="4000" b="1" dirty="0"/>
            </a:br>
            <a:r>
              <a:rPr lang="es-ES" sz="3600" dirty="0"/>
              <a:t>Tres situaciones que más tiempo le roben a usted durante un día normal de trabajo </a:t>
            </a:r>
            <a:br>
              <a:rPr lang="es-ES" sz="3600" dirty="0"/>
            </a:br>
            <a:r>
              <a:rPr lang="es-ES" sz="4000" b="1" dirty="0"/>
              <a:t>VAMOS A COMPARTIRLAS</a:t>
            </a:r>
            <a:br>
              <a:rPr lang="es-ES" sz="4000" b="1" dirty="0"/>
            </a:br>
            <a:r>
              <a:rPr lang="es-ES" sz="4000" b="1" dirty="0"/>
              <a:t>10 minutos </a:t>
            </a:r>
            <a:br>
              <a:rPr lang="es-ES" sz="4000" b="1" dirty="0"/>
            </a:br>
            <a:endParaRPr lang="es-ES" sz="4000" b="1" dirty="0">
              <a:solidFill>
                <a:srgbClr val="FF0000"/>
              </a:solidFill>
            </a:endParaRPr>
          </a:p>
        </p:txBody>
      </p:sp>
    </p:spTree>
    <p:extLst>
      <p:ext uri="{BB962C8B-B14F-4D97-AF65-F5344CB8AC3E}">
        <p14:creationId xmlns:p14="http://schemas.microsoft.com/office/powerpoint/2010/main" val="3146024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620688"/>
            <a:ext cx="8229600" cy="1512168"/>
          </a:xfrm>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r>
              <a:rPr lang="es-ES" sz="4000" b="1" dirty="0"/>
              <a:t>GESTIONAR</a:t>
            </a:r>
            <a:br>
              <a:rPr lang="es-ES" sz="4000" b="1" dirty="0"/>
            </a:br>
            <a:r>
              <a:rPr lang="es-ES" sz="4000" dirty="0"/>
              <a:t> Asumir y ejercer responsabilidades de un conjunto de actividades, llevando </a:t>
            </a:r>
            <a:r>
              <a:rPr lang="es-ES" sz="4000"/>
              <a:t>a cabo </a:t>
            </a:r>
            <a:r>
              <a:rPr lang="es-ES" sz="4000" dirty="0"/>
              <a:t>un proyecto o proceso</a:t>
            </a:r>
            <a:br>
              <a:rPr lang="es-ES" sz="4000" dirty="0"/>
            </a:br>
            <a:r>
              <a:rPr lang="es-ES" sz="4000" dirty="0"/>
              <a:t>Ocuparse de la administración, organización y funcionamiento de una empresa, actividad, institución u organismo    </a:t>
            </a:r>
          </a:p>
        </p:txBody>
      </p:sp>
    </p:spTree>
    <p:extLst>
      <p:ext uri="{BB962C8B-B14F-4D97-AF65-F5344CB8AC3E}">
        <p14:creationId xmlns:p14="http://schemas.microsoft.com/office/powerpoint/2010/main" val="2037383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066130"/>
          </a:xfrm>
        </p:spPr>
        <p:txBody>
          <a:bodyPr>
            <a:normAutofit fontScale="90000"/>
          </a:bodyPr>
          <a:lstStyle/>
          <a:p>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r>
              <a:rPr lang="es-ES" sz="3200" b="1" dirty="0"/>
              <a:t>PRINCIPALES CAUSAS DE LA PERDIDA DE TIEMPO</a:t>
            </a:r>
            <a:br>
              <a:rPr lang="es-ES" sz="3200" b="1" dirty="0"/>
            </a:br>
            <a:r>
              <a:rPr lang="es-ES" sz="3200" b="1" dirty="0"/>
              <a:t>(LADRONES DE TIEMPO)</a:t>
            </a:r>
            <a:br>
              <a:rPr lang="es-ES" sz="3200" b="1" dirty="0"/>
            </a:br>
            <a:r>
              <a:rPr lang="es-ES" sz="2700" dirty="0"/>
              <a:t>-Falta de información para preparar el trabajo, informes o tareas en general  </a:t>
            </a:r>
            <a:br>
              <a:rPr lang="es-ES" sz="2700" dirty="0"/>
            </a:br>
            <a:r>
              <a:rPr lang="es-ES" sz="2700" dirty="0"/>
              <a:t>-Comunicaciones lentas y/o absurdas entre directivos y especialistas</a:t>
            </a:r>
            <a:br>
              <a:rPr lang="es-ES" sz="2700" dirty="0"/>
            </a:br>
            <a:r>
              <a:rPr lang="es-ES" sz="2700" dirty="0"/>
              <a:t>-Interrupciones constantes</a:t>
            </a:r>
            <a:br>
              <a:rPr lang="es-ES" sz="2700" dirty="0"/>
            </a:br>
            <a:r>
              <a:rPr lang="es-ES" sz="2700" dirty="0"/>
              <a:t>-Desorganización de los colaboradores más próximos</a:t>
            </a:r>
            <a:br>
              <a:rPr lang="es-ES" sz="2700" dirty="0"/>
            </a:br>
            <a:r>
              <a:rPr lang="es-ES" sz="2700" dirty="0"/>
              <a:t>-Exceso de urgencias</a:t>
            </a:r>
            <a:br>
              <a:rPr lang="es-ES" sz="2700" dirty="0"/>
            </a:br>
            <a:r>
              <a:rPr lang="es-ES" sz="2700" dirty="0"/>
              <a:t>-Llamadas telefónicas</a:t>
            </a:r>
            <a:br>
              <a:rPr lang="es-ES" sz="2700" dirty="0"/>
            </a:br>
            <a:r>
              <a:rPr lang="es-ES" sz="2700" dirty="0"/>
              <a:t>-Exceso de burocracia</a:t>
            </a:r>
            <a:br>
              <a:rPr lang="es-ES" sz="2700" dirty="0"/>
            </a:br>
            <a:r>
              <a:rPr lang="es-ES" sz="2700" dirty="0"/>
              <a:t>-Errores de terceros que implican repetir tareas</a:t>
            </a:r>
            <a:br>
              <a:rPr lang="es-ES" sz="2700" dirty="0"/>
            </a:br>
            <a:r>
              <a:rPr lang="es-ES" sz="2700" dirty="0"/>
              <a:t>-Exceso de reuniones o reuniones extensas por mala preparación</a:t>
            </a:r>
            <a:br>
              <a:rPr lang="es-ES" sz="2700" dirty="0"/>
            </a:br>
            <a:r>
              <a:rPr lang="es-ES" sz="2700" dirty="0"/>
              <a:t>-Incompetencia de los jefes    </a:t>
            </a:r>
            <a:br>
              <a:rPr lang="es-ES" sz="2700" dirty="0"/>
            </a:br>
            <a:endParaRPr lang="es-ES" sz="2700" dirty="0"/>
          </a:p>
        </p:txBody>
      </p:sp>
    </p:spTree>
    <p:extLst>
      <p:ext uri="{BB962C8B-B14F-4D97-AF65-F5344CB8AC3E}">
        <p14:creationId xmlns:p14="http://schemas.microsoft.com/office/powerpoint/2010/main" val="4022917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426170"/>
          </a:xfrm>
        </p:spPr>
        <p:txBody>
          <a:bodyPr>
            <a:normAutofit fontScale="90000"/>
          </a:bodyPr>
          <a:lstStyle/>
          <a:p>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r>
              <a:rPr lang="es-ES" sz="4900" b="1" dirty="0"/>
              <a:t>BUENA GESTION DEL TIEMPO</a:t>
            </a:r>
            <a:br>
              <a:rPr lang="es-ES" sz="4900" b="1" dirty="0"/>
            </a:br>
            <a:r>
              <a:rPr lang="es-ES" dirty="0"/>
              <a:t>Trabajar arduamente durante el tiempo que se le dedica a una determinada actividad</a:t>
            </a:r>
            <a:br>
              <a:rPr lang="es-ES" dirty="0"/>
            </a:br>
            <a:br>
              <a:rPr lang="es-ES" dirty="0"/>
            </a:br>
            <a:r>
              <a:rPr lang="es-ES" sz="3200" dirty="0"/>
              <a:t> </a:t>
            </a:r>
          </a:p>
        </p:txBody>
      </p:sp>
    </p:spTree>
    <p:extLst>
      <p:ext uri="{BB962C8B-B14F-4D97-AF65-F5344CB8AC3E}">
        <p14:creationId xmlns:p14="http://schemas.microsoft.com/office/powerpoint/2010/main" val="200035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922114"/>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r>
              <a:rPr lang="es-ES" b="1" dirty="0"/>
              <a:t>ESENCIA</a:t>
            </a:r>
            <a:r>
              <a:rPr lang="es-ES" dirty="0"/>
              <a:t> </a:t>
            </a:r>
            <a:r>
              <a:rPr lang="es-ES" b="1" dirty="0"/>
              <a:t>CLASE ANTERIOR </a:t>
            </a:r>
            <a:br>
              <a:rPr lang="es-ES" b="1" dirty="0"/>
            </a:br>
            <a:r>
              <a:rPr lang="es-ES" b="1" dirty="0"/>
              <a:t>GESTIÓN U ORGANIZACIÓN DEL TIEMPO</a:t>
            </a:r>
            <a:br>
              <a:rPr lang="es-ES" b="1" dirty="0"/>
            </a:br>
            <a:r>
              <a:rPr lang="es-ES" b="1" dirty="0"/>
              <a:t>VALIDO PARA LA VIDA LABORAL, GERENCIAL, FAMILIAR Y PERSONAL </a:t>
            </a:r>
            <a:br>
              <a:rPr lang="es-ES" b="1" dirty="0"/>
            </a:br>
            <a:br>
              <a:rPr lang="es-ES" b="1" dirty="0"/>
            </a:br>
            <a:r>
              <a:rPr lang="es-ES" b="1" dirty="0"/>
              <a:t> </a:t>
            </a:r>
          </a:p>
        </p:txBody>
      </p:sp>
    </p:spTree>
    <p:extLst>
      <p:ext uri="{BB962C8B-B14F-4D97-AF65-F5344CB8AC3E}">
        <p14:creationId xmlns:p14="http://schemas.microsoft.com/office/powerpoint/2010/main" val="3701298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br>
              <a:rPr lang="es-ES" b="1" dirty="0"/>
            </a:br>
            <a:br>
              <a:rPr lang="es-ES" b="1" dirty="0"/>
            </a:br>
            <a:br>
              <a:rPr lang="es-ES" b="1" dirty="0"/>
            </a:br>
            <a:r>
              <a:rPr lang="es-ES" b="1" dirty="0"/>
              <a:t>MALA GESTIÓN DEL TIEMPO</a:t>
            </a:r>
            <a:br>
              <a:rPr lang="es-ES" b="1" dirty="0"/>
            </a:br>
            <a:r>
              <a:rPr lang="es-ES" sz="3600" dirty="0"/>
              <a:t>Se produce por mala organización , mala planificación y falta de establecimiento de prioridades</a:t>
            </a:r>
            <a:br>
              <a:rPr lang="es-ES" sz="3600" dirty="0"/>
            </a:br>
            <a:r>
              <a:rPr lang="es-ES" sz="3600" dirty="0"/>
              <a:t>Organizar el tiempo ayuda a mejorar la eficacia del trabajo en la institución y la calidad en general  </a:t>
            </a:r>
            <a:br>
              <a:rPr lang="es-ES" sz="3600" dirty="0"/>
            </a:br>
            <a:endParaRPr lang="es-ES" sz="3600" dirty="0"/>
          </a:p>
        </p:txBody>
      </p:sp>
    </p:spTree>
    <p:extLst>
      <p:ext uri="{BB962C8B-B14F-4D97-AF65-F5344CB8AC3E}">
        <p14:creationId xmlns:p14="http://schemas.microsoft.com/office/powerpoint/2010/main" val="2639657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b="1" dirty="0"/>
              <a:t>Consejos generales para atrapar los ladrones de tiempo </a:t>
            </a:r>
          </a:p>
        </p:txBody>
      </p:sp>
    </p:spTree>
    <p:extLst>
      <p:ext uri="{BB962C8B-B14F-4D97-AF65-F5344CB8AC3E}">
        <p14:creationId xmlns:p14="http://schemas.microsoft.com/office/powerpoint/2010/main" val="3041847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332656"/>
            <a:ext cx="8229600" cy="1152128"/>
          </a:xfrm>
        </p:spPr>
        <p:txBody>
          <a:bodyPr>
            <a:normAutofit fontScale="90000"/>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sz="4000" b="1" dirty="0"/>
              <a:t>Consejos para gestionar bien tu tiempo </a:t>
            </a:r>
            <a:br>
              <a:rPr lang="es-ES" sz="4000" b="1" dirty="0"/>
            </a:br>
            <a:r>
              <a:rPr lang="es-ES" sz="3600" dirty="0"/>
              <a:t>1-Establece prioridades, identifica lo importantes y delega actividades secundarias, concéntrate en lo que tiene relevancia</a:t>
            </a:r>
            <a:br>
              <a:rPr lang="es-ES" sz="3600" dirty="0"/>
            </a:br>
            <a:r>
              <a:rPr lang="es-ES" sz="3600" dirty="0"/>
              <a:t>2-Planifica, organiza, tu jornada , clasifique las tareas y realice las más complejas y tediosas a 1ra hora. Establezca plazo y tiempo para cada labor</a:t>
            </a:r>
            <a:br>
              <a:rPr lang="es-ES" sz="3600" dirty="0"/>
            </a:br>
            <a:r>
              <a:rPr lang="es-ES" sz="3600" dirty="0"/>
              <a:t>3- Concéntrate , limita las interrupciones (ladrones de tiempo), cada tarea debe tener su horario definido</a:t>
            </a:r>
            <a:br>
              <a:rPr lang="es-ES" sz="3600" dirty="0"/>
            </a:br>
            <a:br>
              <a:rPr lang="es-ES" sz="2700" b="1" dirty="0"/>
            </a:br>
            <a:r>
              <a:rPr lang="es-ES" sz="2700" b="1" dirty="0"/>
              <a:t>          </a:t>
            </a:r>
          </a:p>
        </p:txBody>
      </p:sp>
    </p:spTree>
    <p:extLst>
      <p:ext uri="{BB962C8B-B14F-4D97-AF65-F5344CB8AC3E}">
        <p14:creationId xmlns:p14="http://schemas.microsoft.com/office/powerpoint/2010/main" val="4063796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332656"/>
            <a:ext cx="8229600" cy="1296144"/>
          </a:xfrm>
        </p:spPr>
        <p:txBody>
          <a:bodyPr>
            <a:normAutofit fontScale="90000"/>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sz="3600" b="1" dirty="0"/>
              <a:t>Consejos para gestionar bien tu tiempo (2) </a:t>
            </a:r>
            <a:br>
              <a:rPr lang="es-ES" sz="3600" b="1" dirty="0"/>
            </a:br>
            <a:r>
              <a:rPr lang="es-ES" sz="3600" dirty="0"/>
              <a:t>4- Anota todo, prepara listas con prioridades de tareas para cada día , prioriza lo más significativo</a:t>
            </a:r>
            <a:br>
              <a:rPr lang="es-ES" sz="3600" dirty="0"/>
            </a:br>
            <a:r>
              <a:rPr lang="es-ES" sz="3600"/>
              <a:t>5-Planifica hasta tu </a:t>
            </a:r>
            <a:r>
              <a:rPr lang="es-ES" sz="3600" dirty="0"/>
              <a:t>tiempo libre</a:t>
            </a:r>
            <a:br>
              <a:rPr lang="es-ES" sz="3600" dirty="0"/>
            </a:br>
            <a:r>
              <a:rPr lang="es-ES" sz="3600" dirty="0"/>
              <a:t>6- Concéntrate , limita las interrupciones (ladrones de tiempo), cada tarea debe tener su horario definido</a:t>
            </a:r>
            <a:br>
              <a:rPr lang="es-ES" sz="3600" dirty="0"/>
            </a:br>
            <a:br>
              <a:rPr lang="es-ES" sz="2700" b="1" dirty="0"/>
            </a:br>
            <a:r>
              <a:rPr lang="es-ES" sz="2700" b="1" dirty="0"/>
              <a:t>          </a:t>
            </a:r>
          </a:p>
        </p:txBody>
      </p:sp>
    </p:spTree>
    <p:extLst>
      <p:ext uri="{BB962C8B-B14F-4D97-AF65-F5344CB8AC3E}">
        <p14:creationId xmlns:p14="http://schemas.microsoft.com/office/powerpoint/2010/main" val="139203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332656"/>
            <a:ext cx="8229600" cy="1152128"/>
          </a:xfrm>
        </p:spPr>
        <p:txBody>
          <a:bodyPr>
            <a:normAutofit fontScale="90000"/>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sz="4000" b="1" dirty="0"/>
              <a:t>Consejos para gestionar bien </a:t>
            </a:r>
            <a:r>
              <a:rPr lang="es-ES" sz="4000" b="1"/>
              <a:t>tu tiempo(3) </a:t>
            </a:r>
            <a:br>
              <a:rPr lang="es-ES" sz="4000" b="1" dirty="0"/>
            </a:br>
            <a:r>
              <a:rPr lang="es-ES" sz="3100" dirty="0"/>
              <a:t>7-Manten tu espacio organizado, defina los lugares y carpetas de los elementos físicos y virtuales   </a:t>
            </a:r>
            <a:br>
              <a:rPr lang="es-ES" sz="3100" dirty="0"/>
            </a:br>
            <a:r>
              <a:rPr lang="es-ES" sz="3100" dirty="0"/>
              <a:t>8-No ajustes demasiado tu agenda, sé realista , no prolongues los plazos innecesariamente (deja de postergar). Es mejor algo con calidad en un tiempo prudencial que algo perfecto en tiempo exagerado</a:t>
            </a:r>
            <a:br>
              <a:rPr lang="es-ES" sz="3100" dirty="0"/>
            </a:br>
            <a:r>
              <a:rPr lang="es-ES" sz="3100" dirty="0"/>
              <a:t>9-Apoyate en tu equipo de trabajo    </a:t>
            </a:r>
            <a:br>
              <a:rPr lang="es-ES" sz="3100" dirty="0"/>
            </a:br>
            <a:r>
              <a:rPr lang="es-ES" sz="3100" b="1" dirty="0"/>
              <a:t>¨No hay mayor preocupación para aquel que está ocupado, que venga un desocupado a darle conversación ¨</a:t>
            </a:r>
            <a:br>
              <a:rPr lang="es-ES" sz="3100" b="1" dirty="0"/>
            </a:br>
            <a:r>
              <a:rPr lang="es-ES" sz="3600" b="1" dirty="0"/>
              <a:t>          </a:t>
            </a:r>
          </a:p>
        </p:txBody>
      </p:sp>
    </p:spTree>
    <p:extLst>
      <p:ext uri="{BB962C8B-B14F-4D97-AF65-F5344CB8AC3E}">
        <p14:creationId xmlns:p14="http://schemas.microsoft.com/office/powerpoint/2010/main" val="4104042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404664"/>
            <a:ext cx="8229600" cy="432048"/>
          </a:xfrm>
        </p:spPr>
        <p:txBody>
          <a:bodyPr>
            <a:normAutofit fontScale="90000"/>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b="1" dirty="0"/>
              <a:t>¿Cómo garantizar una efectiva utilización del tiempo? </a:t>
            </a:r>
            <a:br>
              <a:rPr lang="es-ES" b="1" dirty="0"/>
            </a:br>
            <a:r>
              <a:rPr lang="es-ES" sz="2700" b="1" dirty="0"/>
              <a:t>*</a:t>
            </a:r>
            <a:r>
              <a:rPr lang="es-ES" sz="2700" dirty="0"/>
              <a:t>Evitar situaciones de crisis o emergencias, prepárese y organícese para hacerles frente cuando se presenten(protocolos en salud)</a:t>
            </a:r>
            <a:br>
              <a:rPr lang="es-ES" sz="2700" dirty="0"/>
            </a:br>
            <a:r>
              <a:rPr lang="es-ES" sz="2700" dirty="0"/>
              <a:t>*  Realice correctamente las reuniones , preparándolas y circulando informes</a:t>
            </a:r>
            <a:br>
              <a:rPr lang="es-ES" sz="2700" dirty="0"/>
            </a:br>
            <a:r>
              <a:rPr lang="es-ES" sz="2700" dirty="0"/>
              <a:t>*Programa despachos con tus colaboradores</a:t>
            </a:r>
            <a:br>
              <a:rPr lang="es-ES" sz="2700" dirty="0"/>
            </a:br>
            <a:r>
              <a:rPr lang="es-ES" sz="2700" dirty="0"/>
              <a:t>*Controle las interrupciones </a:t>
            </a:r>
            <a:br>
              <a:rPr lang="es-ES" sz="2700" dirty="0"/>
            </a:br>
            <a:r>
              <a:rPr lang="es-ES" sz="2700" dirty="0"/>
              <a:t>*Saber decir que NO, evitará una serie de interrupciones y problemas futuros</a:t>
            </a:r>
            <a:br>
              <a:rPr lang="es-ES" sz="2700" dirty="0"/>
            </a:br>
            <a:r>
              <a:rPr lang="es-ES" sz="2700" dirty="0"/>
              <a:t>*No asuma tareas que no le correspondan  </a:t>
            </a:r>
            <a:br>
              <a:rPr lang="es-ES" sz="2700" dirty="0"/>
            </a:br>
            <a:r>
              <a:rPr lang="es-ES" sz="2700" dirty="0"/>
              <a:t>* Delegue en sus subordinados, prepárelos para que sean cada vez más competentes y puedan tomar sus decisiones adecuadas</a:t>
            </a:r>
            <a:br>
              <a:rPr lang="es-ES" sz="2700" dirty="0"/>
            </a:br>
            <a:r>
              <a:rPr lang="es-ES" sz="2200" dirty="0"/>
              <a:t>             </a:t>
            </a:r>
          </a:p>
        </p:txBody>
      </p:sp>
    </p:spTree>
    <p:extLst>
      <p:ext uri="{BB962C8B-B14F-4D97-AF65-F5344CB8AC3E}">
        <p14:creationId xmlns:p14="http://schemas.microsoft.com/office/powerpoint/2010/main" val="3020551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404664"/>
            <a:ext cx="8229600" cy="432048"/>
          </a:xfrm>
        </p:spPr>
        <p:txBody>
          <a:bodyPr>
            <a:normAutofit fontScale="90000"/>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b="1" dirty="0"/>
              <a:t>¿Cómo garantizar una efectiva utilización del tiempo? (2)</a:t>
            </a:r>
            <a:br>
              <a:rPr lang="es-ES" b="1" dirty="0"/>
            </a:br>
            <a:r>
              <a:rPr lang="es-ES" sz="3100" dirty="0"/>
              <a:t>* Tenga ordenadas sus cosas (tome notas, ordene su escritorio y archivo)</a:t>
            </a:r>
            <a:br>
              <a:rPr lang="es-ES" sz="3100" dirty="0"/>
            </a:br>
            <a:r>
              <a:rPr lang="es-ES" sz="3100" dirty="0"/>
              <a:t>* No confié excesivamente en su memoria (registre  por escrito  todo acontecimiento de importancia para su gestión directiva) </a:t>
            </a:r>
            <a:br>
              <a:rPr lang="es-ES" sz="3100" dirty="0"/>
            </a:br>
            <a:r>
              <a:rPr lang="es-ES" sz="3100" dirty="0"/>
              <a:t>* Dele a los colaboradores las tareas claras, adapte su lenguaje para que los colaboradores lo entiendan y sus indicaciones sean comprendidas exactamente             </a:t>
            </a:r>
          </a:p>
        </p:txBody>
      </p:sp>
    </p:spTree>
    <p:extLst>
      <p:ext uri="{BB962C8B-B14F-4D97-AF65-F5344CB8AC3E}">
        <p14:creationId xmlns:p14="http://schemas.microsoft.com/office/powerpoint/2010/main" val="2113924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2434282"/>
          </a:xfrm>
        </p:spPr>
        <p:txBody>
          <a:bodyPr>
            <a:normAutofit fontScale="90000"/>
          </a:bodyPr>
          <a:lstStyle/>
          <a:p>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r>
              <a:rPr lang="es-ES" sz="3100" b="1" dirty="0"/>
              <a:t>ASPECTOS FUNDAMENTALES PARA LA UTILIZACION EFECTIVA DEL TIEMPO</a:t>
            </a:r>
            <a:br>
              <a:rPr lang="es-ES" sz="2700" b="1" dirty="0"/>
            </a:br>
            <a:r>
              <a:rPr lang="es-ES" sz="2700" b="1" dirty="0"/>
              <a:t>Concentrar esfuerzos: </a:t>
            </a:r>
            <a:r>
              <a:rPr lang="es-ES" sz="2700" dirty="0"/>
              <a:t>Trabaje con planes y haga que los demás lo hagan  y los empleen. Asigne prioridad a los problemas y actividades y reorganícelos cuando sea necesario. Las actividades cotidianas en el mes (CD, despachos, </a:t>
            </a:r>
            <a:r>
              <a:rPr lang="es-ES" sz="2700" dirty="0" err="1"/>
              <a:t>etc</a:t>
            </a:r>
            <a:r>
              <a:rPr lang="es-ES" sz="2700" dirty="0"/>
              <a:t>) planifíquelas y prepárelas con calidad para organizar su tiempo y el de los demás </a:t>
            </a:r>
            <a:br>
              <a:rPr lang="es-ES" sz="2700" dirty="0"/>
            </a:br>
            <a:r>
              <a:rPr lang="es-ES" sz="2700" b="1" dirty="0"/>
              <a:t>Programas soluciones: </a:t>
            </a:r>
            <a:r>
              <a:rPr lang="es-ES" sz="2700" dirty="0"/>
              <a:t>Estudie los problemas y situaciones , analícelos con su equipo de trabajo y  colaboradores, busque sus causas y los que se repiten y se repite su procedimiento, tipifíquelos y tenga a mano su solución </a:t>
            </a:r>
            <a:r>
              <a:rPr lang="es-ES" sz="2700" dirty="0" err="1"/>
              <a:t>Ej</a:t>
            </a:r>
            <a:r>
              <a:rPr lang="es-ES" sz="2700" dirty="0"/>
              <a:t>: Bases de datos e informaciones (cursos)</a:t>
            </a:r>
            <a:br>
              <a:rPr lang="es-ES" sz="2700" dirty="0"/>
            </a:br>
            <a:r>
              <a:rPr lang="es-ES" sz="2200" dirty="0"/>
              <a:t>                 </a:t>
            </a:r>
          </a:p>
        </p:txBody>
      </p:sp>
    </p:spTree>
    <p:extLst>
      <p:ext uri="{BB962C8B-B14F-4D97-AF65-F5344CB8AC3E}">
        <p14:creationId xmlns:p14="http://schemas.microsoft.com/office/powerpoint/2010/main" val="2505989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2434282"/>
          </a:xfrm>
        </p:spPr>
        <p:txBody>
          <a:bodyPr>
            <a:normAutofit fontScale="90000"/>
          </a:bodyPr>
          <a:lstStyle/>
          <a:p>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r>
              <a:rPr lang="es-ES" sz="3100" b="1" dirty="0"/>
              <a:t>ASPECTOS FUNDAMENTALES PARA LA UTILIZACION EFECTIVA DEL TIEMPO(2)</a:t>
            </a:r>
            <a:br>
              <a:rPr lang="es-ES" sz="2700" b="1" dirty="0"/>
            </a:br>
            <a:r>
              <a:rPr lang="es-ES" sz="2700" b="1" dirty="0"/>
              <a:t>Delegue autoridad: </a:t>
            </a:r>
            <a:r>
              <a:rPr lang="es-ES" sz="2700" dirty="0"/>
              <a:t>No pierda tiempo en trabajos fáciles, cada cual debe tener claras sus funciones , objetivos y niveles de autoridad y decisión. Quédese usted con lo fundamental, lo decisivo y ayudará a desarrollar a otros cuadros y colaboradores</a:t>
            </a:r>
            <a:br>
              <a:rPr lang="es-ES" sz="2700" dirty="0"/>
            </a:br>
            <a:r>
              <a:rPr lang="es-ES" sz="2700" b="1" dirty="0"/>
              <a:t>Separe tiempo para el trabajo intelectual</a:t>
            </a:r>
            <a:r>
              <a:rPr lang="es-ES" sz="2700" dirty="0"/>
              <a:t>: Dedique un horario para pensar con profundidad, esto requiere de tranquilidad y concentración , debe ser 1 o 2 horas donde nadie lo moleste y podrá encontrar soluciones a problemas y situaciones de significación que pueden ser decisivas para su trabajo                 </a:t>
            </a:r>
          </a:p>
        </p:txBody>
      </p:sp>
    </p:spTree>
    <p:extLst>
      <p:ext uri="{BB962C8B-B14F-4D97-AF65-F5344CB8AC3E}">
        <p14:creationId xmlns:p14="http://schemas.microsoft.com/office/powerpoint/2010/main" val="2910635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642194"/>
          </a:xfrm>
        </p:spPr>
        <p:txBody>
          <a:bodyPr>
            <a:normAutofit fontScale="90000"/>
          </a:bodyPr>
          <a:lstStyle/>
          <a:p>
            <a:br>
              <a:rPr lang="es-ES" sz="2400" b="1" dirty="0"/>
            </a:br>
            <a:br>
              <a:rPr lang="es-ES" sz="2400" b="1" dirty="0"/>
            </a:br>
            <a:br>
              <a:rPr lang="es-ES" sz="2400" b="1" dirty="0"/>
            </a:br>
            <a:br>
              <a:rPr lang="es-ES" sz="2400" b="1" dirty="0"/>
            </a:br>
            <a:br>
              <a:rPr lang="es-ES" sz="2400" b="1" dirty="0"/>
            </a:br>
            <a:br>
              <a:rPr lang="es-ES" sz="2400" b="1" dirty="0"/>
            </a:br>
            <a:br>
              <a:rPr lang="es-ES" sz="2400" b="1" dirty="0"/>
            </a:br>
            <a:br>
              <a:rPr lang="es-ES" sz="2400" b="1" dirty="0"/>
            </a:br>
            <a:br>
              <a:rPr lang="es-ES" sz="2400" b="1" dirty="0"/>
            </a:br>
            <a:br>
              <a:rPr lang="es-ES" sz="2400" b="1" dirty="0"/>
            </a:br>
            <a:br>
              <a:rPr lang="es-ES" sz="2400" b="1" dirty="0"/>
            </a:br>
            <a:br>
              <a:rPr lang="es-ES" sz="2400" b="1" dirty="0"/>
            </a:br>
            <a:br>
              <a:rPr lang="es-ES" sz="2400" b="1" dirty="0"/>
            </a:br>
            <a:br>
              <a:rPr lang="es-ES" sz="2400" b="1" dirty="0"/>
            </a:br>
            <a:r>
              <a:rPr lang="es-ES" sz="4000" b="1" dirty="0"/>
              <a:t>ASPECTOS FUNDAMENTALES PARA LA UTILIZACION EFECTIVA DEL TIEMPO (3) </a:t>
            </a:r>
            <a:br>
              <a:rPr lang="es-ES" sz="4000" b="1" dirty="0"/>
            </a:br>
            <a:r>
              <a:rPr lang="es-ES" sz="2700" b="1" dirty="0"/>
              <a:t>Respete el tiempo de los demás: </a:t>
            </a:r>
            <a:r>
              <a:rPr lang="es-ES" sz="2700" dirty="0"/>
              <a:t>Sea breve y puntual, no interrumpa, ni estimule a que los demás lo hagan  </a:t>
            </a:r>
            <a:br>
              <a:rPr lang="es-ES" sz="2700" dirty="0"/>
            </a:br>
            <a:r>
              <a:rPr lang="es-ES" sz="2700" b="1" dirty="0"/>
              <a:t>Emplee bien las técnicas de dirección: </a:t>
            </a:r>
            <a:r>
              <a:rPr lang="es-ES" sz="2700" dirty="0"/>
              <a:t>Utilice correctamente las técnicas de dirección , reuniones, despachos, preparación de informes Use técnicas de control que permitan ahorrar tiempo</a:t>
            </a:r>
            <a:br>
              <a:rPr lang="es-ES" sz="2700" dirty="0"/>
            </a:br>
            <a:r>
              <a:rPr lang="es-ES" sz="2700" b="1" dirty="0"/>
              <a:t>Aproveche los ¨pequeños minutos¨: </a:t>
            </a:r>
            <a:r>
              <a:rPr lang="es-ES" sz="2700" dirty="0"/>
              <a:t>Pueden ser aprovechados los minutos los minutos sueltos, puede ser mientras  espera para una reunión , espera ser atendido, para revisar y marcar algún informe, firmar o revisar algún documento de modo que aproveche el tiempo</a:t>
            </a:r>
            <a:br>
              <a:rPr lang="es-ES" sz="2700" dirty="0"/>
            </a:br>
            <a:r>
              <a:rPr lang="es-ES" sz="2700" b="1" dirty="0"/>
              <a:t>         </a:t>
            </a:r>
          </a:p>
        </p:txBody>
      </p:sp>
    </p:spTree>
    <p:extLst>
      <p:ext uri="{BB962C8B-B14F-4D97-AF65-F5344CB8AC3E}">
        <p14:creationId xmlns:p14="http://schemas.microsoft.com/office/powerpoint/2010/main" val="224153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498178"/>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b="1" dirty="0"/>
              <a:t>EL ASPECTO ESENCIAL QUE VALORAMOS FUE EL USO RACIONAL Y EFICIENTE DEL TIEMPO </a:t>
            </a:r>
          </a:p>
        </p:txBody>
      </p:sp>
    </p:spTree>
    <p:extLst>
      <p:ext uri="{BB962C8B-B14F-4D97-AF65-F5344CB8AC3E}">
        <p14:creationId xmlns:p14="http://schemas.microsoft.com/office/powerpoint/2010/main" val="755408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b="1" dirty="0"/>
              <a:t>VIDEO 2 DE PRIORIDADES</a:t>
            </a:r>
          </a:p>
        </p:txBody>
      </p:sp>
    </p:spTree>
    <p:extLst>
      <p:ext uri="{BB962C8B-B14F-4D97-AF65-F5344CB8AC3E}">
        <p14:creationId xmlns:p14="http://schemas.microsoft.com/office/powerpoint/2010/main" val="1968700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b="1" dirty="0"/>
              <a:t>¿Contribuye a la economía del  tiempo el trabajo en equipo?  </a:t>
            </a:r>
          </a:p>
        </p:txBody>
      </p:sp>
    </p:spTree>
    <p:extLst>
      <p:ext uri="{BB962C8B-B14F-4D97-AF65-F5344CB8AC3E}">
        <p14:creationId xmlns:p14="http://schemas.microsoft.com/office/powerpoint/2010/main" val="2814115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908720"/>
            <a:ext cx="8229600" cy="648072"/>
          </a:xfrm>
        </p:spPr>
        <p:txBody>
          <a:bodyPr>
            <a:noAutofit/>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sz="3200" b="1" dirty="0"/>
              <a:t>TRABAJO EN EQUIPO Y GESTION DEL TIEMPO</a:t>
            </a:r>
            <a:br>
              <a:rPr lang="es-ES" sz="3200" b="1" dirty="0"/>
            </a:br>
            <a:r>
              <a:rPr lang="es-ES" sz="2400" dirty="0"/>
              <a:t>Un equipo de trabajo bien coordinado, superará los obstáculos de manera eficiente</a:t>
            </a:r>
            <a:br>
              <a:rPr lang="es-ES" sz="2400" dirty="0"/>
            </a:br>
            <a:r>
              <a:rPr lang="es-ES" sz="2400" dirty="0"/>
              <a:t>Cuando hay un equipo se potencia la creatividad y las soluciones son más completas y rápidas   </a:t>
            </a:r>
            <a:br>
              <a:rPr lang="es-ES" sz="2400" dirty="0"/>
            </a:br>
            <a:r>
              <a:rPr lang="es-ES" sz="2400" dirty="0"/>
              <a:t>Cuando los miembros de un equipo conocen sus responsabilidades y tareas evitan perder el tiempo y coordinan acciones y tareas de manera eficiente  </a:t>
            </a:r>
            <a:br>
              <a:rPr lang="es-ES" sz="2400" dirty="0"/>
            </a:br>
            <a:r>
              <a:rPr lang="es-ES" sz="2400" dirty="0"/>
              <a:t>Se distribuyen las tareas de modo eficiente para su ejecución y para el uso del tiempo   </a:t>
            </a:r>
            <a:br>
              <a:rPr lang="es-ES" sz="2400" dirty="0"/>
            </a:br>
            <a:r>
              <a:rPr lang="es-ES" sz="2400" dirty="0"/>
              <a:t>Aumenta la rapidez en la ejecución de las tareas</a:t>
            </a:r>
            <a:br>
              <a:rPr lang="es-ES" sz="2400" dirty="0"/>
            </a:br>
            <a:r>
              <a:rPr lang="es-ES" sz="2400" dirty="0"/>
              <a:t>Promueve la comunicación efectiva</a:t>
            </a:r>
            <a:br>
              <a:rPr lang="es-ES" sz="2400" dirty="0"/>
            </a:br>
            <a:r>
              <a:rPr lang="es-ES" sz="2400" b="1" dirty="0"/>
              <a:t>PARA ELLO HAY QUE ESTABLECER ROLES Y </a:t>
            </a:r>
            <a:r>
              <a:rPr lang="es-ES" sz="2800" b="1" dirty="0"/>
              <a:t>RESPONSABILIDADES </a:t>
            </a:r>
            <a:br>
              <a:rPr lang="es-ES" sz="2800" b="1" dirty="0"/>
            </a:br>
            <a:r>
              <a:rPr lang="es-ES" sz="2800" dirty="0"/>
              <a:t> </a:t>
            </a:r>
          </a:p>
        </p:txBody>
      </p:sp>
    </p:spTree>
    <p:extLst>
      <p:ext uri="{BB962C8B-B14F-4D97-AF65-F5344CB8AC3E}">
        <p14:creationId xmlns:p14="http://schemas.microsoft.com/office/powerpoint/2010/main" val="3659897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br>
              <a:rPr lang="es-ES" b="1" dirty="0"/>
            </a:br>
            <a:r>
              <a:rPr lang="es-ES" b="1" dirty="0"/>
              <a:t>GESTION DEL TIEMPO Y LIDERAZGO</a:t>
            </a:r>
          </a:p>
        </p:txBody>
      </p:sp>
    </p:spTree>
    <p:extLst>
      <p:ext uri="{BB962C8B-B14F-4D97-AF65-F5344CB8AC3E}">
        <p14:creationId xmlns:p14="http://schemas.microsoft.com/office/powerpoint/2010/main" val="31153667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sz="4000" b="1" dirty="0"/>
              <a:t>FRASE</a:t>
            </a:r>
            <a:br>
              <a:rPr lang="es-ES" dirty="0"/>
            </a:br>
            <a:r>
              <a:rPr lang="es-ES" sz="3100" dirty="0"/>
              <a:t>¨Es el tiempo que has perdido en tu rosa, la que la hace importante¨</a:t>
            </a:r>
            <a:br>
              <a:rPr lang="es-ES" sz="3100" dirty="0"/>
            </a:br>
            <a:r>
              <a:rPr lang="es-ES" sz="3600" dirty="0"/>
              <a:t>                     </a:t>
            </a:r>
            <a:r>
              <a:rPr lang="es-ES" sz="3100" dirty="0"/>
              <a:t>Principito, </a:t>
            </a:r>
            <a:r>
              <a:rPr lang="es-ES" sz="3100" dirty="0" err="1"/>
              <a:t>Antoine</a:t>
            </a:r>
            <a:r>
              <a:rPr lang="es-ES" sz="3100" dirty="0"/>
              <a:t> de Saint </a:t>
            </a:r>
            <a:r>
              <a:rPr lang="es-ES" sz="3100" dirty="0" err="1"/>
              <a:t>Exupery</a:t>
            </a:r>
            <a:br>
              <a:rPr lang="es-ES" sz="3100" dirty="0"/>
            </a:br>
            <a:r>
              <a:rPr lang="es-ES" sz="3100" dirty="0"/>
              <a:t>*</a:t>
            </a:r>
            <a:r>
              <a:rPr lang="es-ES" sz="3100" b="1" dirty="0"/>
              <a:t>Valor del tiempo y su relación con el liderazgo</a:t>
            </a:r>
            <a:r>
              <a:rPr lang="es-ES" sz="3100" dirty="0"/>
              <a:t>* </a:t>
            </a:r>
            <a:br>
              <a:rPr lang="es-ES" sz="3100" dirty="0"/>
            </a:br>
            <a:r>
              <a:rPr lang="es-ES" sz="2700" b="1" dirty="0">
                <a:solidFill>
                  <a:srgbClr val="FFFF00"/>
                </a:solidFill>
              </a:rPr>
              <a:t>Tiempo perdido no, mejor invertido, empleado , dedicado</a:t>
            </a:r>
            <a:br>
              <a:rPr lang="es-ES" sz="2700" b="1" dirty="0">
                <a:solidFill>
                  <a:srgbClr val="FFFF00"/>
                </a:solidFill>
              </a:rPr>
            </a:br>
            <a:r>
              <a:rPr lang="es-ES" sz="3100" dirty="0"/>
              <a:t>Para el liderazgo, hay que invertir tiempo en educar al equipo de trabajo y también en reconocer para que el equipo crezca y aprenda </a:t>
            </a:r>
          </a:p>
        </p:txBody>
      </p:sp>
    </p:spTree>
    <p:extLst>
      <p:ext uri="{BB962C8B-B14F-4D97-AF65-F5344CB8AC3E}">
        <p14:creationId xmlns:p14="http://schemas.microsoft.com/office/powerpoint/2010/main" val="3954255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706090"/>
          </a:xfrm>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br>
              <a:rPr lang="es-ES" b="1" dirty="0"/>
            </a:br>
            <a:br>
              <a:rPr lang="es-ES" b="1" dirty="0"/>
            </a:br>
            <a:r>
              <a:rPr lang="es-ES" sz="6000" b="1" dirty="0"/>
              <a:t>FRASE </a:t>
            </a:r>
            <a:br>
              <a:rPr lang="es-ES" b="1" dirty="0"/>
            </a:br>
            <a:r>
              <a:rPr lang="es-ES" sz="4000" dirty="0"/>
              <a:t>No existe tiempo perdido , cada tiempo que hemos dedicado a aquello en lo que </a:t>
            </a:r>
            <a:r>
              <a:rPr lang="es-ES" sz="4000"/>
              <a:t>hemos creído, </a:t>
            </a:r>
            <a:r>
              <a:rPr lang="es-ES" sz="4000" dirty="0"/>
              <a:t>nos enseñó algo    </a:t>
            </a:r>
          </a:p>
        </p:txBody>
      </p:sp>
    </p:spTree>
    <p:extLst>
      <p:ext uri="{BB962C8B-B14F-4D97-AF65-F5344CB8AC3E}">
        <p14:creationId xmlns:p14="http://schemas.microsoft.com/office/powerpoint/2010/main" val="2401461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19536" y="332656"/>
            <a:ext cx="8229600" cy="1143000"/>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sz="5300" b="1" dirty="0"/>
              <a:t>FRASE</a:t>
            </a:r>
            <a:br>
              <a:rPr lang="es-ES" dirty="0"/>
            </a:br>
            <a:r>
              <a:rPr lang="es-ES" sz="4000" dirty="0"/>
              <a:t>No podemos recuperar el tiempo perdido , pero podemos </a:t>
            </a:r>
            <a:r>
              <a:rPr lang="es-ES" sz="4000" b="1" dirty="0"/>
              <a:t>CAMBIAR</a:t>
            </a:r>
            <a:r>
              <a:rPr lang="es-ES" sz="4000" dirty="0"/>
              <a:t> la perspectiva para saber qué hacer mejor con el tiempo que nos queda</a:t>
            </a:r>
            <a:br>
              <a:rPr lang="es-ES" sz="4000" dirty="0"/>
            </a:br>
            <a:r>
              <a:rPr lang="es-ES" sz="4000" dirty="0"/>
              <a:t>(Sixta) </a:t>
            </a:r>
          </a:p>
        </p:txBody>
      </p:sp>
    </p:spTree>
    <p:extLst>
      <p:ext uri="{BB962C8B-B14F-4D97-AF65-F5344CB8AC3E}">
        <p14:creationId xmlns:p14="http://schemas.microsoft.com/office/powerpoint/2010/main" val="1024221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476672"/>
            <a:ext cx="8229600" cy="504056"/>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r>
              <a:rPr lang="es-ES" b="1" dirty="0"/>
              <a:t>TRABAJO INDEPENDIENTE </a:t>
            </a:r>
            <a:br>
              <a:rPr lang="es-ES" b="1" dirty="0"/>
            </a:br>
            <a:r>
              <a:rPr lang="es-ES" b="1" dirty="0"/>
              <a:t>PROXIMO ENCUENTRO</a:t>
            </a:r>
            <a:br>
              <a:rPr lang="es-ES" b="1" dirty="0"/>
            </a:br>
            <a:r>
              <a:rPr lang="es-ES" sz="4000" dirty="0"/>
              <a:t>Traer una situación de cambio vivenciada por usted desde el punto de vista institucional o personal y las consecuencias positivas y negativas del mismo </a:t>
            </a:r>
          </a:p>
        </p:txBody>
      </p:sp>
    </p:spTree>
    <p:extLst>
      <p:ext uri="{BB962C8B-B14F-4D97-AF65-F5344CB8AC3E}">
        <p14:creationId xmlns:p14="http://schemas.microsoft.com/office/powerpoint/2010/main" val="2828458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850106"/>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a:br>
            <a:br>
              <a:rPr lang="es-ES"/>
            </a:br>
            <a:r>
              <a:rPr lang="es-ES" b="1"/>
              <a:t>FRASE </a:t>
            </a:r>
            <a:r>
              <a:rPr lang="es-ES" b="1" dirty="0"/>
              <a:t>DE CIERRE</a:t>
            </a:r>
            <a:br>
              <a:rPr lang="es-ES" b="1" dirty="0"/>
            </a:br>
            <a:r>
              <a:rPr lang="es-ES" dirty="0"/>
              <a:t>El amor es el único sentimiento capaz de detener o acelerar el tiempo  </a:t>
            </a:r>
          </a:p>
        </p:txBody>
      </p:sp>
    </p:spTree>
    <p:extLst>
      <p:ext uri="{BB962C8B-B14F-4D97-AF65-F5344CB8AC3E}">
        <p14:creationId xmlns:p14="http://schemas.microsoft.com/office/powerpoint/2010/main" val="2435899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sz="6000" b="1" dirty="0"/>
              <a:t>EVALUE DEL 1 al 5</a:t>
            </a:r>
            <a:br>
              <a:rPr lang="es-ES" sz="6000" b="1" dirty="0"/>
            </a:br>
            <a:r>
              <a:rPr lang="es-ES" sz="6000" b="1" dirty="0"/>
              <a:t>*</a:t>
            </a:r>
            <a:r>
              <a:rPr lang="es-ES" sz="3100" b="1" dirty="0"/>
              <a:t>¿Cómo considera usted que utiliza su tiempo? </a:t>
            </a:r>
            <a:br>
              <a:rPr lang="es-ES" sz="3100" b="1" dirty="0"/>
            </a:br>
            <a:r>
              <a:rPr lang="es-ES" sz="3100" dirty="0"/>
              <a:t>Mal 1, Regular 2,Bien 3, Muy Bien 4 y Excelente 5</a:t>
            </a:r>
            <a:br>
              <a:rPr lang="es-ES" sz="3100" dirty="0"/>
            </a:br>
            <a:r>
              <a:rPr lang="es-ES" sz="3100" dirty="0"/>
              <a:t>*</a:t>
            </a:r>
            <a:r>
              <a:rPr lang="es-ES" sz="3100" b="1" dirty="0"/>
              <a:t>¿Tiene usted muchas interrupciones en su día de trabajo? </a:t>
            </a:r>
            <a:br>
              <a:rPr lang="es-ES" sz="3100" b="1" dirty="0"/>
            </a:br>
            <a:r>
              <a:rPr lang="es-ES" sz="3100" b="1" dirty="0"/>
              <a:t>Ninguna 1, Casi ninguna 2 Algunas 3, Bastantes 4,</a:t>
            </a:r>
            <a:br>
              <a:rPr lang="es-ES" sz="3100" b="1" dirty="0"/>
            </a:br>
            <a:r>
              <a:rPr lang="es-ES" sz="3100" b="1" dirty="0"/>
              <a:t> 5 Incontables</a:t>
            </a:r>
            <a:br>
              <a:rPr lang="es-ES" sz="3100" b="1" dirty="0"/>
            </a:br>
            <a:r>
              <a:rPr lang="es-ES" sz="3100" b="1" dirty="0"/>
              <a:t>*¿Mantiene usted dominio sobre su tiempo? </a:t>
            </a:r>
            <a:br>
              <a:rPr lang="es-ES" sz="3100" b="1" dirty="0"/>
            </a:br>
            <a:r>
              <a:rPr lang="es-ES" sz="3100" dirty="0"/>
              <a:t>Muy poco 1, Poco 2, Regular 3, Bastante 4, Mucho 5</a:t>
            </a:r>
          </a:p>
        </p:txBody>
      </p:sp>
    </p:spTree>
    <p:extLst>
      <p:ext uri="{BB962C8B-B14F-4D97-AF65-F5344CB8AC3E}">
        <p14:creationId xmlns:p14="http://schemas.microsoft.com/office/powerpoint/2010/main" val="192976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9" y="188640"/>
            <a:ext cx="8424936"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450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476672"/>
            <a:ext cx="8229600" cy="1152128"/>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sz="6700" b="1" dirty="0"/>
              <a:t>FRASE</a:t>
            </a:r>
            <a:br>
              <a:rPr lang="es-ES" dirty="0"/>
            </a:br>
            <a:r>
              <a:rPr lang="es-ES" dirty="0"/>
              <a:t>¨La gestión efectiva del tiempo no es cuestión de reloj, sino de brújula¨  </a:t>
            </a:r>
            <a:br>
              <a:rPr lang="es-ES" dirty="0"/>
            </a:br>
            <a:r>
              <a:rPr lang="es-ES" b="1" dirty="0"/>
              <a:t>   </a:t>
            </a:r>
          </a:p>
        </p:txBody>
      </p:sp>
    </p:spTree>
    <p:extLst>
      <p:ext uri="{BB962C8B-B14F-4D97-AF65-F5344CB8AC3E}">
        <p14:creationId xmlns:p14="http://schemas.microsoft.com/office/powerpoint/2010/main" val="389401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r>
              <a:rPr lang="es-ES" b="1" dirty="0"/>
              <a:t>EN MI OPINION LO MAS INTERESANTE DE LA CLASE FUE EL FINAL Y LA HUELLA QUE NOS DEJO </a:t>
            </a:r>
            <a:br>
              <a:rPr lang="es-ES" b="1" dirty="0"/>
            </a:br>
            <a:r>
              <a:rPr lang="es-ES" b="1" dirty="0"/>
              <a:t>COMENTARIOS</a:t>
            </a:r>
          </a:p>
        </p:txBody>
      </p:sp>
    </p:spTree>
    <p:extLst>
      <p:ext uri="{BB962C8B-B14F-4D97-AF65-F5344CB8AC3E}">
        <p14:creationId xmlns:p14="http://schemas.microsoft.com/office/powerpoint/2010/main" val="224143405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3140</Words>
  <Application>Microsoft Office PowerPoint</Application>
  <PresentationFormat>Panorámica</PresentationFormat>
  <Paragraphs>58</Paragraphs>
  <Slides>58</Slides>
  <Notes>3</Notes>
  <HiddenSlides>0</HiddenSlides>
  <MMClips>1</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58</vt:i4>
      </vt:variant>
    </vt:vector>
  </HeadingPairs>
  <TitlesOfParts>
    <vt:vector size="63" baseType="lpstr">
      <vt:lpstr>Arial</vt:lpstr>
      <vt:lpstr>Calibri</vt:lpstr>
      <vt:lpstr>Calibri Light</vt:lpstr>
      <vt:lpstr>Tema de Office</vt:lpstr>
      <vt:lpstr>1_Tema de Office</vt:lpstr>
      <vt:lpstr>Presentación de PowerPoint</vt:lpstr>
      <vt:lpstr> ¨Para ir  delante de los demás, se necesita ver más que ellos¨ José Martí </vt:lpstr>
      <vt:lpstr>EL RETO DE GESTIONAR LA DIRECCION </vt:lpstr>
      <vt:lpstr>           ESENCIA CLASE ANTERIOR  GESTIÓN U ORGANIZACIÓN DEL TIEMPO VALIDO PARA LA VIDA LABORAL, GERENCIAL, FAMILIAR Y PERSONAL    </vt:lpstr>
      <vt:lpstr>        EL ASPECTO ESENCIAL QUE VALORAMOS FUE EL USO RACIONAL Y EFICIENTE DEL TIEMPO </vt:lpstr>
      <vt:lpstr>        EVALUE DEL 1 al 5 *¿Cómo considera usted que utiliza su tiempo?  Mal 1, Regular 2,Bien 3, Muy Bien 4 y Excelente 5 *¿Tiene usted muchas interrupciones en su día de trabajo?  Ninguna 1, Casi ninguna 2 Algunas 3, Bastantes 4,  5 Incontables *¿Mantiene usted dominio sobre su tiempo?  Muy poco 1, Poco 2, Regular 3, Bastante 4, Mucho 5</vt:lpstr>
      <vt:lpstr>Presentación de PowerPoint</vt:lpstr>
      <vt:lpstr>        FRASE ¨La gestión efectiva del tiempo no es cuestión de reloj, sino de brújula¨      </vt:lpstr>
      <vt:lpstr>         EN MI OPINION LO MAS INTERESANTE DE LA CLASE FUE EL FINAL Y LA HUELLA QUE NOS DEJO  COMENTARIOS</vt:lpstr>
      <vt:lpstr>         SIXTA Y YOLY ENCONTRARON FRASES SOBRE EL TIEMPO QUE COMPARTIERON EN EL GRUPO  </vt:lpstr>
      <vt:lpstr> ¨       La clase le recordó a Leandro la frase… ¨Vísteme despacio que voy de prisa¨               Benito Pérez Galdós (Aparece en boca de Fernando VII en sus Episodios Nacionales)   *Se dice que frases con el mismo significado aunque de modo diferente fueron expresadas por Napoleón Bonaparte o Carlos III   Lo que parece claro es que fue parafraseando al Emperador Augusto  que solía decir a sus sirvientes ¨apresúrate lentamente¨   </vt:lpstr>
      <vt:lpstr> ¨       La clase le recordó a Leandro la frase… (2) ¨Vísteme despacio que voy de prisa¨      *Es necesario tomarse su tiempo para hacer las cosas bien  *El inconveniente de hacer cosas de forma rápida porque podemos errar y necesitar hacerla de nuevo por lo que perderemos el tiempo utilizado  </vt:lpstr>
      <vt:lpstr> ¨       La clase le recordó a Leandro la frase…(3) ¨Vísteme despacio que voy de prisa¨    *Es mejor no apresurarnos para que las cosas estén bien , especialmente cuando debemos tenerlo a punto en poco tiempo  </vt:lpstr>
      <vt:lpstr>         VAMOS A RECORDAR CON ESTA CANCION LO QUE SINTIO ANNELYS  </vt:lpstr>
      <vt:lpstr>Presentación de PowerPoint</vt:lpstr>
      <vt:lpstr> ¨        La clase le recordó a Annelys una frase de la serie Algo más que soñar (1985) Eduardo Moya ¿puedes compartirla con nosotros…?     </vt:lpstr>
      <vt:lpstr>        A USTEDES GRACIAS</vt:lpstr>
      <vt:lpstr>   RECONOCER        </vt:lpstr>
      <vt:lpstr>          TRABAJO INDEPENDIENTE  LISTAR Y TRAER  PROXIMO ENCUENTRO Tres situaciones que más tiempo le roben a usted durante un día normal de trabajo  </vt:lpstr>
      <vt:lpstr>         EVALUE DEL 1 al 5 ¿Tiene usted muchas interrupciones en su día de trabajo?  Ninguna 1, Casi ninguna2,  Algunas 3, Bastantes 4   Incontables 5 </vt:lpstr>
      <vt:lpstr>            GESTION DEL TIEMPO (GT) GT: Habilidad de organizar y distribuir adecuadamente las tareas en el tiempo disponible    RECORDAR QUE ¨La gestión efectiva del tiempo, no es cuestión de reloj, sino de brújula¨      </vt:lpstr>
      <vt:lpstr>         ¿Cómo lograr establecer las prioridades?</vt:lpstr>
      <vt:lpstr>      Establecer bien nuestras prioridades, utilizar correctamente la matriz y seguir el orden y la clasificación correcta de las tareas en la misma, es el primer paso para lograr la gestión del tiempo eficiente </vt:lpstr>
      <vt:lpstr>         TABLA DE PRIORIDADES MATRIZ DE ADMINISTRACION DEL TIEMPO MATRIZ DE EISENHOWER (34) Herramienta de gestión del tiempo para distinguir entre tareas  que… 1-Deben resolverse lo más pronto posible 2-Las que pueden posponerse  3-Las que pueden delegarse a otra persona   4-Las que pueden  eliminarse Su finalidad es jerarquizar la carga de trabajo e identificar cuales actividades de tu día a día se pueden delegar o eliminar Facilita organizar el momento para lo que debe completarse de inmediato porque es vital para tu desempeño , área de trabajo o institución Es aliada para evitar horas extras de trabajo e invertir el tiempo  con calidad      </vt:lpstr>
      <vt:lpstr>         TABLA DE PRIORIDADES MATRIZ DE ADMINISTRACION DEL TIEMPO MATRIZ DE EISENHOWER (CONTINUACION)  Te obliga a clasificar las tareas que urgen y las que no, no es sencilla esta clasificación, pero debe hacerse, para ello tener en cuenta las fechas de entrega Los que implementen esta matriz debe tener capacidad de liderazgo y discernimiento , primero para delegar eficientemente e identificar los responsables de cada tarea  </vt:lpstr>
      <vt:lpstr>         VALOREMOS ESTAS FRASES  *Nunca hay suficiente tiempo para hacerlo todo, pero siempre , pero siempre hay tiempo suficiente para hacer LO IMPORTANTE   *Si se acepta que todas las tareas son de URGENCIA, en pocos minutos te ahogaras con muchas actividades , enfoca tu atención en tareas claves    ¿Guardarán relación con la tabla de prioridades?   VEAMOS  </vt:lpstr>
      <vt:lpstr>        TABLA DE PRIORIDADES MATRIZ DE ADMINISTRACION DEL TIEMPO MATRIZ DE EISENHOWER CUADRANTES  CUADRANTE 1: URGENTES E IMPORTANTES: Lo que debe realizarse lo antes posible y no puede delegarse a nadie (A1) CUADRANTE 2: IMPORTANTES Y NO URGENTES: Deben cumplirse pero no tienen una fecha inmediata, aunque son importantes para el equipo de trabajo o para la institución (A2)   CUADRANTE 3: URGENTES Y NO IMPORTANTES:  Tareas que requieren resolverse de inmediato, pero no es necesario que las soluciones tú mismo (se pueden delegar , siempre dándoles seguimiento) en ocasiones son tareas rutinarias (A3) CUADRANTE 4: NO URGENTES Y NO IMPORTANTES: Cosas no fundamentales, se pueden delegar o eliminar, son tareas que nos distraen  mucho y hace que pospongamos otras actividades (A4)    </vt:lpstr>
      <vt:lpstr>         TABLA DE PRIORIDADES MATRIZ DE ADMINISTRACION DEL TIEMPO MATRIZ DE EISENHOWER TAREAS PUEDEN SER   A1 Urgentes e importantes A2 Importantes pero no urgentes A3 Urgentes pero no importantes A4 No urgentes y no importantes  ESTO DEFINE ¿Qué es lo que debe hacerse? AHORA MISMO (A1) PLANEARSE EN UN TIEMPO DETERMINADO(A2) DELEGAR (ASIGNAR A ALGUIEN DEL EQUIPO)(A3) ELIMINARSE (NO SIGNIFICATIVO) (A4)</vt:lpstr>
      <vt:lpstr>              TAREAS URGENTES E IMPORTANTES: HAZ,  ES LO INMEDIATO A1 TAREAS NO URGENTES E IMPORTANTES: PLANEA , anteproyectos, proyectos, investigaciones A2  TAREAS NO IMPORTANTES Y URGENTES: DELEGA Y DA SEGUIMIENTO A3   TAREAS NO IMPORTANTES Y NO URGENTES:  ELIMINA, distracciones, redes sociales personales A4 </vt:lpstr>
      <vt:lpstr>        TODO LO URGENTE: Debe ser lo primero que hagas, porque no puede esperar y no lo puede hacer otra persona LO IMPORTANTE Y NO URGENTE: PLANIFICALO LO URGENTE Y NO IMPORTANTE:  DELEGALO, es parte de la rutina, lo puede hacer otro  LO NO URGENTE, NI IMPORTANTE: ELIMINALO, son obstáculos   </vt:lpstr>
      <vt:lpstr>        VIDEO 1 DE MATRIZ DE PRIORIDADES</vt:lpstr>
      <vt:lpstr>           ¿Qué funciona en la gestión del tiempo?  FUNCIONA  Hacer un estudio detallado de en qué inviertes el tiempo  Saber priorizar las tareas de tu agenda Dedicar tiempo a lo importante, evitando el exceso de urgencias Delegar las tareas que lo requieran de manera correcta  Tener los objetivos muy, pero muy claros    </vt:lpstr>
      <vt:lpstr>          ¿Qué no funciona en la gestión del tiempo?  NO FUNCIONA Ser impuntual  (haces mal uso no de tu tiempo, sino del tiempo de los demás)  Comenzar con las tareas que más te gustan   Creer que delegar es quitarse un muerto de encima Tener u ocasionar interrupciones constantes Tener un exceso de perfeccionismo mal encausado y entendido    </vt:lpstr>
      <vt:lpstr>        RETOMEMOS EL PRINCIPIO Y EL TRABAJO INDEPENDIENTE INDICADO</vt:lpstr>
      <vt:lpstr>         EVALUE DEL 1 al 5 ¿Tiene usted muchas interrupciones en su día de trabajo?  Ninguna 1, Casi ninguna2,  Algunas 3, Bastantes 4   Incontables 5 </vt:lpstr>
      <vt:lpstr>          TRABAJO INDEPENDIENTE  LISTAR Y TRAER  PROXIMO ENCUENTRO Tres situaciones que más tiempo le roben a usted durante un día normal de trabajo  VAMOS A COMPARTIRLAS 10 minutos  </vt:lpstr>
      <vt:lpstr>       GESTIONAR  Asumir y ejercer responsabilidades de un conjunto de actividades, llevando a cabo un proyecto o proceso Ocuparse de la administración, organización y funcionamiento de una empresa, actividad, institución u organismo    </vt:lpstr>
      <vt:lpstr>             PRINCIPALES CAUSAS DE LA PERDIDA DE TIEMPO (LADRONES DE TIEMPO) -Falta de información para preparar el trabajo, informes o tareas en general   -Comunicaciones lentas y/o absurdas entre directivos y especialistas -Interrupciones constantes -Desorganización de los colaboradores más próximos -Exceso de urgencias -Llamadas telefónicas -Exceso de burocracia -Errores de terceros que implican repetir tareas -Exceso de reuniones o reuniones extensas por mala preparación -Incompetencia de los jefes     </vt:lpstr>
      <vt:lpstr>             BUENA GESTION DEL TIEMPO Trabajar arduamente durante el tiempo que se le dedica a una determinada actividad   </vt:lpstr>
      <vt:lpstr>          MALA GESTIÓN DEL TIEMPO Se produce por mala organización , mala planificación y falta de establecimiento de prioridades Organizar el tiempo ayuda a mejorar la eficacia del trabajo en la institución y la calidad en general   </vt:lpstr>
      <vt:lpstr>        Consejos generales para atrapar los ladrones de tiempo </vt:lpstr>
      <vt:lpstr>            Consejos para gestionar bien tu tiempo  1-Establece prioridades, identifica lo importantes y delega actividades secundarias, concéntrate en lo que tiene relevancia 2-Planifica, organiza, tu jornada , clasifique las tareas y realice las más complejas y tediosas a 1ra hora. Establezca plazo y tiempo para cada labor 3- Concéntrate , limita las interrupciones (ladrones de tiempo), cada tarea debe tener su horario definido            </vt:lpstr>
      <vt:lpstr>            Consejos para gestionar bien tu tiempo (2)  4- Anota todo, prepara listas con prioridades de tareas para cada día , prioriza lo más significativo 5-Planifica hasta tu tiempo libre 6- Concéntrate , limita las interrupciones (ladrones de tiempo), cada tarea debe tener su horario definido            </vt:lpstr>
      <vt:lpstr>            Consejos para gestionar bien tu tiempo(3)  7-Manten tu espacio organizado, defina los lugares y carpetas de los elementos físicos y virtuales    8-No ajustes demasiado tu agenda, sé realista , no prolongues los plazos innecesariamente (deja de postergar). Es mejor algo con calidad en un tiempo prudencial que algo perfecto en tiempo exagerado 9-Apoyate en tu equipo de trabajo     ¨No hay mayor preocupación para aquel que está ocupado, que venga un desocupado a darle conversación ¨           </vt:lpstr>
      <vt:lpstr>            ¿Cómo garantizar una efectiva utilización del tiempo?  *Evitar situaciones de crisis o emergencias, prepárese y organícese para hacerles frente cuando se presenten(protocolos en salud) *  Realice correctamente las reuniones , preparándolas y circulando informes *Programa despachos con tus colaboradores *Controle las interrupciones  *Saber decir que NO, evitará una serie de interrupciones y problemas futuros *No asuma tareas que no le correspondan   * Delegue en sus subordinados, prepárelos para que sean cada vez más competentes y puedan tomar sus decisiones adecuadas              </vt:lpstr>
      <vt:lpstr>            ¿Cómo garantizar una efectiva utilización del tiempo? (2) * Tenga ordenadas sus cosas (tome notas, ordene su escritorio y archivo) * No confié excesivamente en su memoria (registre  por escrito  todo acontecimiento de importancia para su gestión directiva)  * Dele a los colaboradores las tareas claras, adapte su lenguaje para que los colaboradores lo entiendan y sus indicaciones sean comprendidas exactamente             </vt:lpstr>
      <vt:lpstr>         ASPECTOS FUNDAMENTALES PARA LA UTILIZACION EFECTIVA DEL TIEMPO Concentrar esfuerzos: Trabaje con planes y haga que los demás lo hagan  y los empleen. Asigne prioridad a los problemas y actividades y reorganícelos cuando sea necesario. Las actividades cotidianas en el mes (CD, despachos, etc) planifíquelas y prepárelas con calidad para organizar su tiempo y el de los demás  Programas soluciones: Estudie los problemas y situaciones , analícelos con su equipo de trabajo y  colaboradores, busque sus causas y los que se repiten y se repite su procedimiento, tipifíquelos y tenga a mano su solución Ej: Bases de datos e informaciones (cursos)                  </vt:lpstr>
      <vt:lpstr>         ASPECTOS FUNDAMENTALES PARA LA UTILIZACION EFECTIVA DEL TIEMPO(2) Delegue autoridad: No pierda tiempo en trabajos fáciles, cada cual debe tener claras sus funciones , objetivos y niveles de autoridad y decisión. Quédese usted con lo fundamental, lo decisivo y ayudará a desarrollar a otros cuadros y colaboradores Separe tiempo para el trabajo intelectual: Dedique un horario para pensar con profundidad, esto requiere de tranquilidad y concentración , debe ser 1 o 2 horas donde nadie lo moleste y podrá encontrar soluciones a problemas y situaciones de significación que pueden ser decisivas para su trabajo                 </vt:lpstr>
      <vt:lpstr>              ASPECTOS FUNDAMENTALES PARA LA UTILIZACION EFECTIVA DEL TIEMPO (3)  Respete el tiempo de los demás: Sea breve y puntual, no interrumpa, ni estimule a que los demás lo hagan   Emplee bien las técnicas de dirección: Utilice correctamente las técnicas de dirección , reuniones, despachos, preparación de informes Use técnicas de control que permitan ahorrar tiempo Aproveche los ¨pequeños minutos¨: Pueden ser aprovechados los minutos los minutos sueltos, puede ser mientras  espera para una reunión , espera ser atendido, para revisar y marcar algún informe, firmar o revisar algún documento de modo que aproveche el tiempo          </vt:lpstr>
      <vt:lpstr>        VIDEO 2 DE PRIORIDADES</vt:lpstr>
      <vt:lpstr>        ¿Contribuye a la economía del  tiempo el trabajo en equipo?  </vt:lpstr>
      <vt:lpstr>         TRABAJO EN EQUIPO Y GESTION DEL TIEMPO Un equipo de trabajo bien coordinado, superará los obstáculos de manera eficiente Cuando hay un equipo se potencia la creatividad y las soluciones son más completas y rápidas    Cuando los miembros de un equipo conocen sus responsabilidades y tareas evitan perder el tiempo y coordinan acciones y tareas de manera eficiente   Se distribuyen las tareas de modo eficiente para su ejecución y para el uso del tiempo    Aumenta la rapidez en la ejecución de las tareas Promueve la comunicación efectiva PARA ELLO HAY QUE ESTABLECER ROLES Y RESPONSABILIDADES   </vt:lpstr>
      <vt:lpstr>        GESTION DEL TIEMPO Y LIDERAZGO</vt:lpstr>
      <vt:lpstr>        FRASE ¨Es el tiempo que has perdido en tu rosa, la que la hace importante¨                      Principito, Antoine de Saint Exupery *Valor del tiempo y su relación con el liderazgo*  Tiempo perdido no, mejor invertido, empleado , dedicado Para el liderazgo, hay que invertir tiempo en educar al equipo de trabajo y también en reconocer para que el equipo crezca y aprenda </vt:lpstr>
      <vt:lpstr>         FRASE  No existe tiempo perdido , cada tiempo que hemos dedicado a aquello en lo que hemos creído, nos enseñó algo    </vt:lpstr>
      <vt:lpstr>        FRASE No podemos recuperar el tiempo perdido , pero podemos CAMBIAR la perspectiva para saber qué hacer mejor con el tiempo que nos queda (Sixta) </vt:lpstr>
      <vt:lpstr>         TRABAJO INDEPENDIENTE  PROXIMO ENCUENTRO Traer una situación de cambio vivenciada por usted desde el punto de vista institucional o personal y las consecuencias positivas y negativas del mismo </vt:lpstr>
      <vt:lpstr>         FRASE DE CIERRE El amor es el único sentimiento capaz de detener o acelerar el tiempo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jpmtzl@infomed.sld.cu</dc:creator>
  <cp:lastModifiedBy>jpmtzl@infomed.sld.cu</cp:lastModifiedBy>
  <cp:revision>1</cp:revision>
  <dcterms:created xsi:type="dcterms:W3CDTF">2026-05-06T15:54:12Z</dcterms:created>
  <dcterms:modified xsi:type="dcterms:W3CDTF">2026-05-06T15:54:54Z</dcterms:modified>
</cp:coreProperties>
</file>