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24/03/2020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651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24/03/2020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650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24/03/2020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69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24/03/2020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94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24/03/2020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842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24/03/2020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628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24/03/2020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8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24/03/2020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845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24/03/2020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759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24/03/2020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23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24/03/2020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16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24/03/2020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896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066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s-MX" sz="2400" b="1" dirty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MEDIDAS DE CONTROL </a:t>
            </a:r>
            <a:r>
              <a:rPr lang="es-MX" sz="2400" b="1" dirty="0" smtClean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400" b="1" dirty="0" smtClean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b="1" dirty="0" smtClean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 </a:t>
            </a:r>
            <a:r>
              <a:rPr lang="es-MX" sz="2400" b="1" dirty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MX" sz="2400" b="1" dirty="0" smtClean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RESERVORIO (</a:t>
            </a:r>
            <a:r>
              <a:rPr lang="es-MX" sz="2400" b="1" dirty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ESLABÓN DEL AGENTE)</a:t>
            </a:r>
            <a:endParaRPr lang="es-ES" sz="2400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515" name="Oval 3"/>
          <p:cNvSpPr>
            <a:spLocks noChangeArrowheads="1"/>
          </p:cNvSpPr>
          <p:nvPr/>
        </p:nvSpPr>
        <p:spPr bwMode="auto">
          <a:xfrm>
            <a:off x="1881158" y="1785926"/>
            <a:ext cx="2557466" cy="3500462"/>
          </a:xfrm>
          <a:prstGeom prst="ellipse">
            <a:avLst/>
          </a:prstGeom>
          <a:solidFill>
            <a:srgbClr val="99FF33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MX" sz="3200" dirty="0" smtClean="0">
                <a:solidFill>
                  <a:prstClr val="black"/>
                </a:solidFill>
                <a:latin typeface="Arial Black" pitchFamily="34" charset="0"/>
              </a:rPr>
              <a:t>AGENTE</a:t>
            </a:r>
            <a:endParaRPr lang="es-MX" sz="3200" dirty="0">
              <a:solidFill>
                <a:prstClr val="black"/>
              </a:solidFill>
              <a:latin typeface="Arial Black" pitchFamily="34" charset="0"/>
            </a:endParaRP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4952992" y="1357299"/>
            <a:ext cx="44958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s-MX" sz="2400" b="1" dirty="0">
                <a:solidFill>
                  <a:srgbClr val="C0504D"/>
                </a:solidFill>
              </a:rPr>
              <a:t> DIAGNÓSTICO DE CERTEZA</a:t>
            </a:r>
          </a:p>
          <a:p>
            <a:pPr>
              <a:buFontTx/>
              <a:buChar char="•"/>
            </a:pPr>
            <a:endParaRPr lang="es-MX" sz="2400" b="1" dirty="0">
              <a:solidFill>
                <a:srgbClr val="C0504D"/>
              </a:solidFill>
            </a:endParaRPr>
          </a:p>
          <a:p>
            <a:pPr>
              <a:buFontTx/>
              <a:buChar char="•"/>
            </a:pPr>
            <a:r>
              <a:rPr lang="es-MX" sz="2400" b="1" dirty="0">
                <a:solidFill>
                  <a:srgbClr val="C0504D"/>
                </a:solidFill>
              </a:rPr>
              <a:t> NOTIFICACIÓN</a:t>
            </a:r>
          </a:p>
          <a:p>
            <a:endParaRPr lang="es-MX" sz="2400" b="1" dirty="0">
              <a:solidFill>
                <a:srgbClr val="C0504D"/>
              </a:solidFill>
            </a:endParaRPr>
          </a:p>
          <a:p>
            <a:pPr>
              <a:buFontTx/>
              <a:buChar char="•"/>
            </a:pPr>
            <a:r>
              <a:rPr lang="es-MX" sz="2400" b="1" dirty="0">
                <a:solidFill>
                  <a:srgbClr val="C0504D"/>
                </a:solidFill>
              </a:rPr>
              <a:t> AISLAMIENTO</a:t>
            </a:r>
          </a:p>
          <a:p>
            <a:pPr>
              <a:buFontTx/>
              <a:buChar char="•"/>
            </a:pPr>
            <a:endParaRPr lang="es-MX" sz="2400" b="1" dirty="0">
              <a:solidFill>
                <a:srgbClr val="C0504D"/>
              </a:solidFill>
            </a:endParaRPr>
          </a:p>
          <a:p>
            <a:pPr>
              <a:buFontTx/>
              <a:buChar char="•"/>
            </a:pPr>
            <a:r>
              <a:rPr lang="es-MX" sz="2400" b="1" dirty="0">
                <a:solidFill>
                  <a:srgbClr val="C0504D"/>
                </a:solidFill>
              </a:rPr>
              <a:t> TRATAMIENTO ESPECÍFICO</a:t>
            </a:r>
          </a:p>
          <a:p>
            <a:pPr>
              <a:buFontTx/>
              <a:buChar char="•"/>
            </a:pPr>
            <a:endParaRPr lang="es-MX" sz="2400" b="1" dirty="0">
              <a:solidFill>
                <a:srgbClr val="C0504D"/>
              </a:solidFill>
            </a:endParaRPr>
          </a:p>
          <a:p>
            <a:pPr>
              <a:buFontTx/>
              <a:buChar char="•"/>
            </a:pPr>
            <a:r>
              <a:rPr lang="es-MX" sz="2400" b="1" dirty="0">
                <a:solidFill>
                  <a:srgbClr val="C0504D"/>
                </a:solidFill>
              </a:rPr>
              <a:t> HISTORIA EPIDEMIOLÓGICA</a:t>
            </a:r>
          </a:p>
          <a:p>
            <a:pPr>
              <a:buFontTx/>
              <a:buChar char="•"/>
            </a:pPr>
            <a:endParaRPr lang="es-MX" sz="2400" b="1" dirty="0">
              <a:solidFill>
                <a:srgbClr val="C0504D"/>
              </a:solidFill>
            </a:endParaRPr>
          </a:p>
          <a:p>
            <a:pPr>
              <a:buFontTx/>
              <a:buChar char="•"/>
            </a:pPr>
            <a:r>
              <a:rPr lang="es-MX" sz="2400" b="1" dirty="0">
                <a:solidFill>
                  <a:srgbClr val="C0504D"/>
                </a:solidFill>
              </a:rPr>
              <a:t> EDUCACIÓN SANITARIA</a:t>
            </a:r>
          </a:p>
          <a:p>
            <a:pPr>
              <a:buFontTx/>
              <a:buChar char="•"/>
            </a:pPr>
            <a:endParaRPr lang="es-MX" sz="2400" b="1" dirty="0">
              <a:solidFill>
                <a:srgbClr val="C0504D"/>
              </a:solidFill>
            </a:endParaRPr>
          </a:p>
          <a:p>
            <a:pPr>
              <a:buFontTx/>
              <a:buChar char="•"/>
            </a:pPr>
            <a:r>
              <a:rPr lang="es-MX" sz="2400" b="1" dirty="0">
                <a:solidFill>
                  <a:srgbClr val="C0504D"/>
                </a:solidFill>
              </a:rPr>
              <a:t> ALTA EPIDEMIOLÓGICA</a:t>
            </a:r>
            <a:endParaRPr lang="es-ES" sz="2400" b="1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24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64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500"/>
                                        <p:tgtEl>
                                          <p:spTgt spid="645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" dur="500"/>
                                        <p:tgtEl>
                                          <p:spTgt spid="645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500"/>
                                        <p:tgtEl>
                                          <p:spTgt spid="645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" dur="500"/>
                                        <p:tgtEl>
                                          <p:spTgt spid="645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645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500"/>
                                        <p:tgtEl>
                                          <p:spTgt spid="6452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autoUpdateAnimBg="0"/>
      <p:bldP spid="64515" grpId="0" animBg="1" autoUpdateAnimBg="0"/>
      <p:bldP spid="64521" grpId="0" build="p" autoUpdateAnimBg="0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7228" y="0"/>
            <a:ext cx="9082314" cy="10668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s-MX" sz="2400" b="1" dirty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MEDIDAS DE CONTROL </a:t>
            </a:r>
            <a:br>
              <a:rPr lang="es-MX" sz="2400" b="1" dirty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b="1" dirty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MECANISMO DE </a:t>
            </a:r>
            <a:r>
              <a:rPr lang="es-MX" sz="2400" b="1" dirty="0" smtClean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TRANSMISIÓN (ESLABÓN </a:t>
            </a:r>
            <a:r>
              <a:rPr lang="es-MX" sz="2400" b="1" dirty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AMBIENTE)</a:t>
            </a:r>
            <a:endParaRPr lang="es-ES" sz="2400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564" name="Oval 4"/>
          <p:cNvSpPr>
            <a:spLocks noChangeArrowheads="1"/>
          </p:cNvSpPr>
          <p:nvPr/>
        </p:nvSpPr>
        <p:spPr bwMode="auto">
          <a:xfrm>
            <a:off x="1952596" y="1571612"/>
            <a:ext cx="3048000" cy="3786214"/>
          </a:xfrm>
          <a:prstGeom prst="ellipse">
            <a:avLst/>
          </a:prstGeom>
          <a:solidFill>
            <a:srgbClr val="99FF33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MX" sz="2800" dirty="0">
                <a:solidFill>
                  <a:prstClr val="black"/>
                </a:solidFill>
                <a:latin typeface="Arial Black" pitchFamily="34" charset="0"/>
              </a:rPr>
              <a:t>VÍA DE LA</a:t>
            </a:r>
          </a:p>
          <a:p>
            <a:pPr algn="ctr">
              <a:defRPr/>
            </a:pPr>
            <a:r>
              <a:rPr lang="es-MX" sz="2800" dirty="0">
                <a:solidFill>
                  <a:prstClr val="black"/>
                </a:solidFill>
                <a:latin typeface="Arial Black" pitchFamily="34" charset="0"/>
              </a:rPr>
              <a:t> TRANSMISIÓN</a:t>
            </a:r>
            <a:endParaRPr lang="es-ES" sz="2800" dirty="0">
              <a:solidFill>
                <a:prstClr val="black"/>
              </a:solidFill>
              <a:latin typeface="Arial Black" pitchFamily="34" charset="0"/>
            </a:endParaRP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5381620" y="1500175"/>
            <a:ext cx="499587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solidFill>
                  <a:srgbClr val="C0504D"/>
                </a:solidFill>
              </a:rPr>
              <a:t>MEDIDAS DE CONTROL </a:t>
            </a:r>
          </a:p>
          <a:p>
            <a:pPr algn="ctr"/>
            <a:r>
              <a:rPr lang="es-MX" sz="2400" b="1" dirty="0">
                <a:solidFill>
                  <a:srgbClr val="C0504D"/>
                </a:solidFill>
              </a:rPr>
              <a:t>HIGIÉNICO EPIDEMIOLÓGICO</a:t>
            </a:r>
          </a:p>
          <a:p>
            <a:pPr algn="ctr"/>
            <a:endParaRPr lang="es-MX" sz="2400" b="1" dirty="0">
              <a:solidFill>
                <a:srgbClr val="C0504D"/>
              </a:solidFill>
            </a:endParaRPr>
          </a:p>
          <a:p>
            <a:pPr>
              <a:buFontTx/>
              <a:buChar char="•"/>
            </a:pPr>
            <a:r>
              <a:rPr lang="es-MX" sz="2400" b="1" dirty="0">
                <a:solidFill>
                  <a:srgbClr val="C0504D"/>
                </a:solidFill>
              </a:rPr>
              <a:t>AGUA</a:t>
            </a:r>
            <a:endParaRPr lang="es-MX" sz="2400" b="1" dirty="0">
              <a:solidFill>
                <a:srgbClr val="C0504D"/>
              </a:solidFill>
            </a:endParaRPr>
          </a:p>
          <a:p>
            <a:pPr>
              <a:buFontTx/>
              <a:buChar char="•"/>
            </a:pPr>
            <a:r>
              <a:rPr lang="es-MX" sz="2400" b="1" dirty="0">
                <a:solidFill>
                  <a:srgbClr val="C0504D"/>
                </a:solidFill>
              </a:rPr>
              <a:t> ALIMENTOS</a:t>
            </a:r>
          </a:p>
          <a:p>
            <a:pPr>
              <a:buFontTx/>
              <a:buChar char="•"/>
            </a:pPr>
            <a:r>
              <a:rPr lang="es-MX" sz="2400" b="1" dirty="0">
                <a:solidFill>
                  <a:srgbClr val="C0504D"/>
                </a:solidFill>
              </a:rPr>
              <a:t> VECTORES</a:t>
            </a:r>
          </a:p>
          <a:p>
            <a:pPr>
              <a:buFontTx/>
              <a:buChar char="•"/>
            </a:pPr>
            <a:r>
              <a:rPr lang="es-MX" sz="2400" b="1" dirty="0">
                <a:solidFill>
                  <a:srgbClr val="C0504D"/>
                </a:solidFill>
              </a:rPr>
              <a:t> RESIDUALES LÍQUIDOS</a:t>
            </a:r>
          </a:p>
          <a:p>
            <a:pPr>
              <a:buFontTx/>
              <a:buChar char="•"/>
            </a:pPr>
            <a:r>
              <a:rPr lang="es-MX" sz="2400" b="1" dirty="0">
                <a:solidFill>
                  <a:srgbClr val="C0504D"/>
                </a:solidFill>
              </a:rPr>
              <a:t> RESIDUALES SÓLIDOS</a:t>
            </a:r>
          </a:p>
          <a:p>
            <a:pPr>
              <a:buFontTx/>
              <a:buChar char="•"/>
            </a:pPr>
            <a:r>
              <a:rPr lang="es-MX" sz="2400" b="1" dirty="0">
                <a:solidFill>
                  <a:srgbClr val="C0504D"/>
                </a:solidFill>
              </a:rPr>
              <a:t> VIVIENDA</a:t>
            </a:r>
          </a:p>
          <a:p>
            <a:pPr>
              <a:buFontTx/>
              <a:buChar char="•"/>
            </a:pPr>
            <a:r>
              <a:rPr lang="es-MX" sz="2400" b="1" dirty="0">
                <a:solidFill>
                  <a:srgbClr val="C0504D"/>
                </a:solidFill>
              </a:rPr>
              <a:t> LOCALES DE REUNIÓN Y RECREACIÓN</a:t>
            </a:r>
          </a:p>
          <a:p>
            <a:pPr>
              <a:buFontTx/>
              <a:buChar char="•"/>
            </a:pPr>
            <a:r>
              <a:rPr lang="es-MX" sz="2400" b="1" dirty="0">
                <a:solidFill>
                  <a:srgbClr val="C0504D"/>
                </a:solidFill>
              </a:rPr>
              <a:t> DESINFECCIÓN CONCURRENTE</a:t>
            </a:r>
          </a:p>
          <a:p>
            <a:pPr>
              <a:buFontTx/>
              <a:buChar char="•"/>
            </a:pPr>
            <a:r>
              <a:rPr lang="es-MX" sz="2400" b="1" dirty="0">
                <a:solidFill>
                  <a:srgbClr val="C0504D"/>
                </a:solidFill>
              </a:rPr>
              <a:t> DESINFECCIÓN TERMINAL</a:t>
            </a:r>
            <a:endParaRPr lang="es-ES" sz="2400" b="1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51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" dur="500"/>
                                        <p:tgtEl>
                                          <p:spTgt spid="66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"/>
                                        <p:tgtEl>
                                          <p:spTgt spid="665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500"/>
                                        <p:tgtEl>
                                          <p:spTgt spid="665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" dur="500"/>
                                        <p:tgtEl>
                                          <p:spTgt spid="665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665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" dur="500"/>
                                        <p:tgtEl>
                                          <p:spTgt spid="665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0" dur="500"/>
                                        <p:tgtEl>
                                          <p:spTgt spid="665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500"/>
                                        <p:tgtEl>
                                          <p:spTgt spid="665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8" dur="500"/>
                                        <p:tgtEl>
                                          <p:spTgt spid="665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2" dur="500"/>
                                        <p:tgtEl>
                                          <p:spTgt spid="665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6" dur="500"/>
                                        <p:tgtEl>
                                          <p:spTgt spid="665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autoUpdateAnimBg="0"/>
      <p:bldP spid="66564" grpId="0" animBg="1" autoUpdateAnimBg="0"/>
      <p:bldP spid="66566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0"/>
            <a:ext cx="8610600" cy="1066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MX" sz="2400" b="1" dirty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MEDIDAS DE CONTROL </a:t>
            </a:r>
            <a:r>
              <a:rPr lang="es-MX" sz="2400" b="1" dirty="0" smtClean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400" b="1" dirty="0" smtClean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b="1" dirty="0" smtClean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 </a:t>
            </a:r>
            <a:r>
              <a:rPr lang="es-MX" sz="2400" b="1" dirty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SUSCEPTIBLE SANO </a:t>
            </a:r>
            <a:r>
              <a:rPr lang="es-MX" sz="2400" b="1" dirty="0" smtClean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(HUÉSPED SUSCEPTIBLE)</a:t>
            </a:r>
            <a:endParaRPr lang="es-ES" sz="2400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589" name="Oval 5"/>
          <p:cNvSpPr>
            <a:spLocks noChangeArrowheads="1"/>
          </p:cNvSpPr>
          <p:nvPr/>
        </p:nvSpPr>
        <p:spPr bwMode="auto">
          <a:xfrm>
            <a:off x="1693048" y="1844824"/>
            <a:ext cx="2928958" cy="3500462"/>
          </a:xfrm>
          <a:prstGeom prst="ellipse">
            <a:avLst/>
          </a:prstGeom>
          <a:solidFill>
            <a:srgbClr val="99FF33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MX" sz="2800" dirty="0">
                <a:solidFill>
                  <a:prstClr val="black"/>
                </a:solidFill>
                <a:latin typeface="Arial Black" pitchFamily="34" charset="0"/>
              </a:rPr>
              <a:t>HUÉSPED</a:t>
            </a:r>
          </a:p>
          <a:p>
            <a:pPr algn="ctr">
              <a:defRPr/>
            </a:pPr>
            <a:r>
              <a:rPr lang="es-MX" sz="2800" dirty="0">
                <a:solidFill>
                  <a:prstClr val="black"/>
                </a:solidFill>
                <a:latin typeface="Arial Black" pitchFamily="34" charset="0"/>
              </a:rPr>
              <a:t>SUSCEPTIBLE</a:t>
            </a:r>
            <a:endParaRPr lang="es-ES" sz="2800" dirty="0">
              <a:solidFill>
                <a:prstClr val="black"/>
              </a:solidFill>
              <a:latin typeface="Arial Black" pitchFamily="34" charset="0"/>
            </a:endParaRP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4747946" y="1340769"/>
            <a:ext cx="571504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2800" b="1" dirty="0">
                <a:solidFill>
                  <a:srgbClr val="C0504D"/>
                </a:solidFill>
              </a:rPr>
              <a:t>EDUCACIÓN </a:t>
            </a:r>
            <a:r>
              <a:rPr lang="es-MX" sz="2800" b="1" dirty="0">
                <a:solidFill>
                  <a:srgbClr val="C0504D"/>
                </a:solidFill>
              </a:rPr>
              <a:t>SANITARIA</a:t>
            </a:r>
          </a:p>
          <a:p>
            <a:pPr>
              <a:buFontTx/>
              <a:buChar char="•"/>
            </a:pPr>
            <a:r>
              <a:rPr lang="es-MX" sz="2800" b="1" dirty="0">
                <a:solidFill>
                  <a:srgbClr val="C0504D"/>
                </a:solidFill>
              </a:rPr>
              <a:t> </a:t>
            </a:r>
            <a:r>
              <a:rPr lang="es-MX" sz="2000" b="1" dirty="0">
                <a:solidFill>
                  <a:srgbClr val="C0504D"/>
                </a:solidFill>
              </a:rPr>
              <a:t>ALIMENTACIÓN ADECUADA</a:t>
            </a:r>
          </a:p>
          <a:p>
            <a:pPr>
              <a:buFontTx/>
              <a:buChar char="•"/>
            </a:pPr>
            <a:r>
              <a:rPr lang="es-MX" sz="2000" b="1" dirty="0">
                <a:solidFill>
                  <a:srgbClr val="C0504D"/>
                </a:solidFill>
              </a:rPr>
              <a:t> HÁBITOS DE VIDA SALUDABLES</a:t>
            </a:r>
          </a:p>
          <a:p>
            <a:pPr>
              <a:buFontTx/>
              <a:buChar char="•"/>
            </a:pPr>
            <a:r>
              <a:rPr lang="es-MX" sz="2000" b="1" dirty="0">
                <a:solidFill>
                  <a:srgbClr val="C0504D"/>
                </a:solidFill>
              </a:rPr>
              <a:t> HIGIENE PERSONAL</a:t>
            </a:r>
          </a:p>
          <a:p>
            <a:pPr>
              <a:buFontTx/>
              <a:buChar char="•"/>
            </a:pPr>
            <a:r>
              <a:rPr lang="es-MX" sz="2000" b="1" dirty="0">
                <a:solidFill>
                  <a:srgbClr val="C0504D"/>
                </a:solidFill>
              </a:rPr>
              <a:t> VIVIENDA HIGIÉNICA</a:t>
            </a:r>
          </a:p>
          <a:p>
            <a:pPr>
              <a:buFont typeface="Arial" pitchFamily="34" charset="0"/>
              <a:buChar char="•"/>
            </a:pPr>
            <a:r>
              <a:rPr lang="es-MX" sz="2000" b="1" dirty="0">
                <a:solidFill>
                  <a:srgbClr val="C0504D"/>
                </a:solidFill>
              </a:rPr>
              <a:t> CONDICIONES DE TRABAJO </a:t>
            </a:r>
            <a:r>
              <a:rPr lang="es-MX" sz="2000" b="1" dirty="0">
                <a:solidFill>
                  <a:srgbClr val="C0504D"/>
                </a:solidFill>
              </a:rPr>
              <a:t>		 </a:t>
            </a:r>
          </a:p>
          <a:p>
            <a:pPr>
              <a:buFont typeface="Arial" pitchFamily="34" charset="0"/>
              <a:buChar char="•"/>
            </a:pPr>
            <a:r>
              <a:rPr lang="es-MX" sz="2000" b="1" dirty="0">
                <a:solidFill>
                  <a:srgbClr val="C0504D"/>
                </a:solidFill>
              </a:rPr>
              <a:t> RECREACIÓN</a:t>
            </a:r>
          </a:p>
          <a:p>
            <a:pPr>
              <a:buFont typeface="Arial" pitchFamily="34" charset="0"/>
              <a:buChar char="•"/>
            </a:pPr>
            <a:endParaRPr lang="es-MX" sz="2000" b="1" dirty="0">
              <a:solidFill>
                <a:srgbClr val="C0504D"/>
              </a:solidFill>
            </a:endParaRPr>
          </a:p>
          <a:p>
            <a:pPr>
              <a:buFont typeface="Arial" pitchFamily="34" charset="0"/>
              <a:buChar char="•"/>
            </a:pPr>
            <a:endParaRPr lang="es-MX" sz="2000" b="1" dirty="0">
              <a:solidFill>
                <a:srgbClr val="C0504D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MX" sz="2800" b="1" dirty="0">
                <a:solidFill>
                  <a:srgbClr val="C0504D"/>
                </a:solidFill>
              </a:rPr>
              <a:t> BÚSQUEDA </a:t>
            </a:r>
            <a:r>
              <a:rPr lang="es-MX" sz="2800" b="1" dirty="0">
                <a:solidFill>
                  <a:srgbClr val="C0504D"/>
                </a:solidFill>
              </a:rPr>
              <a:t>DE CASOS </a:t>
            </a:r>
            <a:r>
              <a:rPr lang="es-MX" sz="2800" b="1" dirty="0">
                <a:solidFill>
                  <a:srgbClr val="C0504D"/>
                </a:solidFill>
              </a:rPr>
              <a:t> </a:t>
            </a:r>
          </a:p>
          <a:p>
            <a:r>
              <a:rPr lang="es-MX" sz="2800" b="1" dirty="0">
                <a:solidFill>
                  <a:srgbClr val="C0504D"/>
                </a:solidFill>
              </a:rPr>
              <a:t>                SOSPECHOSOS </a:t>
            </a:r>
            <a:r>
              <a:rPr lang="es-MX" sz="2800" b="1" dirty="0">
                <a:solidFill>
                  <a:srgbClr val="002060"/>
                </a:solidFill>
              </a:rPr>
              <a:t>(</a:t>
            </a:r>
            <a:r>
              <a:rPr lang="es-MX" sz="2800" b="1" u="sng" dirty="0">
                <a:solidFill>
                  <a:srgbClr val="002060"/>
                </a:solidFill>
              </a:rPr>
              <a:t>VIGILANCIA</a:t>
            </a:r>
            <a:r>
              <a:rPr lang="es-MX" sz="2800" b="1" dirty="0">
                <a:solidFill>
                  <a:srgbClr val="002060"/>
                </a:solidFill>
              </a:rPr>
              <a:t>)</a:t>
            </a:r>
            <a:endParaRPr lang="es-MX" sz="2800" b="1" dirty="0">
              <a:solidFill>
                <a:srgbClr val="002060"/>
              </a:solidFill>
            </a:endParaRPr>
          </a:p>
          <a:p>
            <a:pPr>
              <a:buFontTx/>
              <a:buChar char="•"/>
            </a:pPr>
            <a:r>
              <a:rPr lang="es-MX" sz="2800" b="1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VACUNACIÓN</a:t>
            </a:r>
          </a:p>
          <a:p>
            <a:pPr>
              <a:buFontTx/>
              <a:buChar char="•"/>
            </a:pPr>
            <a:r>
              <a:rPr lang="es-MX" sz="2800" b="1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QUIMIPROFILAXIS</a:t>
            </a:r>
            <a:endParaRPr lang="es-MX" sz="2800" b="1" dirty="0">
              <a:solidFill>
                <a:srgbClr val="C050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•"/>
            </a:pPr>
            <a:r>
              <a:rPr lang="es-MX" sz="2800" b="1" dirty="0">
                <a:solidFill>
                  <a:srgbClr val="002060"/>
                </a:solidFill>
              </a:rPr>
              <a:t> </a:t>
            </a:r>
            <a:r>
              <a:rPr lang="es-MX" sz="2800" b="1" dirty="0" smtClean="0">
                <a:solidFill>
                  <a:srgbClr val="002060"/>
                </a:solidFill>
              </a:rPr>
              <a:t>CUARENTENA</a:t>
            </a:r>
            <a:endParaRPr lang="es-E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59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" dur="500"/>
                                        <p:tgtEl>
                                          <p:spTgt spid="67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"/>
                                        <p:tgtEl>
                                          <p:spTgt spid="67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500"/>
                                        <p:tgtEl>
                                          <p:spTgt spid="67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" dur="500"/>
                                        <p:tgtEl>
                                          <p:spTgt spid="675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675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" dur="500"/>
                                        <p:tgtEl>
                                          <p:spTgt spid="675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0" dur="500"/>
                                        <p:tgtEl>
                                          <p:spTgt spid="675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500"/>
                                        <p:tgtEl>
                                          <p:spTgt spid="675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8" dur="500"/>
                                        <p:tgtEl>
                                          <p:spTgt spid="675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2" dur="500"/>
                                        <p:tgtEl>
                                          <p:spTgt spid="675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6" dur="500"/>
                                        <p:tgtEl>
                                          <p:spTgt spid="675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0" dur="500"/>
                                        <p:tgtEl>
                                          <p:spTgt spid="6759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autoUpdateAnimBg="0"/>
      <p:bldP spid="67589" grpId="0" animBg="1" autoUpdateAnimBg="0"/>
      <p:bldP spid="67590" grpId="0" build="p" autoUpdateAnimBg="0" advAuto="0"/>
    </p:bldLst>
  </p:timing>
</p:sld>
</file>

<file path=ppt/theme/theme1.xml><?xml version="1.0" encoding="utf-8"?>
<a:theme xmlns:a="http://schemas.openxmlformats.org/drawingml/2006/main" name="1_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87</Words>
  <Application>Microsoft Office PowerPoint</Application>
  <PresentationFormat>Panorámica</PresentationFormat>
  <Paragraphs>47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Arial Black</vt:lpstr>
      <vt:lpstr>Calibri</vt:lpstr>
      <vt:lpstr>1_Tema de Office</vt:lpstr>
      <vt:lpstr>MEDIDAS DE CONTROL  SOBRE EL RESERVORIO (ESLABÓN DEL AGENTE)</vt:lpstr>
      <vt:lpstr>MEDIDAS DE CONTROL  MECANISMO DE TRANSMISIÓN (ESLABÓN DEL AMBIENTE)</vt:lpstr>
      <vt:lpstr>MEDIDAS DE CONTROL  SOBRE EL SUSCEPTIBLE SANO (HUÉSPED SUSCEPTIBLE)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MEDIDAS DE CONTROL  SOBRE EL RESERVORIO (ESLABÓN DEL AGENTE)</dc:title>
  <dc:creator>ivonnemp@infomed.sld.cu</dc:creator>
  <cp:lastModifiedBy>ivonnemp@infomed.sld.cu</cp:lastModifiedBy>
  <cp:revision>1</cp:revision>
  <dcterms:created xsi:type="dcterms:W3CDTF">2020-03-25T03:39:17Z</dcterms:created>
  <dcterms:modified xsi:type="dcterms:W3CDTF">2020-03-25T03:42:38Z</dcterms:modified>
</cp:coreProperties>
</file>