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8" r:id="rId2"/>
    <p:sldId id="307" r:id="rId3"/>
    <p:sldId id="369" r:id="rId4"/>
    <p:sldId id="397" r:id="rId5"/>
    <p:sldId id="257" r:id="rId6"/>
    <p:sldId id="398" r:id="rId7"/>
    <p:sldId id="261" r:id="rId8"/>
    <p:sldId id="399" r:id="rId9"/>
    <p:sldId id="400" r:id="rId10"/>
    <p:sldId id="281" r:id="rId11"/>
    <p:sldId id="401" r:id="rId12"/>
    <p:sldId id="289" r:id="rId13"/>
    <p:sldId id="265" r:id="rId14"/>
    <p:sldId id="282" r:id="rId15"/>
    <p:sldId id="283" r:id="rId16"/>
    <p:sldId id="279" r:id="rId17"/>
    <p:sldId id="287" r:id="rId18"/>
    <p:sldId id="308" r:id="rId19"/>
    <p:sldId id="284" r:id="rId20"/>
    <p:sldId id="285" r:id="rId21"/>
    <p:sldId id="288" r:id="rId22"/>
    <p:sldId id="309" r:id="rId23"/>
    <p:sldId id="402" r:id="rId24"/>
    <p:sldId id="403" r:id="rId25"/>
    <p:sldId id="404" r:id="rId26"/>
    <p:sldId id="405" r:id="rId27"/>
    <p:sldId id="406" r:id="rId28"/>
    <p:sldId id="407" r:id="rId29"/>
    <p:sldId id="408" r:id="rId30"/>
    <p:sldId id="409" r:id="rId31"/>
    <p:sldId id="271" r:id="rId32"/>
    <p:sldId id="410" r:id="rId33"/>
    <p:sldId id="425" r:id="rId34"/>
    <p:sldId id="411" r:id="rId35"/>
    <p:sldId id="412" r:id="rId36"/>
    <p:sldId id="413" r:id="rId37"/>
    <p:sldId id="414" r:id="rId38"/>
    <p:sldId id="415" r:id="rId39"/>
    <p:sldId id="416" r:id="rId40"/>
    <p:sldId id="417" r:id="rId41"/>
    <p:sldId id="418" r:id="rId42"/>
    <p:sldId id="419" r:id="rId43"/>
    <p:sldId id="421" r:id="rId44"/>
    <p:sldId id="422" r:id="rId45"/>
    <p:sldId id="420" r:id="rId46"/>
    <p:sldId id="426" r:id="rId47"/>
    <p:sldId id="272" r:id="rId48"/>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AFC06-1E21-B80B-0201-FDE6FD12C22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ECADFC-4EB9-5E0A-EA05-FF240BD61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BA0964-3F79-2275-EC85-7C24EAEBF809}"/>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5" name="Marcador de pie de página 4">
            <a:extLst>
              <a:ext uri="{FF2B5EF4-FFF2-40B4-BE49-F238E27FC236}">
                <a16:creationId xmlns:a16="http://schemas.microsoft.com/office/drawing/2014/main" id="{787720CC-0DFE-99C5-DFA8-4AB9040B60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E37650-4BB9-3C7B-56A1-8C61A7E1F6DA}"/>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30437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2566D-F02B-A19C-29D8-56200E8271D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9F2D840-9E55-41C7-8006-0BA7D47BF3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68356-5019-0BFE-6F51-1898E734882B}"/>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5" name="Marcador de pie de página 4">
            <a:extLst>
              <a:ext uri="{FF2B5EF4-FFF2-40B4-BE49-F238E27FC236}">
                <a16:creationId xmlns:a16="http://schemas.microsoft.com/office/drawing/2014/main" id="{BEF7A34E-5239-C93E-2777-E7DB255D79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DD91B-1DA6-483F-119B-461A476906C3}"/>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264066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E6F195-C559-0237-F750-764343431C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BB3A1A6-CECD-508A-FED6-8C8F4B6F892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ACC90D-F161-1054-4C94-B5292C075400}"/>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5" name="Marcador de pie de página 4">
            <a:extLst>
              <a:ext uri="{FF2B5EF4-FFF2-40B4-BE49-F238E27FC236}">
                <a16:creationId xmlns:a16="http://schemas.microsoft.com/office/drawing/2014/main" id="{D44565BD-E3D9-A11D-7C19-0A440A724C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EA9F3E-E1A1-1DE9-0A88-C7A62E6C4D14}"/>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224820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5292A-03E9-E367-B166-3376A25871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0145F65-9F2A-4CD7-0F93-56BE074605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2A53B-F7AC-F013-6CA0-37BB2FC838B2}"/>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5" name="Marcador de pie de página 4">
            <a:extLst>
              <a:ext uri="{FF2B5EF4-FFF2-40B4-BE49-F238E27FC236}">
                <a16:creationId xmlns:a16="http://schemas.microsoft.com/office/drawing/2014/main" id="{760BEB67-5F0D-6F0A-114B-BCF8FD43D1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93F75A-D339-1C30-0634-46BD927832E5}"/>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366928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5C2F8-2A05-0D7C-F8EF-FBFCC65C5A4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1337667-3121-5F19-895A-3FF6292DB8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1E127-AAAA-7810-5BBC-C919F2583204}"/>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5" name="Marcador de pie de página 4">
            <a:extLst>
              <a:ext uri="{FF2B5EF4-FFF2-40B4-BE49-F238E27FC236}">
                <a16:creationId xmlns:a16="http://schemas.microsoft.com/office/drawing/2014/main" id="{1AF2B415-7B5E-0965-32DD-350250968C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1E61AB-8138-DFB9-9599-AC18324B43C6}"/>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362573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B93A9-FE42-71AE-BEE7-AE1E7208FD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E668A2-CF1B-D0FF-0370-E16D27938C2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B58A50F-ADF9-5117-0CB8-93FE416DAE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525E180-F448-0602-3FEA-6E0DBCD9DEAE}"/>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6" name="Marcador de pie de página 5">
            <a:extLst>
              <a:ext uri="{FF2B5EF4-FFF2-40B4-BE49-F238E27FC236}">
                <a16:creationId xmlns:a16="http://schemas.microsoft.com/office/drawing/2014/main" id="{51932E77-DCD0-24AF-EEDE-E81436D066A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9F5C75-BE7C-79DF-5781-0751443367DF}"/>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390187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3A1DB-FD94-1B3D-94CA-2EABD5EC432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DE8D8-F197-7F34-BABD-AFC01A7C2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1C4F2BB-6B09-2518-9945-0B01A449037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18DD41F-E91D-05A7-23C5-90D330B42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50AF11-F19C-E003-AF22-31310E150D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362F4E1-8D56-3007-13FC-EC703C6932D3}"/>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8" name="Marcador de pie de página 7">
            <a:extLst>
              <a:ext uri="{FF2B5EF4-FFF2-40B4-BE49-F238E27FC236}">
                <a16:creationId xmlns:a16="http://schemas.microsoft.com/office/drawing/2014/main" id="{32B40216-758A-D488-E1CE-9AF3B29A99A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76598F-35E8-1F4B-5AD8-602FFE1B85EB}"/>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7988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A7CFE-0A0E-F88E-39BB-A39CEAD4B3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F7F670-772F-07C4-8212-B7FBAE7E941D}"/>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4" name="Marcador de pie de página 3">
            <a:extLst>
              <a:ext uri="{FF2B5EF4-FFF2-40B4-BE49-F238E27FC236}">
                <a16:creationId xmlns:a16="http://schemas.microsoft.com/office/drawing/2014/main" id="{CE3D0686-D15C-D68A-9D73-4222C51C845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741B164-A246-5C06-6B90-E52CDB5A1EDD}"/>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377884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2A129C-9E20-3DF5-3FED-5EFF72D840A3}"/>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3" name="Marcador de pie de página 2">
            <a:extLst>
              <a:ext uri="{FF2B5EF4-FFF2-40B4-BE49-F238E27FC236}">
                <a16:creationId xmlns:a16="http://schemas.microsoft.com/office/drawing/2014/main" id="{B116D934-BBE7-7070-D662-E5269A3B53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DC93038-B218-811B-FF69-3FFA3CA52EE1}"/>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163056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98518-C884-BB2C-9D3D-619E1A9674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BE097C-DF03-BF2B-38E7-BE6B5633B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62034F7-7858-13F4-74EE-30B8908A3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FCA4B57-DA3C-2C21-5FA8-B4522D07F413}"/>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6" name="Marcador de pie de página 5">
            <a:extLst>
              <a:ext uri="{FF2B5EF4-FFF2-40B4-BE49-F238E27FC236}">
                <a16:creationId xmlns:a16="http://schemas.microsoft.com/office/drawing/2014/main" id="{80246D29-9BF2-B002-42FE-ED3DF091930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928D3E-7C3F-4CC8-05B6-56850B1FC0C7}"/>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10535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78240-EE7E-8FC6-56C7-A063581C42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0CA7E0A-4B03-325B-59EB-7E9407619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F4F7CF-678C-D38F-2A03-9E7DFB97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4E853C-632E-697E-8D40-EDB576FB2665}"/>
              </a:ext>
            </a:extLst>
          </p:cNvPr>
          <p:cNvSpPr>
            <a:spLocks noGrp="1"/>
          </p:cNvSpPr>
          <p:nvPr>
            <p:ph type="dt" sz="half" idx="10"/>
          </p:nvPr>
        </p:nvSpPr>
        <p:spPr/>
        <p:txBody>
          <a:bodyPr/>
          <a:lstStyle/>
          <a:p>
            <a:fld id="{21130DC8-681F-4F45-AF9B-6227EB0F6852}" type="datetimeFigureOut">
              <a:rPr lang="es-ES" smtClean="0"/>
              <a:t>07/10/2024</a:t>
            </a:fld>
            <a:endParaRPr lang="es-ES"/>
          </a:p>
        </p:txBody>
      </p:sp>
      <p:sp>
        <p:nvSpPr>
          <p:cNvPr id="6" name="Marcador de pie de página 5">
            <a:extLst>
              <a:ext uri="{FF2B5EF4-FFF2-40B4-BE49-F238E27FC236}">
                <a16:creationId xmlns:a16="http://schemas.microsoft.com/office/drawing/2014/main" id="{53AC6C6F-ED8E-3A10-A388-C175297F06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4B80CB-1A59-1496-EC29-A790DAF44641}"/>
              </a:ext>
            </a:extLst>
          </p:cNvPr>
          <p:cNvSpPr>
            <a:spLocks noGrp="1"/>
          </p:cNvSpPr>
          <p:nvPr>
            <p:ph type="sldNum" sz="quarter" idx="12"/>
          </p:nvPr>
        </p:nvSpPr>
        <p:spPr/>
        <p:txBody>
          <a:bodyPr/>
          <a:lstStyle/>
          <a:p>
            <a:fld id="{B4EF1276-A94C-4418-95A9-C29803A5BFCC}" type="slidenum">
              <a:rPr lang="es-ES" smtClean="0"/>
              <a:t>‹Nº›</a:t>
            </a:fld>
            <a:endParaRPr lang="es-ES"/>
          </a:p>
        </p:txBody>
      </p:sp>
    </p:spTree>
    <p:extLst>
      <p:ext uri="{BB962C8B-B14F-4D97-AF65-F5344CB8AC3E}">
        <p14:creationId xmlns:p14="http://schemas.microsoft.com/office/powerpoint/2010/main" val="313051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27AE99-165A-5F9A-34D5-989A701F9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6A28C-7151-E138-B6F7-F52BF0A04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2E3CBE-32D4-1D53-3C42-C0A362EB7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30DC8-681F-4F45-AF9B-6227EB0F6852}" type="datetimeFigureOut">
              <a:rPr lang="es-ES" smtClean="0"/>
              <a:t>07/10/2024</a:t>
            </a:fld>
            <a:endParaRPr lang="es-ES"/>
          </a:p>
        </p:txBody>
      </p:sp>
      <p:sp>
        <p:nvSpPr>
          <p:cNvPr id="5" name="Marcador de pie de página 4">
            <a:extLst>
              <a:ext uri="{FF2B5EF4-FFF2-40B4-BE49-F238E27FC236}">
                <a16:creationId xmlns:a16="http://schemas.microsoft.com/office/drawing/2014/main" id="{A01D2516-14E2-6695-FEEE-4925CBB1C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7396D95-B7A1-86D6-BEAB-7C6B14F1F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F1276-A94C-4418-95A9-C29803A5BFCC}" type="slidenum">
              <a:rPr lang="es-ES" smtClean="0"/>
              <a:t>‹Nº›</a:t>
            </a:fld>
            <a:endParaRPr lang="es-ES"/>
          </a:p>
        </p:txBody>
      </p:sp>
    </p:spTree>
    <p:extLst>
      <p:ext uri="{BB962C8B-B14F-4D97-AF65-F5344CB8AC3E}">
        <p14:creationId xmlns:p14="http://schemas.microsoft.com/office/powerpoint/2010/main" val="428678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badendentistas.com/indicaciones-y-contraindicaciones-de-la-exodonci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BE82B73-7278-8F03-0DC3-30F24B865554}"/>
              </a:ext>
            </a:extLst>
          </p:cNvPr>
          <p:cNvSpPr txBox="1">
            <a:spLocks/>
          </p:cNvSpPr>
          <p:nvPr/>
        </p:nvSpPr>
        <p:spPr bwMode="auto">
          <a:xfrm>
            <a:off x="1" y="0"/>
            <a:ext cx="5381626" cy="1214438"/>
          </a:xfrm>
          <a:prstGeom prst="rect">
            <a:avLst/>
          </a:prstGeom>
          <a:solidFill>
            <a:srgbClr val="00B0F0"/>
          </a:solidFill>
          <a:ln w="9525">
            <a:noFill/>
            <a:miter lim="800000"/>
            <a:headEnd/>
            <a:tailEnd/>
          </a:ln>
        </p:spPr>
        <p:txBody>
          <a:bodyPr anchor="ctr"/>
          <a:lstStyle/>
          <a:p>
            <a:pPr algn="ctr">
              <a:defRPr/>
            </a:pPr>
            <a:r>
              <a:rPr lang="es-ES_tradnl" sz="2400" b="1" dirty="0">
                <a:solidFill>
                  <a:srgbClr val="FFFF00"/>
                </a:solidFill>
                <a:latin typeface="+mj-lt"/>
                <a:ea typeface="+mj-ea"/>
                <a:cs typeface="+mj-cs"/>
              </a:rPr>
              <a:t>UNIVERSIDAD DE CIENCIAS MÉDICAS DE LA HABANA </a:t>
            </a:r>
            <a:br>
              <a:rPr lang="es-ES_tradnl" sz="2400" b="1" dirty="0">
                <a:solidFill>
                  <a:srgbClr val="FFFF00"/>
                </a:solidFill>
                <a:latin typeface="+mj-lt"/>
                <a:ea typeface="+mj-ea"/>
                <a:cs typeface="+mj-cs"/>
              </a:rPr>
            </a:br>
            <a:r>
              <a:rPr lang="es-ES_tradnl" sz="2400" b="1" dirty="0">
                <a:solidFill>
                  <a:srgbClr val="FFFF00"/>
                </a:solidFill>
                <a:latin typeface="+mj-lt"/>
                <a:ea typeface="+mj-ea"/>
                <a:cs typeface="+mj-cs"/>
              </a:rPr>
              <a:t>   FACULTAD ¨ MIGUEL ENRÍQUEZ¨</a:t>
            </a:r>
          </a:p>
        </p:txBody>
      </p:sp>
      <p:pic>
        <p:nvPicPr>
          <p:cNvPr id="2051" name="Picture 2" descr="E:\Mis documentos\Imagenes\image signo de la medicina.JPG">
            <a:extLst>
              <a:ext uri="{FF2B5EF4-FFF2-40B4-BE49-F238E27FC236}">
                <a16:creationId xmlns:a16="http://schemas.microsoft.com/office/drawing/2014/main" id="{65692FEF-48DD-89AE-2983-AE598D9DB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1"/>
            <a:ext cx="1143000" cy="135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8 CuadroTexto">
            <a:extLst>
              <a:ext uri="{FF2B5EF4-FFF2-40B4-BE49-F238E27FC236}">
                <a16:creationId xmlns:a16="http://schemas.microsoft.com/office/drawing/2014/main" id="{04B1DA22-5B4F-91D1-4B95-5DF42BD39AA2}"/>
              </a:ext>
            </a:extLst>
          </p:cNvPr>
          <p:cNvSpPr txBox="1">
            <a:spLocks noChangeArrowheads="1"/>
          </p:cNvSpPr>
          <p:nvPr/>
        </p:nvSpPr>
        <p:spPr bwMode="auto">
          <a:xfrm>
            <a:off x="3667126" y="2143125"/>
            <a:ext cx="7000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ES" altLang="es-ES" sz="2400">
                <a:solidFill>
                  <a:srgbClr val="C00000"/>
                </a:solidFill>
              </a:rPr>
              <a:t>Msc. Dra. Yivelín Fernández Queija</a:t>
            </a:r>
          </a:p>
          <a:p>
            <a:pPr algn="r" eaLnBrk="1" hangingPunct="1"/>
            <a:r>
              <a:rPr lang="es-ES" altLang="es-ES" sz="2400">
                <a:solidFill>
                  <a:srgbClr val="C00000"/>
                </a:solidFill>
              </a:rPr>
              <a:t>Especialista de primer grado en Estomatología General Integral</a:t>
            </a:r>
          </a:p>
          <a:p>
            <a:pPr algn="r" eaLnBrk="1" hangingPunct="1"/>
            <a:r>
              <a:rPr lang="es-ES" altLang="es-ES" sz="2400">
                <a:solidFill>
                  <a:srgbClr val="C00000"/>
                </a:solidFill>
              </a:rPr>
              <a:t>Máster en urgencias estomatológicas</a:t>
            </a:r>
          </a:p>
        </p:txBody>
      </p:sp>
      <p:sp>
        <p:nvSpPr>
          <p:cNvPr id="2054" name="7 CuadroTexto">
            <a:extLst>
              <a:ext uri="{FF2B5EF4-FFF2-40B4-BE49-F238E27FC236}">
                <a16:creationId xmlns:a16="http://schemas.microsoft.com/office/drawing/2014/main" id="{B770CC6F-B88D-8DF4-FBB2-2899760DA5A0}"/>
              </a:ext>
            </a:extLst>
          </p:cNvPr>
          <p:cNvSpPr txBox="1">
            <a:spLocks noChangeArrowheads="1"/>
          </p:cNvSpPr>
          <p:nvPr/>
        </p:nvSpPr>
        <p:spPr bwMode="auto">
          <a:xfrm>
            <a:off x="2238375" y="4398557"/>
            <a:ext cx="742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3200" b="1" dirty="0">
                <a:solidFill>
                  <a:srgbClr val="C00000"/>
                </a:solidFill>
              </a:rPr>
              <a:t>Exodoncia</a:t>
            </a:r>
          </a:p>
          <a:p>
            <a:pPr algn="ctr" eaLnBrk="1" hangingPunct="1"/>
            <a:r>
              <a:rPr lang="es-ES" altLang="es-ES" sz="2000" b="1" dirty="0">
                <a:solidFill>
                  <a:srgbClr val="C00000"/>
                </a:solidFill>
              </a:rPr>
              <a:t>Conferencia , ejercicio de obtención de categoría docente de Auxiliar</a:t>
            </a:r>
          </a:p>
        </p:txBody>
      </p:sp>
      <p:pic>
        <p:nvPicPr>
          <p:cNvPr id="2" name="Imagen 1">
            <a:extLst>
              <a:ext uri="{FF2B5EF4-FFF2-40B4-BE49-F238E27FC236}">
                <a16:creationId xmlns:a16="http://schemas.microsoft.com/office/drawing/2014/main" id="{F6154F18-1908-ABA2-66B1-A3BFDE1F0C7D}"/>
              </a:ext>
            </a:extLst>
          </p:cNvPr>
          <p:cNvPicPr>
            <a:picLocks noChangeAspect="1"/>
          </p:cNvPicPr>
          <p:nvPr/>
        </p:nvPicPr>
        <p:blipFill>
          <a:blip r:embed="rId3"/>
          <a:stretch>
            <a:fillRect/>
          </a:stretch>
        </p:blipFill>
        <p:spPr>
          <a:xfrm>
            <a:off x="6524625" y="0"/>
            <a:ext cx="5657407" cy="12863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C84081-69E8-A583-B733-1905934FF3FD}"/>
              </a:ext>
            </a:extLst>
          </p:cNvPr>
          <p:cNvSpPr txBox="1"/>
          <p:nvPr/>
        </p:nvSpPr>
        <p:spPr>
          <a:xfrm>
            <a:off x="1026889" y="2009553"/>
            <a:ext cx="9775789" cy="3662541"/>
          </a:xfrm>
          <a:prstGeom prst="rect">
            <a:avLst/>
          </a:prstGeom>
          <a:noFill/>
        </p:spPr>
        <p:txBody>
          <a:bodyPr wrap="square">
            <a:spAutoFit/>
          </a:bodyPr>
          <a:lstStyle/>
          <a:p>
            <a:r>
              <a:rPr lang="es-ES" sz="3200" b="1" dirty="0">
                <a:solidFill>
                  <a:srgbClr val="C00000"/>
                </a:solidFill>
                <a:latin typeface="Arial" panose="020B0604020202020204" pitchFamily="34" charset="0"/>
                <a:cs typeface="Arial" panose="020B0604020202020204" pitchFamily="34" charset="0"/>
              </a:rPr>
              <a:t>          Requisitos para realizar una exodoncia</a:t>
            </a:r>
          </a:p>
          <a:p>
            <a:r>
              <a:rPr lang="es-ES" sz="3200" b="1" dirty="0">
                <a:solidFill>
                  <a:srgbClr val="C00000"/>
                </a:solidFill>
                <a:latin typeface="Arial" panose="020B0604020202020204" pitchFamily="34" charset="0"/>
                <a:cs typeface="Arial" panose="020B0604020202020204" pitchFamily="34" charset="0"/>
              </a:rPr>
              <a:t> </a:t>
            </a:r>
          </a:p>
          <a:p>
            <a:endParaRPr lang="es-ES" sz="24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Condiciones higiénico sanitarias de los operadores y el local.</a:t>
            </a:r>
          </a:p>
          <a:p>
            <a:r>
              <a:rPr lang="es-E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  Buena iluminación. </a:t>
            </a:r>
          </a:p>
          <a:p>
            <a:pPr marL="342900" indent="-34290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 Privacidad del paciente.</a:t>
            </a:r>
          </a:p>
        </p:txBody>
      </p:sp>
      <p:pic>
        <p:nvPicPr>
          <p:cNvPr id="2" name="Imagen 1">
            <a:extLst>
              <a:ext uri="{FF2B5EF4-FFF2-40B4-BE49-F238E27FC236}">
                <a16:creationId xmlns:a16="http://schemas.microsoft.com/office/drawing/2014/main" id="{85BC8D37-3437-9D29-FF77-220D03BABD70}"/>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AutoShape 3">
            <a:extLst>
              <a:ext uri="{FF2B5EF4-FFF2-40B4-BE49-F238E27FC236}">
                <a16:creationId xmlns:a16="http://schemas.microsoft.com/office/drawing/2014/main" id="{958EA862-B0FA-7BF2-C50C-3B9DE1A76B2D}"/>
              </a:ext>
            </a:extLst>
          </p:cNvPr>
          <p:cNvSpPr>
            <a:spLocks noChangeArrowheads="1"/>
          </p:cNvSpPr>
          <p:nvPr/>
        </p:nvSpPr>
        <p:spPr bwMode="auto">
          <a:xfrm>
            <a:off x="1105785" y="1933655"/>
            <a:ext cx="9339853" cy="763503"/>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5" name="AutoShape 3">
            <a:extLst>
              <a:ext uri="{FF2B5EF4-FFF2-40B4-BE49-F238E27FC236}">
                <a16:creationId xmlns:a16="http://schemas.microsoft.com/office/drawing/2014/main" id="{35CAE414-D6C7-D11C-8EC7-810CE9D65527}"/>
              </a:ext>
            </a:extLst>
          </p:cNvPr>
          <p:cNvSpPr>
            <a:spLocks noChangeArrowheads="1"/>
          </p:cNvSpPr>
          <p:nvPr/>
        </p:nvSpPr>
        <p:spPr bwMode="auto">
          <a:xfrm>
            <a:off x="1026889" y="3429000"/>
            <a:ext cx="9616299" cy="2646932"/>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92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9F6034-0264-4A04-18D5-705F819A7668}"/>
              </a:ext>
            </a:extLst>
          </p:cNvPr>
          <p:cNvPicPr>
            <a:picLocks noChangeAspect="1"/>
          </p:cNvPicPr>
          <p:nvPr/>
        </p:nvPicPr>
        <p:blipFill>
          <a:blip r:embed="rId2"/>
          <a:stretch>
            <a:fillRect/>
          </a:stretch>
        </p:blipFill>
        <p:spPr>
          <a:xfrm>
            <a:off x="6979468" y="0"/>
            <a:ext cx="5212532" cy="1286367"/>
          </a:xfrm>
          <a:prstGeom prst="rect">
            <a:avLst/>
          </a:prstGeom>
        </p:spPr>
      </p:pic>
      <p:sp>
        <p:nvSpPr>
          <p:cNvPr id="9" name="CuadroTexto 8">
            <a:extLst>
              <a:ext uri="{FF2B5EF4-FFF2-40B4-BE49-F238E27FC236}">
                <a16:creationId xmlns:a16="http://schemas.microsoft.com/office/drawing/2014/main" id="{2D4D9E4D-7B31-0E84-7D9A-2C988559A02B}"/>
              </a:ext>
            </a:extLst>
          </p:cNvPr>
          <p:cNvSpPr txBox="1"/>
          <p:nvPr/>
        </p:nvSpPr>
        <p:spPr>
          <a:xfrm>
            <a:off x="525294" y="2101174"/>
            <a:ext cx="10616839" cy="2677656"/>
          </a:xfrm>
          <a:prstGeom prst="rect">
            <a:avLst/>
          </a:prstGeom>
          <a:noFill/>
        </p:spPr>
        <p:txBody>
          <a:bodyPr wrap="square" rtlCol="0">
            <a:spAutoFit/>
          </a:bodyPr>
          <a:lstStyle/>
          <a:p>
            <a:r>
              <a:rPr lang="es-ES" sz="2400" b="1" dirty="0">
                <a:solidFill>
                  <a:srgbClr val="C00000"/>
                </a:solidFill>
                <a:latin typeface="Arial" panose="020B0604020202020204" pitchFamily="34" charset="0"/>
                <a:cs typeface="Arial" panose="020B0604020202020204" pitchFamily="34" charset="0"/>
              </a:rPr>
              <a:t>Asepsia</a:t>
            </a:r>
            <a:r>
              <a:rPr lang="es-ES" sz="2400" dirty="0">
                <a:latin typeface="Arial" panose="020B0604020202020204" pitchFamily="34" charset="0"/>
                <a:cs typeface="Arial" panose="020B0604020202020204" pitchFamily="34" charset="0"/>
              </a:rPr>
              <a:t>:  Ausencia de microorganismos que pueden causar        enfermedad. Incluye la preparación del equipo, el  instrumental, y el campo operatorio mediante los mecanismos de esterilización y desinfección.</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b="1" dirty="0">
                <a:solidFill>
                  <a:srgbClr val="C00000"/>
                </a:solidFill>
                <a:latin typeface="Arial" panose="020B0604020202020204" pitchFamily="34" charset="0"/>
                <a:cs typeface="Arial" panose="020B0604020202020204" pitchFamily="34" charset="0"/>
              </a:rPr>
              <a:t>Antisepsia</a:t>
            </a:r>
            <a:r>
              <a:rPr lang="es-ES" sz="2400" dirty="0">
                <a:latin typeface="Arial" panose="020B0604020202020204" pitchFamily="34" charset="0"/>
                <a:cs typeface="Arial" panose="020B0604020202020204" pitchFamily="34" charset="0"/>
              </a:rPr>
              <a:t>: Conjunto de procedimientos o actividades destinados a inhibir o destruir los macroorganismos potencialmente patógenos.</a:t>
            </a:r>
          </a:p>
        </p:txBody>
      </p:sp>
      <p:sp>
        <p:nvSpPr>
          <p:cNvPr id="10" name="AutoShape 3">
            <a:extLst>
              <a:ext uri="{FF2B5EF4-FFF2-40B4-BE49-F238E27FC236}">
                <a16:creationId xmlns:a16="http://schemas.microsoft.com/office/drawing/2014/main" id="{26EFF48E-0607-084C-9BA9-72240C951C28}"/>
              </a:ext>
            </a:extLst>
          </p:cNvPr>
          <p:cNvSpPr>
            <a:spLocks noChangeArrowheads="1"/>
          </p:cNvSpPr>
          <p:nvPr/>
        </p:nvSpPr>
        <p:spPr bwMode="auto">
          <a:xfrm>
            <a:off x="525294" y="2011595"/>
            <a:ext cx="10521934" cy="141740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11" name="AutoShape 3">
            <a:extLst>
              <a:ext uri="{FF2B5EF4-FFF2-40B4-BE49-F238E27FC236}">
                <a16:creationId xmlns:a16="http://schemas.microsoft.com/office/drawing/2014/main" id="{0C422247-C03A-6D32-A659-1EBB1578EDDF}"/>
              </a:ext>
            </a:extLst>
          </p:cNvPr>
          <p:cNvSpPr>
            <a:spLocks noChangeArrowheads="1"/>
          </p:cNvSpPr>
          <p:nvPr/>
        </p:nvSpPr>
        <p:spPr bwMode="auto">
          <a:xfrm>
            <a:off x="525293" y="3774558"/>
            <a:ext cx="10723954" cy="141740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33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C2EECF-56DE-401B-6BB9-3A38BB89A26F}"/>
              </a:ext>
            </a:extLst>
          </p:cNvPr>
          <p:cNvPicPr>
            <a:picLocks noChangeAspect="1"/>
          </p:cNvPicPr>
          <p:nvPr/>
        </p:nvPicPr>
        <p:blipFill>
          <a:blip r:embed="rId2"/>
          <a:stretch>
            <a:fillRect/>
          </a:stretch>
        </p:blipFill>
        <p:spPr>
          <a:xfrm>
            <a:off x="6979468" y="0"/>
            <a:ext cx="5212532" cy="1286367"/>
          </a:xfrm>
          <a:prstGeom prst="rect">
            <a:avLst/>
          </a:prstGeom>
        </p:spPr>
      </p:pic>
      <p:graphicFrame>
        <p:nvGraphicFramePr>
          <p:cNvPr id="4" name="Tabla 3">
            <a:extLst>
              <a:ext uri="{FF2B5EF4-FFF2-40B4-BE49-F238E27FC236}">
                <a16:creationId xmlns:a16="http://schemas.microsoft.com/office/drawing/2014/main" id="{137739F8-CBC3-A7F7-985A-E4E44A06AB3C}"/>
              </a:ext>
            </a:extLst>
          </p:cNvPr>
          <p:cNvGraphicFramePr>
            <a:graphicFrameLocks noGrp="1"/>
          </p:cNvGraphicFramePr>
          <p:nvPr/>
        </p:nvGraphicFramePr>
        <p:xfrm>
          <a:off x="1251626" y="2101174"/>
          <a:ext cx="9688748" cy="4048936"/>
        </p:xfrm>
        <a:graphic>
          <a:graphicData uri="http://schemas.openxmlformats.org/drawingml/2006/table">
            <a:tbl>
              <a:tblPr firstRow="1" firstCol="1" bandRow="1"/>
              <a:tblGrid>
                <a:gridCol w="3228822">
                  <a:extLst>
                    <a:ext uri="{9D8B030D-6E8A-4147-A177-3AD203B41FA5}">
                      <a16:colId xmlns:a16="http://schemas.microsoft.com/office/drawing/2014/main" val="500946766"/>
                    </a:ext>
                  </a:extLst>
                </a:gridCol>
                <a:gridCol w="3229963">
                  <a:extLst>
                    <a:ext uri="{9D8B030D-6E8A-4147-A177-3AD203B41FA5}">
                      <a16:colId xmlns:a16="http://schemas.microsoft.com/office/drawing/2014/main" val="3448377776"/>
                    </a:ext>
                  </a:extLst>
                </a:gridCol>
                <a:gridCol w="3229963">
                  <a:extLst>
                    <a:ext uri="{9D8B030D-6E8A-4147-A177-3AD203B41FA5}">
                      <a16:colId xmlns:a16="http://schemas.microsoft.com/office/drawing/2014/main" val="744527037"/>
                    </a:ext>
                  </a:extLst>
                </a:gridCol>
              </a:tblGrid>
              <a:tr h="362915">
                <a:tc rowSpan="3">
                  <a:txBody>
                    <a:bodyPr/>
                    <a:lstStyle/>
                    <a:p>
                      <a:pPr>
                        <a:lnSpc>
                          <a:spcPct val="107000"/>
                        </a:lnSpc>
                        <a:spcAft>
                          <a:spcPts val="800"/>
                        </a:spcAft>
                      </a:pPr>
                      <a:r>
                        <a:rPr lang="x-none" sz="2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Asepsia del paciente</a:t>
                      </a:r>
                      <a:endParaRPr lang="es-ES" sz="2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Enjuague con clorhexidina</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4111614264"/>
                  </a:ext>
                </a:extLst>
              </a:tr>
              <a:tr h="362915">
                <a:tc vMerge="1">
                  <a:txBody>
                    <a:bodyPr/>
                    <a:lstStyle/>
                    <a:p>
                      <a:endParaRPr lang="es-ES"/>
                    </a:p>
                  </a:txBody>
                  <a:tcPr/>
                </a:tc>
                <a:tc gridSpan="2">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Povidona iodada</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20141076"/>
                  </a:ext>
                </a:extLst>
              </a:tr>
              <a:tr h="362915">
                <a:tc vMerge="1">
                  <a:txBody>
                    <a:bodyPr/>
                    <a:lstStyle/>
                    <a:p>
                      <a:endParaRPr lang="es-ES"/>
                    </a:p>
                  </a:txBody>
                  <a:tcPr/>
                </a:tc>
                <a:tc gridSpan="2">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Gorro, bata</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199052051"/>
                  </a:ext>
                </a:extLst>
              </a:tr>
              <a:tr h="362915">
                <a:tc rowSpan="3">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Asepsia profesional</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Vacunación</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132084265"/>
                  </a:ext>
                </a:extLst>
              </a:tr>
              <a:tr h="362915">
                <a:tc vMerge="1">
                  <a:txBody>
                    <a:bodyPr/>
                    <a:lstStyle/>
                    <a:p>
                      <a:endParaRPr lang="es-ES"/>
                    </a:p>
                  </a:txBody>
                  <a:tcPr/>
                </a:tc>
                <a:tc gridSpan="2">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Lavado de manos</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158899441"/>
                  </a:ext>
                </a:extLst>
              </a:tr>
              <a:tr h="754278">
                <a:tc vMerge="1">
                  <a:txBody>
                    <a:bodyPr/>
                    <a:lstStyle/>
                    <a:p>
                      <a:endParaRPr lang="es-ES"/>
                    </a:p>
                  </a:txBody>
                  <a:tcPr/>
                </a:tc>
                <a:tc gridSpan="2">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Guantes, mascarilla, gafas y ropa de trabajo en la clínica.</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955894126"/>
                  </a:ext>
                </a:extLst>
              </a:tr>
              <a:tr h="362915">
                <a:tc rowSpan="3">
                  <a:txBody>
                    <a:bodyPr/>
                    <a:lstStyle/>
                    <a:p>
                      <a:pPr>
                        <a:lnSpc>
                          <a:spcPct val="107000"/>
                        </a:lnSpc>
                        <a:spcAft>
                          <a:spcPts val="800"/>
                        </a:spcAft>
                      </a:pPr>
                      <a:r>
                        <a:rPr lang="x-none" sz="2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Asepsia instrumental</a:t>
                      </a:r>
                      <a:endParaRPr lang="es-ES" sz="2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Crítico</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Autoclave</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824408"/>
                  </a:ext>
                </a:extLst>
              </a:tr>
              <a:tr h="362915">
                <a:tc vMerge="1">
                  <a:txBody>
                    <a:bodyPr/>
                    <a:lstStyle/>
                    <a:p>
                      <a:endParaRPr lang="es-ES"/>
                    </a:p>
                  </a:txBody>
                  <a:tcPr/>
                </a:tc>
                <a:tc>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Semicrítico</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Autoclave</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660212"/>
                  </a:ext>
                </a:extLst>
              </a:tr>
              <a:tr h="362915">
                <a:tc vMerge="1">
                  <a:txBody>
                    <a:bodyPr/>
                    <a:lstStyle/>
                    <a:p>
                      <a:endParaRPr lang="es-ES"/>
                    </a:p>
                  </a:txBody>
                  <a:tcPr/>
                </a:tc>
                <a:tc>
                  <a:txBody>
                    <a:bodyPr/>
                    <a:lstStyle/>
                    <a:p>
                      <a:pPr>
                        <a:lnSpc>
                          <a:spcPct val="107000"/>
                        </a:lnSpc>
                        <a:spcAft>
                          <a:spcPts val="800"/>
                        </a:spcAft>
                      </a:pPr>
                      <a:r>
                        <a:rPr lang="x-none"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No crítico</a:t>
                      </a:r>
                      <a:endParaRPr lang="es-ES" sz="2400" b="1"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x-none" sz="2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Desinfección química</a:t>
                      </a:r>
                      <a:endParaRPr lang="es-ES" sz="24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973207"/>
                  </a:ext>
                </a:extLst>
              </a:tr>
            </a:tbl>
          </a:graphicData>
        </a:graphic>
      </p:graphicFrame>
      <p:sp>
        <p:nvSpPr>
          <p:cNvPr id="5" name="CuadroTexto 4">
            <a:extLst>
              <a:ext uri="{FF2B5EF4-FFF2-40B4-BE49-F238E27FC236}">
                <a16:creationId xmlns:a16="http://schemas.microsoft.com/office/drawing/2014/main" id="{EF7EAA31-6E50-1F47-F57E-E46F8B62A74D}"/>
              </a:ext>
            </a:extLst>
          </p:cNvPr>
          <p:cNvSpPr txBox="1"/>
          <p:nvPr/>
        </p:nvSpPr>
        <p:spPr>
          <a:xfrm>
            <a:off x="1531088" y="415502"/>
            <a:ext cx="4029740"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Asepsia</a:t>
            </a:r>
          </a:p>
        </p:txBody>
      </p:sp>
      <p:sp>
        <p:nvSpPr>
          <p:cNvPr id="7" name="AutoShape 3">
            <a:extLst>
              <a:ext uri="{FF2B5EF4-FFF2-40B4-BE49-F238E27FC236}">
                <a16:creationId xmlns:a16="http://schemas.microsoft.com/office/drawing/2014/main" id="{7A0DF0D6-A8C8-708C-F8B7-EC542E70365A}"/>
              </a:ext>
            </a:extLst>
          </p:cNvPr>
          <p:cNvSpPr>
            <a:spLocks noChangeArrowheads="1"/>
          </p:cNvSpPr>
          <p:nvPr/>
        </p:nvSpPr>
        <p:spPr bwMode="auto">
          <a:xfrm>
            <a:off x="794658" y="190010"/>
            <a:ext cx="3722913" cy="109635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09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ECE844C-F164-0A13-7359-B4C2BFEFDF6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CuadroTexto 3">
            <a:extLst>
              <a:ext uri="{FF2B5EF4-FFF2-40B4-BE49-F238E27FC236}">
                <a16:creationId xmlns:a16="http://schemas.microsoft.com/office/drawing/2014/main" id="{DF079956-CC5A-89D9-C542-0C40B4283B79}"/>
              </a:ext>
            </a:extLst>
          </p:cNvPr>
          <p:cNvSpPr txBox="1"/>
          <p:nvPr/>
        </p:nvSpPr>
        <p:spPr>
          <a:xfrm>
            <a:off x="1173341" y="2161165"/>
            <a:ext cx="10075333" cy="2308324"/>
          </a:xfrm>
          <a:prstGeom prst="rect">
            <a:avLst/>
          </a:prstGeom>
          <a:noFill/>
        </p:spPr>
        <p:txBody>
          <a:bodyPr wrap="square" rtlCol="0">
            <a:spAutoFit/>
          </a:bodyPr>
          <a:lstStyle/>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Para la implementación de la antisepsia  se usan biocidas:</a:t>
            </a:r>
          </a:p>
          <a:p>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Antisépticos: piel y tejidos humanos</a:t>
            </a:r>
          </a:p>
          <a:p>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Desinfectantes: objetos, superficies o ambiente.</a:t>
            </a:r>
          </a:p>
        </p:txBody>
      </p:sp>
      <p:sp>
        <p:nvSpPr>
          <p:cNvPr id="6" name="CuadroTexto 5">
            <a:extLst>
              <a:ext uri="{FF2B5EF4-FFF2-40B4-BE49-F238E27FC236}">
                <a16:creationId xmlns:a16="http://schemas.microsoft.com/office/drawing/2014/main" id="{EE8EFEB0-B022-A957-1B0F-57951CC9C60D}"/>
              </a:ext>
            </a:extLst>
          </p:cNvPr>
          <p:cNvSpPr txBox="1"/>
          <p:nvPr/>
        </p:nvSpPr>
        <p:spPr>
          <a:xfrm>
            <a:off x="1471053" y="643183"/>
            <a:ext cx="6097772" cy="584775"/>
          </a:xfrm>
          <a:prstGeom prst="rect">
            <a:avLst/>
          </a:prstGeom>
          <a:noFill/>
        </p:spPr>
        <p:txBody>
          <a:bodyPr wrap="square">
            <a:spAutoFit/>
          </a:bodyPr>
          <a:lstStyle/>
          <a:p>
            <a:r>
              <a:rPr lang="es-ES" sz="3200" b="1" dirty="0">
                <a:solidFill>
                  <a:srgbClr val="C00000"/>
                </a:solidFill>
                <a:latin typeface="Arial" panose="020B0604020202020204" pitchFamily="34" charset="0"/>
                <a:cs typeface="Arial" panose="020B0604020202020204" pitchFamily="34" charset="0"/>
              </a:rPr>
              <a:t>Antisepsia</a:t>
            </a:r>
          </a:p>
        </p:txBody>
      </p:sp>
      <p:sp>
        <p:nvSpPr>
          <p:cNvPr id="7" name="AutoShape 3">
            <a:extLst>
              <a:ext uri="{FF2B5EF4-FFF2-40B4-BE49-F238E27FC236}">
                <a16:creationId xmlns:a16="http://schemas.microsoft.com/office/drawing/2014/main" id="{07406B58-9AB8-3F8A-675D-BD95A338FCF3}"/>
              </a:ext>
            </a:extLst>
          </p:cNvPr>
          <p:cNvSpPr>
            <a:spLocks noChangeArrowheads="1"/>
          </p:cNvSpPr>
          <p:nvPr/>
        </p:nvSpPr>
        <p:spPr bwMode="auto">
          <a:xfrm>
            <a:off x="912033" y="382310"/>
            <a:ext cx="3607906" cy="1106520"/>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8" name="AutoShape 3">
            <a:extLst>
              <a:ext uri="{FF2B5EF4-FFF2-40B4-BE49-F238E27FC236}">
                <a16:creationId xmlns:a16="http://schemas.microsoft.com/office/drawing/2014/main" id="{82966AFB-34B2-E08C-DA91-5717F2C9CB69}"/>
              </a:ext>
            </a:extLst>
          </p:cNvPr>
          <p:cNvSpPr>
            <a:spLocks noChangeArrowheads="1"/>
          </p:cNvSpPr>
          <p:nvPr/>
        </p:nvSpPr>
        <p:spPr bwMode="auto">
          <a:xfrm>
            <a:off x="912033" y="2219574"/>
            <a:ext cx="8983245" cy="258649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77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02AFC5-A2C2-F012-2A4B-99837FAC170C}"/>
              </a:ext>
            </a:extLst>
          </p:cNvPr>
          <p:cNvSpPr txBox="1"/>
          <p:nvPr/>
        </p:nvSpPr>
        <p:spPr>
          <a:xfrm>
            <a:off x="891475" y="1455798"/>
            <a:ext cx="10175132" cy="5878532"/>
          </a:xfrm>
          <a:prstGeom prst="rect">
            <a:avLst/>
          </a:prstGeom>
          <a:noFill/>
        </p:spPr>
        <p:txBody>
          <a:bodyPr wrap="square">
            <a:spAutoFit/>
          </a:bodyPr>
          <a:lstStyle/>
          <a:p>
            <a:r>
              <a:rPr lang="es-ES" sz="3200" b="1" dirty="0">
                <a:solidFill>
                  <a:srgbClr val="C00000"/>
                </a:solidFill>
                <a:latin typeface="Arial" panose="020B0604020202020204" pitchFamily="34" charset="0"/>
                <a:cs typeface="Arial" panose="020B0604020202020204" pitchFamily="34" charset="0"/>
              </a:rPr>
              <a:t>Posiciones del paciente para la realización de la exodoncia</a:t>
            </a:r>
          </a:p>
          <a:p>
            <a:endParaRPr lang="es-ES" sz="2400" dirty="0">
              <a:latin typeface="Arial" panose="020B0604020202020204" pitchFamily="34" charset="0"/>
              <a:cs typeface="Arial" panose="020B0604020202020204" pitchFamily="34" charset="0"/>
            </a:endParaRPr>
          </a:p>
          <a:p>
            <a:r>
              <a:rPr lang="es-ES" sz="2400" b="1" kern="100" dirty="0">
                <a:solidFill>
                  <a:srgbClr val="C00000"/>
                </a:solidFill>
                <a:effectLst/>
                <a:latin typeface="Arial" panose="020B0604020202020204" pitchFamily="34" charset="0"/>
                <a:ea typeface="Songti SC"/>
                <a:cs typeface="Arial" panose="020B0604020202020204" pitchFamily="34" charset="0"/>
              </a:rPr>
              <a:t>Maxilar</a:t>
            </a:r>
            <a:r>
              <a:rPr lang="es-ES" sz="2400" kern="100" dirty="0">
                <a:effectLst/>
                <a:latin typeface="Arial" panose="020B0604020202020204" pitchFamily="34" charset="0"/>
                <a:ea typeface="Songti SC"/>
                <a:cs typeface="Arial" panose="020B0604020202020204" pitchFamily="34" charset="0"/>
              </a:rPr>
              <a:t>: el sillón se coloca a una altura aproximada entre el hombro y el codo del operador, con el respaldo del sillón con un ángulo de 120°, y si es un diente posterior se inclina ligeramente hacia atrás el cabezal para ganar en visibilidad.</a:t>
            </a:r>
          </a:p>
          <a:p>
            <a:endParaRPr lang="es-ES" sz="2400" kern="100" dirty="0">
              <a:effectLst/>
              <a:latin typeface="Arial" panose="020B0604020202020204" pitchFamily="34" charset="0"/>
              <a:ea typeface="Songti SC"/>
              <a:cs typeface="Arial" panose="020B0604020202020204" pitchFamily="34" charset="0"/>
            </a:endParaRPr>
          </a:p>
          <a:p>
            <a:r>
              <a:rPr lang="es-ES" sz="2400" b="1" kern="100" dirty="0">
                <a:solidFill>
                  <a:srgbClr val="C00000"/>
                </a:solidFill>
                <a:latin typeface="Arial" panose="020B0604020202020204" pitchFamily="34" charset="0"/>
                <a:ea typeface="Songti SC"/>
                <a:cs typeface="Arial" panose="020B0604020202020204" pitchFamily="34" charset="0"/>
              </a:rPr>
              <a:t>Mandibular</a:t>
            </a:r>
            <a:r>
              <a:rPr lang="es-ES" sz="2400" kern="100" dirty="0">
                <a:latin typeface="Arial" panose="020B0604020202020204" pitchFamily="34" charset="0"/>
                <a:ea typeface="Songti SC"/>
                <a:cs typeface="Arial" panose="020B0604020202020204" pitchFamily="34" charset="0"/>
              </a:rPr>
              <a:t>:</a:t>
            </a:r>
            <a:r>
              <a:rPr lang="es-ES" kern="100" dirty="0">
                <a:latin typeface="Helvetica" panose="020B0604020202020204" pitchFamily="34" charset="0"/>
                <a:ea typeface="Songti SC"/>
                <a:cs typeface="Arial" panose="020B0604020202020204" pitchFamily="34" charset="0"/>
              </a:rPr>
              <a:t> </a:t>
            </a:r>
            <a:r>
              <a:rPr lang="es-ES" sz="2400" kern="100" dirty="0">
                <a:latin typeface="Arial" panose="020B0604020202020204" pitchFamily="34" charset="0"/>
                <a:cs typeface="Arial" panose="020B0604020202020204" pitchFamily="34" charset="0"/>
              </a:rPr>
              <a:t>el</a:t>
            </a:r>
            <a:r>
              <a:rPr lang="es-ES" kern="100" dirty="0">
                <a:latin typeface="Helvetica" panose="020B0604020202020204" pitchFamily="34" charset="0"/>
                <a:ea typeface="Songti SC"/>
                <a:cs typeface="Arial" panose="020B0604020202020204" pitchFamily="34" charset="0"/>
              </a:rPr>
              <a:t> </a:t>
            </a:r>
            <a:r>
              <a:rPr lang="es-ES" sz="2400" kern="100" dirty="0">
                <a:latin typeface="Arial" panose="020B0604020202020204" pitchFamily="34" charset="0"/>
                <a:cs typeface="Arial" panose="020B0604020202020204" pitchFamily="34" charset="0"/>
              </a:rPr>
              <a:t>sillón debe estar más bajo que en la posición anterior, el cabezal no requiere de inclinación, sino que debe estar colocado de forma tal que cuando el paciente abra la boca la mandíbula quede paralela al piso.</a:t>
            </a:r>
          </a:p>
          <a:p>
            <a:endParaRPr lang="es-ES" sz="2400" kern="100" dirty="0">
              <a:effectLst/>
              <a:latin typeface="Arial" panose="020B0604020202020204" pitchFamily="34" charset="0"/>
              <a:ea typeface="Songti SC"/>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a:t>
            </a:r>
          </a:p>
        </p:txBody>
      </p:sp>
      <p:pic>
        <p:nvPicPr>
          <p:cNvPr id="2" name="Imagen 1">
            <a:extLst>
              <a:ext uri="{FF2B5EF4-FFF2-40B4-BE49-F238E27FC236}">
                <a16:creationId xmlns:a16="http://schemas.microsoft.com/office/drawing/2014/main" id="{A56AECCE-BB4E-8E1F-2D24-BE9F62CD1C4D}"/>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AutoShape 3">
            <a:extLst>
              <a:ext uri="{FF2B5EF4-FFF2-40B4-BE49-F238E27FC236}">
                <a16:creationId xmlns:a16="http://schemas.microsoft.com/office/drawing/2014/main" id="{CAE33EB2-0181-D505-A88E-A844BFACF4D2}"/>
              </a:ext>
            </a:extLst>
          </p:cNvPr>
          <p:cNvSpPr>
            <a:spLocks noChangeArrowheads="1"/>
          </p:cNvSpPr>
          <p:nvPr/>
        </p:nvSpPr>
        <p:spPr bwMode="auto">
          <a:xfrm>
            <a:off x="642233" y="1417980"/>
            <a:ext cx="10424374" cy="1159121"/>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5" name="AutoShape 3">
            <a:extLst>
              <a:ext uri="{FF2B5EF4-FFF2-40B4-BE49-F238E27FC236}">
                <a16:creationId xmlns:a16="http://schemas.microsoft.com/office/drawing/2014/main" id="{093CD2F5-D1E6-BEF0-E8B1-E497226A172B}"/>
              </a:ext>
            </a:extLst>
          </p:cNvPr>
          <p:cNvSpPr>
            <a:spLocks noChangeArrowheads="1"/>
          </p:cNvSpPr>
          <p:nvPr/>
        </p:nvSpPr>
        <p:spPr bwMode="auto">
          <a:xfrm>
            <a:off x="642233" y="2751934"/>
            <a:ext cx="10424374" cy="1670521"/>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6" name="AutoShape 3">
            <a:extLst>
              <a:ext uri="{FF2B5EF4-FFF2-40B4-BE49-F238E27FC236}">
                <a16:creationId xmlns:a16="http://schemas.microsoft.com/office/drawing/2014/main" id="{6D959B1D-8ABF-40AC-FDA8-FFA6991293E4}"/>
              </a:ext>
            </a:extLst>
          </p:cNvPr>
          <p:cNvSpPr>
            <a:spLocks noChangeArrowheads="1"/>
          </p:cNvSpPr>
          <p:nvPr/>
        </p:nvSpPr>
        <p:spPr bwMode="auto">
          <a:xfrm>
            <a:off x="642233" y="4597288"/>
            <a:ext cx="10354320" cy="191730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06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2E2575-E709-2541-E08D-F157EB4B4C9E}"/>
              </a:ext>
            </a:extLst>
          </p:cNvPr>
          <p:cNvSpPr txBox="1"/>
          <p:nvPr/>
        </p:nvSpPr>
        <p:spPr>
          <a:xfrm>
            <a:off x="730835" y="2010022"/>
            <a:ext cx="10380133" cy="3908762"/>
          </a:xfrm>
          <a:prstGeom prst="rect">
            <a:avLst/>
          </a:prstGeom>
          <a:noFill/>
        </p:spPr>
        <p:txBody>
          <a:bodyPr wrap="square">
            <a:spAutoFit/>
          </a:bodyPr>
          <a:lstStyle/>
          <a:p>
            <a:r>
              <a:rPr lang="es-ES" sz="2800" b="1" dirty="0">
                <a:solidFill>
                  <a:srgbClr val="C00000"/>
                </a:solidFill>
                <a:latin typeface="Arial" panose="020B0604020202020204" pitchFamily="34" charset="0"/>
                <a:cs typeface="Arial" panose="020B0604020202020204" pitchFamily="34" charset="0"/>
              </a:rPr>
              <a:t>Materiales y medicamentos usados en exodoncia</a:t>
            </a:r>
          </a:p>
          <a:p>
            <a:r>
              <a:rPr lang="es-ES" sz="2800" dirty="0">
                <a:solidFill>
                  <a:srgbClr val="C00000"/>
                </a:solidFill>
                <a:latin typeface="Arial" panose="020B0604020202020204" pitchFamily="34" charset="0"/>
                <a:cs typeface="Arial" panose="020B0604020202020204" pitchFamily="34" charset="0"/>
              </a:rPr>
              <a:t> </a:t>
            </a:r>
          </a:p>
          <a:p>
            <a:r>
              <a:rPr lang="es-ES" sz="2400" dirty="0">
                <a:latin typeface="Arial" panose="020B0604020202020204" pitchFamily="34" charset="0"/>
                <a:cs typeface="Arial" panose="020B0604020202020204" pitchFamily="34" charset="0"/>
              </a:rPr>
              <a:t>• Clorhexidina al 0,2 %</a:t>
            </a:r>
          </a:p>
          <a:p>
            <a:r>
              <a:rPr lang="es-ES" sz="2400" dirty="0">
                <a:latin typeface="Arial" panose="020B0604020202020204" pitchFamily="34" charset="0"/>
                <a:cs typeface="Arial" panose="020B0604020202020204" pitchFamily="34" charset="0"/>
              </a:rPr>
              <a:t>• Suero fisiológico</a:t>
            </a:r>
          </a:p>
          <a:p>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Quirurgín</a:t>
            </a:r>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Gasas o torundas </a:t>
            </a:r>
          </a:p>
          <a:p>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Alvogil</a:t>
            </a:r>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Esponjas de fibrina </a:t>
            </a:r>
          </a:p>
          <a:p>
            <a:r>
              <a:rPr lang="es-ES" sz="2400" dirty="0">
                <a:latin typeface="Arial" panose="020B0604020202020204" pitchFamily="34" charset="0"/>
                <a:cs typeface="Arial" panose="020B0604020202020204" pitchFamily="34" charset="0"/>
              </a:rPr>
              <a:t>• Epinefrina</a:t>
            </a:r>
          </a:p>
          <a:p>
            <a:r>
              <a:rPr lang="es-ES" sz="2400" dirty="0">
                <a:latin typeface="Arial" panose="020B0604020202020204" pitchFamily="34" charset="0"/>
                <a:cs typeface="Arial" panose="020B0604020202020204" pitchFamily="34" charset="0"/>
              </a:rPr>
              <a:t>• Lidocaína al 2 %</a:t>
            </a:r>
          </a:p>
        </p:txBody>
      </p:sp>
      <p:pic>
        <p:nvPicPr>
          <p:cNvPr id="2" name="Imagen 1">
            <a:extLst>
              <a:ext uri="{FF2B5EF4-FFF2-40B4-BE49-F238E27FC236}">
                <a16:creationId xmlns:a16="http://schemas.microsoft.com/office/drawing/2014/main" id="{C2FF84F5-A70F-C10F-E34A-4F12CBA8939C}"/>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AutoShape 3">
            <a:extLst>
              <a:ext uri="{FF2B5EF4-FFF2-40B4-BE49-F238E27FC236}">
                <a16:creationId xmlns:a16="http://schemas.microsoft.com/office/drawing/2014/main" id="{CA1F506D-CB44-3D4B-C043-067C98C959C6}"/>
              </a:ext>
            </a:extLst>
          </p:cNvPr>
          <p:cNvSpPr>
            <a:spLocks noChangeArrowheads="1"/>
          </p:cNvSpPr>
          <p:nvPr/>
        </p:nvSpPr>
        <p:spPr bwMode="auto">
          <a:xfrm>
            <a:off x="489097" y="2011596"/>
            <a:ext cx="9027043" cy="710340"/>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5" name="AutoShape 3">
            <a:extLst>
              <a:ext uri="{FF2B5EF4-FFF2-40B4-BE49-F238E27FC236}">
                <a16:creationId xmlns:a16="http://schemas.microsoft.com/office/drawing/2014/main" id="{FD14B417-7351-AA37-C055-5016B6225F63}"/>
              </a:ext>
            </a:extLst>
          </p:cNvPr>
          <p:cNvSpPr>
            <a:spLocks noChangeArrowheads="1"/>
          </p:cNvSpPr>
          <p:nvPr/>
        </p:nvSpPr>
        <p:spPr bwMode="auto">
          <a:xfrm>
            <a:off x="489097" y="2913321"/>
            <a:ext cx="4593266" cy="3005463"/>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58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EF33E002-4FBC-F721-335A-E191F6D998A8}"/>
              </a:ext>
            </a:extLst>
          </p:cNvPr>
          <p:cNvSpPr txBox="1">
            <a:spLocks/>
          </p:cNvSpPr>
          <p:nvPr/>
        </p:nvSpPr>
        <p:spPr>
          <a:xfrm>
            <a:off x="544749" y="1867711"/>
            <a:ext cx="4280170" cy="812534"/>
          </a:xfrm>
          <a:prstGeom prst="rect">
            <a:avLst/>
          </a:prstGeom>
          <a:solidFill>
            <a:srgbClr val="438086">
              <a:satMod val="150000"/>
              <a:alpha val="25000"/>
            </a:srgbClr>
          </a:solidFill>
          <a:ln w="12700">
            <a:solidFill>
              <a:srgbClr val="438086"/>
            </a:solidFill>
          </a:ln>
        </p:spPr>
        <p:txBody>
          <a:bodyPr vert="horz" anchor="ctr">
            <a:noAutofit/>
          </a:bodyPr>
          <a:lstStyle>
            <a:lvl1pPr marL="45720" indent="0" algn="l" rtl="0" eaLnBrk="1" latinLnBrk="0" hangingPunct="1">
              <a:spcBef>
                <a:spcPts val="300"/>
              </a:spcBef>
              <a:buClr>
                <a:schemeClr val="accent3"/>
              </a:buClr>
              <a:buFont typeface="Georgia"/>
              <a:buNone/>
              <a:defRPr kumimoji="0" sz="1900" b="1" kern="1200">
                <a:solidFill>
                  <a:schemeClr val="tx1">
                    <a:tint val="95000"/>
                  </a:schemeClr>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r>
              <a:rPr kumimoji="0" lang="es-DO" sz="1900" b="1" i="0" u="none" strike="noStrike" kern="1200" cap="none" spc="0" normalizeH="0" baseline="0" noProof="0" dirty="0">
                <a:ln>
                  <a:noFill/>
                </a:ln>
                <a:solidFill>
                  <a:sysClr val="windowText" lastClr="000000">
                    <a:tint val="95000"/>
                  </a:sysClr>
                </a:solidFill>
                <a:effectLst/>
                <a:uLnTx/>
                <a:uFillTx/>
                <a:latin typeface="Georgia"/>
                <a:ea typeface="+mn-ea"/>
                <a:cs typeface="+mn-cs"/>
              </a:rPr>
              <a:t>Instrumental básico: espejo, pinza de algodón y explorador.</a:t>
            </a:r>
          </a:p>
        </p:txBody>
      </p:sp>
      <p:pic>
        <p:nvPicPr>
          <p:cNvPr id="3" name="Imagen 2">
            <a:extLst>
              <a:ext uri="{FF2B5EF4-FFF2-40B4-BE49-F238E27FC236}">
                <a16:creationId xmlns:a16="http://schemas.microsoft.com/office/drawing/2014/main" id="{FB07BF7C-8088-87AC-5425-B974AE3A11CB}"/>
              </a:ext>
            </a:extLst>
          </p:cNvPr>
          <p:cNvPicPr>
            <a:picLocks noChangeAspect="1"/>
          </p:cNvPicPr>
          <p:nvPr/>
        </p:nvPicPr>
        <p:blipFill>
          <a:blip r:embed="rId2"/>
          <a:stretch>
            <a:fillRect/>
          </a:stretch>
        </p:blipFill>
        <p:spPr>
          <a:xfrm>
            <a:off x="1009036" y="3045091"/>
            <a:ext cx="3359187" cy="3340898"/>
          </a:xfrm>
          <a:prstGeom prst="rect">
            <a:avLst/>
          </a:prstGeom>
        </p:spPr>
      </p:pic>
      <p:pic>
        <p:nvPicPr>
          <p:cNvPr id="5" name="Imagen 4">
            <a:extLst>
              <a:ext uri="{FF2B5EF4-FFF2-40B4-BE49-F238E27FC236}">
                <a16:creationId xmlns:a16="http://schemas.microsoft.com/office/drawing/2014/main" id="{4698C242-0AFE-A895-CF4D-39FFA2791EE7}"/>
              </a:ext>
            </a:extLst>
          </p:cNvPr>
          <p:cNvPicPr>
            <a:picLocks noChangeAspect="1"/>
          </p:cNvPicPr>
          <p:nvPr/>
        </p:nvPicPr>
        <p:blipFill>
          <a:blip r:embed="rId3"/>
          <a:stretch>
            <a:fillRect/>
          </a:stretch>
        </p:blipFill>
        <p:spPr>
          <a:xfrm>
            <a:off x="7419742" y="2935354"/>
            <a:ext cx="2859272" cy="3450635"/>
          </a:xfrm>
          <a:prstGeom prst="rect">
            <a:avLst/>
          </a:prstGeom>
        </p:spPr>
      </p:pic>
      <p:pic>
        <p:nvPicPr>
          <p:cNvPr id="6" name="Imagen 5">
            <a:extLst>
              <a:ext uri="{FF2B5EF4-FFF2-40B4-BE49-F238E27FC236}">
                <a16:creationId xmlns:a16="http://schemas.microsoft.com/office/drawing/2014/main" id="{0B5B15AF-2BDE-E5F0-B5DC-E7014ECEF44C}"/>
              </a:ext>
            </a:extLst>
          </p:cNvPr>
          <p:cNvPicPr>
            <a:picLocks noChangeAspect="1"/>
          </p:cNvPicPr>
          <p:nvPr/>
        </p:nvPicPr>
        <p:blipFill>
          <a:blip r:embed="rId4"/>
          <a:stretch>
            <a:fillRect/>
          </a:stretch>
        </p:blipFill>
        <p:spPr>
          <a:xfrm>
            <a:off x="6979468" y="0"/>
            <a:ext cx="5212532" cy="1286367"/>
          </a:xfrm>
          <a:prstGeom prst="rect">
            <a:avLst/>
          </a:prstGeom>
        </p:spPr>
      </p:pic>
      <p:pic>
        <p:nvPicPr>
          <p:cNvPr id="7" name="Imagen 6">
            <a:extLst>
              <a:ext uri="{FF2B5EF4-FFF2-40B4-BE49-F238E27FC236}">
                <a16:creationId xmlns:a16="http://schemas.microsoft.com/office/drawing/2014/main" id="{DACCF631-781F-36DA-500F-D920DE56FA01}"/>
              </a:ext>
            </a:extLst>
          </p:cNvPr>
          <p:cNvPicPr>
            <a:picLocks noChangeAspect="1"/>
          </p:cNvPicPr>
          <p:nvPr/>
        </p:nvPicPr>
        <p:blipFill>
          <a:blip r:embed="rId5"/>
          <a:stretch>
            <a:fillRect/>
          </a:stretch>
        </p:blipFill>
        <p:spPr>
          <a:xfrm>
            <a:off x="-1529535" y="264084"/>
            <a:ext cx="9492295" cy="859611"/>
          </a:xfrm>
          <a:prstGeom prst="rect">
            <a:avLst/>
          </a:prstGeom>
        </p:spPr>
      </p:pic>
      <p:sp>
        <p:nvSpPr>
          <p:cNvPr id="8" name="Text Placeholder 10">
            <a:extLst>
              <a:ext uri="{FF2B5EF4-FFF2-40B4-BE49-F238E27FC236}">
                <a16:creationId xmlns:a16="http://schemas.microsoft.com/office/drawing/2014/main" id="{DB6909D8-E3B6-D1B6-BCE5-0D77FBEFECE2}"/>
              </a:ext>
            </a:extLst>
          </p:cNvPr>
          <p:cNvSpPr txBox="1">
            <a:spLocks/>
          </p:cNvSpPr>
          <p:nvPr/>
        </p:nvSpPr>
        <p:spPr>
          <a:xfrm>
            <a:off x="6707891" y="1842045"/>
            <a:ext cx="4282973" cy="838200"/>
          </a:xfrm>
          <a:prstGeom prst="rect">
            <a:avLst/>
          </a:prstGeom>
          <a:solidFill>
            <a:srgbClr val="438086">
              <a:satMod val="150000"/>
              <a:alpha val="25000"/>
            </a:srgbClr>
          </a:solidFill>
          <a:ln w="12700">
            <a:solidFill>
              <a:srgbClr val="438086"/>
            </a:solidFill>
          </a:ln>
        </p:spPr>
        <p:txBody>
          <a:bodyPr vert="horz" anchor="ctr">
            <a:noAutofit/>
          </a:bodyPr>
          <a:lstStyle>
            <a:lvl1pPr marL="45720" indent="0" algn="l" rtl="0" eaLnBrk="1" latinLnBrk="0" hangingPunct="1">
              <a:spcBef>
                <a:spcPts val="300"/>
              </a:spcBef>
              <a:buClr>
                <a:schemeClr val="accent3"/>
              </a:buClr>
              <a:buFont typeface="Georgia"/>
              <a:buNone/>
              <a:defRPr kumimoji="0" sz="1900" b="1" kern="1200">
                <a:solidFill>
                  <a:schemeClr val="tx1">
                    <a:tint val="95000"/>
                  </a:schemeClr>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r>
              <a:rPr kumimoji="0" lang="es-DO" sz="1900" b="1" i="0" u="none" strike="noStrike" kern="1200" cap="none" spc="0" normalizeH="0" baseline="0" noProof="0" dirty="0">
                <a:ln>
                  <a:noFill/>
                </a:ln>
                <a:solidFill>
                  <a:sysClr val="windowText" lastClr="000000">
                    <a:tint val="95000"/>
                  </a:sysClr>
                </a:solidFill>
                <a:effectLst/>
                <a:uLnTx/>
                <a:uFillTx/>
                <a:latin typeface="Georgia"/>
                <a:ea typeface="+mn-ea"/>
                <a:cs typeface="+mn-cs"/>
              </a:rPr>
              <a:t>Instrumental para anestesia: jeringuilla </a:t>
            </a:r>
            <a:r>
              <a:rPr kumimoji="0" lang="es-DO" sz="1900" b="1" i="0" u="none" strike="noStrike" kern="1200" cap="none" spc="0" normalizeH="0" baseline="0" noProof="0" dirty="0" err="1">
                <a:ln>
                  <a:noFill/>
                </a:ln>
                <a:solidFill>
                  <a:sysClr val="windowText" lastClr="000000">
                    <a:tint val="95000"/>
                  </a:sysClr>
                </a:solidFill>
                <a:effectLst/>
                <a:uLnTx/>
                <a:uFillTx/>
                <a:latin typeface="Georgia"/>
                <a:ea typeface="+mn-ea"/>
                <a:cs typeface="+mn-cs"/>
              </a:rPr>
              <a:t>portacarpules</a:t>
            </a:r>
            <a:r>
              <a:rPr kumimoji="0" lang="es-DO" sz="1900" b="1" i="0" u="none" strike="noStrike" kern="1200" cap="none" spc="0" normalizeH="0" baseline="0" noProof="0" dirty="0">
                <a:ln>
                  <a:noFill/>
                </a:ln>
                <a:solidFill>
                  <a:sysClr val="windowText" lastClr="000000">
                    <a:tint val="95000"/>
                  </a:sysClr>
                </a:solidFill>
                <a:effectLst/>
                <a:uLnTx/>
                <a:uFillTx/>
                <a:latin typeface="Georgia"/>
                <a:ea typeface="+mn-ea"/>
                <a:cs typeface="+mn-cs"/>
              </a:rPr>
              <a:t>.</a:t>
            </a:r>
          </a:p>
        </p:txBody>
      </p:sp>
      <p:sp>
        <p:nvSpPr>
          <p:cNvPr id="9" name="AutoShape 3">
            <a:extLst>
              <a:ext uri="{FF2B5EF4-FFF2-40B4-BE49-F238E27FC236}">
                <a16:creationId xmlns:a16="http://schemas.microsoft.com/office/drawing/2014/main" id="{E7C82BE2-3403-36A4-0538-C06CB0F29AED}"/>
              </a:ext>
            </a:extLst>
          </p:cNvPr>
          <p:cNvSpPr>
            <a:spLocks noChangeArrowheads="1"/>
          </p:cNvSpPr>
          <p:nvPr/>
        </p:nvSpPr>
        <p:spPr bwMode="auto">
          <a:xfrm>
            <a:off x="1491345" y="186079"/>
            <a:ext cx="3623217" cy="1015620"/>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93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09B6D3-3C48-326F-B04E-5FC663994115}"/>
              </a:ext>
            </a:extLst>
          </p:cNvPr>
          <p:cNvSpPr txBox="1"/>
          <p:nvPr/>
        </p:nvSpPr>
        <p:spPr>
          <a:xfrm>
            <a:off x="1361872" y="1750097"/>
            <a:ext cx="9902758" cy="2062103"/>
          </a:xfrm>
          <a:prstGeom prst="rect">
            <a:avLst/>
          </a:prstGeom>
          <a:noFill/>
        </p:spPr>
        <p:txBody>
          <a:bodyPr wrap="square">
            <a:spAutoFit/>
          </a:bodyPr>
          <a:lstStyle/>
          <a:p>
            <a:r>
              <a:rPr lang="es-ES" sz="2800" b="1" dirty="0">
                <a:solidFill>
                  <a:srgbClr val="C00000"/>
                </a:solidFill>
                <a:latin typeface="Arial" panose="020B0604020202020204" pitchFamily="34" charset="0"/>
                <a:cs typeface="Arial" panose="020B0604020202020204" pitchFamily="34" charset="0"/>
              </a:rPr>
              <a:t>Para la ejecución de la extracción dentaria </a:t>
            </a:r>
          </a:p>
          <a:p>
            <a:endParaRPr lang="es-ES" sz="28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Sindesmótomo</a:t>
            </a:r>
            <a:r>
              <a:rPr lang="es-ES" sz="2400" b="1" dirty="0">
                <a:latin typeface="Arial" panose="020B0604020202020204" pitchFamily="34" charset="0"/>
                <a:cs typeface="Arial" panose="020B0604020202020204" pitchFamily="34" charset="0"/>
              </a:rPr>
              <a:t> o lanceta</a:t>
            </a:r>
            <a:r>
              <a:rPr lang="es-ES" sz="2400" dirty="0">
                <a:latin typeface="Arial" panose="020B0604020202020204" pitchFamily="34" charset="0"/>
                <a:cs typeface="Arial" panose="020B0604020202020204" pitchFamily="34" charset="0"/>
              </a:rPr>
              <a:t>: Sirven para </a:t>
            </a:r>
            <a:r>
              <a:rPr lang="es-ES" sz="2400" dirty="0" err="1">
                <a:latin typeface="Arial" panose="020B0604020202020204" pitchFamily="34" charset="0"/>
                <a:cs typeface="Arial" panose="020B0604020202020204" pitchFamily="34" charset="0"/>
              </a:rPr>
              <a:t>desinsertar</a:t>
            </a:r>
            <a:r>
              <a:rPr lang="es-ES" sz="2400" dirty="0">
                <a:latin typeface="Arial" panose="020B0604020202020204" pitchFamily="34" charset="0"/>
                <a:cs typeface="Arial" panose="020B0604020202020204" pitchFamily="34" charset="0"/>
              </a:rPr>
              <a:t> el ligamento circular del diente.</a:t>
            </a:r>
          </a:p>
        </p:txBody>
      </p:sp>
      <p:pic>
        <p:nvPicPr>
          <p:cNvPr id="4" name="Imagen 3">
            <a:extLst>
              <a:ext uri="{FF2B5EF4-FFF2-40B4-BE49-F238E27FC236}">
                <a16:creationId xmlns:a16="http://schemas.microsoft.com/office/drawing/2014/main" id="{4CB3438D-F31A-FDD3-C40C-956B91BFDD8D}"/>
              </a:ext>
            </a:extLst>
          </p:cNvPr>
          <p:cNvPicPr>
            <a:picLocks noChangeAspect="1"/>
          </p:cNvPicPr>
          <p:nvPr/>
        </p:nvPicPr>
        <p:blipFill>
          <a:blip r:embed="rId2"/>
          <a:stretch>
            <a:fillRect/>
          </a:stretch>
        </p:blipFill>
        <p:spPr>
          <a:xfrm>
            <a:off x="1847317" y="3796342"/>
            <a:ext cx="2295925" cy="2371615"/>
          </a:xfrm>
          <a:prstGeom prst="rect">
            <a:avLst/>
          </a:prstGeom>
        </p:spPr>
      </p:pic>
      <p:pic>
        <p:nvPicPr>
          <p:cNvPr id="5" name="Imagen 4">
            <a:extLst>
              <a:ext uri="{FF2B5EF4-FFF2-40B4-BE49-F238E27FC236}">
                <a16:creationId xmlns:a16="http://schemas.microsoft.com/office/drawing/2014/main" id="{688E3CFF-6FD7-BA1A-7819-0B0400BAFEA8}"/>
              </a:ext>
            </a:extLst>
          </p:cNvPr>
          <p:cNvPicPr>
            <a:picLocks noChangeAspect="1"/>
          </p:cNvPicPr>
          <p:nvPr/>
        </p:nvPicPr>
        <p:blipFill>
          <a:blip r:embed="rId3"/>
          <a:stretch>
            <a:fillRect/>
          </a:stretch>
        </p:blipFill>
        <p:spPr>
          <a:xfrm>
            <a:off x="6096000" y="3568045"/>
            <a:ext cx="2363175" cy="2371614"/>
          </a:xfrm>
          <a:prstGeom prst="rect">
            <a:avLst/>
          </a:prstGeom>
        </p:spPr>
      </p:pic>
      <p:pic>
        <p:nvPicPr>
          <p:cNvPr id="2" name="Imagen 1">
            <a:extLst>
              <a:ext uri="{FF2B5EF4-FFF2-40B4-BE49-F238E27FC236}">
                <a16:creationId xmlns:a16="http://schemas.microsoft.com/office/drawing/2014/main" id="{52789578-E344-C401-589F-D106EB856293}"/>
              </a:ext>
            </a:extLst>
          </p:cNvPr>
          <p:cNvPicPr>
            <a:picLocks noChangeAspect="1"/>
          </p:cNvPicPr>
          <p:nvPr/>
        </p:nvPicPr>
        <p:blipFill>
          <a:blip r:embed="rId4"/>
          <a:stretch>
            <a:fillRect/>
          </a:stretch>
        </p:blipFill>
        <p:spPr>
          <a:xfrm>
            <a:off x="6979468" y="0"/>
            <a:ext cx="5212532" cy="1286367"/>
          </a:xfrm>
          <a:prstGeom prst="rect">
            <a:avLst/>
          </a:prstGeom>
        </p:spPr>
      </p:pic>
      <p:sp>
        <p:nvSpPr>
          <p:cNvPr id="6" name="Text Placeholder 10">
            <a:extLst>
              <a:ext uri="{FF2B5EF4-FFF2-40B4-BE49-F238E27FC236}">
                <a16:creationId xmlns:a16="http://schemas.microsoft.com/office/drawing/2014/main" id="{870D3A25-87DB-F092-1665-64182AA6D4B3}"/>
              </a:ext>
            </a:extLst>
          </p:cNvPr>
          <p:cNvSpPr txBox="1">
            <a:spLocks/>
          </p:cNvSpPr>
          <p:nvPr/>
        </p:nvSpPr>
        <p:spPr>
          <a:xfrm>
            <a:off x="1117323" y="3009702"/>
            <a:ext cx="9302584" cy="786640"/>
          </a:xfrm>
          <a:prstGeom prst="rect">
            <a:avLst/>
          </a:prstGeom>
          <a:solidFill>
            <a:srgbClr val="438086">
              <a:satMod val="150000"/>
              <a:alpha val="25000"/>
            </a:srgbClr>
          </a:solidFill>
          <a:ln w="12700">
            <a:solidFill>
              <a:srgbClr val="438086"/>
            </a:solidFill>
          </a:ln>
        </p:spPr>
        <p:txBody>
          <a:bodyPr vert="horz" anchor="ctr">
            <a:noAutofit/>
          </a:bodyPr>
          <a:lstStyle>
            <a:lvl1pPr marL="45720" indent="0" algn="l" rtl="0" eaLnBrk="1" latinLnBrk="0" hangingPunct="1">
              <a:spcBef>
                <a:spcPts val="300"/>
              </a:spcBef>
              <a:buClr>
                <a:schemeClr val="accent3"/>
              </a:buClr>
              <a:buFont typeface="Georgia"/>
              <a:buNone/>
              <a:defRPr kumimoji="0" sz="1900" b="1" kern="1200">
                <a:solidFill>
                  <a:schemeClr val="tx1">
                    <a:tint val="95000"/>
                  </a:schemeClr>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s-DO" sz="1900" b="1" i="0" u="none" strike="noStrike" kern="1200" cap="none" spc="0" normalizeH="0" baseline="0" noProof="0" dirty="0">
              <a:ln>
                <a:noFill/>
              </a:ln>
              <a:solidFill>
                <a:sysClr val="windowText" lastClr="000000">
                  <a:tint val="95000"/>
                </a:sysClr>
              </a:solidFill>
              <a:effectLst/>
              <a:uLnTx/>
              <a:uFillTx/>
              <a:latin typeface="Georgia"/>
              <a:ea typeface="+mn-ea"/>
              <a:cs typeface="+mn-cs"/>
            </a:endParaRPr>
          </a:p>
        </p:txBody>
      </p:sp>
    </p:spTree>
    <p:extLst>
      <p:ext uri="{BB962C8B-B14F-4D97-AF65-F5344CB8AC3E}">
        <p14:creationId xmlns:p14="http://schemas.microsoft.com/office/powerpoint/2010/main" val="425179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794894-6F12-34BF-23EA-83CEAD6ECC0E}"/>
              </a:ext>
            </a:extLst>
          </p:cNvPr>
          <p:cNvPicPr>
            <a:picLocks noChangeAspect="1"/>
          </p:cNvPicPr>
          <p:nvPr/>
        </p:nvPicPr>
        <p:blipFill>
          <a:blip r:embed="rId2"/>
          <a:stretch>
            <a:fillRect/>
          </a:stretch>
        </p:blipFill>
        <p:spPr>
          <a:xfrm>
            <a:off x="6979468" y="0"/>
            <a:ext cx="5212532" cy="1286367"/>
          </a:xfrm>
          <a:prstGeom prst="rect">
            <a:avLst/>
          </a:prstGeom>
        </p:spPr>
      </p:pic>
      <p:pic>
        <p:nvPicPr>
          <p:cNvPr id="4" name="Imagen 3">
            <a:extLst>
              <a:ext uri="{FF2B5EF4-FFF2-40B4-BE49-F238E27FC236}">
                <a16:creationId xmlns:a16="http://schemas.microsoft.com/office/drawing/2014/main" id="{79DE4CA7-A061-D855-B00F-B3D14A8891AB}"/>
              </a:ext>
            </a:extLst>
          </p:cNvPr>
          <p:cNvPicPr>
            <a:picLocks noChangeAspect="1"/>
          </p:cNvPicPr>
          <p:nvPr/>
        </p:nvPicPr>
        <p:blipFill>
          <a:blip r:embed="rId3"/>
          <a:stretch>
            <a:fillRect/>
          </a:stretch>
        </p:blipFill>
        <p:spPr>
          <a:xfrm>
            <a:off x="2755656" y="2001051"/>
            <a:ext cx="3715965" cy="4585344"/>
          </a:xfrm>
          <a:prstGeom prst="rect">
            <a:avLst/>
          </a:prstGeom>
        </p:spPr>
      </p:pic>
      <p:sp>
        <p:nvSpPr>
          <p:cNvPr id="5" name="CuadroTexto 4">
            <a:extLst>
              <a:ext uri="{FF2B5EF4-FFF2-40B4-BE49-F238E27FC236}">
                <a16:creationId xmlns:a16="http://schemas.microsoft.com/office/drawing/2014/main" id="{82AB3660-D3ED-9118-D175-E5A76A7FB6B5}"/>
              </a:ext>
            </a:extLst>
          </p:cNvPr>
          <p:cNvSpPr txBox="1"/>
          <p:nvPr/>
        </p:nvSpPr>
        <p:spPr>
          <a:xfrm>
            <a:off x="6361889" y="2584926"/>
            <a:ext cx="326849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Parte activa</a:t>
            </a:r>
          </a:p>
        </p:txBody>
      </p:sp>
      <p:sp>
        <p:nvSpPr>
          <p:cNvPr id="6" name="CuadroTexto 5">
            <a:extLst>
              <a:ext uri="{FF2B5EF4-FFF2-40B4-BE49-F238E27FC236}">
                <a16:creationId xmlns:a16="http://schemas.microsoft.com/office/drawing/2014/main" id="{8923332B-D2E4-3E50-3580-05BB27A341B0}"/>
              </a:ext>
            </a:extLst>
          </p:cNvPr>
          <p:cNvSpPr txBox="1"/>
          <p:nvPr/>
        </p:nvSpPr>
        <p:spPr>
          <a:xfrm flipH="1">
            <a:off x="6361888" y="3429000"/>
            <a:ext cx="3268492"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Tornillo o bisagra</a:t>
            </a:r>
          </a:p>
        </p:txBody>
      </p:sp>
      <p:sp>
        <p:nvSpPr>
          <p:cNvPr id="7" name="CuadroTexto 6">
            <a:extLst>
              <a:ext uri="{FF2B5EF4-FFF2-40B4-BE49-F238E27FC236}">
                <a16:creationId xmlns:a16="http://schemas.microsoft.com/office/drawing/2014/main" id="{772729C8-B74C-D4CB-455D-5D103FCCA7AA}"/>
              </a:ext>
            </a:extLst>
          </p:cNvPr>
          <p:cNvSpPr txBox="1"/>
          <p:nvPr/>
        </p:nvSpPr>
        <p:spPr>
          <a:xfrm>
            <a:off x="6420253" y="4999392"/>
            <a:ext cx="385215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Parte pasiva</a:t>
            </a:r>
          </a:p>
        </p:txBody>
      </p:sp>
      <p:sp>
        <p:nvSpPr>
          <p:cNvPr id="8" name="CuadroTexto 7">
            <a:extLst>
              <a:ext uri="{FF2B5EF4-FFF2-40B4-BE49-F238E27FC236}">
                <a16:creationId xmlns:a16="http://schemas.microsoft.com/office/drawing/2014/main" id="{52434AE7-7430-7C1F-A4E6-6DAD696EE453}"/>
              </a:ext>
            </a:extLst>
          </p:cNvPr>
          <p:cNvSpPr txBox="1"/>
          <p:nvPr/>
        </p:nvSpPr>
        <p:spPr>
          <a:xfrm>
            <a:off x="1286540" y="350795"/>
            <a:ext cx="1913860" cy="584775"/>
          </a:xfrm>
          <a:prstGeom prst="rect">
            <a:avLst/>
          </a:prstGeom>
          <a:noFill/>
        </p:spPr>
        <p:txBody>
          <a:bodyPr wrap="square" rtlCol="0">
            <a:spAutoFit/>
          </a:bodyPr>
          <a:lstStyle/>
          <a:p>
            <a:r>
              <a:rPr lang="es-ES" sz="3200" b="1" dirty="0" err="1">
                <a:solidFill>
                  <a:srgbClr val="C00000"/>
                </a:solidFill>
                <a:latin typeface="Arial" panose="020B0604020202020204" pitchFamily="34" charset="0"/>
                <a:cs typeface="Arial" panose="020B0604020202020204" pitchFamily="34" charset="0"/>
              </a:rPr>
              <a:t>Forceps</a:t>
            </a:r>
            <a:endParaRPr lang="es-ES" sz="3200" b="1" dirty="0">
              <a:solidFill>
                <a:srgbClr val="C00000"/>
              </a:solidFill>
              <a:latin typeface="Arial" panose="020B0604020202020204" pitchFamily="34" charset="0"/>
              <a:cs typeface="Arial" panose="020B0604020202020204" pitchFamily="34" charset="0"/>
            </a:endParaRPr>
          </a:p>
        </p:txBody>
      </p:sp>
      <p:sp>
        <p:nvSpPr>
          <p:cNvPr id="9" name="AutoShape 3">
            <a:extLst>
              <a:ext uri="{FF2B5EF4-FFF2-40B4-BE49-F238E27FC236}">
                <a16:creationId xmlns:a16="http://schemas.microsoft.com/office/drawing/2014/main" id="{2E636E6C-7F34-507D-1BB0-7DE9426B6D3D}"/>
              </a:ext>
            </a:extLst>
          </p:cNvPr>
          <p:cNvSpPr>
            <a:spLocks noChangeArrowheads="1"/>
          </p:cNvSpPr>
          <p:nvPr/>
        </p:nvSpPr>
        <p:spPr bwMode="auto">
          <a:xfrm>
            <a:off x="794658" y="143400"/>
            <a:ext cx="3054328" cy="999563"/>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cxnSp>
        <p:nvCxnSpPr>
          <p:cNvPr id="10" name="Conector recto de flecha 9">
            <a:extLst>
              <a:ext uri="{FF2B5EF4-FFF2-40B4-BE49-F238E27FC236}">
                <a16:creationId xmlns:a16="http://schemas.microsoft.com/office/drawing/2014/main" id="{A69E5A15-C245-28C2-073A-2BC531EF292E}"/>
              </a:ext>
            </a:extLst>
          </p:cNvPr>
          <p:cNvCxnSpPr>
            <a:cxnSpLocks/>
          </p:cNvCxnSpPr>
          <p:nvPr/>
        </p:nvCxnSpPr>
        <p:spPr>
          <a:xfrm>
            <a:off x="4873083" y="3557240"/>
            <a:ext cx="11039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37E6686B-91DB-D07E-14EE-609BFFF881E6}"/>
              </a:ext>
            </a:extLst>
          </p:cNvPr>
          <p:cNvSpPr txBox="1"/>
          <p:nvPr/>
        </p:nvSpPr>
        <p:spPr>
          <a:xfrm>
            <a:off x="5882505" y="3271107"/>
            <a:ext cx="426989" cy="400110"/>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2</a:t>
            </a:r>
          </a:p>
        </p:txBody>
      </p:sp>
      <p:cxnSp>
        <p:nvCxnSpPr>
          <p:cNvPr id="16" name="Conector recto de flecha 15">
            <a:extLst>
              <a:ext uri="{FF2B5EF4-FFF2-40B4-BE49-F238E27FC236}">
                <a16:creationId xmlns:a16="http://schemas.microsoft.com/office/drawing/2014/main" id="{29015F95-0CCF-8267-E0CC-E484CE0ACE18}"/>
              </a:ext>
            </a:extLst>
          </p:cNvPr>
          <p:cNvCxnSpPr>
            <a:cxnSpLocks/>
          </p:cNvCxnSpPr>
          <p:nvPr/>
        </p:nvCxnSpPr>
        <p:spPr>
          <a:xfrm>
            <a:off x="5159298" y="2906752"/>
            <a:ext cx="8177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CC04707F-FD9E-D84E-A7C5-7B68464B9BC0}"/>
              </a:ext>
            </a:extLst>
          </p:cNvPr>
          <p:cNvCxnSpPr>
            <a:cxnSpLocks/>
          </p:cNvCxnSpPr>
          <p:nvPr/>
        </p:nvCxnSpPr>
        <p:spPr>
          <a:xfrm>
            <a:off x="5568176" y="5312000"/>
            <a:ext cx="4088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72F48F59-2655-3193-56D3-8FE65F4203DC}"/>
              </a:ext>
            </a:extLst>
          </p:cNvPr>
          <p:cNvSpPr txBox="1"/>
          <p:nvPr/>
        </p:nvSpPr>
        <p:spPr>
          <a:xfrm>
            <a:off x="5864669" y="2695466"/>
            <a:ext cx="237894" cy="400110"/>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1</a:t>
            </a:r>
          </a:p>
        </p:txBody>
      </p:sp>
      <p:sp>
        <p:nvSpPr>
          <p:cNvPr id="23" name="CuadroTexto 22">
            <a:extLst>
              <a:ext uri="{FF2B5EF4-FFF2-40B4-BE49-F238E27FC236}">
                <a16:creationId xmlns:a16="http://schemas.microsoft.com/office/drawing/2014/main" id="{82DA3D28-D2E0-3EEC-7BDC-30E4CBCC12A4}"/>
              </a:ext>
            </a:extLst>
          </p:cNvPr>
          <p:cNvSpPr txBox="1"/>
          <p:nvPr/>
        </p:nvSpPr>
        <p:spPr>
          <a:xfrm>
            <a:off x="5893659" y="5060947"/>
            <a:ext cx="321289" cy="400110"/>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90590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E982C9C-F243-FB06-F26E-75BD9AED8841}"/>
              </a:ext>
            </a:extLst>
          </p:cNvPr>
          <p:cNvPicPr>
            <a:picLocks noChangeAspect="1"/>
          </p:cNvPicPr>
          <p:nvPr/>
        </p:nvPicPr>
        <p:blipFill>
          <a:blip r:embed="rId2"/>
          <a:stretch>
            <a:fillRect/>
          </a:stretch>
        </p:blipFill>
        <p:spPr>
          <a:xfrm>
            <a:off x="6979468" y="0"/>
            <a:ext cx="5212532" cy="1286367"/>
          </a:xfrm>
          <a:prstGeom prst="rect">
            <a:avLst/>
          </a:prstGeom>
        </p:spPr>
      </p:pic>
      <p:pic>
        <p:nvPicPr>
          <p:cNvPr id="4" name="Image2">
            <a:extLst>
              <a:ext uri="{FF2B5EF4-FFF2-40B4-BE49-F238E27FC236}">
                <a16:creationId xmlns:a16="http://schemas.microsoft.com/office/drawing/2014/main" id="{CF732D81-EE62-B3E6-49D2-631FE17E66D4}"/>
              </a:ext>
            </a:extLst>
          </p:cNvPr>
          <p:cNvPicPr>
            <a:picLocks/>
          </p:cNvPicPr>
          <p:nvPr/>
        </p:nvPicPr>
        <p:blipFill>
          <a:blip r:embed="rId3" cstate="print"/>
          <a:srcRect l="26786" t="14399" r="48635" b="57802"/>
          <a:stretch/>
        </p:blipFill>
        <p:spPr>
          <a:xfrm>
            <a:off x="836341" y="1929161"/>
            <a:ext cx="10024947" cy="4460488"/>
          </a:xfrm>
          <a:prstGeom prst="rect">
            <a:avLst/>
          </a:prstGeom>
        </p:spPr>
      </p:pic>
      <p:sp>
        <p:nvSpPr>
          <p:cNvPr id="6" name="CuadroTexto 5">
            <a:extLst>
              <a:ext uri="{FF2B5EF4-FFF2-40B4-BE49-F238E27FC236}">
                <a16:creationId xmlns:a16="http://schemas.microsoft.com/office/drawing/2014/main" id="{5E5B520F-B2DC-2174-88A4-8EEFD45B7382}"/>
              </a:ext>
            </a:extLst>
          </p:cNvPr>
          <p:cNvSpPr txBox="1"/>
          <p:nvPr/>
        </p:nvSpPr>
        <p:spPr>
          <a:xfrm>
            <a:off x="170121" y="363037"/>
            <a:ext cx="6974958" cy="1384995"/>
          </a:xfrm>
          <a:prstGeom prst="rect">
            <a:avLst/>
          </a:prstGeom>
          <a:noFill/>
        </p:spPr>
        <p:txBody>
          <a:bodyPr wrap="square">
            <a:spAutoFit/>
          </a:bodyPr>
          <a:lstStyle/>
          <a:p>
            <a:r>
              <a:rPr lang="es-ES" sz="2800" b="1" kern="100" dirty="0">
                <a:solidFill>
                  <a:srgbClr val="C00000"/>
                </a:solidFill>
                <a:effectLst/>
                <a:latin typeface="Arial" panose="020B0604020202020204" pitchFamily="34" charset="0"/>
                <a:ea typeface="Songti SC"/>
                <a:cs typeface="Arial" panose="020B0604020202020204" pitchFamily="34" charset="0"/>
              </a:rPr>
              <a:t>Numeración utilizada para los </a:t>
            </a:r>
            <a:r>
              <a:rPr lang="es-ES" sz="2800" b="1" kern="100" dirty="0" err="1">
                <a:solidFill>
                  <a:srgbClr val="C00000"/>
                </a:solidFill>
                <a:effectLst/>
                <a:latin typeface="Arial" panose="020B0604020202020204" pitchFamily="34" charset="0"/>
                <a:ea typeface="Songti SC"/>
                <a:cs typeface="Arial" panose="020B0604020202020204" pitchFamily="34" charset="0"/>
              </a:rPr>
              <a:t>forceps</a:t>
            </a:r>
            <a:r>
              <a:rPr lang="es-ES" sz="2800" b="1" kern="100" dirty="0">
                <a:solidFill>
                  <a:srgbClr val="C00000"/>
                </a:solidFill>
                <a:effectLst/>
                <a:latin typeface="Arial" panose="020B0604020202020204" pitchFamily="34" charset="0"/>
                <a:ea typeface="Songti SC"/>
                <a:cs typeface="Arial" panose="020B0604020202020204" pitchFamily="34" charset="0"/>
              </a:rPr>
              <a:t> dentarios según grupo de dientes.</a:t>
            </a:r>
          </a:p>
          <a:p>
            <a:r>
              <a:rPr lang="es-ES" sz="2800" b="1" kern="100" dirty="0">
                <a:solidFill>
                  <a:srgbClr val="C00000"/>
                </a:solidFill>
                <a:effectLst/>
                <a:latin typeface="Arial" panose="020B0604020202020204" pitchFamily="34" charset="0"/>
                <a:ea typeface="Songti SC"/>
                <a:cs typeface="Arial" panose="020B0604020202020204" pitchFamily="34" charset="0"/>
              </a:rPr>
              <a:t> </a:t>
            </a:r>
          </a:p>
        </p:txBody>
      </p:sp>
      <p:sp>
        <p:nvSpPr>
          <p:cNvPr id="7" name="AutoShape 3">
            <a:extLst>
              <a:ext uri="{FF2B5EF4-FFF2-40B4-BE49-F238E27FC236}">
                <a16:creationId xmlns:a16="http://schemas.microsoft.com/office/drawing/2014/main" id="{7918F592-75D1-638D-E655-A6A9B1FD9E0A}"/>
              </a:ext>
            </a:extLst>
          </p:cNvPr>
          <p:cNvSpPr>
            <a:spLocks noChangeArrowheads="1"/>
          </p:cNvSpPr>
          <p:nvPr/>
        </p:nvSpPr>
        <p:spPr bwMode="auto">
          <a:xfrm>
            <a:off x="170121" y="288690"/>
            <a:ext cx="6624084" cy="107227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6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5764" y="1627222"/>
            <a:ext cx="10957810" cy="4832092"/>
          </a:xfrm>
          <a:prstGeom prst="rect">
            <a:avLst/>
          </a:prstGeom>
          <a:noFill/>
        </p:spPr>
        <p:txBody>
          <a:bodyPr wrap="square" rtlCol="0">
            <a:spAutoFit/>
          </a:bodyPr>
          <a:lstStyle/>
          <a:p>
            <a:r>
              <a:rPr lang="es-ES" altLang="es-ES" sz="2800" b="1" dirty="0">
                <a:solidFill>
                  <a:srgbClr val="C00000"/>
                </a:solidFill>
                <a:latin typeface="Arial" panose="020B0604020202020204" pitchFamily="34" charset="0"/>
                <a:cs typeface="Arial" panose="020B0604020202020204" pitchFamily="34" charset="0"/>
              </a:rPr>
              <a:t>Asignatura: Estomatología General Integral I</a:t>
            </a:r>
          </a:p>
          <a:p>
            <a:endParaRPr lang="es-ES" altLang="es-ES" sz="2800" b="1" dirty="0">
              <a:solidFill>
                <a:srgbClr val="C00000"/>
              </a:solidFill>
              <a:latin typeface="Arial" panose="020B0604020202020204" pitchFamily="34" charset="0"/>
              <a:cs typeface="Arial" panose="020B0604020202020204" pitchFamily="34" charset="0"/>
            </a:endParaRPr>
          </a:p>
          <a:p>
            <a:r>
              <a:rPr lang="es-ES" altLang="es-ES" sz="2800" b="1" dirty="0">
                <a:solidFill>
                  <a:srgbClr val="C00000"/>
                </a:solidFill>
                <a:latin typeface="Arial" panose="020B0604020202020204" pitchFamily="34" charset="0"/>
                <a:cs typeface="Arial" panose="020B0604020202020204" pitchFamily="34" charset="0"/>
              </a:rPr>
              <a:t>Tema 6: Exodoncia.</a:t>
            </a:r>
          </a:p>
          <a:p>
            <a:endParaRPr lang="es-ES" altLang="es-ES" sz="2800" b="1" dirty="0">
              <a:solidFill>
                <a:srgbClr val="C00000"/>
              </a:solidFill>
              <a:latin typeface="Arial" panose="020B0604020202020204" pitchFamily="34" charset="0"/>
              <a:cs typeface="Arial" panose="020B0604020202020204" pitchFamily="34" charset="0"/>
            </a:endParaRPr>
          </a:p>
          <a:p>
            <a:r>
              <a:rPr lang="es-ES" altLang="es-ES" sz="2800" b="1" dirty="0">
                <a:solidFill>
                  <a:srgbClr val="C00000"/>
                </a:solidFill>
                <a:latin typeface="Arial" panose="020B0604020202020204" pitchFamily="34" charset="0"/>
                <a:cs typeface="Arial" panose="020B0604020202020204" pitchFamily="34" charset="0"/>
              </a:rPr>
              <a:t>FOE: Conferencia.</a:t>
            </a:r>
          </a:p>
          <a:p>
            <a:endParaRPr lang="es-ES" altLang="es-ES" sz="2800" b="1" dirty="0">
              <a:solidFill>
                <a:srgbClr val="C00000"/>
              </a:solidFill>
              <a:latin typeface="Arial" panose="020B0604020202020204" pitchFamily="34" charset="0"/>
              <a:cs typeface="Arial" panose="020B0604020202020204" pitchFamily="34" charset="0"/>
            </a:endParaRPr>
          </a:p>
          <a:p>
            <a:r>
              <a:rPr lang="es-ES" altLang="es-ES" sz="2800" b="1" dirty="0">
                <a:solidFill>
                  <a:srgbClr val="C00000"/>
                </a:solidFill>
                <a:latin typeface="Arial" panose="020B0604020202020204" pitchFamily="34" charset="0"/>
                <a:cs typeface="Arial" panose="020B0604020202020204" pitchFamily="34" charset="0"/>
              </a:rPr>
              <a:t>Año Académico: 1ro</a:t>
            </a:r>
          </a:p>
          <a:p>
            <a:endParaRPr lang="es-ES" altLang="es-ES" sz="2800" b="1" dirty="0">
              <a:solidFill>
                <a:srgbClr val="C00000"/>
              </a:solidFill>
              <a:latin typeface="Arial" panose="020B0604020202020204" pitchFamily="34" charset="0"/>
              <a:cs typeface="Arial" panose="020B0604020202020204" pitchFamily="34" charset="0"/>
            </a:endParaRPr>
          </a:p>
          <a:p>
            <a:r>
              <a:rPr lang="es-ES" altLang="es-ES" sz="2800" b="1" dirty="0">
                <a:solidFill>
                  <a:srgbClr val="C00000"/>
                </a:solidFill>
                <a:latin typeface="Arial" panose="020B0604020202020204" pitchFamily="34" charset="0"/>
                <a:cs typeface="Arial" panose="020B0604020202020204" pitchFamily="34" charset="0"/>
              </a:rPr>
              <a:t>Duración: 45 minutos.</a:t>
            </a:r>
          </a:p>
          <a:p>
            <a:endParaRPr lang="es-ES" altLang="es-ES" sz="2800" b="1" dirty="0">
              <a:solidFill>
                <a:srgbClr val="C00000"/>
              </a:solidFill>
              <a:latin typeface="Arial" panose="020B0604020202020204" pitchFamily="34" charset="0"/>
              <a:cs typeface="Arial" panose="020B0604020202020204" pitchFamily="34" charset="0"/>
            </a:endParaRPr>
          </a:p>
          <a:p>
            <a:r>
              <a:rPr lang="es-ES" altLang="es-ES" sz="2800" b="1" dirty="0">
                <a:solidFill>
                  <a:srgbClr val="C00000"/>
                </a:solidFill>
                <a:latin typeface="Arial" panose="020B0604020202020204" pitchFamily="34" charset="0"/>
                <a:cs typeface="Arial" panose="020B0604020202020204" pitchFamily="34" charset="0"/>
              </a:rPr>
              <a:t>Profesora: </a:t>
            </a:r>
            <a:r>
              <a:rPr lang="es-ES" altLang="es-ES" sz="2800" b="1" dirty="0" err="1">
                <a:solidFill>
                  <a:srgbClr val="C00000"/>
                </a:solidFill>
                <a:latin typeface="Arial" panose="020B0604020202020204" pitchFamily="34" charset="0"/>
                <a:cs typeface="Arial" panose="020B0604020202020204" pitchFamily="34" charset="0"/>
              </a:rPr>
              <a:t>Msc.Dra.Yivelín</a:t>
            </a:r>
            <a:r>
              <a:rPr lang="es-ES" altLang="es-ES" sz="2800" b="1" dirty="0">
                <a:solidFill>
                  <a:srgbClr val="C00000"/>
                </a:solidFill>
                <a:latin typeface="Arial" panose="020B0604020202020204" pitchFamily="34" charset="0"/>
                <a:cs typeface="Arial" panose="020B0604020202020204" pitchFamily="34" charset="0"/>
              </a:rPr>
              <a:t> Fernández Queija.</a:t>
            </a:r>
          </a:p>
        </p:txBody>
      </p:sp>
      <p:pic>
        <p:nvPicPr>
          <p:cNvPr id="3" name="Imagen 2">
            <a:extLst>
              <a:ext uri="{FF2B5EF4-FFF2-40B4-BE49-F238E27FC236}">
                <a16:creationId xmlns:a16="http://schemas.microsoft.com/office/drawing/2014/main" id="{CA5A4446-EA92-16FA-F4C0-5739767BFCE7}"/>
              </a:ext>
            </a:extLst>
          </p:cNvPr>
          <p:cNvPicPr>
            <a:picLocks noChangeAspect="1"/>
          </p:cNvPicPr>
          <p:nvPr/>
        </p:nvPicPr>
        <p:blipFill>
          <a:blip r:embed="rId2"/>
          <a:stretch>
            <a:fillRect/>
          </a:stretch>
        </p:blipFill>
        <p:spPr>
          <a:xfrm>
            <a:off x="6969500" y="0"/>
            <a:ext cx="5212532" cy="1286367"/>
          </a:xfrm>
          <a:prstGeom prst="rect">
            <a:avLst/>
          </a:prstGeom>
        </p:spPr>
      </p:pic>
    </p:spTree>
    <p:extLst>
      <p:ext uri="{BB962C8B-B14F-4D97-AF65-F5344CB8AC3E}">
        <p14:creationId xmlns:p14="http://schemas.microsoft.com/office/powerpoint/2010/main" val="256741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B29D698-14B0-8434-D780-C3A9A6993225}"/>
              </a:ext>
            </a:extLst>
          </p:cNvPr>
          <p:cNvPicPr>
            <a:picLocks noChangeAspect="1"/>
          </p:cNvPicPr>
          <p:nvPr/>
        </p:nvPicPr>
        <p:blipFill>
          <a:blip r:embed="rId2"/>
          <a:stretch>
            <a:fillRect/>
          </a:stretch>
        </p:blipFill>
        <p:spPr>
          <a:xfrm>
            <a:off x="6979468" y="0"/>
            <a:ext cx="5212532" cy="1286367"/>
          </a:xfrm>
          <a:prstGeom prst="rect">
            <a:avLst/>
          </a:prstGeom>
        </p:spPr>
      </p:pic>
      <p:sp>
        <p:nvSpPr>
          <p:cNvPr id="5" name="CuadroTexto 4">
            <a:extLst>
              <a:ext uri="{FF2B5EF4-FFF2-40B4-BE49-F238E27FC236}">
                <a16:creationId xmlns:a16="http://schemas.microsoft.com/office/drawing/2014/main" id="{A1D2B8C2-EA10-8883-8E01-33224B2F072C}"/>
              </a:ext>
            </a:extLst>
          </p:cNvPr>
          <p:cNvSpPr txBox="1"/>
          <p:nvPr/>
        </p:nvSpPr>
        <p:spPr>
          <a:xfrm>
            <a:off x="-2285999" y="1286367"/>
            <a:ext cx="14009914" cy="5139869"/>
          </a:xfrm>
          <a:prstGeom prst="rect">
            <a:avLst/>
          </a:prstGeom>
          <a:noFill/>
        </p:spPr>
        <p:txBody>
          <a:bodyPr wrap="square">
            <a:spAutoFit/>
          </a:bodyPr>
          <a:lstStyle/>
          <a:p>
            <a:pPr lvl="7">
              <a:tabLst>
                <a:tab pos="2057400" algn="l"/>
              </a:tabLst>
            </a:pPr>
            <a:r>
              <a:rPr lang="es-ES" sz="3200" b="1" kern="100" dirty="0">
                <a:solidFill>
                  <a:srgbClr val="C00000"/>
                </a:solidFill>
                <a:effectLst/>
                <a:latin typeface="Arial" panose="020B0604020202020204" pitchFamily="34" charset="0"/>
                <a:ea typeface="Songti SC"/>
                <a:cs typeface="Arial" panose="020B0604020202020204" pitchFamily="34" charset="0"/>
              </a:rPr>
              <a:t>Tiempos de la exodoncia</a:t>
            </a:r>
          </a:p>
          <a:p>
            <a:pPr lvl="7">
              <a:tabLst>
                <a:tab pos="2057400" algn="l"/>
              </a:tabLst>
            </a:pPr>
            <a:endParaRPr lang="es-ES" sz="3200" b="1" kern="100" dirty="0">
              <a:solidFill>
                <a:srgbClr val="C00000"/>
              </a:solidFill>
              <a:effectLst/>
              <a:latin typeface="Arial" panose="020B0604020202020204" pitchFamily="34" charset="0"/>
              <a:ea typeface="Songti SC"/>
              <a:cs typeface="Arial" panose="020B0604020202020204" pitchFamily="34" charset="0"/>
            </a:endParaRPr>
          </a:p>
          <a:p>
            <a:pPr marL="3429000" lvl="7" indent="-228600">
              <a:buFont typeface="Wingdings" panose="05000000000000000000" pitchFamily="2" charset="2"/>
              <a:buChar char=""/>
              <a:tabLst>
                <a:tab pos="2057400" algn="l"/>
              </a:tabLst>
            </a:pPr>
            <a:r>
              <a:rPr lang="es-ES" sz="2400" kern="100" dirty="0">
                <a:effectLst/>
                <a:latin typeface="Arial" panose="020B0604020202020204" pitchFamily="34" charset="0"/>
                <a:ea typeface="Songti SC"/>
                <a:cs typeface="Arial" panose="020B0604020202020204" pitchFamily="34" charset="0"/>
              </a:rPr>
              <a:t>Prehensión: consiste en la colocación del fórceps en el cuello del diente, lo más apical posible, por debajo del margen gingival y paralelo al eje longitudinal del diente.</a:t>
            </a:r>
          </a:p>
          <a:p>
            <a:pPr marL="3429000" lvl="7" indent="-228600">
              <a:buFont typeface="Wingdings" panose="05000000000000000000" pitchFamily="2" charset="2"/>
              <a:buChar char=""/>
              <a:tabLst>
                <a:tab pos="2057400" algn="l"/>
              </a:tabLst>
            </a:pPr>
            <a:endParaRPr lang="es-ES" sz="2400" kern="100" dirty="0">
              <a:effectLst/>
              <a:latin typeface="Arial" panose="020B0604020202020204" pitchFamily="34" charset="0"/>
              <a:ea typeface="Songti SC"/>
              <a:cs typeface="Arial" panose="020B0604020202020204" pitchFamily="34" charset="0"/>
            </a:endParaRPr>
          </a:p>
          <a:p>
            <a:pPr marL="3429000" lvl="7" indent="-228600">
              <a:buFont typeface="Wingdings" panose="05000000000000000000" pitchFamily="2" charset="2"/>
              <a:buChar char=""/>
              <a:tabLst>
                <a:tab pos="2057400" algn="l"/>
              </a:tabLst>
            </a:pPr>
            <a:r>
              <a:rPr lang="es-ES" sz="2400" kern="100" dirty="0">
                <a:effectLst/>
                <a:latin typeface="Arial" panose="020B0604020202020204" pitchFamily="34" charset="0"/>
                <a:ea typeface="Songti SC"/>
                <a:cs typeface="Arial" panose="020B0604020202020204" pitchFamily="34" charset="0"/>
              </a:rPr>
              <a:t>Luxación: son movimientos controlados que se realizan para logra debilitar las corticales y pueden ser laterales (vestibulares, palatinos o linguales), de rotación.</a:t>
            </a:r>
          </a:p>
          <a:p>
            <a:pPr marL="3429000" lvl="7" indent="-228600">
              <a:buFont typeface="Wingdings" panose="05000000000000000000" pitchFamily="2" charset="2"/>
              <a:buChar char=""/>
              <a:tabLst>
                <a:tab pos="2057400" algn="l"/>
              </a:tabLst>
            </a:pPr>
            <a:endParaRPr lang="es-ES" sz="2400" kern="100" dirty="0">
              <a:effectLst/>
              <a:latin typeface="Arial" panose="020B0604020202020204" pitchFamily="34" charset="0"/>
              <a:ea typeface="Songti SC"/>
              <a:cs typeface="Arial" panose="020B0604020202020204" pitchFamily="34" charset="0"/>
            </a:endParaRPr>
          </a:p>
          <a:p>
            <a:pPr marL="3429000" lvl="7" indent="-228600">
              <a:buFont typeface="Wingdings" panose="05000000000000000000" pitchFamily="2" charset="2"/>
              <a:buChar char=""/>
              <a:tabLst>
                <a:tab pos="2057400" algn="l"/>
              </a:tabLst>
            </a:pPr>
            <a:r>
              <a:rPr lang="en-US" sz="2400" kern="100" dirty="0">
                <a:effectLst/>
                <a:latin typeface="Arial" panose="020B0604020202020204" pitchFamily="34" charset="0"/>
                <a:ea typeface="Songti SC"/>
                <a:cs typeface="Arial" panose="020B0604020202020204" pitchFamily="34" charset="0"/>
              </a:rPr>
              <a:t>﻿﻿</a:t>
            </a:r>
            <a:r>
              <a:rPr lang="es-ES" sz="2400" kern="100" dirty="0">
                <a:effectLst/>
                <a:latin typeface="Arial" panose="020B0604020202020204" pitchFamily="34" charset="0"/>
                <a:ea typeface="Songti SC"/>
                <a:cs typeface="Arial" panose="020B0604020202020204" pitchFamily="34" charset="0"/>
              </a:rPr>
              <a:t>Tracción: es el movimiento que finalmente logra la salida del diente de su alveolo después de ser luxado. Debe ser un movimiento suave para evitar lastimar estructuras vecinas.</a:t>
            </a:r>
          </a:p>
        </p:txBody>
      </p:sp>
      <p:sp>
        <p:nvSpPr>
          <p:cNvPr id="6" name="AutoShape 3">
            <a:extLst>
              <a:ext uri="{FF2B5EF4-FFF2-40B4-BE49-F238E27FC236}">
                <a16:creationId xmlns:a16="http://schemas.microsoft.com/office/drawing/2014/main" id="{A9083099-D9E5-F81E-C617-8AB0A6A44DBB}"/>
              </a:ext>
            </a:extLst>
          </p:cNvPr>
          <p:cNvSpPr>
            <a:spLocks noChangeArrowheads="1"/>
          </p:cNvSpPr>
          <p:nvPr/>
        </p:nvSpPr>
        <p:spPr bwMode="auto">
          <a:xfrm>
            <a:off x="718457" y="1151624"/>
            <a:ext cx="5519057" cy="796919"/>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7" name="AutoShape 3">
            <a:extLst>
              <a:ext uri="{FF2B5EF4-FFF2-40B4-BE49-F238E27FC236}">
                <a16:creationId xmlns:a16="http://schemas.microsoft.com/office/drawing/2014/main" id="{A3D67C75-20B5-57EF-5E9B-DD3DF67BBC53}"/>
              </a:ext>
            </a:extLst>
          </p:cNvPr>
          <p:cNvSpPr>
            <a:spLocks noChangeArrowheads="1"/>
          </p:cNvSpPr>
          <p:nvPr/>
        </p:nvSpPr>
        <p:spPr bwMode="auto">
          <a:xfrm>
            <a:off x="968829" y="2166256"/>
            <a:ext cx="10602684" cy="136071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8" name="AutoShape 3">
            <a:extLst>
              <a:ext uri="{FF2B5EF4-FFF2-40B4-BE49-F238E27FC236}">
                <a16:creationId xmlns:a16="http://schemas.microsoft.com/office/drawing/2014/main" id="{5BBB5907-FA39-3A7A-D7FC-6F51DA640665}"/>
              </a:ext>
            </a:extLst>
          </p:cNvPr>
          <p:cNvSpPr>
            <a:spLocks noChangeArrowheads="1"/>
          </p:cNvSpPr>
          <p:nvPr/>
        </p:nvSpPr>
        <p:spPr bwMode="auto">
          <a:xfrm>
            <a:off x="968829" y="5188540"/>
            <a:ext cx="10602684" cy="136071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9" name="AutoShape 3">
            <a:extLst>
              <a:ext uri="{FF2B5EF4-FFF2-40B4-BE49-F238E27FC236}">
                <a16:creationId xmlns:a16="http://schemas.microsoft.com/office/drawing/2014/main" id="{20C25858-65A2-C4AA-FC77-246D902342F0}"/>
              </a:ext>
            </a:extLst>
          </p:cNvPr>
          <p:cNvSpPr>
            <a:spLocks noChangeArrowheads="1"/>
          </p:cNvSpPr>
          <p:nvPr/>
        </p:nvSpPr>
        <p:spPr bwMode="auto">
          <a:xfrm>
            <a:off x="968829" y="3615888"/>
            <a:ext cx="10602684" cy="136071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55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3ECCA6-6B3B-C7B9-56C6-C1AAD676698F}"/>
              </a:ext>
            </a:extLst>
          </p:cNvPr>
          <p:cNvSpPr txBox="1"/>
          <p:nvPr/>
        </p:nvSpPr>
        <p:spPr>
          <a:xfrm>
            <a:off x="580417" y="1432098"/>
            <a:ext cx="11031166" cy="1200329"/>
          </a:xfrm>
          <a:prstGeom prst="rect">
            <a:avLst/>
          </a:prstGeom>
          <a:noFill/>
        </p:spPr>
        <p:txBody>
          <a:bodyPr wrap="square">
            <a:spAutoFit/>
          </a:bodyPr>
          <a:lstStyle/>
          <a:p>
            <a:r>
              <a:rPr lang="es-ES" sz="2400" b="1" dirty="0">
                <a:solidFill>
                  <a:srgbClr val="C00000"/>
                </a:solidFill>
                <a:latin typeface="Arial" panose="020B0604020202020204" pitchFamily="34" charset="0"/>
                <a:cs typeface="Arial" panose="020B0604020202020204" pitchFamily="34" charset="0"/>
              </a:rPr>
              <a:t>Elevadores</a:t>
            </a:r>
            <a:r>
              <a:rPr lang="es-ES" sz="2400" dirty="0">
                <a:latin typeface="Arial" panose="020B0604020202020204" pitchFamily="34" charset="0"/>
                <a:cs typeface="Arial" panose="020B0604020202020204" pitchFamily="34" charset="0"/>
              </a:rPr>
              <a:t>:  Se utilizan para realizar la extracción de restos radiculares y en ciertos casos pueden aplicarse para la luxación de dientes como paso previo de la extracción dentaria</a:t>
            </a:r>
          </a:p>
        </p:txBody>
      </p:sp>
      <p:pic>
        <p:nvPicPr>
          <p:cNvPr id="4" name="Imagen 3">
            <a:extLst>
              <a:ext uri="{FF2B5EF4-FFF2-40B4-BE49-F238E27FC236}">
                <a16:creationId xmlns:a16="http://schemas.microsoft.com/office/drawing/2014/main" id="{AA863D0D-AA64-7536-E087-5FAED69D314F}"/>
              </a:ext>
            </a:extLst>
          </p:cNvPr>
          <p:cNvPicPr>
            <a:picLocks noChangeAspect="1"/>
          </p:cNvPicPr>
          <p:nvPr/>
        </p:nvPicPr>
        <p:blipFill>
          <a:blip r:embed="rId2"/>
          <a:stretch>
            <a:fillRect/>
          </a:stretch>
        </p:blipFill>
        <p:spPr>
          <a:xfrm>
            <a:off x="935665" y="2632427"/>
            <a:ext cx="10675918" cy="4129880"/>
          </a:xfrm>
          <a:prstGeom prst="rect">
            <a:avLst/>
          </a:prstGeom>
        </p:spPr>
      </p:pic>
      <p:pic>
        <p:nvPicPr>
          <p:cNvPr id="2" name="Imagen 1">
            <a:extLst>
              <a:ext uri="{FF2B5EF4-FFF2-40B4-BE49-F238E27FC236}">
                <a16:creationId xmlns:a16="http://schemas.microsoft.com/office/drawing/2014/main" id="{0C1BC8B4-694E-F93A-3697-427FB37336F1}"/>
              </a:ext>
            </a:extLst>
          </p:cNvPr>
          <p:cNvPicPr>
            <a:picLocks noChangeAspect="1"/>
          </p:cNvPicPr>
          <p:nvPr/>
        </p:nvPicPr>
        <p:blipFill>
          <a:blip r:embed="rId3"/>
          <a:stretch>
            <a:fillRect/>
          </a:stretch>
        </p:blipFill>
        <p:spPr>
          <a:xfrm>
            <a:off x="6979468" y="0"/>
            <a:ext cx="5212532" cy="1286367"/>
          </a:xfrm>
          <a:prstGeom prst="rect">
            <a:avLst/>
          </a:prstGeom>
        </p:spPr>
      </p:pic>
      <p:sp>
        <p:nvSpPr>
          <p:cNvPr id="5" name="AutoShape 3">
            <a:extLst>
              <a:ext uri="{FF2B5EF4-FFF2-40B4-BE49-F238E27FC236}">
                <a16:creationId xmlns:a16="http://schemas.microsoft.com/office/drawing/2014/main" id="{8AEA164B-9A1B-F772-4558-4B73A4FFA40F}"/>
              </a:ext>
            </a:extLst>
          </p:cNvPr>
          <p:cNvSpPr>
            <a:spLocks noChangeArrowheads="1"/>
          </p:cNvSpPr>
          <p:nvPr/>
        </p:nvSpPr>
        <p:spPr bwMode="auto">
          <a:xfrm>
            <a:off x="580416" y="1432098"/>
            <a:ext cx="11031165" cy="136071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5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09FABDF-3F8F-AF87-BC0C-58B721624043}"/>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CuadroTexto 3">
            <a:extLst>
              <a:ext uri="{FF2B5EF4-FFF2-40B4-BE49-F238E27FC236}">
                <a16:creationId xmlns:a16="http://schemas.microsoft.com/office/drawing/2014/main" id="{22338632-9D2B-4036-98C7-29DEE35D124C}"/>
              </a:ext>
            </a:extLst>
          </p:cNvPr>
          <p:cNvSpPr txBox="1"/>
          <p:nvPr/>
        </p:nvSpPr>
        <p:spPr>
          <a:xfrm>
            <a:off x="967237" y="1424763"/>
            <a:ext cx="11224763" cy="4832092"/>
          </a:xfrm>
          <a:prstGeom prst="rect">
            <a:avLst/>
          </a:prstGeom>
          <a:noFill/>
        </p:spPr>
        <p:txBody>
          <a:bodyPr wrap="square">
            <a:spAutoFit/>
          </a:bodyPr>
          <a:lstStyle/>
          <a:p>
            <a:r>
              <a:rPr lang="es-ES" sz="2800" b="1" kern="100" dirty="0">
                <a:solidFill>
                  <a:srgbClr val="C00000"/>
                </a:solidFill>
                <a:effectLst/>
                <a:latin typeface="Arial" panose="020B0604020202020204" pitchFamily="34" charset="0"/>
                <a:ea typeface="Songti SC"/>
                <a:cs typeface="Arial" panose="020B0604020202020204" pitchFamily="34" charset="0"/>
              </a:rPr>
              <a:t>Partes del elevador</a:t>
            </a:r>
            <a:r>
              <a:rPr lang="en-US" sz="2800" b="1" kern="100" dirty="0">
                <a:solidFill>
                  <a:srgbClr val="C00000"/>
                </a:solidFill>
                <a:effectLst/>
                <a:latin typeface="Arial" panose="020B0604020202020204" pitchFamily="34" charset="0"/>
                <a:ea typeface="Songti SC"/>
                <a:cs typeface="Arial" panose="020B0604020202020204" pitchFamily="34" charset="0"/>
              </a:rPr>
              <a:t>:</a:t>
            </a:r>
          </a:p>
          <a:p>
            <a:endParaRPr lang="en-US" sz="2800" b="1" kern="100" dirty="0">
              <a:solidFill>
                <a:srgbClr val="C00000"/>
              </a:solidFill>
              <a:effectLst/>
              <a:latin typeface="Arial" panose="020B0604020202020204" pitchFamily="34" charset="0"/>
              <a:ea typeface="Songti SC"/>
              <a:cs typeface="Arial" panose="020B0604020202020204" pitchFamily="34" charset="0"/>
            </a:endParaRPr>
          </a:p>
          <a:p>
            <a:pPr marL="342900" lvl="0" indent="-342900"/>
            <a:r>
              <a:rPr lang="en-US" sz="2800" kern="100" dirty="0">
                <a:effectLst/>
                <a:latin typeface="Arial" panose="020B0604020202020204" pitchFamily="34" charset="0"/>
                <a:ea typeface="Songti SC"/>
                <a:cs typeface="Arial" panose="020B0604020202020204" pitchFamily="34" charset="0"/>
              </a:rPr>
              <a:t>﻿﻿﻿                                  1. El mango o </a:t>
            </a:r>
            <a:r>
              <a:rPr lang="en-US" sz="2800" kern="100" dirty="0" err="1">
                <a:effectLst/>
                <a:latin typeface="Arial" panose="020B0604020202020204" pitchFamily="34" charset="0"/>
                <a:ea typeface="Songti SC"/>
                <a:cs typeface="Arial" panose="020B0604020202020204" pitchFamily="34" charset="0"/>
              </a:rPr>
              <a:t>asa</a:t>
            </a:r>
            <a:r>
              <a:rPr lang="en-US" sz="2800" kern="100" dirty="0">
                <a:effectLst/>
                <a:latin typeface="Arial" panose="020B0604020202020204" pitchFamily="34" charset="0"/>
                <a:ea typeface="Songti SC"/>
                <a:cs typeface="Arial" panose="020B0604020202020204" pitchFamily="34" charset="0"/>
              </a:rPr>
              <a:t>.</a:t>
            </a:r>
          </a:p>
          <a:p>
            <a:pPr marL="342900" lvl="0" indent="-342900"/>
            <a:endParaRPr lang="es-ES" sz="2800" kern="100" dirty="0">
              <a:effectLst/>
              <a:latin typeface="Arial" panose="020B0604020202020204" pitchFamily="34" charset="0"/>
              <a:ea typeface="Songti SC"/>
              <a:cs typeface="Arial" panose="020B0604020202020204" pitchFamily="34" charset="0"/>
            </a:endParaRPr>
          </a:p>
          <a:p>
            <a:pPr marL="342900" lvl="0" indent="-342900"/>
            <a:r>
              <a:rPr lang="en-US" sz="2800" kern="100" dirty="0">
                <a:effectLst/>
                <a:latin typeface="Arial" panose="020B0604020202020204" pitchFamily="34" charset="0"/>
                <a:ea typeface="Songti SC"/>
                <a:cs typeface="Arial" panose="020B0604020202020204" pitchFamily="34" charset="0"/>
              </a:rPr>
              <a:t>﻿﻿﻿                                           </a:t>
            </a:r>
          </a:p>
          <a:p>
            <a:pPr marL="342900" lvl="0" indent="-342900"/>
            <a:r>
              <a:rPr lang="en-US" sz="2800" kern="100" dirty="0">
                <a:latin typeface="Arial" panose="020B0604020202020204" pitchFamily="34" charset="0"/>
                <a:ea typeface="Songti SC"/>
                <a:cs typeface="Arial" panose="020B0604020202020204" pitchFamily="34" charset="0"/>
              </a:rPr>
              <a:t>                                </a:t>
            </a:r>
          </a:p>
          <a:p>
            <a:pPr marL="342900" indent="-342900"/>
            <a:r>
              <a:rPr lang="en-US" sz="2800" kern="100" dirty="0">
                <a:effectLst/>
                <a:latin typeface="Arial" panose="020B0604020202020204" pitchFamily="34" charset="0"/>
                <a:ea typeface="Songti SC"/>
                <a:cs typeface="Arial" panose="020B0604020202020204" pitchFamily="34" charset="0"/>
              </a:rPr>
              <a:t>                                3.</a:t>
            </a:r>
            <a:r>
              <a:rPr lang="es-ES" sz="1800" kern="100" dirty="0">
                <a:effectLst/>
                <a:latin typeface="Helvetica" panose="020B0604020202020204" pitchFamily="34" charset="0"/>
                <a:ea typeface="Songti SC"/>
                <a:cs typeface="Arial Unicode MS"/>
              </a:rPr>
              <a:t> </a:t>
            </a:r>
            <a:r>
              <a:rPr lang="es-ES" sz="2800" kern="100" dirty="0">
                <a:latin typeface="Arial" panose="020B0604020202020204" pitchFamily="34" charset="0"/>
                <a:cs typeface="Arial" panose="020B0604020202020204" pitchFamily="34" charset="0"/>
              </a:rPr>
              <a:t>Vástago o eje que enlaza la hoja con el mango</a:t>
            </a:r>
          </a:p>
          <a:p>
            <a:pPr marL="342900" lvl="0" indent="-342900"/>
            <a:endParaRPr lang="en-US" sz="2800" kern="100" dirty="0">
              <a:effectLst/>
              <a:latin typeface="Arial" panose="020B0604020202020204" pitchFamily="34" charset="0"/>
              <a:ea typeface="Songti SC"/>
              <a:cs typeface="Arial" panose="020B0604020202020204" pitchFamily="34" charset="0"/>
            </a:endParaRPr>
          </a:p>
          <a:p>
            <a:pPr marL="342900" lvl="0" indent="-342900"/>
            <a:r>
              <a:rPr lang="en-US" sz="2800" kern="100" dirty="0">
                <a:latin typeface="Arial" panose="020B0604020202020204" pitchFamily="34" charset="0"/>
                <a:ea typeface="Songti SC"/>
                <a:cs typeface="Arial" panose="020B0604020202020204" pitchFamily="34" charset="0"/>
              </a:rPr>
              <a:t>                                    </a:t>
            </a:r>
            <a:r>
              <a:rPr lang="en-US" sz="2800" kern="100" dirty="0">
                <a:effectLst/>
                <a:latin typeface="Arial" panose="020B0604020202020204" pitchFamily="34" charset="0"/>
                <a:ea typeface="Songti SC"/>
                <a:cs typeface="Arial" panose="020B0604020202020204" pitchFamily="34" charset="0"/>
              </a:rPr>
              <a:t>2. </a:t>
            </a:r>
            <a:r>
              <a:rPr lang="es-ES" sz="2800" kern="100" dirty="0">
                <a:effectLst/>
                <a:latin typeface="Arial" panose="020B0604020202020204" pitchFamily="34" charset="0"/>
                <a:ea typeface="Songti SC"/>
                <a:cs typeface="Arial" panose="020B0604020202020204" pitchFamily="34" charset="0"/>
              </a:rPr>
              <a:t>La hoja dentaria o parte activa.</a:t>
            </a:r>
          </a:p>
          <a:p>
            <a:pPr marL="342900" lvl="0" indent="-342900"/>
            <a:endParaRPr lang="es-ES" sz="2800" kern="100" dirty="0">
              <a:effectLst/>
              <a:latin typeface="Arial" panose="020B0604020202020204" pitchFamily="34" charset="0"/>
              <a:ea typeface="Songti SC"/>
              <a:cs typeface="Arial" panose="020B0604020202020204" pitchFamily="34" charset="0"/>
            </a:endParaRPr>
          </a:p>
          <a:p>
            <a:pPr marL="342900" lvl="0" indent="-342900"/>
            <a:r>
              <a:rPr lang="en-US" sz="2800" kern="100" dirty="0">
                <a:effectLst/>
                <a:latin typeface="Arial" panose="020B0604020202020204" pitchFamily="34" charset="0"/>
                <a:ea typeface="Songti SC"/>
                <a:cs typeface="Arial" panose="020B0604020202020204" pitchFamily="34" charset="0"/>
              </a:rPr>
              <a:t>﻿﻿﻿</a:t>
            </a:r>
            <a:endParaRPr lang="es-ES" sz="2800" kern="100" dirty="0">
              <a:effectLst/>
              <a:latin typeface="Arial" panose="020B0604020202020204" pitchFamily="34" charset="0"/>
              <a:ea typeface="Songti SC"/>
              <a:cs typeface="Arial" panose="020B0604020202020204" pitchFamily="34" charset="0"/>
            </a:endParaRPr>
          </a:p>
        </p:txBody>
      </p:sp>
      <p:sp>
        <p:nvSpPr>
          <p:cNvPr id="5" name="AutoShape 2" descr="Resultado de imagen de imagen de elevador de exodoncia">
            <a:extLst>
              <a:ext uri="{FF2B5EF4-FFF2-40B4-BE49-F238E27FC236}">
                <a16:creationId xmlns:a16="http://schemas.microsoft.com/office/drawing/2014/main" id="{575FD6AE-934D-08B6-FF1F-237021CCB8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 name="AutoShape 3">
            <a:extLst>
              <a:ext uri="{FF2B5EF4-FFF2-40B4-BE49-F238E27FC236}">
                <a16:creationId xmlns:a16="http://schemas.microsoft.com/office/drawing/2014/main" id="{7615E70C-ADC9-B5C4-B808-DB37CD639596}"/>
              </a:ext>
            </a:extLst>
          </p:cNvPr>
          <p:cNvSpPr>
            <a:spLocks noChangeArrowheads="1"/>
          </p:cNvSpPr>
          <p:nvPr/>
        </p:nvSpPr>
        <p:spPr bwMode="auto">
          <a:xfrm>
            <a:off x="612730" y="1217269"/>
            <a:ext cx="4205102" cy="91562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b="1" dirty="0">
              <a:solidFill>
                <a:srgbClr val="C00000"/>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BB5D702A-BBA1-8A6B-9E3A-F6D694D10D90}"/>
              </a:ext>
            </a:extLst>
          </p:cNvPr>
          <p:cNvPicPr>
            <a:picLocks noChangeAspect="1"/>
          </p:cNvPicPr>
          <p:nvPr/>
        </p:nvPicPr>
        <p:blipFill>
          <a:blip r:embed="rId3"/>
          <a:stretch>
            <a:fillRect/>
          </a:stretch>
        </p:blipFill>
        <p:spPr>
          <a:xfrm rot="10800000">
            <a:off x="106326" y="2280680"/>
            <a:ext cx="3551274" cy="3976169"/>
          </a:xfrm>
          <a:prstGeom prst="rect">
            <a:avLst/>
          </a:prstGeom>
        </p:spPr>
      </p:pic>
      <p:cxnSp>
        <p:nvCxnSpPr>
          <p:cNvPr id="7" name="Conector recto de flecha 6">
            <a:extLst>
              <a:ext uri="{FF2B5EF4-FFF2-40B4-BE49-F238E27FC236}">
                <a16:creationId xmlns:a16="http://schemas.microsoft.com/office/drawing/2014/main" id="{72AE1643-63AF-B257-8010-5DB022CAC436}"/>
              </a:ext>
            </a:extLst>
          </p:cNvPr>
          <p:cNvCxnSpPr>
            <a:cxnSpLocks/>
          </p:cNvCxnSpPr>
          <p:nvPr/>
        </p:nvCxnSpPr>
        <p:spPr>
          <a:xfrm flipV="1">
            <a:off x="2371060" y="2685176"/>
            <a:ext cx="1711842" cy="3344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96670B63-4CF1-66BA-42E6-933385D31431}"/>
              </a:ext>
            </a:extLst>
          </p:cNvPr>
          <p:cNvCxnSpPr>
            <a:cxnSpLocks/>
          </p:cNvCxnSpPr>
          <p:nvPr/>
        </p:nvCxnSpPr>
        <p:spPr>
          <a:xfrm flipV="1">
            <a:off x="2041451" y="4274288"/>
            <a:ext cx="2041451" cy="4465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03F609F3-CF67-9C16-AD29-5AC3000AEEC0}"/>
              </a:ext>
            </a:extLst>
          </p:cNvPr>
          <p:cNvCxnSpPr>
            <a:cxnSpLocks/>
          </p:cNvCxnSpPr>
          <p:nvPr/>
        </p:nvCxnSpPr>
        <p:spPr>
          <a:xfrm flipV="1">
            <a:off x="2041451" y="5252484"/>
            <a:ext cx="2254102" cy="3882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469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pic>
        <p:nvPicPr>
          <p:cNvPr id="4" name="Imagen 3">
            <a:extLst>
              <a:ext uri="{FF2B5EF4-FFF2-40B4-BE49-F238E27FC236}">
                <a16:creationId xmlns:a16="http://schemas.microsoft.com/office/drawing/2014/main" id="{CE5FF48F-D998-2B82-655B-564A534973D4}"/>
              </a:ext>
            </a:extLst>
          </p:cNvPr>
          <p:cNvPicPr>
            <a:picLocks noChangeAspect="1"/>
          </p:cNvPicPr>
          <p:nvPr/>
        </p:nvPicPr>
        <p:blipFill>
          <a:blip r:embed="rId3"/>
          <a:stretch>
            <a:fillRect/>
          </a:stretch>
        </p:blipFill>
        <p:spPr>
          <a:xfrm>
            <a:off x="760611" y="1988917"/>
            <a:ext cx="4880101" cy="3518748"/>
          </a:xfrm>
          <a:prstGeom prst="rect">
            <a:avLst/>
          </a:prstGeom>
        </p:spPr>
      </p:pic>
      <p:sp>
        <p:nvSpPr>
          <p:cNvPr id="6" name="CuadroTexto 5">
            <a:extLst>
              <a:ext uri="{FF2B5EF4-FFF2-40B4-BE49-F238E27FC236}">
                <a16:creationId xmlns:a16="http://schemas.microsoft.com/office/drawing/2014/main" id="{CEBD08B2-5C4C-9FFD-C6F8-C452C96F663C}"/>
              </a:ext>
            </a:extLst>
          </p:cNvPr>
          <p:cNvSpPr txBox="1"/>
          <p:nvPr/>
        </p:nvSpPr>
        <p:spPr>
          <a:xfrm>
            <a:off x="6551289" y="1886876"/>
            <a:ext cx="5592725" cy="830997"/>
          </a:xfrm>
          <a:prstGeom prst="rect">
            <a:avLst/>
          </a:prstGeom>
          <a:noFill/>
        </p:spPr>
        <p:txBody>
          <a:bodyPr wrap="square">
            <a:spAutoFit/>
          </a:bodyPr>
          <a:lstStyle/>
          <a:p>
            <a:r>
              <a:rPr lang="es-ES" sz="2400" dirty="0">
                <a:latin typeface="Arial" panose="020B0604020202020204" pitchFamily="34" charset="0"/>
                <a:ea typeface="Songti SC"/>
                <a:cs typeface="Arial" panose="020B0604020202020204" pitchFamily="34" charset="0"/>
              </a:rPr>
              <a:t>S</a:t>
            </a:r>
            <a:r>
              <a:rPr lang="es-ES" sz="2400" dirty="0">
                <a:effectLst/>
                <a:latin typeface="Arial" panose="020B0604020202020204" pitchFamily="34" charset="0"/>
                <a:ea typeface="Songti SC"/>
                <a:cs typeface="Arial" panose="020B0604020202020204" pitchFamily="34" charset="0"/>
              </a:rPr>
              <a:t>e utilizan fundamentalmente para extraer raíces finas y estrechas</a:t>
            </a:r>
            <a:endParaRPr lang="es-ES" sz="2400" dirty="0">
              <a:latin typeface="Arial" panose="020B0604020202020204" pitchFamily="34" charset="0"/>
              <a:cs typeface="Arial" panose="020B0604020202020204" pitchFamily="34" charset="0"/>
            </a:endParaRPr>
          </a:p>
        </p:txBody>
      </p:sp>
      <p:cxnSp>
        <p:nvCxnSpPr>
          <p:cNvPr id="8" name="Conector recto de flecha 7">
            <a:extLst>
              <a:ext uri="{FF2B5EF4-FFF2-40B4-BE49-F238E27FC236}">
                <a16:creationId xmlns:a16="http://schemas.microsoft.com/office/drawing/2014/main" id="{A2565B9E-C6A1-E7D3-825D-679AF83146F9}"/>
              </a:ext>
            </a:extLst>
          </p:cNvPr>
          <p:cNvCxnSpPr>
            <a:cxnSpLocks/>
          </p:cNvCxnSpPr>
          <p:nvPr/>
        </p:nvCxnSpPr>
        <p:spPr>
          <a:xfrm flipV="1">
            <a:off x="5665521" y="2386030"/>
            <a:ext cx="897347" cy="2020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2B5737D6-E46B-A1D7-1E20-7EA2F35B296C}"/>
              </a:ext>
            </a:extLst>
          </p:cNvPr>
          <p:cNvPicPr>
            <a:picLocks noChangeAspect="1"/>
          </p:cNvPicPr>
          <p:nvPr/>
        </p:nvPicPr>
        <p:blipFill>
          <a:blip r:embed="rId4"/>
          <a:stretch>
            <a:fillRect/>
          </a:stretch>
        </p:blipFill>
        <p:spPr>
          <a:xfrm rot="710656">
            <a:off x="5703208" y="3457764"/>
            <a:ext cx="1226400" cy="459900"/>
          </a:xfrm>
          <a:prstGeom prst="rect">
            <a:avLst/>
          </a:prstGeom>
        </p:spPr>
      </p:pic>
      <p:pic>
        <p:nvPicPr>
          <p:cNvPr id="13" name="Imagen 12">
            <a:extLst>
              <a:ext uri="{FF2B5EF4-FFF2-40B4-BE49-F238E27FC236}">
                <a16:creationId xmlns:a16="http://schemas.microsoft.com/office/drawing/2014/main" id="{E238F7D3-B093-8DED-177B-E1037679FEE8}"/>
              </a:ext>
            </a:extLst>
          </p:cNvPr>
          <p:cNvPicPr>
            <a:picLocks noChangeAspect="1"/>
          </p:cNvPicPr>
          <p:nvPr/>
        </p:nvPicPr>
        <p:blipFill>
          <a:blip r:embed="rId4"/>
          <a:stretch>
            <a:fillRect/>
          </a:stretch>
        </p:blipFill>
        <p:spPr>
          <a:xfrm rot="669927">
            <a:off x="5735293" y="4761658"/>
            <a:ext cx="1238007" cy="402371"/>
          </a:xfrm>
          <a:prstGeom prst="rect">
            <a:avLst/>
          </a:prstGeom>
        </p:spPr>
      </p:pic>
      <p:sp>
        <p:nvSpPr>
          <p:cNvPr id="15" name="CuadroTexto 14">
            <a:extLst>
              <a:ext uri="{FF2B5EF4-FFF2-40B4-BE49-F238E27FC236}">
                <a16:creationId xmlns:a16="http://schemas.microsoft.com/office/drawing/2014/main" id="{7A1326B4-921A-89DC-6296-3E9D83E04D15}"/>
              </a:ext>
            </a:extLst>
          </p:cNvPr>
          <p:cNvSpPr txBox="1"/>
          <p:nvPr/>
        </p:nvSpPr>
        <p:spPr>
          <a:xfrm>
            <a:off x="3062177" y="3382802"/>
            <a:ext cx="6124352" cy="92397"/>
          </a:xfrm>
          <a:prstGeom prst="rect">
            <a:avLst/>
          </a:prstGeom>
          <a:noFill/>
        </p:spPr>
        <p:txBody>
          <a:bodyPr wrap="square">
            <a:spAutoFit/>
          </a:bodyPr>
          <a:lstStyle/>
          <a:p>
            <a:pPr marL="342900" lvl="0" indent="-342900">
              <a:buFont typeface="OpenSymbol"/>
              <a:buChar char="⁃"/>
            </a:pPr>
            <a:r>
              <a:rPr lang="es-ES" sz="1800" kern="100" dirty="0">
                <a:effectLst/>
                <a:latin typeface="Helvetica" panose="020B0604020202020204" pitchFamily="34" charset="0"/>
                <a:ea typeface="Songti SC"/>
                <a:cs typeface="Arial Unicode MS"/>
              </a:rPr>
              <a:t>se utilizan fundamentalmente para luxar y extraer </a:t>
            </a:r>
            <a:r>
              <a:rPr lang="es-ES" sz="1800" kern="100" dirty="0" err="1">
                <a:effectLst/>
                <a:latin typeface="Helvetica" panose="020B0604020202020204" pitchFamily="34" charset="0"/>
                <a:ea typeface="Songti SC"/>
                <a:cs typeface="Arial Unicode MS"/>
              </a:rPr>
              <a:t>raices</a:t>
            </a:r>
            <a:r>
              <a:rPr lang="es-ES" sz="1800" kern="100" dirty="0">
                <a:effectLst/>
                <a:latin typeface="Helvetica" panose="020B0604020202020204" pitchFamily="34" charset="0"/>
                <a:ea typeface="Songti SC"/>
                <a:cs typeface="Arial Unicode MS"/>
              </a:rPr>
              <a:t> grandes y para luxar o extraer dientes. </a:t>
            </a:r>
            <a:endParaRPr lang="es-ES" sz="1800" kern="100" dirty="0">
              <a:effectLst/>
              <a:latin typeface="Liberation Serif"/>
              <a:ea typeface="Songti SC"/>
              <a:cs typeface="OpenSymbol"/>
            </a:endParaRPr>
          </a:p>
        </p:txBody>
      </p:sp>
      <p:sp>
        <p:nvSpPr>
          <p:cNvPr id="19" name="CuadroTexto 18">
            <a:extLst>
              <a:ext uri="{FF2B5EF4-FFF2-40B4-BE49-F238E27FC236}">
                <a16:creationId xmlns:a16="http://schemas.microsoft.com/office/drawing/2014/main" id="{58075C53-CFB4-60B7-46B1-9E58F8B54460}"/>
              </a:ext>
            </a:extLst>
          </p:cNvPr>
          <p:cNvSpPr txBox="1"/>
          <p:nvPr/>
        </p:nvSpPr>
        <p:spPr>
          <a:xfrm>
            <a:off x="3062177" y="3382802"/>
            <a:ext cx="6124352" cy="92397"/>
          </a:xfrm>
          <a:prstGeom prst="rect">
            <a:avLst/>
          </a:prstGeom>
          <a:noFill/>
        </p:spPr>
        <p:txBody>
          <a:bodyPr wrap="square">
            <a:spAutoFit/>
          </a:bodyPr>
          <a:lstStyle/>
          <a:p>
            <a:pPr marL="342900" lvl="0" indent="-342900">
              <a:buFont typeface="OpenSymbol"/>
              <a:buChar char="⁃"/>
            </a:pPr>
            <a:r>
              <a:rPr lang="es-ES" sz="1800" kern="100" dirty="0">
                <a:effectLst/>
                <a:latin typeface="Helvetica" panose="020B0604020202020204" pitchFamily="34" charset="0"/>
                <a:ea typeface="Songti SC"/>
                <a:cs typeface="Arial Unicode MS"/>
              </a:rPr>
              <a:t>se utilizan fundamentalmente para luxar y extraer </a:t>
            </a:r>
            <a:r>
              <a:rPr lang="es-ES" sz="1800" kern="100" dirty="0" err="1">
                <a:effectLst/>
                <a:latin typeface="Helvetica" panose="020B0604020202020204" pitchFamily="34" charset="0"/>
                <a:ea typeface="Songti SC"/>
                <a:cs typeface="Arial Unicode MS"/>
              </a:rPr>
              <a:t>raices</a:t>
            </a:r>
            <a:r>
              <a:rPr lang="es-ES" sz="1800" kern="100" dirty="0">
                <a:effectLst/>
                <a:latin typeface="Helvetica" panose="020B0604020202020204" pitchFamily="34" charset="0"/>
                <a:ea typeface="Songti SC"/>
                <a:cs typeface="Arial Unicode MS"/>
              </a:rPr>
              <a:t> grandes y para luxar o extraer dientes. </a:t>
            </a:r>
            <a:endParaRPr lang="es-ES" sz="1800" kern="100" dirty="0">
              <a:effectLst/>
              <a:latin typeface="Liberation Serif"/>
              <a:ea typeface="Songti SC"/>
              <a:cs typeface="OpenSymbol"/>
            </a:endParaRPr>
          </a:p>
        </p:txBody>
      </p:sp>
      <p:sp>
        <p:nvSpPr>
          <p:cNvPr id="20" name="CuadroTexto 19">
            <a:extLst>
              <a:ext uri="{FF2B5EF4-FFF2-40B4-BE49-F238E27FC236}">
                <a16:creationId xmlns:a16="http://schemas.microsoft.com/office/drawing/2014/main" id="{84D15C6E-1192-86BE-6A62-2B7022980486}"/>
              </a:ext>
            </a:extLst>
          </p:cNvPr>
          <p:cNvSpPr txBox="1"/>
          <p:nvPr/>
        </p:nvSpPr>
        <p:spPr>
          <a:xfrm>
            <a:off x="3062177" y="3382802"/>
            <a:ext cx="6560288" cy="92397"/>
          </a:xfrm>
          <a:prstGeom prst="rect">
            <a:avLst/>
          </a:prstGeom>
          <a:noFill/>
        </p:spPr>
        <p:txBody>
          <a:bodyPr wrap="square">
            <a:spAutoFit/>
          </a:bodyPr>
          <a:lstStyle/>
          <a:p>
            <a:pPr marL="342900" lvl="0" indent="-342900">
              <a:buFont typeface="OpenSymbol"/>
              <a:buChar char="⁃"/>
            </a:pPr>
            <a:r>
              <a:rPr lang="es-ES" sz="1800" kern="100" dirty="0">
                <a:effectLst/>
                <a:latin typeface="Helvetica" panose="020B0604020202020204" pitchFamily="34" charset="0"/>
                <a:ea typeface="Songti SC"/>
                <a:cs typeface="Arial Unicode MS"/>
              </a:rPr>
              <a:t>se utilizan fundamentalmente para luxar y extraer </a:t>
            </a:r>
            <a:r>
              <a:rPr lang="es-ES" sz="1800" kern="100" dirty="0" err="1">
                <a:effectLst/>
                <a:latin typeface="Helvetica" panose="020B0604020202020204" pitchFamily="34" charset="0"/>
                <a:ea typeface="Songti SC"/>
                <a:cs typeface="Arial Unicode MS"/>
              </a:rPr>
              <a:t>raices</a:t>
            </a:r>
            <a:r>
              <a:rPr lang="es-ES" sz="1800" kern="100" dirty="0">
                <a:effectLst/>
                <a:latin typeface="Helvetica" panose="020B0604020202020204" pitchFamily="34" charset="0"/>
                <a:ea typeface="Songti SC"/>
                <a:cs typeface="Arial Unicode MS"/>
              </a:rPr>
              <a:t> grandes y para luxar o extraer dientes. </a:t>
            </a:r>
            <a:endParaRPr lang="es-ES" sz="1800" kern="100" dirty="0">
              <a:effectLst/>
              <a:latin typeface="Liberation Serif"/>
              <a:ea typeface="Songti SC"/>
              <a:cs typeface="OpenSymbol"/>
            </a:endParaRPr>
          </a:p>
        </p:txBody>
      </p:sp>
      <p:sp>
        <p:nvSpPr>
          <p:cNvPr id="22" name="CuadroTexto 21">
            <a:extLst>
              <a:ext uri="{FF2B5EF4-FFF2-40B4-BE49-F238E27FC236}">
                <a16:creationId xmlns:a16="http://schemas.microsoft.com/office/drawing/2014/main" id="{7E7FA5DC-3C44-E370-4D42-5C506C47CEF8}"/>
              </a:ext>
            </a:extLst>
          </p:cNvPr>
          <p:cNvSpPr txBox="1"/>
          <p:nvPr/>
        </p:nvSpPr>
        <p:spPr>
          <a:xfrm>
            <a:off x="6750147" y="3425125"/>
            <a:ext cx="5393867" cy="830997"/>
          </a:xfrm>
          <a:prstGeom prst="rect">
            <a:avLst/>
          </a:prstGeom>
          <a:noFill/>
        </p:spPr>
        <p:txBody>
          <a:bodyPr wrap="square">
            <a:spAutoFit/>
          </a:bodyPr>
          <a:lstStyle/>
          <a:p>
            <a:r>
              <a:rPr lang="es-ES" sz="2400" dirty="0">
                <a:latin typeface="Arial" panose="020B0604020202020204" pitchFamily="34" charset="0"/>
                <a:cs typeface="Arial" panose="020B0604020202020204" pitchFamily="34" charset="0"/>
              </a:rPr>
              <a:t>Se utilizan fundamentalmente para extraer raíces medianas </a:t>
            </a:r>
          </a:p>
        </p:txBody>
      </p:sp>
      <p:sp>
        <p:nvSpPr>
          <p:cNvPr id="23" name="CuadroTexto 22">
            <a:extLst>
              <a:ext uri="{FF2B5EF4-FFF2-40B4-BE49-F238E27FC236}">
                <a16:creationId xmlns:a16="http://schemas.microsoft.com/office/drawing/2014/main" id="{525167C9-BEC9-9A67-DE18-8AF779EF7E5B}"/>
              </a:ext>
            </a:extLst>
          </p:cNvPr>
          <p:cNvSpPr txBox="1"/>
          <p:nvPr/>
        </p:nvSpPr>
        <p:spPr>
          <a:xfrm>
            <a:off x="6750147" y="4601517"/>
            <a:ext cx="5592725" cy="830997"/>
          </a:xfrm>
          <a:prstGeom prst="rect">
            <a:avLst/>
          </a:prstGeom>
          <a:noFill/>
        </p:spPr>
        <p:txBody>
          <a:bodyPr wrap="square">
            <a:spAutoFit/>
          </a:bodyPr>
          <a:lstStyle/>
          <a:p>
            <a:r>
              <a:rPr lang="es-ES" sz="2400" dirty="0">
                <a:latin typeface="Arial" panose="020B0604020202020204" pitchFamily="34" charset="0"/>
                <a:ea typeface="Songti SC"/>
                <a:cs typeface="Arial" panose="020B0604020202020204" pitchFamily="34" charset="0"/>
              </a:rPr>
              <a:t>S</a:t>
            </a:r>
            <a:r>
              <a:rPr lang="es-ES" sz="2400" dirty="0">
                <a:effectLst/>
                <a:latin typeface="Arial" panose="020B0604020202020204" pitchFamily="34" charset="0"/>
                <a:ea typeface="Songti SC"/>
                <a:cs typeface="Arial" panose="020B0604020202020204" pitchFamily="34" charset="0"/>
              </a:rPr>
              <a:t>e utilizan fundamentalmente para extraer raíces grandes y luxar dientes</a:t>
            </a:r>
            <a:endParaRPr lang="es-ES" sz="2400"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A4AFCFD3-DDCA-3381-991F-04C8A49A0ECD}"/>
              </a:ext>
            </a:extLst>
          </p:cNvPr>
          <p:cNvSpPr txBox="1"/>
          <p:nvPr/>
        </p:nvSpPr>
        <p:spPr>
          <a:xfrm>
            <a:off x="1315779" y="507145"/>
            <a:ext cx="3492795" cy="523220"/>
          </a:xfrm>
          <a:prstGeom prst="rect">
            <a:avLst/>
          </a:prstGeom>
          <a:noFill/>
        </p:spPr>
        <p:txBody>
          <a:bodyPr wrap="square" rtlCol="0">
            <a:spAutoFit/>
          </a:bodyPr>
          <a:lstStyle/>
          <a:p>
            <a:r>
              <a:rPr lang="es-ES" sz="2800" b="1" dirty="0">
                <a:solidFill>
                  <a:srgbClr val="C00000"/>
                </a:solidFill>
                <a:latin typeface="Arial" panose="020B0604020202020204" pitchFamily="34" charset="0"/>
                <a:cs typeface="Arial" panose="020B0604020202020204" pitchFamily="34" charset="0"/>
              </a:rPr>
              <a:t>Elevadores</a:t>
            </a:r>
            <a:r>
              <a:rPr lang="es-ES" sz="2400" b="1" dirty="0">
                <a:solidFill>
                  <a:srgbClr val="C00000"/>
                </a:solidFill>
                <a:latin typeface="Arial" panose="020B0604020202020204" pitchFamily="34" charset="0"/>
                <a:cs typeface="Arial" panose="020B0604020202020204" pitchFamily="34" charset="0"/>
              </a:rPr>
              <a:t> Rectos</a:t>
            </a:r>
          </a:p>
        </p:txBody>
      </p:sp>
      <p:sp>
        <p:nvSpPr>
          <p:cNvPr id="25" name="AutoShape 3">
            <a:extLst>
              <a:ext uri="{FF2B5EF4-FFF2-40B4-BE49-F238E27FC236}">
                <a16:creationId xmlns:a16="http://schemas.microsoft.com/office/drawing/2014/main" id="{C6E84BC6-4732-9687-68BB-2624B297651A}"/>
              </a:ext>
            </a:extLst>
          </p:cNvPr>
          <p:cNvSpPr>
            <a:spLocks noChangeArrowheads="1"/>
          </p:cNvSpPr>
          <p:nvPr/>
        </p:nvSpPr>
        <p:spPr bwMode="auto">
          <a:xfrm>
            <a:off x="406709" y="396337"/>
            <a:ext cx="5689291" cy="81165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26" name="AutoShape 3">
            <a:extLst>
              <a:ext uri="{FF2B5EF4-FFF2-40B4-BE49-F238E27FC236}">
                <a16:creationId xmlns:a16="http://schemas.microsoft.com/office/drawing/2014/main" id="{523D6AEB-DCE8-B646-281A-65EE22F3BBFB}"/>
              </a:ext>
            </a:extLst>
          </p:cNvPr>
          <p:cNvSpPr>
            <a:spLocks noChangeArrowheads="1"/>
          </p:cNvSpPr>
          <p:nvPr/>
        </p:nvSpPr>
        <p:spPr bwMode="auto">
          <a:xfrm>
            <a:off x="6616670" y="1886876"/>
            <a:ext cx="4814719" cy="88649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27" name="AutoShape 3">
            <a:extLst>
              <a:ext uri="{FF2B5EF4-FFF2-40B4-BE49-F238E27FC236}">
                <a16:creationId xmlns:a16="http://schemas.microsoft.com/office/drawing/2014/main" id="{DA2093A7-8871-5E0F-1D9B-8EB104C48CEC}"/>
              </a:ext>
            </a:extLst>
          </p:cNvPr>
          <p:cNvSpPr>
            <a:spLocks noChangeArrowheads="1"/>
          </p:cNvSpPr>
          <p:nvPr/>
        </p:nvSpPr>
        <p:spPr bwMode="auto">
          <a:xfrm>
            <a:off x="6750146" y="3438955"/>
            <a:ext cx="4905491" cy="83099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28" name="AutoShape 3">
            <a:extLst>
              <a:ext uri="{FF2B5EF4-FFF2-40B4-BE49-F238E27FC236}">
                <a16:creationId xmlns:a16="http://schemas.microsoft.com/office/drawing/2014/main" id="{D3E85144-E8A3-8825-1096-8DCABF6AD20B}"/>
              </a:ext>
            </a:extLst>
          </p:cNvPr>
          <p:cNvSpPr>
            <a:spLocks noChangeArrowheads="1"/>
          </p:cNvSpPr>
          <p:nvPr/>
        </p:nvSpPr>
        <p:spPr bwMode="auto">
          <a:xfrm>
            <a:off x="6750146" y="4643812"/>
            <a:ext cx="5234003" cy="863853"/>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48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pic>
        <p:nvPicPr>
          <p:cNvPr id="4098" name="Picture 2" descr="Resultado de imagen de imagen de elevador angular de exodoncia">
            <a:extLst>
              <a:ext uri="{FF2B5EF4-FFF2-40B4-BE49-F238E27FC236}">
                <a16:creationId xmlns:a16="http://schemas.microsoft.com/office/drawing/2014/main" id="{D4DBB881-FD9E-4B00-7226-27A41F192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92" y="1924713"/>
            <a:ext cx="3803708" cy="378497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A48A15D-BEB0-0C93-4EC7-5670AD35D8DA}"/>
              </a:ext>
            </a:extLst>
          </p:cNvPr>
          <p:cNvSpPr txBox="1"/>
          <p:nvPr/>
        </p:nvSpPr>
        <p:spPr>
          <a:xfrm>
            <a:off x="1084521" y="340242"/>
            <a:ext cx="6105746" cy="584775"/>
          </a:xfrm>
          <a:prstGeom prst="rect">
            <a:avLst/>
          </a:prstGeom>
          <a:noFill/>
        </p:spPr>
        <p:txBody>
          <a:bodyPr wrap="square">
            <a:spAutoFit/>
          </a:bodyPr>
          <a:lstStyle/>
          <a:p>
            <a:r>
              <a:rPr lang="es-ES" sz="3200" b="1" kern="100" dirty="0">
                <a:solidFill>
                  <a:srgbClr val="C00000"/>
                </a:solidFill>
                <a:effectLst/>
                <a:latin typeface="Arial" panose="020B0604020202020204" pitchFamily="34" charset="0"/>
                <a:ea typeface="Songti SC"/>
                <a:cs typeface="Arial" panose="020B0604020202020204" pitchFamily="34" charset="0"/>
              </a:rPr>
              <a:t>Elevadores angulares</a:t>
            </a:r>
            <a:endParaRPr lang="es-ES" sz="3200" kern="100" dirty="0">
              <a:solidFill>
                <a:srgbClr val="C00000"/>
              </a:solidFill>
              <a:effectLst/>
              <a:latin typeface="Arial" panose="020B0604020202020204" pitchFamily="34" charset="0"/>
              <a:ea typeface="Songti SC"/>
              <a:cs typeface="Arial" panose="020B0604020202020204" pitchFamily="34" charset="0"/>
            </a:endParaRPr>
          </a:p>
        </p:txBody>
      </p:sp>
      <p:sp>
        <p:nvSpPr>
          <p:cNvPr id="7" name="CuadroTexto 6">
            <a:extLst>
              <a:ext uri="{FF2B5EF4-FFF2-40B4-BE49-F238E27FC236}">
                <a16:creationId xmlns:a16="http://schemas.microsoft.com/office/drawing/2014/main" id="{291EEEFC-3C0E-D882-B18C-4F5E4D02C3B4}"/>
              </a:ext>
            </a:extLst>
          </p:cNvPr>
          <p:cNvSpPr txBox="1"/>
          <p:nvPr/>
        </p:nvSpPr>
        <p:spPr>
          <a:xfrm>
            <a:off x="5124893" y="3222918"/>
            <a:ext cx="6475227" cy="830997"/>
          </a:xfrm>
          <a:prstGeom prst="rect">
            <a:avLst/>
          </a:prstGeom>
          <a:noFill/>
        </p:spPr>
        <p:txBody>
          <a:bodyPr wrap="square">
            <a:spAutoFit/>
          </a:bodyPr>
          <a:lstStyle/>
          <a:p>
            <a:r>
              <a:rPr lang="es-ES" sz="2400" kern="100" dirty="0">
                <a:effectLst/>
                <a:latin typeface="Arial" panose="020B0604020202020204" pitchFamily="34" charset="0"/>
                <a:ea typeface="Songti SC"/>
                <a:cs typeface="Arial" panose="020B0604020202020204" pitchFamily="34" charset="0"/>
              </a:rPr>
              <a:t>Se utilizan generalmente para la extracción de ápices en dientes inferiores.</a:t>
            </a:r>
          </a:p>
        </p:txBody>
      </p:sp>
      <p:sp>
        <p:nvSpPr>
          <p:cNvPr id="12" name="AutoShape 3">
            <a:extLst>
              <a:ext uri="{FF2B5EF4-FFF2-40B4-BE49-F238E27FC236}">
                <a16:creationId xmlns:a16="http://schemas.microsoft.com/office/drawing/2014/main" id="{F47453C8-B2D5-8FBE-B0DA-1AC745BD02C2}"/>
              </a:ext>
            </a:extLst>
          </p:cNvPr>
          <p:cNvSpPr>
            <a:spLocks noChangeArrowheads="1"/>
          </p:cNvSpPr>
          <p:nvPr/>
        </p:nvSpPr>
        <p:spPr bwMode="auto">
          <a:xfrm>
            <a:off x="844292" y="170489"/>
            <a:ext cx="5212532" cy="111587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13" name="AutoShape 3">
            <a:extLst>
              <a:ext uri="{FF2B5EF4-FFF2-40B4-BE49-F238E27FC236}">
                <a16:creationId xmlns:a16="http://schemas.microsoft.com/office/drawing/2014/main" id="{91CBF834-2A9E-DF41-6B39-0BEB6CEADB33}"/>
              </a:ext>
            </a:extLst>
          </p:cNvPr>
          <p:cNvSpPr>
            <a:spLocks noChangeArrowheads="1"/>
          </p:cNvSpPr>
          <p:nvPr/>
        </p:nvSpPr>
        <p:spPr bwMode="auto">
          <a:xfrm>
            <a:off x="4979707" y="3136840"/>
            <a:ext cx="6765597" cy="136071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79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5" name="CuadroTexto 4">
            <a:extLst>
              <a:ext uri="{FF2B5EF4-FFF2-40B4-BE49-F238E27FC236}">
                <a16:creationId xmlns:a16="http://schemas.microsoft.com/office/drawing/2014/main" id="{85DF00FC-BEE4-44A8-47CA-AA9B26B5EF0B}"/>
              </a:ext>
            </a:extLst>
          </p:cNvPr>
          <p:cNvSpPr txBox="1"/>
          <p:nvPr/>
        </p:nvSpPr>
        <p:spPr>
          <a:xfrm>
            <a:off x="582133" y="469236"/>
            <a:ext cx="6097772" cy="584775"/>
          </a:xfrm>
          <a:prstGeom prst="rect">
            <a:avLst/>
          </a:prstGeom>
          <a:noFill/>
        </p:spPr>
        <p:txBody>
          <a:bodyPr wrap="square">
            <a:spAutoFit/>
          </a:bodyPr>
          <a:lstStyle/>
          <a:p>
            <a:r>
              <a:rPr lang="es-ES" sz="3200" b="1" kern="100" dirty="0">
                <a:solidFill>
                  <a:srgbClr val="C00000"/>
                </a:solidFill>
                <a:effectLst/>
                <a:latin typeface="Arial" panose="020B0604020202020204" pitchFamily="34" charset="0"/>
                <a:ea typeface="Songti SC"/>
                <a:cs typeface="Arial" panose="020B0604020202020204" pitchFamily="34" charset="0"/>
              </a:rPr>
              <a:t>Elevadores de barra cruzada</a:t>
            </a:r>
            <a:endParaRPr lang="es-ES" sz="3200" kern="100" dirty="0">
              <a:solidFill>
                <a:srgbClr val="C00000"/>
              </a:solidFill>
              <a:effectLst/>
              <a:latin typeface="Arial" panose="020B0604020202020204" pitchFamily="34" charset="0"/>
              <a:ea typeface="Songti SC"/>
              <a:cs typeface="Arial" panose="020B0604020202020204" pitchFamily="34" charset="0"/>
            </a:endParaRPr>
          </a:p>
        </p:txBody>
      </p:sp>
      <p:pic>
        <p:nvPicPr>
          <p:cNvPr id="6" name="Image3">
            <a:extLst>
              <a:ext uri="{FF2B5EF4-FFF2-40B4-BE49-F238E27FC236}">
                <a16:creationId xmlns:a16="http://schemas.microsoft.com/office/drawing/2014/main" id="{CFF41242-F364-0D29-585E-84E7C621AC8F}"/>
              </a:ext>
            </a:extLst>
          </p:cNvPr>
          <p:cNvPicPr>
            <a:picLocks/>
          </p:cNvPicPr>
          <p:nvPr/>
        </p:nvPicPr>
        <p:blipFill>
          <a:blip r:embed="rId3" cstate="print"/>
          <a:srcRect l="20762" t="39092" r="64408" b="41950"/>
          <a:stretch/>
        </p:blipFill>
        <p:spPr>
          <a:xfrm>
            <a:off x="975863" y="2377256"/>
            <a:ext cx="3394118" cy="2970921"/>
          </a:xfrm>
          <a:prstGeom prst="rect">
            <a:avLst/>
          </a:prstGeom>
        </p:spPr>
      </p:pic>
      <p:sp>
        <p:nvSpPr>
          <p:cNvPr id="8" name="CuadroTexto 7">
            <a:extLst>
              <a:ext uri="{FF2B5EF4-FFF2-40B4-BE49-F238E27FC236}">
                <a16:creationId xmlns:a16="http://schemas.microsoft.com/office/drawing/2014/main" id="{681B6913-4190-ADB5-9D52-1A354A370103}"/>
              </a:ext>
            </a:extLst>
          </p:cNvPr>
          <p:cNvSpPr txBox="1"/>
          <p:nvPr/>
        </p:nvSpPr>
        <p:spPr>
          <a:xfrm>
            <a:off x="4742120" y="3221667"/>
            <a:ext cx="6847367" cy="1200329"/>
          </a:xfrm>
          <a:prstGeom prst="rect">
            <a:avLst/>
          </a:prstGeom>
          <a:noFill/>
        </p:spPr>
        <p:txBody>
          <a:bodyPr wrap="square">
            <a:spAutoFit/>
          </a:bodyPr>
          <a:lstStyle/>
          <a:p>
            <a:r>
              <a:rPr lang="es-ES" sz="2400" dirty="0">
                <a:effectLst/>
                <a:latin typeface="Arial" panose="020B0604020202020204" pitchFamily="34" charset="0"/>
                <a:ea typeface="Songti SC"/>
                <a:cs typeface="Arial" panose="020B0604020202020204" pitchFamily="34" charset="0"/>
              </a:rPr>
              <a:t>Son</a:t>
            </a:r>
            <a:r>
              <a:rPr lang="es-ES" sz="2400" dirty="0">
                <a:effectLst/>
                <a:latin typeface="Helvetica" panose="020B0604020202020204" pitchFamily="34" charset="0"/>
                <a:ea typeface="Songti SC"/>
                <a:cs typeface="Arial Unicode MS"/>
              </a:rPr>
              <a:t> instrumentos de uso, fundamentalmente, en la arcada inferior en zona de molares (concretamente terceros molares).</a:t>
            </a:r>
            <a:endParaRPr lang="es-ES" sz="2400" dirty="0"/>
          </a:p>
        </p:txBody>
      </p:sp>
      <p:sp>
        <p:nvSpPr>
          <p:cNvPr id="9" name="AutoShape 3">
            <a:extLst>
              <a:ext uri="{FF2B5EF4-FFF2-40B4-BE49-F238E27FC236}">
                <a16:creationId xmlns:a16="http://schemas.microsoft.com/office/drawing/2014/main" id="{50DEE471-3C52-54AD-64B3-62CCBE30779A}"/>
              </a:ext>
            </a:extLst>
          </p:cNvPr>
          <p:cNvSpPr>
            <a:spLocks noChangeArrowheads="1"/>
          </p:cNvSpPr>
          <p:nvPr/>
        </p:nvSpPr>
        <p:spPr bwMode="auto">
          <a:xfrm>
            <a:off x="426568" y="373654"/>
            <a:ext cx="6097772" cy="79592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10" name="AutoShape 3">
            <a:extLst>
              <a:ext uri="{FF2B5EF4-FFF2-40B4-BE49-F238E27FC236}">
                <a16:creationId xmlns:a16="http://schemas.microsoft.com/office/drawing/2014/main" id="{C0173A84-2866-3C33-967B-E2E6C30F89B8}"/>
              </a:ext>
            </a:extLst>
          </p:cNvPr>
          <p:cNvSpPr>
            <a:spLocks noChangeArrowheads="1"/>
          </p:cNvSpPr>
          <p:nvPr/>
        </p:nvSpPr>
        <p:spPr bwMode="auto">
          <a:xfrm>
            <a:off x="4742120" y="3141473"/>
            <a:ext cx="6753194" cy="136071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01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2B3B07-A094-CF09-7874-3A4C9D6232C1}"/>
              </a:ext>
            </a:extLst>
          </p:cNvPr>
          <p:cNvSpPr txBox="1"/>
          <p:nvPr/>
        </p:nvSpPr>
        <p:spPr>
          <a:xfrm>
            <a:off x="1586466" y="1893939"/>
            <a:ext cx="9019067" cy="584775"/>
          </a:xfrm>
          <a:prstGeom prst="rect">
            <a:avLst/>
          </a:prstGeom>
          <a:noFill/>
        </p:spPr>
        <p:txBody>
          <a:bodyPr wrap="square">
            <a:spAutoFit/>
          </a:bodyPr>
          <a:lstStyle/>
          <a:p>
            <a:r>
              <a:rPr lang="es-ES" sz="3200" b="1" kern="100" dirty="0">
                <a:solidFill>
                  <a:srgbClr val="C00000"/>
                </a:solidFill>
                <a:effectLst/>
                <a:latin typeface="Arial" panose="020B0604020202020204" pitchFamily="34" charset="0"/>
                <a:ea typeface="Songti SC"/>
                <a:cs typeface="Arial" panose="020B0604020202020204" pitchFamily="34" charset="0"/>
              </a:rPr>
              <a:t>Principios físicos del uso de los elevadores</a:t>
            </a:r>
            <a:endParaRPr lang="es-ES" sz="3200" kern="100" dirty="0">
              <a:solidFill>
                <a:srgbClr val="C00000"/>
              </a:solidFill>
              <a:effectLst/>
              <a:latin typeface="Arial" panose="020B0604020202020204" pitchFamily="34" charset="0"/>
              <a:ea typeface="Songti SC"/>
              <a:cs typeface="Arial" panose="020B0604020202020204" pitchFamily="34" charset="0"/>
            </a:endParaRPr>
          </a:p>
        </p:txBody>
      </p:sp>
      <p:pic>
        <p:nvPicPr>
          <p:cNvPr id="4" name="Imagen 3">
            <a:extLst>
              <a:ext uri="{FF2B5EF4-FFF2-40B4-BE49-F238E27FC236}">
                <a16:creationId xmlns:a16="http://schemas.microsoft.com/office/drawing/2014/main" id="{F5247869-0F10-4066-1F47-C0EE1643ADF1}"/>
              </a:ext>
            </a:extLst>
          </p:cNvPr>
          <p:cNvPicPr>
            <a:picLocks noChangeAspect="1"/>
          </p:cNvPicPr>
          <p:nvPr/>
        </p:nvPicPr>
        <p:blipFill>
          <a:blip r:embed="rId2"/>
          <a:stretch>
            <a:fillRect/>
          </a:stretch>
        </p:blipFill>
        <p:spPr>
          <a:xfrm>
            <a:off x="6979468" y="0"/>
            <a:ext cx="5212532" cy="1286367"/>
          </a:xfrm>
          <a:prstGeom prst="rect">
            <a:avLst/>
          </a:prstGeom>
        </p:spPr>
      </p:pic>
      <p:sp>
        <p:nvSpPr>
          <p:cNvPr id="7" name="AutoShape 3">
            <a:extLst>
              <a:ext uri="{FF2B5EF4-FFF2-40B4-BE49-F238E27FC236}">
                <a16:creationId xmlns:a16="http://schemas.microsoft.com/office/drawing/2014/main" id="{A77A51FB-953F-34C0-3C2C-4DAE6C1A805E}"/>
              </a:ext>
            </a:extLst>
          </p:cNvPr>
          <p:cNvSpPr>
            <a:spLocks noChangeArrowheads="1"/>
          </p:cNvSpPr>
          <p:nvPr/>
        </p:nvSpPr>
        <p:spPr bwMode="auto">
          <a:xfrm>
            <a:off x="1410330" y="1803691"/>
            <a:ext cx="9017802" cy="90225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grpSp>
        <p:nvGrpSpPr>
          <p:cNvPr id="8" name="Group 6">
            <a:extLst>
              <a:ext uri="{FF2B5EF4-FFF2-40B4-BE49-F238E27FC236}">
                <a16:creationId xmlns:a16="http://schemas.microsoft.com/office/drawing/2014/main" id="{4C9CCBF1-0E57-BBD8-4BD9-387258D04F89}"/>
              </a:ext>
            </a:extLst>
          </p:cNvPr>
          <p:cNvGrpSpPr>
            <a:grpSpLocks/>
          </p:cNvGrpSpPr>
          <p:nvPr/>
        </p:nvGrpSpPr>
        <p:grpSpPr bwMode="auto">
          <a:xfrm>
            <a:off x="368529" y="3736755"/>
            <a:ext cx="2577650" cy="2070100"/>
            <a:chOff x="576" y="2476"/>
            <a:chExt cx="995" cy="1304"/>
          </a:xfrm>
          <a:solidFill>
            <a:srgbClr val="F0C0B6"/>
          </a:solidFill>
        </p:grpSpPr>
        <p:grpSp>
          <p:nvGrpSpPr>
            <p:cNvPr id="9" name="Group 8">
              <a:extLst>
                <a:ext uri="{FF2B5EF4-FFF2-40B4-BE49-F238E27FC236}">
                  <a16:creationId xmlns:a16="http://schemas.microsoft.com/office/drawing/2014/main" id="{176A0F46-CA27-251A-9EC4-1F9C83B5B837}"/>
                </a:ext>
              </a:extLst>
            </p:cNvPr>
            <p:cNvGrpSpPr>
              <a:grpSpLocks/>
            </p:cNvGrpSpPr>
            <p:nvPr/>
          </p:nvGrpSpPr>
          <p:grpSpPr bwMode="auto">
            <a:xfrm>
              <a:off x="576" y="2476"/>
              <a:ext cx="936" cy="954"/>
              <a:chOff x="2016" y="1920"/>
              <a:chExt cx="1680" cy="1680"/>
            </a:xfrm>
            <a:grpFill/>
          </p:grpSpPr>
          <p:sp>
            <p:nvSpPr>
              <p:cNvPr id="11" name="Oval 9">
                <a:extLst>
                  <a:ext uri="{FF2B5EF4-FFF2-40B4-BE49-F238E27FC236}">
                    <a16:creationId xmlns:a16="http://schemas.microsoft.com/office/drawing/2014/main" id="{BB44FBF4-D327-554F-0AF6-1D18B68B0FCE}"/>
                  </a:ext>
                </a:extLst>
              </p:cNvPr>
              <p:cNvSpPr>
                <a:spLocks noChangeArrowheads="1"/>
              </p:cNvSpPr>
              <p:nvPr/>
            </p:nvSpPr>
            <p:spPr bwMode="gray">
              <a:xfrm>
                <a:off x="2016" y="1920"/>
                <a:ext cx="1680" cy="1680"/>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b="1"/>
              </a:p>
            </p:txBody>
          </p:sp>
          <p:sp>
            <p:nvSpPr>
              <p:cNvPr id="12" name="Freeform 10">
                <a:extLst>
                  <a:ext uri="{FF2B5EF4-FFF2-40B4-BE49-F238E27FC236}">
                    <a16:creationId xmlns:a16="http://schemas.microsoft.com/office/drawing/2014/main" id="{2D406BC0-2D71-D5FC-407F-67FDBB67133F}"/>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ES" b="1"/>
              </a:p>
            </p:txBody>
          </p:sp>
        </p:grpSp>
        <p:sp>
          <p:nvSpPr>
            <p:cNvPr id="10" name="Oval 12">
              <a:extLst>
                <a:ext uri="{FF2B5EF4-FFF2-40B4-BE49-F238E27FC236}">
                  <a16:creationId xmlns:a16="http://schemas.microsoft.com/office/drawing/2014/main" id="{53EF0E1D-4797-3514-5B7C-452DC55575F9}"/>
                </a:ext>
              </a:extLst>
            </p:cNvPr>
            <p:cNvSpPr>
              <a:spLocks noChangeArrowheads="1"/>
            </p:cNvSpPr>
            <p:nvPr/>
          </p:nvSpPr>
          <p:spPr bwMode="gray">
            <a:xfrm>
              <a:off x="576" y="3504"/>
              <a:ext cx="995" cy="276"/>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b="1"/>
            </a:p>
          </p:txBody>
        </p:sp>
      </p:grpSp>
      <p:sp>
        <p:nvSpPr>
          <p:cNvPr id="14" name="CuadroTexto 13">
            <a:extLst>
              <a:ext uri="{FF2B5EF4-FFF2-40B4-BE49-F238E27FC236}">
                <a16:creationId xmlns:a16="http://schemas.microsoft.com/office/drawing/2014/main" id="{3CD58446-EC27-5AF3-3576-E05DA9009777}"/>
              </a:ext>
            </a:extLst>
          </p:cNvPr>
          <p:cNvSpPr txBox="1"/>
          <p:nvPr/>
        </p:nvSpPr>
        <p:spPr>
          <a:xfrm>
            <a:off x="377381" y="4284921"/>
            <a:ext cx="6097772" cy="369332"/>
          </a:xfrm>
          <a:prstGeom prst="rect">
            <a:avLst/>
          </a:prstGeom>
          <a:noFill/>
        </p:spPr>
        <p:txBody>
          <a:bodyPr wrap="square">
            <a:spAutoFit/>
          </a:bodyPr>
          <a:lstStyle/>
          <a:p>
            <a:r>
              <a:rPr lang="en-US" sz="1800" b="1" kern="100" dirty="0">
                <a:effectLst/>
                <a:latin typeface="Helvetica" panose="020B0604020202020204" pitchFamily="34" charset="0"/>
                <a:ea typeface="Songti SC"/>
                <a:cs typeface="Arial Unicode MS"/>
              </a:rPr>
              <a:t>Principio de </a:t>
            </a:r>
            <a:r>
              <a:rPr lang="en-US" sz="1800" b="1" kern="100" dirty="0" err="1">
                <a:effectLst/>
                <a:latin typeface="Helvetica" panose="020B0604020202020204" pitchFamily="34" charset="0"/>
                <a:ea typeface="Songti SC"/>
                <a:cs typeface="Arial Unicode MS"/>
              </a:rPr>
              <a:t>palanca</a:t>
            </a:r>
            <a:endParaRPr lang="es-ES" b="1" dirty="0"/>
          </a:p>
        </p:txBody>
      </p:sp>
      <p:grpSp>
        <p:nvGrpSpPr>
          <p:cNvPr id="15" name="Group 19">
            <a:extLst>
              <a:ext uri="{FF2B5EF4-FFF2-40B4-BE49-F238E27FC236}">
                <a16:creationId xmlns:a16="http://schemas.microsoft.com/office/drawing/2014/main" id="{9590E443-AED2-F7D7-A7CA-A9A4CC9EF8BB}"/>
              </a:ext>
            </a:extLst>
          </p:cNvPr>
          <p:cNvGrpSpPr>
            <a:grpSpLocks/>
          </p:cNvGrpSpPr>
          <p:nvPr/>
        </p:nvGrpSpPr>
        <p:grpSpPr bwMode="auto">
          <a:xfrm>
            <a:off x="3117244" y="3761996"/>
            <a:ext cx="2843821" cy="2017522"/>
            <a:chOff x="3072" y="2448"/>
            <a:chExt cx="1028" cy="1332"/>
          </a:xfrm>
          <a:solidFill>
            <a:schemeClr val="accent1">
              <a:lumMod val="40000"/>
              <a:lumOff val="60000"/>
            </a:schemeClr>
          </a:solidFill>
        </p:grpSpPr>
        <p:grpSp>
          <p:nvGrpSpPr>
            <p:cNvPr id="16" name="Group 20">
              <a:extLst>
                <a:ext uri="{FF2B5EF4-FFF2-40B4-BE49-F238E27FC236}">
                  <a16:creationId xmlns:a16="http://schemas.microsoft.com/office/drawing/2014/main" id="{50F2A6F5-6CC5-DC94-BF8E-ED09C66818AC}"/>
                </a:ext>
              </a:extLst>
            </p:cNvPr>
            <p:cNvGrpSpPr>
              <a:grpSpLocks/>
            </p:cNvGrpSpPr>
            <p:nvPr/>
          </p:nvGrpSpPr>
          <p:grpSpPr bwMode="auto">
            <a:xfrm>
              <a:off x="3072" y="2448"/>
              <a:ext cx="960" cy="958"/>
              <a:chOff x="2016" y="1920"/>
              <a:chExt cx="1680" cy="1680"/>
            </a:xfrm>
            <a:grpFill/>
          </p:grpSpPr>
          <p:sp>
            <p:nvSpPr>
              <p:cNvPr id="18" name="Oval 21">
                <a:extLst>
                  <a:ext uri="{FF2B5EF4-FFF2-40B4-BE49-F238E27FC236}">
                    <a16:creationId xmlns:a16="http://schemas.microsoft.com/office/drawing/2014/main" id="{8856ADFB-D9F8-DE59-D2C8-CF2E8CE3EFDE}"/>
                  </a:ext>
                </a:extLst>
              </p:cNvPr>
              <p:cNvSpPr>
                <a:spLocks noChangeArrowheads="1"/>
              </p:cNvSpPr>
              <p:nvPr/>
            </p:nvSpPr>
            <p:spPr bwMode="gray">
              <a:xfrm>
                <a:off x="2016" y="1920"/>
                <a:ext cx="1680" cy="1680"/>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es-ES"/>
              </a:p>
            </p:txBody>
          </p:sp>
          <p:sp>
            <p:nvSpPr>
              <p:cNvPr id="19" name="Freeform 22">
                <a:extLst>
                  <a:ext uri="{FF2B5EF4-FFF2-40B4-BE49-F238E27FC236}">
                    <a16:creationId xmlns:a16="http://schemas.microsoft.com/office/drawing/2014/main" id="{E5970412-508A-F4D8-E818-D325A5004CF5}"/>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p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sp>
          <p:nvSpPr>
            <p:cNvPr id="17" name="Oval 24">
              <a:extLst>
                <a:ext uri="{FF2B5EF4-FFF2-40B4-BE49-F238E27FC236}">
                  <a16:creationId xmlns:a16="http://schemas.microsoft.com/office/drawing/2014/main" id="{2E5AFE46-4186-919A-F973-787AA8AE032A}"/>
                </a:ext>
              </a:extLst>
            </p:cNvPr>
            <p:cNvSpPr>
              <a:spLocks noChangeArrowheads="1"/>
            </p:cNvSpPr>
            <p:nvPr/>
          </p:nvSpPr>
          <p:spPr bwMode="gray">
            <a:xfrm>
              <a:off x="3105" y="3504"/>
              <a:ext cx="995" cy="276"/>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p>
          </p:txBody>
        </p:sp>
      </p:grpSp>
      <p:sp>
        <p:nvSpPr>
          <p:cNvPr id="21" name="CuadroTexto 20">
            <a:extLst>
              <a:ext uri="{FF2B5EF4-FFF2-40B4-BE49-F238E27FC236}">
                <a16:creationId xmlns:a16="http://schemas.microsoft.com/office/drawing/2014/main" id="{54DBAC4B-9901-6DEC-4613-181C7F4A7681}"/>
              </a:ext>
            </a:extLst>
          </p:cNvPr>
          <p:cNvSpPr txBox="1"/>
          <p:nvPr/>
        </p:nvSpPr>
        <p:spPr>
          <a:xfrm>
            <a:off x="3349328" y="4245270"/>
            <a:ext cx="2892627" cy="369332"/>
          </a:xfrm>
          <a:prstGeom prst="rect">
            <a:avLst/>
          </a:prstGeom>
          <a:noFill/>
        </p:spPr>
        <p:txBody>
          <a:bodyPr wrap="square">
            <a:spAutoFit/>
          </a:bodyPr>
          <a:lstStyle/>
          <a:p>
            <a:pPr lvl="0"/>
            <a:r>
              <a:rPr lang="en-US" sz="1800" b="1" kern="100" dirty="0">
                <a:effectLst/>
                <a:latin typeface="Helvetica" panose="020B0604020202020204" pitchFamily="34" charset="0"/>
                <a:ea typeface="Songti SC"/>
                <a:cs typeface="Arial Unicode MS"/>
              </a:rPr>
              <a:t>Principio de </a:t>
            </a:r>
            <a:r>
              <a:rPr lang="en-US" sz="1800" b="1" kern="100" dirty="0" err="1">
                <a:effectLst/>
                <a:latin typeface="Helvetica" panose="020B0604020202020204" pitchFamily="34" charset="0"/>
                <a:ea typeface="Songti SC"/>
                <a:cs typeface="Arial Unicode MS"/>
              </a:rPr>
              <a:t>cuña</a:t>
            </a:r>
            <a:endParaRPr lang="es-ES" sz="1800" b="1" kern="100" dirty="0">
              <a:effectLst/>
              <a:latin typeface="Liberation Serif"/>
              <a:ea typeface="Songti SC"/>
              <a:cs typeface="Arial Unicode MS"/>
            </a:endParaRPr>
          </a:p>
        </p:txBody>
      </p:sp>
      <p:grpSp>
        <p:nvGrpSpPr>
          <p:cNvPr id="22" name="Group 25">
            <a:extLst>
              <a:ext uri="{FF2B5EF4-FFF2-40B4-BE49-F238E27FC236}">
                <a16:creationId xmlns:a16="http://schemas.microsoft.com/office/drawing/2014/main" id="{121D264A-0D14-3857-1B82-5274F6BBA7FD}"/>
              </a:ext>
            </a:extLst>
          </p:cNvPr>
          <p:cNvGrpSpPr>
            <a:grpSpLocks/>
          </p:cNvGrpSpPr>
          <p:nvPr/>
        </p:nvGrpSpPr>
        <p:grpSpPr bwMode="auto">
          <a:xfrm>
            <a:off x="6212283" y="3786180"/>
            <a:ext cx="2655708" cy="2044859"/>
            <a:chOff x="4272" y="2448"/>
            <a:chExt cx="995" cy="1332"/>
          </a:xfrm>
          <a:solidFill>
            <a:srgbClr val="FFCC99"/>
          </a:solidFill>
        </p:grpSpPr>
        <p:grpSp>
          <p:nvGrpSpPr>
            <p:cNvPr id="23" name="Group 27">
              <a:extLst>
                <a:ext uri="{FF2B5EF4-FFF2-40B4-BE49-F238E27FC236}">
                  <a16:creationId xmlns:a16="http://schemas.microsoft.com/office/drawing/2014/main" id="{D3E5A1F3-CBCD-8E0D-D491-F3D3FCFAD08A}"/>
                </a:ext>
              </a:extLst>
            </p:cNvPr>
            <p:cNvGrpSpPr>
              <a:grpSpLocks/>
            </p:cNvGrpSpPr>
            <p:nvPr/>
          </p:nvGrpSpPr>
          <p:grpSpPr bwMode="auto">
            <a:xfrm>
              <a:off x="4272" y="2448"/>
              <a:ext cx="960" cy="965"/>
              <a:chOff x="2016" y="1920"/>
              <a:chExt cx="1680" cy="1680"/>
            </a:xfrm>
            <a:grpFill/>
          </p:grpSpPr>
          <p:sp>
            <p:nvSpPr>
              <p:cNvPr id="25" name="Oval 28">
                <a:extLst>
                  <a:ext uri="{FF2B5EF4-FFF2-40B4-BE49-F238E27FC236}">
                    <a16:creationId xmlns:a16="http://schemas.microsoft.com/office/drawing/2014/main" id="{79C2935E-1E4C-0639-78C7-E396370D210B}"/>
                  </a:ext>
                </a:extLst>
              </p:cNvPr>
              <p:cNvSpPr>
                <a:spLocks noChangeArrowheads="1"/>
              </p:cNvSpPr>
              <p:nvPr/>
            </p:nvSpPr>
            <p:spPr bwMode="gray">
              <a:xfrm>
                <a:off x="2016" y="1920"/>
                <a:ext cx="1680" cy="1680"/>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 name="Freeform 29">
                <a:extLst>
                  <a:ext uri="{FF2B5EF4-FFF2-40B4-BE49-F238E27FC236}">
                    <a16:creationId xmlns:a16="http://schemas.microsoft.com/office/drawing/2014/main" id="{6DCF2F6D-6D2F-3D81-F6CE-9F32DF384333}"/>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ES"/>
              </a:p>
            </p:txBody>
          </p:sp>
        </p:grpSp>
        <p:sp>
          <p:nvSpPr>
            <p:cNvPr id="24" name="Oval 31">
              <a:extLst>
                <a:ext uri="{FF2B5EF4-FFF2-40B4-BE49-F238E27FC236}">
                  <a16:creationId xmlns:a16="http://schemas.microsoft.com/office/drawing/2014/main" id="{D21B950B-4D7F-122E-A2A2-A4C043EFE58B}"/>
                </a:ext>
              </a:extLst>
            </p:cNvPr>
            <p:cNvSpPr>
              <a:spLocks noChangeArrowheads="1"/>
            </p:cNvSpPr>
            <p:nvPr/>
          </p:nvSpPr>
          <p:spPr bwMode="gray">
            <a:xfrm>
              <a:off x="4272" y="3504"/>
              <a:ext cx="995" cy="276"/>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p>
          </p:txBody>
        </p:sp>
      </p:grpSp>
      <p:sp>
        <p:nvSpPr>
          <p:cNvPr id="28" name="CuadroTexto 27">
            <a:extLst>
              <a:ext uri="{FF2B5EF4-FFF2-40B4-BE49-F238E27FC236}">
                <a16:creationId xmlns:a16="http://schemas.microsoft.com/office/drawing/2014/main" id="{F18B60B2-9810-257E-FAB1-5B742609CF02}"/>
              </a:ext>
            </a:extLst>
          </p:cNvPr>
          <p:cNvSpPr txBox="1"/>
          <p:nvPr/>
        </p:nvSpPr>
        <p:spPr>
          <a:xfrm>
            <a:off x="6433283" y="4124742"/>
            <a:ext cx="2405017" cy="646331"/>
          </a:xfrm>
          <a:prstGeom prst="rect">
            <a:avLst/>
          </a:prstGeom>
          <a:noFill/>
        </p:spPr>
        <p:txBody>
          <a:bodyPr wrap="square">
            <a:spAutoFit/>
          </a:bodyPr>
          <a:lstStyle/>
          <a:p>
            <a:r>
              <a:rPr lang="es-ES" sz="1800" b="1" kern="100" dirty="0">
                <a:effectLst/>
                <a:latin typeface="Helvetica" panose="020B0604020202020204" pitchFamily="34" charset="0"/>
                <a:ea typeface="Songti SC"/>
                <a:cs typeface="Arial Unicode MS"/>
              </a:rPr>
              <a:t>Principio de eje de rueda.</a:t>
            </a:r>
            <a:endParaRPr lang="es-ES" b="1" dirty="0"/>
          </a:p>
        </p:txBody>
      </p:sp>
      <p:grpSp>
        <p:nvGrpSpPr>
          <p:cNvPr id="29" name="Group 25">
            <a:extLst>
              <a:ext uri="{FF2B5EF4-FFF2-40B4-BE49-F238E27FC236}">
                <a16:creationId xmlns:a16="http://schemas.microsoft.com/office/drawing/2014/main" id="{14D26206-E486-D36F-3281-8345227A44EC}"/>
              </a:ext>
            </a:extLst>
          </p:cNvPr>
          <p:cNvGrpSpPr>
            <a:grpSpLocks/>
          </p:cNvGrpSpPr>
          <p:nvPr/>
        </p:nvGrpSpPr>
        <p:grpSpPr bwMode="auto">
          <a:xfrm>
            <a:off x="9088991" y="3786180"/>
            <a:ext cx="2655708" cy="2044859"/>
            <a:chOff x="4272" y="2448"/>
            <a:chExt cx="995" cy="1332"/>
          </a:xfrm>
          <a:solidFill>
            <a:srgbClr val="CCECFF"/>
          </a:solidFill>
        </p:grpSpPr>
        <p:grpSp>
          <p:nvGrpSpPr>
            <p:cNvPr id="30" name="Group 27">
              <a:extLst>
                <a:ext uri="{FF2B5EF4-FFF2-40B4-BE49-F238E27FC236}">
                  <a16:creationId xmlns:a16="http://schemas.microsoft.com/office/drawing/2014/main" id="{302411E4-3DF1-B765-80DF-CE30C35726B6}"/>
                </a:ext>
              </a:extLst>
            </p:cNvPr>
            <p:cNvGrpSpPr>
              <a:grpSpLocks/>
            </p:cNvGrpSpPr>
            <p:nvPr/>
          </p:nvGrpSpPr>
          <p:grpSpPr bwMode="auto">
            <a:xfrm>
              <a:off x="4272" y="2448"/>
              <a:ext cx="960" cy="965"/>
              <a:chOff x="2016" y="1920"/>
              <a:chExt cx="1680" cy="1680"/>
            </a:xfrm>
            <a:grpFill/>
          </p:grpSpPr>
          <p:sp>
            <p:nvSpPr>
              <p:cNvPr id="32" name="Oval 28">
                <a:extLst>
                  <a:ext uri="{FF2B5EF4-FFF2-40B4-BE49-F238E27FC236}">
                    <a16:creationId xmlns:a16="http://schemas.microsoft.com/office/drawing/2014/main" id="{25851B15-D29C-887E-79C1-93DA32BA4BC1}"/>
                  </a:ext>
                </a:extLst>
              </p:cNvPr>
              <p:cNvSpPr>
                <a:spLocks noChangeArrowheads="1"/>
              </p:cNvSpPr>
              <p:nvPr/>
            </p:nvSpPr>
            <p:spPr bwMode="gray">
              <a:xfrm>
                <a:off x="2016" y="1920"/>
                <a:ext cx="1680" cy="1680"/>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 name="Freeform 29">
                <a:extLst>
                  <a:ext uri="{FF2B5EF4-FFF2-40B4-BE49-F238E27FC236}">
                    <a16:creationId xmlns:a16="http://schemas.microsoft.com/office/drawing/2014/main" id="{0DA1CD07-3C99-7746-06D9-0B4E0BEC8A87}"/>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ES"/>
              </a:p>
            </p:txBody>
          </p:sp>
        </p:grpSp>
        <p:sp>
          <p:nvSpPr>
            <p:cNvPr id="31" name="Oval 31">
              <a:extLst>
                <a:ext uri="{FF2B5EF4-FFF2-40B4-BE49-F238E27FC236}">
                  <a16:creationId xmlns:a16="http://schemas.microsoft.com/office/drawing/2014/main" id="{E36CD3A0-7BDF-DAF4-C555-844B3E4E4CAA}"/>
                </a:ext>
              </a:extLst>
            </p:cNvPr>
            <p:cNvSpPr>
              <a:spLocks noChangeArrowheads="1"/>
            </p:cNvSpPr>
            <p:nvPr/>
          </p:nvSpPr>
          <p:spPr bwMode="gray">
            <a:xfrm>
              <a:off x="4272" y="3504"/>
              <a:ext cx="995" cy="276"/>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p>
          </p:txBody>
        </p:sp>
      </p:grpSp>
      <p:sp>
        <p:nvSpPr>
          <p:cNvPr id="35" name="CuadroTexto 34">
            <a:extLst>
              <a:ext uri="{FF2B5EF4-FFF2-40B4-BE49-F238E27FC236}">
                <a16:creationId xmlns:a16="http://schemas.microsoft.com/office/drawing/2014/main" id="{AFAEFB1C-15C5-5627-95A3-D16F3CACB40D}"/>
              </a:ext>
            </a:extLst>
          </p:cNvPr>
          <p:cNvSpPr txBox="1"/>
          <p:nvPr/>
        </p:nvSpPr>
        <p:spPr>
          <a:xfrm>
            <a:off x="9102213" y="4302850"/>
            <a:ext cx="2562291" cy="369332"/>
          </a:xfrm>
          <a:prstGeom prst="rect">
            <a:avLst/>
          </a:prstGeom>
          <a:noFill/>
        </p:spPr>
        <p:txBody>
          <a:bodyPr wrap="square">
            <a:spAutoFit/>
          </a:bodyPr>
          <a:lstStyle/>
          <a:p>
            <a:r>
              <a:rPr lang="es-ES" sz="1800" b="1" dirty="0">
                <a:effectLst/>
                <a:latin typeface="Helvetica" panose="020B0604020202020204" pitchFamily="34" charset="0"/>
                <a:ea typeface="Songti SC"/>
                <a:cs typeface="Arial Unicode MS"/>
              </a:rPr>
              <a:t>Combinación de ellos</a:t>
            </a:r>
            <a:endParaRPr lang="es-ES" b="1" dirty="0"/>
          </a:p>
        </p:txBody>
      </p:sp>
      <p:cxnSp>
        <p:nvCxnSpPr>
          <p:cNvPr id="37" name="Conector recto de flecha 36">
            <a:extLst>
              <a:ext uri="{FF2B5EF4-FFF2-40B4-BE49-F238E27FC236}">
                <a16:creationId xmlns:a16="http://schemas.microsoft.com/office/drawing/2014/main" id="{B6B2851C-938C-D5CD-BD6D-ADD16031FCD1}"/>
              </a:ext>
            </a:extLst>
          </p:cNvPr>
          <p:cNvCxnSpPr/>
          <p:nvPr/>
        </p:nvCxnSpPr>
        <p:spPr>
          <a:xfrm flipH="1">
            <a:off x="1690577" y="2934586"/>
            <a:ext cx="825635" cy="7017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F8C5CB3B-914A-9797-35F4-D9C863BF91DF}"/>
              </a:ext>
            </a:extLst>
          </p:cNvPr>
          <p:cNvCxnSpPr>
            <a:cxnSpLocks/>
          </p:cNvCxnSpPr>
          <p:nvPr/>
        </p:nvCxnSpPr>
        <p:spPr>
          <a:xfrm>
            <a:off x="4456087" y="2845912"/>
            <a:ext cx="0" cy="8908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0817C6F4-FFAD-323F-1B35-2DD1733BC96C}"/>
              </a:ext>
            </a:extLst>
          </p:cNvPr>
          <p:cNvCxnSpPr>
            <a:cxnSpLocks/>
          </p:cNvCxnSpPr>
          <p:nvPr/>
        </p:nvCxnSpPr>
        <p:spPr>
          <a:xfrm>
            <a:off x="7362319" y="2840038"/>
            <a:ext cx="0" cy="8908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14BF3DC5-0E8F-5C1B-2896-38917C0415D9}"/>
              </a:ext>
            </a:extLst>
          </p:cNvPr>
          <p:cNvCxnSpPr>
            <a:cxnSpLocks/>
          </p:cNvCxnSpPr>
          <p:nvPr/>
        </p:nvCxnSpPr>
        <p:spPr>
          <a:xfrm>
            <a:off x="9360996" y="2869777"/>
            <a:ext cx="824995" cy="69792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19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5" name="CuadroTexto 4">
            <a:extLst>
              <a:ext uri="{FF2B5EF4-FFF2-40B4-BE49-F238E27FC236}">
                <a16:creationId xmlns:a16="http://schemas.microsoft.com/office/drawing/2014/main" id="{30F85CCB-B512-E09F-866A-4AB3D6A8C9E0}"/>
              </a:ext>
            </a:extLst>
          </p:cNvPr>
          <p:cNvSpPr txBox="1"/>
          <p:nvPr/>
        </p:nvSpPr>
        <p:spPr>
          <a:xfrm>
            <a:off x="952097" y="1568036"/>
            <a:ext cx="6097772" cy="584775"/>
          </a:xfrm>
          <a:prstGeom prst="rect">
            <a:avLst/>
          </a:prstGeom>
          <a:noFill/>
        </p:spPr>
        <p:txBody>
          <a:bodyPr wrap="square">
            <a:spAutoFit/>
          </a:bodyPr>
          <a:lstStyle/>
          <a:p>
            <a:r>
              <a:rPr lang="en-US" sz="3200" b="1" kern="100" dirty="0">
                <a:solidFill>
                  <a:srgbClr val="C00000"/>
                </a:solidFill>
                <a:effectLst/>
                <a:latin typeface="Arial" panose="020B0604020202020204" pitchFamily="34" charset="0"/>
                <a:ea typeface="Songti SC"/>
                <a:cs typeface="Arial" panose="020B0604020202020204" pitchFamily="34" charset="0"/>
              </a:rPr>
              <a:t>Principio de </a:t>
            </a:r>
            <a:r>
              <a:rPr lang="en-US" sz="3200" b="1" kern="100" dirty="0" err="1">
                <a:solidFill>
                  <a:srgbClr val="C00000"/>
                </a:solidFill>
                <a:effectLst/>
                <a:latin typeface="Arial" panose="020B0604020202020204" pitchFamily="34" charset="0"/>
                <a:ea typeface="Songti SC"/>
                <a:cs typeface="Arial" panose="020B0604020202020204" pitchFamily="34" charset="0"/>
              </a:rPr>
              <a:t>palanca</a:t>
            </a:r>
            <a:endParaRPr lang="es-ES" sz="3200" b="1" dirty="0">
              <a:solidFill>
                <a:srgbClr val="C00000"/>
              </a:solidFill>
              <a:latin typeface="Arial" panose="020B0604020202020204" pitchFamily="34" charset="0"/>
              <a:cs typeface="Arial" panose="020B0604020202020204" pitchFamily="34" charset="0"/>
            </a:endParaRPr>
          </a:p>
        </p:txBody>
      </p:sp>
      <p:sp>
        <p:nvSpPr>
          <p:cNvPr id="6" name="AutoShape 3">
            <a:extLst>
              <a:ext uri="{FF2B5EF4-FFF2-40B4-BE49-F238E27FC236}">
                <a16:creationId xmlns:a16="http://schemas.microsoft.com/office/drawing/2014/main" id="{81737FA9-5DDB-D91B-108F-E7B52EC81D0B}"/>
              </a:ext>
            </a:extLst>
          </p:cNvPr>
          <p:cNvSpPr>
            <a:spLocks noChangeArrowheads="1"/>
          </p:cNvSpPr>
          <p:nvPr/>
        </p:nvSpPr>
        <p:spPr bwMode="auto">
          <a:xfrm>
            <a:off x="952097" y="1568036"/>
            <a:ext cx="4190034" cy="71255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1C92F7AE-7764-AE66-721B-4E0A523FF95A}"/>
              </a:ext>
            </a:extLst>
          </p:cNvPr>
          <p:cNvPicPr>
            <a:picLocks noChangeAspect="1"/>
          </p:cNvPicPr>
          <p:nvPr/>
        </p:nvPicPr>
        <p:blipFill>
          <a:blip r:embed="rId3"/>
          <a:stretch>
            <a:fillRect/>
          </a:stretch>
        </p:blipFill>
        <p:spPr>
          <a:xfrm>
            <a:off x="2607377" y="2998381"/>
            <a:ext cx="6653580" cy="2748407"/>
          </a:xfrm>
          <a:prstGeom prst="rect">
            <a:avLst/>
          </a:prstGeom>
        </p:spPr>
      </p:pic>
    </p:spTree>
    <p:extLst>
      <p:ext uri="{BB962C8B-B14F-4D97-AF65-F5344CB8AC3E}">
        <p14:creationId xmlns:p14="http://schemas.microsoft.com/office/powerpoint/2010/main" val="1921260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pic>
        <p:nvPicPr>
          <p:cNvPr id="4" name="Image5">
            <a:extLst>
              <a:ext uri="{FF2B5EF4-FFF2-40B4-BE49-F238E27FC236}">
                <a16:creationId xmlns:a16="http://schemas.microsoft.com/office/drawing/2014/main" id="{54A4E2C3-ED64-C86C-7827-AD69CE8CE25E}"/>
              </a:ext>
            </a:extLst>
          </p:cNvPr>
          <p:cNvPicPr>
            <a:picLocks/>
          </p:cNvPicPr>
          <p:nvPr/>
        </p:nvPicPr>
        <p:blipFill>
          <a:blip r:embed="rId3" cstate="print"/>
          <a:srcRect l="40316" t="67454" r="46834" b="3698"/>
          <a:stretch/>
        </p:blipFill>
        <p:spPr>
          <a:xfrm>
            <a:off x="4082902" y="2626242"/>
            <a:ext cx="4189228" cy="3625702"/>
          </a:xfrm>
          <a:prstGeom prst="rect">
            <a:avLst/>
          </a:prstGeom>
        </p:spPr>
      </p:pic>
      <p:sp>
        <p:nvSpPr>
          <p:cNvPr id="5" name="AutoShape 3">
            <a:extLst>
              <a:ext uri="{FF2B5EF4-FFF2-40B4-BE49-F238E27FC236}">
                <a16:creationId xmlns:a16="http://schemas.microsoft.com/office/drawing/2014/main" id="{CC597D16-F674-DC6F-0A22-6EA4DEED5A13}"/>
              </a:ext>
            </a:extLst>
          </p:cNvPr>
          <p:cNvSpPr>
            <a:spLocks noChangeArrowheads="1"/>
          </p:cNvSpPr>
          <p:nvPr/>
        </p:nvSpPr>
        <p:spPr bwMode="auto">
          <a:xfrm>
            <a:off x="973362" y="1440446"/>
            <a:ext cx="3896350" cy="547842"/>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s-ES" sz="3200" b="1">
                <a:solidFill>
                  <a:srgbClr val="C00000"/>
                </a:solidFill>
                <a:latin typeface="Arial" panose="020B0604020202020204" pitchFamily="34" charset="0"/>
                <a:cs typeface="Arial" panose="020B0604020202020204" pitchFamily="34" charset="0"/>
              </a:rPr>
              <a:t>Principio de cuña</a:t>
            </a:r>
          </a:p>
        </p:txBody>
      </p:sp>
    </p:spTree>
    <p:extLst>
      <p:ext uri="{BB962C8B-B14F-4D97-AF65-F5344CB8AC3E}">
        <p14:creationId xmlns:p14="http://schemas.microsoft.com/office/powerpoint/2010/main" val="73361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5" name="CuadroTexto 4">
            <a:extLst>
              <a:ext uri="{FF2B5EF4-FFF2-40B4-BE49-F238E27FC236}">
                <a16:creationId xmlns:a16="http://schemas.microsoft.com/office/drawing/2014/main" id="{FF579637-D1F8-DF4C-BE81-422555CA63E2}"/>
              </a:ext>
            </a:extLst>
          </p:cNvPr>
          <p:cNvSpPr txBox="1"/>
          <p:nvPr/>
        </p:nvSpPr>
        <p:spPr>
          <a:xfrm>
            <a:off x="1509823" y="2328554"/>
            <a:ext cx="9112103" cy="2677656"/>
          </a:xfrm>
          <a:prstGeom prst="rect">
            <a:avLst/>
          </a:prstGeom>
          <a:noFill/>
        </p:spPr>
        <p:txBody>
          <a:bodyPr wrap="square">
            <a:spAutoFit/>
          </a:bodyPr>
          <a:lstStyle/>
          <a:p>
            <a:r>
              <a:rPr lang="es-ES" sz="2400" b="1" kern="100" dirty="0">
                <a:effectLst/>
                <a:latin typeface="Helvetica" panose="020B0604020202020204" pitchFamily="34" charset="0"/>
                <a:ea typeface="Songti SC"/>
                <a:cs typeface="Arial Unicode MS"/>
              </a:rPr>
              <a:t>    Principio de eje de rueda</a:t>
            </a:r>
          </a:p>
          <a:p>
            <a:endParaRPr lang="es-ES" sz="2400" b="1" kern="100" dirty="0">
              <a:effectLst/>
              <a:latin typeface="Liberation Serif"/>
              <a:ea typeface="Songti SC"/>
              <a:cs typeface="Arial Unicode MS"/>
            </a:endParaRPr>
          </a:p>
          <a:p>
            <a:r>
              <a:rPr lang="es-ES" sz="2400" dirty="0">
                <a:effectLst/>
                <a:latin typeface="Helvetica" panose="020B0604020202020204" pitchFamily="34" charset="0"/>
                <a:ea typeface="Songti SC"/>
                <a:cs typeface="Arial Unicode MS"/>
              </a:rPr>
              <a:t>Se basa en una máquina simple, es una modificación del principio de la palanca. La fuerza se aplica circunferencialmente sobre un eje capaz de levantar un peso. Se aplica al luxar o extraer raíces de molares mandibulares con los elevadores tipo Barry.</a:t>
            </a:r>
            <a:endParaRPr lang="es-ES" sz="2400" dirty="0"/>
          </a:p>
        </p:txBody>
      </p:sp>
      <p:sp>
        <p:nvSpPr>
          <p:cNvPr id="6" name="AutoShape 3">
            <a:extLst>
              <a:ext uri="{FF2B5EF4-FFF2-40B4-BE49-F238E27FC236}">
                <a16:creationId xmlns:a16="http://schemas.microsoft.com/office/drawing/2014/main" id="{7C4DE6E6-703D-8A58-FE04-49A631A08035}"/>
              </a:ext>
            </a:extLst>
          </p:cNvPr>
          <p:cNvSpPr>
            <a:spLocks noChangeArrowheads="1"/>
          </p:cNvSpPr>
          <p:nvPr/>
        </p:nvSpPr>
        <p:spPr bwMode="auto">
          <a:xfrm>
            <a:off x="1570074" y="2195357"/>
            <a:ext cx="4190034" cy="71255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7" name="AutoShape 3">
            <a:extLst>
              <a:ext uri="{FF2B5EF4-FFF2-40B4-BE49-F238E27FC236}">
                <a16:creationId xmlns:a16="http://schemas.microsoft.com/office/drawing/2014/main" id="{697CFFE2-918B-6B73-A588-70E9AA3C3AB0}"/>
              </a:ext>
            </a:extLst>
          </p:cNvPr>
          <p:cNvSpPr>
            <a:spLocks noChangeArrowheads="1"/>
          </p:cNvSpPr>
          <p:nvPr/>
        </p:nvSpPr>
        <p:spPr bwMode="auto">
          <a:xfrm>
            <a:off x="1403497" y="3072723"/>
            <a:ext cx="9021242" cy="193348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09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5 CuadroTexto">
            <a:extLst>
              <a:ext uri="{FF2B5EF4-FFF2-40B4-BE49-F238E27FC236}">
                <a16:creationId xmlns:a16="http://schemas.microsoft.com/office/drawing/2014/main" id="{D2F57E01-279B-190D-8E2D-BCBC0C2F0DD3}"/>
              </a:ext>
            </a:extLst>
          </p:cNvPr>
          <p:cNvSpPr txBox="1">
            <a:spLocks noChangeArrowheads="1"/>
          </p:cNvSpPr>
          <p:nvPr/>
        </p:nvSpPr>
        <p:spPr bwMode="auto">
          <a:xfrm>
            <a:off x="2166939" y="428625"/>
            <a:ext cx="3286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ES" sz="4400" b="1" dirty="0">
                <a:solidFill>
                  <a:srgbClr val="C00000"/>
                </a:solidFill>
              </a:rPr>
              <a:t>Sumario</a:t>
            </a:r>
          </a:p>
        </p:txBody>
      </p:sp>
      <p:pic>
        <p:nvPicPr>
          <p:cNvPr id="2" name="Imagen 1">
            <a:extLst>
              <a:ext uri="{FF2B5EF4-FFF2-40B4-BE49-F238E27FC236}">
                <a16:creationId xmlns:a16="http://schemas.microsoft.com/office/drawing/2014/main" id="{1302B1C7-A17C-F4E2-148C-A98A26DCBA52}"/>
              </a:ext>
            </a:extLst>
          </p:cNvPr>
          <p:cNvPicPr>
            <a:picLocks noChangeAspect="1"/>
          </p:cNvPicPr>
          <p:nvPr/>
        </p:nvPicPr>
        <p:blipFill>
          <a:blip r:embed="rId2"/>
          <a:stretch>
            <a:fillRect/>
          </a:stretch>
        </p:blipFill>
        <p:spPr>
          <a:xfrm>
            <a:off x="6979468" y="0"/>
            <a:ext cx="5212532" cy="1286367"/>
          </a:xfrm>
          <a:prstGeom prst="rect">
            <a:avLst/>
          </a:prstGeom>
        </p:spPr>
      </p:pic>
      <p:sp>
        <p:nvSpPr>
          <p:cNvPr id="5" name="CuadroTexto 4">
            <a:extLst>
              <a:ext uri="{FF2B5EF4-FFF2-40B4-BE49-F238E27FC236}">
                <a16:creationId xmlns:a16="http://schemas.microsoft.com/office/drawing/2014/main" id="{B88A1BBC-EACF-4B06-E46D-65D465765B46}"/>
              </a:ext>
            </a:extLst>
          </p:cNvPr>
          <p:cNvSpPr txBox="1"/>
          <p:nvPr/>
        </p:nvSpPr>
        <p:spPr>
          <a:xfrm>
            <a:off x="691116" y="2254102"/>
            <a:ext cx="10813312" cy="2677656"/>
          </a:xfrm>
          <a:prstGeom prst="rect">
            <a:avLst/>
          </a:prstGeom>
          <a:noFill/>
        </p:spPr>
        <p:txBody>
          <a:bodyPr wrap="square">
            <a:spAutoFit/>
          </a:bodyPr>
          <a:lstStyle/>
          <a:p>
            <a:pPr marL="800100"/>
            <a:r>
              <a:rPr lang="es-ES" sz="2800" dirty="0">
                <a:solidFill>
                  <a:srgbClr val="C00000"/>
                </a:solidFill>
                <a:latin typeface="Arial" panose="020B0604020202020204" pitchFamily="34" charset="0"/>
                <a:cs typeface="Arial" panose="020B0604020202020204" pitchFamily="34" charset="0"/>
              </a:rPr>
              <a:t>6.1 Exodoncia.</a:t>
            </a:r>
          </a:p>
          <a:p>
            <a:pPr marL="800100"/>
            <a:r>
              <a:rPr lang="es-ES" sz="2800" dirty="0">
                <a:solidFill>
                  <a:srgbClr val="C00000"/>
                </a:solidFill>
                <a:latin typeface="Arial" panose="020B0604020202020204" pitchFamily="34" charset="0"/>
                <a:cs typeface="Arial" panose="020B0604020202020204" pitchFamily="34" charset="0"/>
              </a:rPr>
              <a:t>6.2 Posiciones del paciente. </a:t>
            </a:r>
          </a:p>
          <a:p>
            <a:pPr marL="800100"/>
            <a:r>
              <a:rPr lang="es-ES" sz="2800" dirty="0">
                <a:solidFill>
                  <a:srgbClr val="C00000"/>
                </a:solidFill>
                <a:latin typeface="Arial" panose="020B0604020202020204" pitchFamily="34" charset="0"/>
                <a:cs typeface="Arial" panose="020B0604020202020204" pitchFamily="34" charset="0"/>
              </a:rPr>
              <a:t>6.3 Medidas de asepsia y antisepsia.</a:t>
            </a:r>
          </a:p>
          <a:p>
            <a:pPr marL="800100"/>
            <a:r>
              <a:rPr lang="es-ES" sz="2800" dirty="0">
                <a:solidFill>
                  <a:srgbClr val="C00000"/>
                </a:solidFill>
                <a:latin typeface="Arial" panose="020B0604020202020204" pitchFamily="34" charset="0"/>
                <a:cs typeface="Arial" panose="020B0604020202020204" pitchFamily="34" charset="0"/>
              </a:rPr>
              <a:t>6.4 Medicamentos, materiales e instrumentales de uso en exodoncia.</a:t>
            </a:r>
          </a:p>
          <a:p>
            <a:pPr marL="800100"/>
            <a:r>
              <a:rPr lang="es-ES" sz="2800" dirty="0">
                <a:solidFill>
                  <a:srgbClr val="C00000"/>
                </a:solidFill>
                <a:latin typeface="Arial" panose="020B0604020202020204" pitchFamily="34" charset="0"/>
                <a:cs typeface="Arial" panose="020B0604020202020204" pitchFamily="34" charset="0"/>
              </a:rPr>
              <a:t>6.5 Complicaciones. Indicaciones </a:t>
            </a:r>
            <a:r>
              <a:rPr lang="es-ES" sz="2800" dirty="0" err="1">
                <a:solidFill>
                  <a:srgbClr val="C00000"/>
                </a:solidFill>
                <a:latin typeface="Arial" panose="020B0604020202020204" pitchFamily="34" charset="0"/>
                <a:cs typeface="Arial" panose="020B0604020202020204" pitchFamily="34" charset="0"/>
              </a:rPr>
              <a:t>postexodoncia</a:t>
            </a:r>
            <a:r>
              <a:rPr lang="es-ES" sz="2800" dirty="0">
                <a:solidFill>
                  <a:srgbClr val="C00000"/>
                </a:solidFill>
                <a:latin typeface="Arial" panose="020B0604020202020204" pitchFamily="34" charset="0"/>
                <a:cs typeface="Arial" panose="020B0604020202020204" pitchFamily="34" charset="0"/>
              </a:rPr>
              <a:t>.</a:t>
            </a:r>
          </a:p>
        </p:txBody>
      </p:sp>
      <p:sp>
        <p:nvSpPr>
          <p:cNvPr id="3" name="AutoShape 3">
            <a:extLst>
              <a:ext uri="{FF2B5EF4-FFF2-40B4-BE49-F238E27FC236}">
                <a16:creationId xmlns:a16="http://schemas.microsoft.com/office/drawing/2014/main" id="{D66CE70F-30CE-9F5D-9630-0744526E9D79}"/>
              </a:ext>
            </a:extLst>
          </p:cNvPr>
          <p:cNvSpPr>
            <a:spLocks noChangeArrowheads="1"/>
          </p:cNvSpPr>
          <p:nvPr/>
        </p:nvSpPr>
        <p:spPr bwMode="auto">
          <a:xfrm>
            <a:off x="1883229" y="365617"/>
            <a:ext cx="3071543" cy="1080411"/>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4" name="AutoShape 3">
            <a:extLst>
              <a:ext uri="{FF2B5EF4-FFF2-40B4-BE49-F238E27FC236}">
                <a16:creationId xmlns:a16="http://schemas.microsoft.com/office/drawing/2014/main" id="{D60BDEEB-51B4-78CA-02B4-C1DD10F5750B}"/>
              </a:ext>
            </a:extLst>
          </p:cNvPr>
          <p:cNvSpPr>
            <a:spLocks noChangeArrowheads="1"/>
          </p:cNvSpPr>
          <p:nvPr/>
        </p:nvSpPr>
        <p:spPr bwMode="auto">
          <a:xfrm>
            <a:off x="950475" y="2233619"/>
            <a:ext cx="10291050" cy="300116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CuadroTexto 3">
            <a:extLst>
              <a:ext uri="{FF2B5EF4-FFF2-40B4-BE49-F238E27FC236}">
                <a16:creationId xmlns:a16="http://schemas.microsoft.com/office/drawing/2014/main" id="{E4971029-649E-4CF3-5F35-2C27209228B1}"/>
              </a:ext>
            </a:extLst>
          </p:cNvPr>
          <p:cNvSpPr txBox="1"/>
          <p:nvPr/>
        </p:nvSpPr>
        <p:spPr>
          <a:xfrm flipH="1">
            <a:off x="2013531" y="643183"/>
            <a:ext cx="3993865"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Diéresis</a:t>
            </a:r>
          </a:p>
        </p:txBody>
      </p:sp>
      <p:sp>
        <p:nvSpPr>
          <p:cNvPr id="5" name="AutoShape 3">
            <a:extLst>
              <a:ext uri="{FF2B5EF4-FFF2-40B4-BE49-F238E27FC236}">
                <a16:creationId xmlns:a16="http://schemas.microsoft.com/office/drawing/2014/main" id="{4350D54D-BE49-312A-F2C3-9C7CB81D8F53}"/>
              </a:ext>
            </a:extLst>
          </p:cNvPr>
          <p:cNvSpPr>
            <a:spLocks noChangeArrowheads="1"/>
          </p:cNvSpPr>
          <p:nvPr/>
        </p:nvSpPr>
        <p:spPr bwMode="auto">
          <a:xfrm>
            <a:off x="1554127" y="637702"/>
            <a:ext cx="2677631" cy="64866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14E8D95-10E4-6DC7-D195-E766EEFAB74A}"/>
              </a:ext>
            </a:extLst>
          </p:cNvPr>
          <p:cNvSpPr txBox="1"/>
          <p:nvPr/>
        </p:nvSpPr>
        <p:spPr>
          <a:xfrm>
            <a:off x="1182871" y="2657610"/>
            <a:ext cx="9237035" cy="1569660"/>
          </a:xfrm>
          <a:prstGeom prst="rect">
            <a:avLst/>
          </a:prstGeom>
          <a:noFill/>
        </p:spPr>
        <p:txBody>
          <a:bodyPr wrap="square">
            <a:spAutoFit/>
          </a:bodyPr>
          <a:lstStyle/>
          <a:p>
            <a:pPr algn="l"/>
            <a:r>
              <a:rPr lang="es-ES" sz="2400" b="0" i="0" dirty="0">
                <a:solidFill>
                  <a:srgbClr val="111111"/>
                </a:solidFill>
                <a:effectLst/>
                <a:latin typeface="Arial" panose="020B0604020202020204" pitchFamily="34" charset="0"/>
                <a:cs typeface="Arial" panose="020B0604020202020204" pitchFamily="34" charset="0"/>
              </a:rPr>
              <a:t>Es el proceso de realizar una incisión para abrir los tejidos y acceder a los planos más profundos, permitiendo la extracción del diente o entidad patológica. </a:t>
            </a:r>
            <a:br>
              <a:rPr lang="es-ES" sz="2400" dirty="0">
                <a:latin typeface="Arial" panose="020B0604020202020204" pitchFamily="34" charset="0"/>
                <a:cs typeface="Arial" panose="020B0604020202020204" pitchFamily="34" charset="0"/>
              </a:rPr>
            </a:br>
            <a:endParaRPr lang="es-ES" sz="2400" dirty="0">
              <a:latin typeface="Arial" panose="020B0604020202020204" pitchFamily="34" charset="0"/>
              <a:cs typeface="Arial" panose="020B0604020202020204" pitchFamily="34" charset="0"/>
            </a:endParaRPr>
          </a:p>
        </p:txBody>
      </p:sp>
      <p:sp>
        <p:nvSpPr>
          <p:cNvPr id="8" name="AutoShape 3">
            <a:extLst>
              <a:ext uri="{FF2B5EF4-FFF2-40B4-BE49-F238E27FC236}">
                <a16:creationId xmlns:a16="http://schemas.microsoft.com/office/drawing/2014/main" id="{4D79D759-4DB1-B271-6D1C-172BE2F9F0F3}"/>
              </a:ext>
            </a:extLst>
          </p:cNvPr>
          <p:cNvSpPr>
            <a:spLocks noChangeArrowheads="1"/>
          </p:cNvSpPr>
          <p:nvPr/>
        </p:nvSpPr>
        <p:spPr bwMode="auto">
          <a:xfrm>
            <a:off x="1047308" y="2599201"/>
            <a:ext cx="9478925" cy="138800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120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DCF566-3C55-98B0-8E04-F96E35907DD9}"/>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CuadroTexto 3">
            <a:extLst>
              <a:ext uri="{FF2B5EF4-FFF2-40B4-BE49-F238E27FC236}">
                <a16:creationId xmlns:a16="http://schemas.microsoft.com/office/drawing/2014/main" id="{88F06F2E-32E8-DFD0-5BA0-95C68FD038D8}"/>
              </a:ext>
            </a:extLst>
          </p:cNvPr>
          <p:cNvSpPr txBox="1"/>
          <p:nvPr/>
        </p:nvSpPr>
        <p:spPr>
          <a:xfrm>
            <a:off x="701748" y="643183"/>
            <a:ext cx="5826642"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Instrumental para diéresis</a:t>
            </a:r>
          </a:p>
        </p:txBody>
      </p:sp>
      <p:sp>
        <p:nvSpPr>
          <p:cNvPr id="5" name="AutoShape 3">
            <a:extLst>
              <a:ext uri="{FF2B5EF4-FFF2-40B4-BE49-F238E27FC236}">
                <a16:creationId xmlns:a16="http://schemas.microsoft.com/office/drawing/2014/main" id="{84016A8F-83E3-324C-6F7A-D4EB95834FF8}"/>
              </a:ext>
            </a:extLst>
          </p:cNvPr>
          <p:cNvSpPr>
            <a:spLocks noChangeArrowheads="1"/>
          </p:cNvSpPr>
          <p:nvPr/>
        </p:nvSpPr>
        <p:spPr bwMode="auto">
          <a:xfrm>
            <a:off x="595423" y="643183"/>
            <a:ext cx="5500577" cy="64318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A49F4D80-B8EA-7E5B-EA0B-2C50C962949F}"/>
              </a:ext>
            </a:extLst>
          </p:cNvPr>
          <p:cNvPicPr>
            <a:picLocks noChangeAspect="1"/>
          </p:cNvPicPr>
          <p:nvPr/>
        </p:nvPicPr>
        <p:blipFill>
          <a:blip r:embed="rId3"/>
          <a:stretch>
            <a:fillRect/>
          </a:stretch>
        </p:blipFill>
        <p:spPr>
          <a:xfrm>
            <a:off x="2349793" y="1724246"/>
            <a:ext cx="2902690" cy="2209800"/>
          </a:xfrm>
          <a:prstGeom prst="rect">
            <a:avLst/>
          </a:prstGeom>
        </p:spPr>
      </p:pic>
      <p:sp>
        <p:nvSpPr>
          <p:cNvPr id="8" name="CuadroTexto 7">
            <a:extLst>
              <a:ext uri="{FF2B5EF4-FFF2-40B4-BE49-F238E27FC236}">
                <a16:creationId xmlns:a16="http://schemas.microsoft.com/office/drawing/2014/main" id="{CF856F83-19AD-A609-F4F4-2194F3592D4D}"/>
              </a:ext>
            </a:extLst>
          </p:cNvPr>
          <p:cNvSpPr txBox="1"/>
          <p:nvPr/>
        </p:nvSpPr>
        <p:spPr>
          <a:xfrm>
            <a:off x="595423" y="2559776"/>
            <a:ext cx="6145619" cy="3785652"/>
          </a:xfrm>
          <a:prstGeom prst="rect">
            <a:avLst/>
          </a:prstGeom>
          <a:noFill/>
        </p:spPr>
        <p:txBody>
          <a:bodyPr wrap="square" rtlCol="0">
            <a:spAutoFit/>
          </a:bodyPr>
          <a:lstStyle/>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Bisturí </a:t>
            </a: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Tijeras</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p:txBody>
      </p:sp>
      <p:pic>
        <p:nvPicPr>
          <p:cNvPr id="10" name="Picture 2" descr="Vea los detalles de la imagen relacionada. Stitch Scissors cheap price">
            <a:extLst>
              <a:ext uri="{FF2B5EF4-FFF2-40B4-BE49-F238E27FC236}">
                <a16:creationId xmlns:a16="http://schemas.microsoft.com/office/drawing/2014/main" id="{88AAA2D8-4FC1-3812-F0CD-B3D83E76C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308" y="4950329"/>
            <a:ext cx="1698576" cy="92947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4E92CC6B-751F-0F7A-8727-C3A46E8276D7}"/>
              </a:ext>
            </a:extLst>
          </p:cNvPr>
          <p:cNvSpPr txBox="1"/>
          <p:nvPr/>
        </p:nvSpPr>
        <p:spPr>
          <a:xfrm>
            <a:off x="6188553" y="1916271"/>
            <a:ext cx="6102281" cy="3785652"/>
          </a:xfrm>
          <a:prstGeom prst="rect">
            <a:avLst/>
          </a:prstGeom>
          <a:noFill/>
        </p:spPr>
        <p:txBody>
          <a:bodyPr wrap="square">
            <a:spAutoFit/>
          </a:bodyPr>
          <a:lstStyle/>
          <a:p>
            <a:r>
              <a:rPr lang="es-ES" sz="2400" dirty="0">
                <a:latin typeface="Arial" panose="020B0604020202020204" pitchFamily="34" charset="0"/>
                <a:cs typeface="Arial" panose="020B0604020202020204" pitchFamily="34" charset="0"/>
              </a:rPr>
              <a:t>Otros métodos:</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Electrobisturí</a:t>
            </a: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Láser</a:t>
            </a:r>
            <a:endParaRPr lang="es-ES" sz="2400" dirty="0"/>
          </a:p>
        </p:txBody>
      </p:sp>
      <p:pic>
        <p:nvPicPr>
          <p:cNvPr id="1028" name="Picture 4" descr="Vea los detalles de la imagen relacionada. KNAPP Iris Scissors – Renaissance Surgical Inc">
            <a:extLst>
              <a:ext uri="{FF2B5EF4-FFF2-40B4-BE49-F238E27FC236}">
                <a16:creationId xmlns:a16="http://schemas.microsoft.com/office/drawing/2014/main" id="{0BFDBCD1-B9AB-2A49-BC41-10492FB49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325" y="4924528"/>
            <a:ext cx="19716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3CFC5FD-03DF-7436-96A4-806130D599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2911" y="2592606"/>
            <a:ext cx="16668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amaño de Resultado de imágenes de Electrobisturí.: 175 x 185. Fuente: dentaldaza.com">
            <a:extLst>
              <a:ext uri="{FF2B5EF4-FFF2-40B4-BE49-F238E27FC236}">
                <a16:creationId xmlns:a16="http://schemas.microsoft.com/office/drawing/2014/main" id="{F6D3B598-DD03-4DEA-2871-725770E0BB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9786" y="2520754"/>
            <a:ext cx="16668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de láser para diéresis en exodoncia">
            <a:extLst>
              <a:ext uri="{FF2B5EF4-FFF2-40B4-BE49-F238E27FC236}">
                <a16:creationId xmlns:a16="http://schemas.microsoft.com/office/drawing/2014/main" id="{241CF11B-D4C3-119E-3911-F019AD68CD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2911" y="4879276"/>
            <a:ext cx="23526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09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pic>
        <p:nvPicPr>
          <p:cNvPr id="4" name="Imagen 3">
            <a:extLst>
              <a:ext uri="{FF2B5EF4-FFF2-40B4-BE49-F238E27FC236}">
                <a16:creationId xmlns:a16="http://schemas.microsoft.com/office/drawing/2014/main" id="{D8081680-47DE-C69E-CEE3-E56BF4EEBB09}"/>
              </a:ext>
            </a:extLst>
          </p:cNvPr>
          <p:cNvPicPr>
            <a:picLocks noChangeAspect="1"/>
          </p:cNvPicPr>
          <p:nvPr/>
        </p:nvPicPr>
        <p:blipFill>
          <a:blip r:embed="rId3"/>
          <a:stretch>
            <a:fillRect/>
          </a:stretch>
        </p:blipFill>
        <p:spPr>
          <a:xfrm>
            <a:off x="713929" y="1714500"/>
            <a:ext cx="2085975" cy="1714500"/>
          </a:xfrm>
          <a:prstGeom prst="rect">
            <a:avLst/>
          </a:prstGeom>
        </p:spPr>
      </p:pic>
      <p:pic>
        <p:nvPicPr>
          <p:cNvPr id="5" name="Imagen 4">
            <a:extLst>
              <a:ext uri="{FF2B5EF4-FFF2-40B4-BE49-F238E27FC236}">
                <a16:creationId xmlns:a16="http://schemas.microsoft.com/office/drawing/2014/main" id="{6C7A4C52-AD09-DF0B-9C9D-4D3819A82A2D}"/>
              </a:ext>
            </a:extLst>
          </p:cNvPr>
          <p:cNvPicPr>
            <a:picLocks noChangeAspect="1"/>
          </p:cNvPicPr>
          <p:nvPr/>
        </p:nvPicPr>
        <p:blipFill>
          <a:blip r:embed="rId4"/>
          <a:stretch>
            <a:fillRect/>
          </a:stretch>
        </p:blipFill>
        <p:spPr>
          <a:xfrm>
            <a:off x="4371344" y="1734860"/>
            <a:ext cx="2133600" cy="1714500"/>
          </a:xfrm>
          <a:prstGeom prst="rect">
            <a:avLst/>
          </a:prstGeom>
        </p:spPr>
      </p:pic>
      <p:pic>
        <p:nvPicPr>
          <p:cNvPr id="6" name="Imagen 5">
            <a:extLst>
              <a:ext uri="{FF2B5EF4-FFF2-40B4-BE49-F238E27FC236}">
                <a16:creationId xmlns:a16="http://schemas.microsoft.com/office/drawing/2014/main" id="{D500C1BD-B219-24CA-FA10-AC1BB7923CE2}"/>
              </a:ext>
            </a:extLst>
          </p:cNvPr>
          <p:cNvPicPr>
            <a:picLocks noChangeAspect="1"/>
          </p:cNvPicPr>
          <p:nvPr/>
        </p:nvPicPr>
        <p:blipFill>
          <a:blip r:embed="rId5"/>
          <a:stretch>
            <a:fillRect/>
          </a:stretch>
        </p:blipFill>
        <p:spPr>
          <a:xfrm>
            <a:off x="8046620" y="1736189"/>
            <a:ext cx="2143125" cy="1714500"/>
          </a:xfrm>
          <a:prstGeom prst="rect">
            <a:avLst/>
          </a:prstGeom>
        </p:spPr>
      </p:pic>
      <p:cxnSp>
        <p:nvCxnSpPr>
          <p:cNvPr id="8" name="Conector recto 7">
            <a:extLst>
              <a:ext uri="{FF2B5EF4-FFF2-40B4-BE49-F238E27FC236}">
                <a16:creationId xmlns:a16="http://schemas.microsoft.com/office/drawing/2014/main" id="{3CFD9BB1-E98C-42D2-679F-242FB813E9CA}"/>
              </a:ext>
            </a:extLst>
          </p:cNvPr>
          <p:cNvCxnSpPr>
            <a:cxnSpLocks/>
          </p:cNvCxnSpPr>
          <p:nvPr/>
        </p:nvCxnSpPr>
        <p:spPr>
          <a:xfrm>
            <a:off x="4670274" y="1946052"/>
            <a:ext cx="328676" cy="425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E81C1571-B8E8-2D17-3E6C-49EFB6399F49}"/>
              </a:ext>
            </a:extLst>
          </p:cNvPr>
          <p:cNvCxnSpPr>
            <a:cxnSpLocks/>
          </p:cNvCxnSpPr>
          <p:nvPr/>
        </p:nvCxnSpPr>
        <p:spPr>
          <a:xfrm flipH="1">
            <a:off x="5794744" y="1946052"/>
            <a:ext cx="286624" cy="425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CE55B6E2-DB16-CF62-38A4-C6BBE1DD1FC9}"/>
              </a:ext>
            </a:extLst>
          </p:cNvPr>
          <p:cNvSpPr txBox="1"/>
          <p:nvPr/>
        </p:nvSpPr>
        <p:spPr>
          <a:xfrm>
            <a:off x="378793" y="3450689"/>
            <a:ext cx="2870791"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Incisión de </a:t>
            </a:r>
            <a:r>
              <a:rPr lang="es-ES" sz="2400" dirty="0" err="1">
                <a:latin typeface="Arial" panose="020B0604020202020204" pitchFamily="34" charset="0"/>
                <a:cs typeface="Arial" panose="020B0604020202020204" pitchFamily="34" charset="0"/>
              </a:rPr>
              <a:t>Partsch</a:t>
            </a:r>
            <a:endParaRPr lang="es-ES" sz="24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489A3C3-74A4-460E-91FC-EEC2A01AB54F}"/>
              </a:ext>
            </a:extLst>
          </p:cNvPr>
          <p:cNvSpPr txBox="1"/>
          <p:nvPr/>
        </p:nvSpPr>
        <p:spPr>
          <a:xfrm>
            <a:off x="3894984" y="3456343"/>
            <a:ext cx="3293420"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Incisión de Newman</a:t>
            </a:r>
          </a:p>
        </p:txBody>
      </p:sp>
      <p:sp>
        <p:nvSpPr>
          <p:cNvPr id="21" name="CuadroTexto 20">
            <a:extLst>
              <a:ext uri="{FF2B5EF4-FFF2-40B4-BE49-F238E27FC236}">
                <a16:creationId xmlns:a16="http://schemas.microsoft.com/office/drawing/2014/main" id="{BAC2C28D-5474-FDEB-56F7-A6855031AB5B}"/>
              </a:ext>
            </a:extLst>
          </p:cNvPr>
          <p:cNvSpPr txBox="1"/>
          <p:nvPr/>
        </p:nvSpPr>
        <p:spPr>
          <a:xfrm>
            <a:off x="7804612" y="3387747"/>
            <a:ext cx="3293420" cy="830997"/>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Incisión de Newman Parcial</a:t>
            </a:r>
          </a:p>
        </p:txBody>
      </p:sp>
      <p:pic>
        <p:nvPicPr>
          <p:cNvPr id="22" name="Imagen 21">
            <a:extLst>
              <a:ext uri="{FF2B5EF4-FFF2-40B4-BE49-F238E27FC236}">
                <a16:creationId xmlns:a16="http://schemas.microsoft.com/office/drawing/2014/main" id="{84C087A4-3F86-3505-91B0-F1CC5C8E9938}"/>
              </a:ext>
            </a:extLst>
          </p:cNvPr>
          <p:cNvPicPr>
            <a:picLocks noChangeAspect="1"/>
          </p:cNvPicPr>
          <p:nvPr/>
        </p:nvPicPr>
        <p:blipFill>
          <a:blip r:embed="rId6"/>
          <a:stretch>
            <a:fillRect/>
          </a:stretch>
        </p:blipFill>
        <p:spPr>
          <a:xfrm>
            <a:off x="9118183" y="4218744"/>
            <a:ext cx="2343150" cy="1762125"/>
          </a:xfrm>
          <a:prstGeom prst="rect">
            <a:avLst/>
          </a:prstGeom>
        </p:spPr>
      </p:pic>
      <p:sp>
        <p:nvSpPr>
          <p:cNvPr id="23" name="CuadroTexto 22">
            <a:extLst>
              <a:ext uri="{FF2B5EF4-FFF2-40B4-BE49-F238E27FC236}">
                <a16:creationId xmlns:a16="http://schemas.microsoft.com/office/drawing/2014/main" id="{72696A1A-3958-5802-242C-3B759888DFF4}"/>
              </a:ext>
            </a:extLst>
          </p:cNvPr>
          <p:cNvSpPr txBox="1"/>
          <p:nvPr/>
        </p:nvSpPr>
        <p:spPr>
          <a:xfrm>
            <a:off x="9402384" y="6089291"/>
            <a:ext cx="3293420"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Incisión lineal</a:t>
            </a:r>
          </a:p>
        </p:txBody>
      </p:sp>
      <p:pic>
        <p:nvPicPr>
          <p:cNvPr id="24" name="Imagen 23">
            <a:extLst>
              <a:ext uri="{FF2B5EF4-FFF2-40B4-BE49-F238E27FC236}">
                <a16:creationId xmlns:a16="http://schemas.microsoft.com/office/drawing/2014/main" id="{427320F1-CF2C-38B6-80E2-8536D6149CAC}"/>
              </a:ext>
            </a:extLst>
          </p:cNvPr>
          <p:cNvPicPr>
            <a:picLocks noChangeAspect="1"/>
          </p:cNvPicPr>
          <p:nvPr/>
        </p:nvPicPr>
        <p:blipFill>
          <a:blip r:embed="rId7"/>
          <a:stretch>
            <a:fillRect/>
          </a:stretch>
        </p:blipFill>
        <p:spPr>
          <a:xfrm>
            <a:off x="1723636" y="4342625"/>
            <a:ext cx="2295525" cy="1724025"/>
          </a:xfrm>
          <a:prstGeom prst="rect">
            <a:avLst/>
          </a:prstGeom>
        </p:spPr>
      </p:pic>
      <p:sp>
        <p:nvSpPr>
          <p:cNvPr id="25" name="CuadroTexto 24">
            <a:extLst>
              <a:ext uri="{FF2B5EF4-FFF2-40B4-BE49-F238E27FC236}">
                <a16:creationId xmlns:a16="http://schemas.microsoft.com/office/drawing/2014/main" id="{D1F4C570-668A-133F-4926-00852D042ADC}"/>
              </a:ext>
            </a:extLst>
          </p:cNvPr>
          <p:cNvSpPr txBox="1"/>
          <p:nvPr/>
        </p:nvSpPr>
        <p:spPr>
          <a:xfrm>
            <a:off x="1330232" y="6033095"/>
            <a:ext cx="3293420" cy="830997"/>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Incisión compuesta doble</a:t>
            </a:r>
          </a:p>
        </p:txBody>
      </p:sp>
      <p:pic>
        <p:nvPicPr>
          <p:cNvPr id="28" name="Imagen 27">
            <a:extLst>
              <a:ext uri="{FF2B5EF4-FFF2-40B4-BE49-F238E27FC236}">
                <a16:creationId xmlns:a16="http://schemas.microsoft.com/office/drawing/2014/main" id="{47618A31-39D9-A8BE-A2E6-C4AA922C13C2}"/>
              </a:ext>
            </a:extLst>
          </p:cNvPr>
          <p:cNvPicPr>
            <a:picLocks noChangeAspect="1"/>
          </p:cNvPicPr>
          <p:nvPr/>
        </p:nvPicPr>
        <p:blipFill>
          <a:blip r:embed="rId8"/>
          <a:stretch>
            <a:fillRect/>
          </a:stretch>
        </p:blipFill>
        <p:spPr>
          <a:xfrm>
            <a:off x="5379273" y="4218744"/>
            <a:ext cx="2310639" cy="1934488"/>
          </a:xfrm>
          <a:prstGeom prst="rect">
            <a:avLst/>
          </a:prstGeom>
        </p:spPr>
      </p:pic>
      <p:sp>
        <p:nvSpPr>
          <p:cNvPr id="29" name="CuadroTexto 28">
            <a:extLst>
              <a:ext uri="{FF2B5EF4-FFF2-40B4-BE49-F238E27FC236}">
                <a16:creationId xmlns:a16="http://schemas.microsoft.com/office/drawing/2014/main" id="{B2D39D95-7264-C666-925F-13DD14969A80}"/>
              </a:ext>
            </a:extLst>
          </p:cNvPr>
          <p:cNvSpPr txBox="1"/>
          <p:nvPr/>
        </p:nvSpPr>
        <p:spPr>
          <a:xfrm>
            <a:off x="5709487" y="6066650"/>
            <a:ext cx="3293420"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Incisión oval</a:t>
            </a:r>
          </a:p>
        </p:txBody>
      </p:sp>
      <p:sp>
        <p:nvSpPr>
          <p:cNvPr id="32" name="CuadroTexto 31">
            <a:extLst>
              <a:ext uri="{FF2B5EF4-FFF2-40B4-BE49-F238E27FC236}">
                <a16:creationId xmlns:a16="http://schemas.microsoft.com/office/drawing/2014/main" id="{DA05F788-5F73-5677-B287-A51DBE057BC3}"/>
              </a:ext>
            </a:extLst>
          </p:cNvPr>
          <p:cNvSpPr txBox="1"/>
          <p:nvPr/>
        </p:nvSpPr>
        <p:spPr>
          <a:xfrm>
            <a:off x="1272705" y="382102"/>
            <a:ext cx="3561907"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Tipos de Incisión</a:t>
            </a:r>
          </a:p>
        </p:txBody>
      </p:sp>
      <p:sp>
        <p:nvSpPr>
          <p:cNvPr id="33" name="AutoShape 3">
            <a:extLst>
              <a:ext uri="{FF2B5EF4-FFF2-40B4-BE49-F238E27FC236}">
                <a16:creationId xmlns:a16="http://schemas.microsoft.com/office/drawing/2014/main" id="{C2E689E1-3F69-E7CA-2271-2F05566104EB}"/>
              </a:ext>
            </a:extLst>
          </p:cNvPr>
          <p:cNvSpPr>
            <a:spLocks noChangeArrowheads="1"/>
          </p:cNvSpPr>
          <p:nvPr/>
        </p:nvSpPr>
        <p:spPr bwMode="auto">
          <a:xfrm>
            <a:off x="1004368" y="380435"/>
            <a:ext cx="4208166" cy="64866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15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pic>
        <p:nvPicPr>
          <p:cNvPr id="8" name="Imagen 7">
            <a:extLst>
              <a:ext uri="{FF2B5EF4-FFF2-40B4-BE49-F238E27FC236}">
                <a16:creationId xmlns:a16="http://schemas.microsoft.com/office/drawing/2014/main" id="{CBA9B4C6-7705-C731-292E-E1C7CD150F23}"/>
              </a:ext>
            </a:extLst>
          </p:cNvPr>
          <p:cNvPicPr>
            <a:picLocks noChangeAspect="1"/>
          </p:cNvPicPr>
          <p:nvPr/>
        </p:nvPicPr>
        <p:blipFill>
          <a:blip r:embed="rId3"/>
          <a:stretch>
            <a:fillRect/>
          </a:stretch>
        </p:blipFill>
        <p:spPr>
          <a:xfrm>
            <a:off x="6096000" y="2126511"/>
            <a:ext cx="2109892" cy="4327449"/>
          </a:xfrm>
          <a:prstGeom prst="rect">
            <a:avLst/>
          </a:prstGeom>
        </p:spPr>
      </p:pic>
      <p:pic>
        <p:nvPicPr>
          <p:cNvPr id="9" name="Imagen 8">
            <a:extLst>
              <a:ext uri="{FF2B5EF4-FFF2-40B4-BE49-F238E27FC236}">
                <a16:creationId xmlns:a16="http://schemas.microsoft.com/office/drawing/2014/main" id="{90B79E31-B96B-E9EA-C9A2-1C1706CD9A8A}"/>
              </a:ext>
            </a:extLst>
          </p:cNvPr>
          <p:cNvPicPr>
            <a:picLocks noChangeAspect="1"/>
          </p:cNvPicPr>
          <p:nvPr/>
        </p:nvPicPr>
        <p:blipFill>
          <a:blip r:embed="rId4"/>
          <a:stretch>
            <a:fillRect/>
          </a:stretch>
        </p:blipFill>
        <p:spPr>
          <a:xfrm>
            <a:off x="8881848" y="2126512"/>
            <a:ext cx="2109891" cy="4327449"/>
          </a:xfrm>
          <a:prstGeom prst="rect">
            <a:avLst/>
          </a:prstGeom>
        </p:spPr>
      </p:pic>
      <p:sp>
        <p:nvSpPr>
          <p:cNvPr id="10" name="CuadroTexto 9">
            <a:extLst>
              <a:ext uri="{FF2B5EF4-FFF2-40B4-BE49-F238E27FC236}">
                <a16:creationId xmlns:a16="http://schemas.microsoft.com/office/drawing/2014/main" id="{BD4867DE-F781-89FE-5620-9D779A72D1A8}"/>
              </a:ext>
            </a:extLst>
          </p:cNvPr>
          <p:cNvSpPr txBox="1"/>
          <p:nvPr/>
        </p:nvSpPr>
        <p:spPr>
          <a:xfrm>
            <a:off x="776177" y="2892056"/>
            <a:ext cx="4813988" cy="461665"/>
          </a:xfrm>
          <a:prstGeom prst="rect">
            <a:avLst/>
          </a:prstGeom>
          <a:noFill/>
        </p:spPr>
        <p:txBody>
          <a:bodyPr wrap="square" rtlCol="0">
            <a:spAutoFit/>
          </a:bodyPr>
          <a:lstStyle/>
          <a:p>
            <a:r>
              <a:rPr lang="es-ES" sz="2400" dirty="0" err="1">
                <a:latin typeface="Arial" panose="020B0604020202020204" pitchFamily="34" charset="0"/>
                <a:cs typeface="Arial" panose="020B0604020202020204" pitchFamily="34" charset="0"/>
              </a:rPr>
              <a:t>Periostótomo</a:t>
            </a:r>
            <a:r>
              <a:rPr lang="es-ES" sz="2400" dirty="0">
                <a:latin typeface="Arial" panose="020B0604020202020204" pitchFamily="34" charset="0"/>
                <a:cs typeface="Arial" panose="020B0604020202020204" pitchFamily="34" charset="0"/>
              </a:rPr>
              <a:t> o espátula de </a:t>
            </a:r>
            <a:r>
              <a:rPr lang="es-ES" sz="2400" dirty="0" err="1">
                <a:latin typeface="Arial" panose="020B0604020202020204" pitchFamily="34" charset="0"/>
                <a:cs typeface="Arial" panose="020B0604020202020204" pitchFamily="34" charset="0"/>
              </a:rPr>
              <a:t>Freer</a:t>
            </a:r>
            <a:endParaRPr lang="es-ES" sz="2400" dirty="0">
              <a:latin typeface="Arial" panose="020B0604020202020204" pitchFamily="34" charset="0"/>
              <a:cs typeface="Arial" panose="020B0604020202020204" pitchFamily="34" charset="0"/>
            </a:endParaRPr>
          </a:p>
        </p:txBody>
      </p:sp>
      <p:sp>
        <p:nvSpPr>
          <p:cNvPr id="11" name="AutoShape 3">
            <a:extLst>
              <a:ext uri="{FF2B5EF4-FFF2-40B4-BE49-F238E27FC236}">
                <a16:creationId xmlns:a16="http://schemas.microsoft.com/office/drawing/2014/main" id="{62FF7DC9-7260-5296-9357-E76F6E38A43D}"/>
              </a:ext>
            </a:extLst>
          </p:cNvPr>
          <p:cNvSpPr>
            <a:spLocks noChangeArrowheads="1"/>
          </p:cNvSpPr>
          <p:nvPr/>
        </p:nvSpPr>
        <p:spPr bwMode="auto">
          <a:xfrm>
            <a:off x="704012" y="2378079"/>
            <a:ext cx="4958317" cy="1672372"/>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245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CuadroTexto 3">
            <a:extLst>
              <a:ext uri="{FF2B5EF4-FFF2-40B4-BE49-F238E27FC236}">
                <a16:creationId xmlns:a16="http://schemas.microsoft.com/office/drawing/2014/main" id="{32929D4A-6E92-67B1-B453-D6AF07BD043F}"/>
              </a:ext>
            </a:extLst>
          </p:cNvPr>
          <p:cNvSpPr txBox="1"/>
          <p:nvPr/>
        </p:nvSpPr>
        <p:spPr>
          <a:xfrm>
            <a:off x="340242" y="574158"/>
            <a:ext cx="6560288"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Limpieza o </a:t>
            </a:r>
            <a:r>
              <a:rPr lang="es-ES" sz="3200" b="1" dirty="0" err="1">
                <a:solidFill>
                  <a:srgbClr val="C00000"/>
                </a:solidFill>
                <a:latin typeface="Arial" panose="020B0604020202020204" pitchFamily="34" charset="0"/>
                <a:cs typeface="Arial" panose="020B0604020202020204" pitchFamily="34" charset="0"/>
              </a:rPr>
              <a:t>toillette</a:t>
            </a:r>
            <a:r>
              <a:rPr lang="es-ES" sz="3200" b="1" dirty="0">
                <a:solidFill>
                  <a:srgbClr val="C00000"/>
                </a:solidFill>
                <a:latin typeface="Arial" panose="020B0604020202020204" pitchFamily="34" charset="0"/>
                <a:cs typeface="Arial" panose="020B0604020202020204" pitchFamily="34" charset="0"/>
              </a:rPr>
              <a:t> de la cavidad</a:t>
            </a:r>
          </a:p>
        </p:txBody>
      </p:sp>
      <p:sp>
        <p:nvSpPr>
          <p:cNvPr id="5" name="CuadroTexto 4">
            <a:extLst>
              <a:ext uri="{FF2B5EF4-FFF2-40B4-BE49-F238E27FC236}">
                <a16:creationId xmlns:a16="http://schemas.microsoft.com/office/drawing/2014/main" id="{FB72A507-EC36-CEE2-42EB-3F8BFDA7FFA5}"/>
              </a:ext>
            </a:extLst>
          </p:cNvPr>
          <p:cNvSpPr txBox="1"/>
          <p:nvPr/>
        </p:nvSpPr>
        <p:spPr>
          <a:xfrm>
            <a:off x="1286538" y="2505670"/>
            <a:ext cx="9346019" cy="1569660"/>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Limpieza o eliminación de cualquier cuerpo extraño, tejido de granulación, pequeñas esquirlas óseas ,tejido irregular o esfacelado en su contorno que puedan interferir en la cicatrización normal.</a:t>
            </a:r>
          </a:p>
        </p:txBody>
      </p:sp>
      <p:sp>
        <p:nvSpPr>
          <p:cNvPr id="6" name="AutoShape 3">
            <a:extLst>
              <a:ext uri="{FF2B5EF4-FFF2-40B4-BE49-F238E27FC236}">
                <a16:creationId xmlns:a16="http://schemas.microsoft.com/office/drawing/2014/main" id="{27049C09-9364-D29E-E655-FC8A70CF19EF}"/>
              </a:ext>
            </a:extLst>
          </p:cNvPr>
          <p:cNvSpPr>
            <a:spLocks noChangeArrowheads="1"/>
          </p:cNvSpPr>
          <p:nvPr/>
        </p:nvSpPr>
        <p:spPr bwMode="auto">
          <a:xfrm>
            <a:off x="261304" y="616531"/>
            <a:ext cx="6560287" cy="64318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7" name="AutoShape 3">
            <a:extLst>
              <a:ext uri="{FF2B5EF4-FFF2-40B4-BE49-F238E27FC236}">
                <a16:creationId xmlns:a16="http://schemas.microsoft.com/office/drawing/2014/main" id="{26150619-E46B-B79A-236B-9FBDC7A31F24}"/>
              </a:ext>
            </a:extLst>
          </p:cNvPr>
          <p:cNvSpPr>
            <a:spLocks noChangeArrowheads="1"/>
          </p:cNvSpPr>
          <p:nvPr/>
        </p:nvSpPr>
        <p:spPr bwMode="auto">
          <a:xfrm>
            <a:off x="1137683" y="2452507"/>
            <a:ext cx="9587989" cy="1672372"/>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27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2" name="CuadroTexto 1">
            <a:extLst>
              <a:ext uri="{FF2B5EF4-FFF2-40B4-BE49-F238E27FC236}">
                <a16:creationId xmlns:a16="http://schemas.microsoft.com/office/drawing/2014/main" id="{64EE7700-F268-01BA-FF28-294C6E3DC2D7}"/>
              </a:ext>
            </a:extLst>
          </p:cNvPr>
          <p:cNvSpPr txBox="1"/>
          <p:nvPr/>
        </p:nvSpPr>
        <p:spPr>
          <a:xfrm>
            <a:off x="1169581" y="356198"/>
            <a:ext cx="3955312"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Instrumental</a:t>
            </a:r>
          </a:p>
        </p:txBody>
      </p:sp>
      <p:sp>
        <p:nvSpPr>
          <p:cNvPr id="8" name="AutoShape 3">
            <a:extLst>
              <a:ext uri="{FF2B5EF4-FFF2-40B4-BE49-F238E27FC236}">
                <a16:creationId xmlns:a16="http://schemas.microsoft.com/office/drawing/2014/main" id="{9F71F2B7-D599-7381-F998-D59A931B22B1}"/>
              </a:ext>
            </a:extLst>
          </p:cNvPr>
          <p:cNvSpPr>
            <a:spLocks noChangeArrowheads="1"/>
          </p:cNvSpPr>
          <p:nvPr/>
        </p:nvSpPr>
        <p:spPr bwMode="auto">
          <a:xfrm>
            <a:off x="1052623" y="356198"/>
            <a:ext cx="2923954" cy="64318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55AE2D4-23B2-65B4-FC01-9A18888A5231}"/>
              </a:ext>
            </a:extLst>
          </p:cNvPr>
          <p:cNvPicPr>
            <a:picLocks noChangeAspect="1"/>
          </p:cNvPicPr>
          <p:nvPr/>
        </p:nvPicPr>
        <p:blipFill>
          <a:blip r:embed="rId3"/>
          <a:stretch>
            <a:fillRect/>
          </a:stretch>
        </p:blipFill>
        <p:spPr>
          <a:xfrm>
            <a:off x="1169581" y="1714499"/>
            <a:ext cx="1722696" cy="1634757"/>
          </a:xfrm>
          <a:prstGeom prst="rect">
            <a:avLst/>
          </a:prstGeom>
        </p:spPr>
      </p:pic>
      <p:pic>
        <p:nvPicPr>
          <p:cNvPr id="10" name="Imagen 9">
            <a:extLst>
              <a:ext uri="{FF2B5EF4-FFF2-40B4-BE49-F238E27FC236}">
                <a16:creationId xmlns:a16="http://schemas.microsoft.com/office/drawing/2014/main" id="{4DAA8205-453F-718C-3B43-F6FD07D41387}"/>
              </a:ext>
            </a:extLst>
          </p:cNvPr>
          <p:cNvPicPr>
            <a:picLocks noChangeAspect="1"/>
          </p:cNvPicPr>
          <p:nvPr/>
        </p:nvPicPr>
        <p:blipFill>
          <a:blip r:embed="rId4"/>
          <a:stretch>
            <a:fillRect/>
          </a:stretch>
        </p:blipFill>
        <p:spPr>
          <a:xfrm>
            <a:off x="4647093" y="1466850"/>
            <a:ext cx="1962150" cy="1776080"/>
          </a:xfrm>
          <a:prstGeom prst="rect">
            <a:avLst/>
          </a:prstGeom>
        </p:spPr>
      </p:pic>
      <p:pic>
        <p:nvPicPr>
          <p:cNvPr id="11" name="Imagen 10">
            <a:extLst>
              <a:ext uri="{FF2B5EF4-FFF2-40B4-BE49-F238E27FC236}">
                <a16:creationId xmlns:a16="http://schemas.microsoft.com/office/drawing/2014/main" id="{B2A7A51B-C2FA-5C5B-A430-79BE15E0F310}"/>
              </a:ext>
            </a:extLst>
          </p:cNvPr>
          <p:cNvPicPr>
            <a:picLocks noChangeAspect="1"/>
          </p:cNvPicPr>
          <p:nvPr/>
        </p:nvPicPr>
        <p:blipFill>
          <a:blip r:embed="rId5"/>
          <a:stretch>
            <a:fillRect/>
          </a:stretch>
        </p:blipFill>
        <p:spPr>
          <a:xfrm>
            <a:off x="8330083" y="2065492"/>
            <a:ext cx="1700931" cy="932769"/>
          </a:xfrm>
          <a:prstGeom prst="rect">
            <a:avLst/>
          </a:prstGeom>
        </p:spPr>
      </p:pic>
      <p:pic>
        <p:nvPicPr>
          <p:cNvPr id="12" name="Imagen 11">
            <a:extLst>
              <a:ext uri="{FF2B5EF4-FFF2-40B4-BE49-F238E27FC236}">
                <a16:creationId xmlns:a16="http://schemas.microsoft.com/office/drawing/2014/main" id="{7A70AE12-C4EE-1745-1B92-E51E315F90DC}"/>
              </a:ext>
            </a:extLst>
          </p:cNvPr>
          <p:cNvPicPr>
            <a:picLocks noChangeAspect="1"/>
          </p:cNvPicPr>
          <p:nvPr/>
        </p:nvPicPr>
        <p:blipFill>
          <a:blip r:embed="rId6"/>
          <a:stretch>
            <a:fillRect/>
          </a:stretch>
        </p:blipFill>
        <p:spPr>
          <a:xfrm>
            <a:off x="2774433" y="3938103"/>
            <a:ext cx="2063381" cy="2063381"/>
          </a:xfrm>
          <a:prstGeom prst="rect">
            <a:avLst/>
          </a:prstGeom>
        </p:spPr>
      </p:pic>
      <p:pic>
        <p:nvPicPr>
          <p:cNvPr id="13" name="Imagen 12">
            <a:extLst>
              <a:ext uri="{FF2B5EF4-FFF2-40B4-BE49-F238E27FC236}">
                <a16:creationId xmlns:a16="http://schemas.microsoft.com/office/drawing/2014/main" id="{5FD0D066-EBED-AA88-1FB4-6718A0F1EBFE}"/>
              </a:ext>
            </a:extLst>
          </p:cNvPr>
          <p:cNvPicPr>
            <a:picLocks noChangeAspect="1"/>
          </p:cNvPicPr>
          <p:nvPr/>
        </p:nvPicPr>
        <p:blipFill>
          <a:blip r:embed="rId7"/>
          <a:stretch>
            <a:fillRect/>
          </a:stretch>
        </p:blipFill>
        <p:spPr>
          <a:xfrm>
            <a:off x="6456399" y="3938103"/>
            <a:ext cx="2724150" cy="1819275"/>
          </a:xfrm>
          <a:prstGeom prst="rect">
            <a:avLst/>
          </a:prstGeom>
        </p:spPr>
      </p:pic>
      <p:sp>
        <p:nvSpPr>
          <p:cNvPr id="14" name="CuadroTexto 13">
            <a:extLst>
              <a:ext uri="{FF2B5EF4-FFF2-40B4-BE49-F238E27FC236}">
                <a16:creationId xmlns:a16="http://schemas.microsoft.com/office/drawing/2014/main" id="{81B272DD-F5DB-0F21-D07E-52848F01E739}"/>
              </a:ext>
            </a:extLst>
          </p:cNvPr>
          <p:cNvSpPr txBox="1"/>
          <p:nvPr/>
        </p:nvSpPr>
        <p:spPr>
          <a:xfrm>
            <a:off x="818928" y="3476438"/>
            <a:ext cx="292395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Curetas  alveolares</a:t>
            </a:r>
          </a:p>
        </p:txBody>
      </p:sp>
      <p:sp>
        <p:nvSpPr>
          <p:cNvPr id="15" name="CuadroTexto 14">
            <a:extLst>
              <a:ext uri="{FF2B5EF4-FFF2-40B4-BE49-F238E27FC236}">
                <a16:creationId xmlns:a16="http://schemas.microsoft.com/office/drawing/2014/main" id="{0ED311FB-89BF-DF8E-1842-9B02B68B5E12}"/>
              </a:ext>
            </a:extLst>
          </p:cNvPr>
          <p:cNvSpPr txBox="1"/>
          <p:nvPr/>
        </p:nvSpPr>
        <p:spPr>
          <a:xfrm>
            <a:off x="4782879" y="3429000"/>
            <a:ext cx="2626242"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Lima para hueso</a:t>
            </a:r>
          </a:p>
        </p:txBody>
      </p:sp>
      <p:sp>
        <p:nvSpPr>
          <p:cNvPr id="16" name="CuadroTexto 15">
            <a:extLst>
              <a:ext uri="{FF2B5EF4-FFF2-40B4-BE49-F238E27FC236}">
                <a16:creationId xmlns:a16="http://schemas.microsoft.com/office/drawing/2014/main" id="{A94288A5-37E3-BA1E-8747-BA871C01996B}"/>
              </a:ext>
            </a:extLst>
          </p:cNvPr>
          <p:cNvSpPr txBox="1"/>
          <p:nvPr/>
        </p:nvSpPr>
        <p:spPr>
          <a:xfrm>
            <a:off x="8548576" y="3311633"/>
            <a:ext cx="1860698"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Tijeras</a:t>
            </a:r>
          </a:p>
        </p:txBody>
      </p:sp>
      <p:sp>
        <p:nvSpPr>
          <p:cNvPr id="17" name="CuadroTexto 16">
            <a:extLst>
              <a:ext uri="{FF2B5EF4-FFF2-40B4-BE49-F238E27FC236}">
                <a16:creationId xmlns:a16="http://schemas.microsoft.com/office/drawing/2014/main" id="{0416FD27-82C7-599E-FD9F-424E531401FC}"/>
              </a:ext>
            </a:extLst>
          </p:cNvPr>
          <p:cNvSpPr txBox="1"/>
          <p:nvPr/>
        </p:nvSpPr>
        <p:spPr>
          <a:xfrm>
            <a:off x="2344368" y="5818089"/>
            <a:ext cx="2797028" cy="461665"/>
          </a:xfrm>
          <a:prstGeom prst="rect">
            <a:avLst/>
          </a:prstGeom>
          <a:noFill/>
        </p:spPr>
        <p:txBody>
          <a:bodyPr wrap="square" rtlCol="0">
            <a:spAutoFit/>
          </a:bodyPr>
          <a:lstStyle/>
          <a:p>
            <a:r>
              <a:rPr lang="es-ES" sz="2400" dirty="0" err="1">
                <a:latin typeface="Arial" panose="020B0604020202020204" pitchFamily="34" charset="0"/>
                <a:cs typeface="Arial" panose="020B0604020202020204" pitchFamily="34" charset="0"/>
              </a:rPr>
              <a:t>Rongeur</a:t>
            </a:r>
            <a:r>
              <a:rPr lang="es-ES" sz="2400" dirty="0">
                <a:latin typeface="Arial" panose="020B0604020202020204" pitchFamily="34" charset="0"/>
                <a:cs typeface="Arial" panose="020B0604020202020204" pitchFamily="34" charset="0"/>
              </a:rPr>
              <a:t>  o gubia</a:t>
            </a:r>
          </a:p>
        </p:txBody>
      </p:sp>
      <p:sp>
        <p:nvSpPr>
          <p:cNvPr id="18" name="CuadroTexto 17">
            <a:extLst>
              <a:ext uri="{FF2B5EF4-FFF2-40B4-BE49-F238E27FC236}">
                <a16:creationId xmlns:a16="http://schemas.microsoft.com/office/drawing/2014/main" id="{27335D60-73AD-2048-E987-A631BB424D5F}"/>
              </a:ext>
            </a:extLst>
          </p:cNvPr>
          <p:cNvSpPr txBox="1"/>
          <p:nvPr/>
        </p:nvSpPr>
        <p:spPr>
          <a:xfrm>
            <a:off x="6609243" y="5770651"/>
            <a:ext cx="3544184"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Jeringuilla hipodérmica</a:t>
            </a:r>
          </a:p>
        </p:txBody>
      </p:sp>
    </p:spTree>
    <p:extLst>
      <p:ext uri="{BB962C8B-B14F-4D97-AF65-F5344CB8AC3E}">
        <p14:creationId xmlns:p14="http://schemas.microsoft.com/office/powerpoint/2010/main" val="2219876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CuadroTexto 3">
            <a:extLst>
              <a:ext uri="{FF2B5EF4-FFF2-40B4-BE49-F238E27FC236}">
                <a16:creationId xmlns:a16="http://schemas.microsoft.com/office/drawing/2014/main" id="{EF09AB7D-CF00-2F65-CC2E-CE142073C213}"/>
              </a:ext>
            </a:extLst>
          </p:cNvPr>
          <p:cNvSpPr txBox="1"/>
          <p:nvPr/>
        </p:nvSpPr>
        <p:spPr>
          <a:xfrm>
            <a:off x="1722474" y="499730"/>
            <a:ext cx="1998921"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Síntesis</a:t>
            </a:r>
          </a:p>
        </p:txBody>
      </p:sp>
      <p:sp>
        <p:nvSpPr>
          <p:cNvPr id="5" name="AutoShape 3">
            <a:extLst>
              <a:ext uri="{FF2B5EF4-FFF2-40B4-BE49-F238E27FC236}">
                <a16:creationId xmlns:a16="http://schemas.microsoft.com/office/drawing/2014/main" id="{24A486FE-2964-A7E4-69C5-81EC22940D2B}"/>
              </a:ext>
            </a:extLst>
          </p:cNvPr>
          <p:cNvSpPr>
            <a:spLocks noChangeArrowheads="1"/>
          </p:cNvSpPr>
          <p:nvPr/>
        </p:nvSpPr>
        <p:spPr bwMode="auto">
          <a:xfrm>
            <a:off x="1148316" y="499730"/>
            <a:ext cx="2923954" cy="643184"/>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4F82830-3B4D-DED3-FAEC-98E133E8C00C}"/>
              </a:ext>
            </a:extLst>
          </p:cNvPr>
          <p:cNvSpPr txBox="1"/>
          <p:nvPr/>
        </p:nvSpPr>
        <p:spPr>
          <a:xfrm>
            <a:off x="1414131" y="2644170"/>
            <a:ext cx="8420986" cy="1569660"/>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Unión o reposición de los tejidos blandos que se encuentran separados debido  a una acción traumática o por un mecanismo quirúrgico realizándose en este segundo caso siempre  al finalizar este.</a:t>
            </a:r>
          </a:p>
        </p:txBody>
      </p:sp>
      <p:sp>
        <p:nvSpPr>
          <p:cNvPr id="8" name="AutoShape 3">
            <a:extLst>
              <a:ext uri="{FF2B5EF4-FFF2-40B4-BE49-F238E27FC236}">
                <a16:creationId xmlns:a16="http://schemas.microsoft.com/office/drawing/2014/main" id="{BBF9822C-CBC8-25A4-2978-6F31EF561212}"/>
              </a:ext>
            </a:extLst>
          </p:cNvPr>
          <p:cNvSpPr>
            <a:spLocks noChangeArrowheads="1"/>
          </p:cNvSpPr>
          <p:nvPr/>
        </p:nvSpPr>
        <p:spPr bwMode="auto">
          <a:xfrm>
            <a:off x="1318439" y="2474771"/>
            <a:ext cx="8516678" cy="190845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1F883D54-3948-D898-1A28-2AD2511EBE38}"/>
              </a:ext>
            </a:extLst>
          </p:cNvPr>
          <p:cNvPicPr>
            <a:picLocks noChangeAspect="1"/>
          </p:cNvPicPr>
          <p:nvPr/>
        </p:nvPicPr>
        <p:blipFill>
          <a:blip r:embed="rId3"/>
          <a:stretch>
            <a:fillRect/>
          </a:stretch>
        </p:blipFill>
        <p:spPr>
          <a:xfrm>
            <a:off x="8348370" y="4714383"/>
            <a:ext cx="2800350" cy="1714500"/>
          </a:xfrm>
          <a:prstGeom prst="rect">
            <a:avLst/>
          </a:prstGeom>
        </p:spPr>
      </p:pic>
    </p:spTree>
    <p:extLst>
      <p:ext uri="{BB962C8B-B14F-4D97-AF65-F5344CB8AC3E}">
        <p14:creationId xmlns:p14="http://schemas.microsoft.com/office/powerpoint/2010/main" val="2393611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2" name="CuadroTexto 1">
            <a:extLst>
              <a:ext uri="{FF2B5EF4-FFF2-40B4-BE49-F238E27FC236}">
                <a16:creationId xmlns:a16="http://schemas.microsoft.com/office/drawing/2014/main" id="{3D9E143C-8680-7A93-2613-5BE822E25789}"/>
              </a:ext>
            </a:extLst>
          </p:cNvPr>
          <p:cNvSpPr txBox="1"/>
          <p:nvPr/>
        </p:nvSpPr>
        <p:spPr>
          <a:xfrm>
            <a:off x="1152827" y="446394"/>
            <a:ext cx="5688418"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Materiales de Sutura</a:t>
            </a:r>
          </a:p>
        </p:txBody>
      </p:sp>
      <p:sp>
        <p:nvSpPr>
          <p:cNvPr id="6" name="AutoShape 3">
            <a:extLst>
              <a:ext uri="{FF2B5EF4-FFF2-40B4-BE49-F238E27FC236}">
                <a16:creationId xmlns:a16="http://schemas.microsoft.com/office/drawing/2014/main" id="{F69ABE37-3696-43ED-FE4D-E1FEB34127F1}"/>
              </a:ext>
            </a:extLst>
          </p:cNvPr>
          <p:cNvSpPr>
            <a:spLocks noChangeArrowheads="1"/>
          </p:cNvSpPr>
          <p:nvPr/>
        </p:nvSpPr>
        <p:spPr bwMode="auto">
          <a:xfrm>
            <a:off x="1148315" y="499730"/>
            <a:ext cx="4359350" cy="595423"/>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27E0FD37-3223-7631-A9E1-5759552B01F3}"/>
              </a:ext>
            </a:extLst>
          </p:cNvPr>
          <p:cNvSpPr txBox="1"/>
          <p:nvPr/>
        </p:nvSpPr>
        <p:spPr>
          <a:xfrm>
            <a:off x="893135" y="2264735"/>
            <a:ext cx="8771860" cy="4154984"/>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De origen animal: Catgut y la seda</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De origen vegetal: lino y algodón</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Sintéticas: nylon</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Metálicas: las de alambre de acero inoxidable y diversas grapas.</a:t>
            </a:r>
          </a:p>
        </p:txBody>
      </p:sp>
      <p:pic>
        <p:nvPicPr>
          <p:cNvPr id="11" name="Imagen 10">
            <a:extLst>
              <a:ext uri="{FF2B5EF4-FFF2-40B4-BE49-F238E27FC236}">
                <a16:creationId xmlns:a16="http://schemas.microsoft.com/office/drawing/2014/main" id="{F497BD60-4B24-97DC-6AA0-F26FDFBBE36A}"/>
              </a:ext>
            </a:extLst>
          </p:cNvPr>
          <p:cNvPicPr>
            <a:picLocks noChangeAspect="1"/>
          </p:cNvPicPr>
          <p:nvPr/>
        </p:nvPicPr>
        <p:blipFill>
          <a:blip r:embed="rId3"/>
          <a:stretch>
            <a:fillRect/>
          </a:stretch>
        </p:blipFill>
        <p:spPr>
          <a:xfrm>
            <a:off x="5830185" y="1407784"/>
            <a:ext cx="2491341" cy="1713901"/>
          </a:xfrm>
          <a:prstGeom prst="rect">
            <a:avLst/>
          </a:prstGeom>
        </p:spPr>
      </p:pic>
      <p:pic>
        <p:nvPicPr>
          <p:cNvPr id="12" name="Imagen 11">
            <a:extLst>
              <a:ext uri="{FF2B5EF4-FFF2-40B4-BE49-F238E27FC236}">
                <a16:creationId xmlns:a16="http://schemas.microsoft.com/office/drawing/2014/main" id="{5DA462ED-52E3-43F3-92DA-0A932F9684F9}"/>
              </a:ext>
            </a:extLst>
          </p:cNvPr>
          <p:cNvPicPr>
            <a:picLocks noChangeAspect="1"/>
          </p:cNvPicPr>
          <p:nvPr/>
        </p:nvPicPr>
        <p:blipFill>
          <a:blip r:embed="rId4"/>
          <a:stretch>
            <a:fillRect/>
          </a:stretch>
        </p:blipFill>
        <p:spPr>
          <a:xfrm>
            <a:off x="8612482" y="1546277"/>
            <a:ext cx="2105025" cy="1286367"/>
          </a:xfrm>
          <a:prstGeom prst="rect">
            <a:avLst/>
          </a:prstGeom>
        </p:spPr>
      </p:pic>
      <p:pic>
        <p:nvPicPr>
          <p:cNvPr id="14" name="Imagen 13">
            <a:extLst>
              <a:ext uri="{FF2B5EF4-FFF2-40B4-BE49-F238E27FC236}">
                <a16:creationId xmlns:a16="http://schemas.microsoft.com/office/drawing/2014/main" id="{F6DC49B7-956B-642D-658C-EB8230020BF2}"/>
              </a:ext>
            </a:extLst>
          </p:cNvPr>
          <p:cNvPicPr>
            <a:picLocks noChangeAspect="1"/>
          </p:cNvPicPr>
          <p:nvPr/>
        </p:nvPicPr>
        <p:blipFill>
          <a:blip r:embed="rId5"/>
          <a:stretch>
            <a:fillRect/>
          </a:stretch>
        </p:blipFill>
        <p:spPr>
          <a:xfrm>
            <a:off x="5539229" y="3056202"/>
            <a:ext cx="2219325" cy="1432337"/>
          </a:xfrm>
          <a:prstGeom prst="rect">
            <a:avLst/>
          </a:prstGeom>
        </p:spPr>
      </p:pic>
      <p:pic>
        <p:nvPicPr>
          <p:cNvPr id="15" name="Imagen 14">
            <a:extLst>
              <a:ext uri="{FF2B5EF4-FFF2-40B4-BE49-F238E27FC236}">
                <a16:creationId xmlns:a16="http://schemas.microsoft.com/office/drawing/2014/main" id="{7BDC18D4-44FF-8613-D8BF-CABB884864D9}"/>
              </a:ext>
            </a:extLst>
          </p:cNvPr>
          <p:cNvPicPr>
            <a:picLocks noChangeAspect="1"/>
          </p:cNvPicPr>
          <p:nvPr/>
        </p:nvPicPr>
        <p:blipFill>
          <a:blip r:embed="rId6"/>
          <a:stretch>
            <a:fillRect/>
          </a:stretch>
        </p:blipFill>
        <p:spPr>
          <a:xfrm>
            <a:off x="8049510" y="3033337"/>
            <a:ext cx="2400300" cy="1432337"/>
          </a:xfrm>
          <a:prstGeom prst="rect">
            <a:avLst/>
          </a:prstGeom>
        </p:spPr>
      </p:pic>
      <p:pic>
        <p:nvPicPr>
          <p:cNvPr id="16" name="Imagen 15">
            <a:extLst>
              <a:ext uri="{FF2B5EF4-FFF2-40B4-BE49-F238E27FC236}">
                <a16:creationId xmlns:a16="http://schemas.microsoft.com/office/drawing/2014/main" id="{78B8500B-4856-0B2C-A93D-DF3AB8F7A720}"/>
              </a:ext>
            </a:extLst>
          </p:cNvPr>
          <p:cNvPicPr>
            <a:picLocks noChangeAspect="1"/>
          </p:cNvPicPr>
          <p:nvPr/>
        </p:nvPicPr>
        <p:blipFill>
          <a:blip r:embed="rId7"/>
          <a:stretch>
            <a:fillRect/>
          </a:stretch>
        </p:blipFill>
        <p:spPr>
          <a:xfrm>
            <a:off x="3543742" y="4178595"/>
            <a:ext cx="1885950" cy="1330400"/>
          </a:xfrm>
          <a:prstGeom prst="rect">
            <a:avLst/>
          </a:prstGeom>
        </p:spPr>
      </p:pic>
      <p:pic>
        <p:nvPicPr>
          <p:cNvPr id="17" name="Imagen 16">
            <a:extLst>
              <a:ext uri="{FF2B5EF4-FFF2-40B4-BE49-F238E27FC236}">
                <a16:creationId xmlns:a16="http://schemas.microsoft.com/office/drawing/2014/main" id="{1635BBB9-A52F-5B7D-1C0B-9A36E5E463D3}"/>
              </a:ext>
            </a:extLst>
          </p:cNvPr>
          <p:cNvPicPr>
            <a:picLocks noChangeAspect="1"/>
          </p:cNvPicPr>
          <p:nvPr/>
        </p:nvPicPr>
        <p:blipFill>
          <a:blip r:embed="rId8"/>
          <a:stretch>
            <a:fillRect/>
          </a:stretch>
        </p:blipFill>
        <p:spPr>
          <a:xfrm>
            <a:off x="9473609" y="4720962"/>
            <a:ext cx="2309037" cy="1580330"/>
          </a:xfrm>
          <a:prstGeom prst="rect">
            <a:avLst/>
          </a:prstGeom>
        </p:spPr>
      </p:pic>
    </p:spTree>
    <p:extLst>
      <p:ext uri="{BB962C8B-B14F-4D97-AF65-F5344CB8AC3E}">
        <p14:creationId xmlns:p14="http://schemas.microsoft.com/office/powerpoint/2010/main" val="3010967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E6534B-FD6E-05C3-FFD9-D3236E3F8C65}"/>
              </a:ext>
            </a:extLst>
          </p:cNvPr>
          <p:cNvSpPr txBox="1"/>
          <p:nvPr/>
        </p:nvSpPr>
        <p:spPr>
          <a:xfrm>
            <a:off x="1520456" y="457200"/>
            <a:ext cx="6081823"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Tipos de suturas</a:t>
            </a:r>
          </a:p>
        </p:txBody>
      </p:sp>
      <p:pic>
        <p:nvPicPr>
          <p:cNvPr id="3" name="Imagen 2">
            <a:extLst>
              <a:ext uri="{FF2B5EF4-FFF2-40B4-BE49-F238E27FC236}">
                <a16:creationId xmlns:a16="http://schemas.microsoft.com/office/drawing/2014/main" id="{C0711BA6-CFA2-BE06-0E65-F2B127D41526}"/>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AutoShape 3">
            <a:extLst>
              <a:ext uri="{FF2B5EF4-FFF2-40B4-BE49-F238E27FC236}">
                <a16:creationId xmlns:a16="http://schemas.microsoft.com/office/drawing/2014/main" id="{D450EC4F-ADBF-E70E-158B-C19FEB440BA4}"/>
              </a:ext>
            </a:extLst>
          </p:cNvPr>
          <p:cNvSpPr>
            <a:spLocks noChangeArrowheads="1"/>
          </p:cNvSpPr>
          <p:nvPr/>
        </p:nvSpPr>
        <p:spPr bwMode="auto">
          <a:xfrm>
            <a:off x="1148315" y="499730"/>
            <a:ext cx="4359350" cy="595423"/>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D303748-9AB9-D8A9-63C2-05A37E2C7459}"/>
              </a:ext>
            </a:extLst>
          </p:cNvPr>
          <p:cNvSpPr txBox="1"/>
          <p:nvPr/>
        </p:nvSpPr>
        <p:spPr>
          <a:xfrm>
            <a:off x="1084521" y="2126512"/>
            <a:ext cx="8846288" cy="4524315"/>
          </a:xfrm>
          <a:prstGeom prst="rect">
            <a:avLst/>
          </a:prstGeom>
          <a:noFill/>
        </p:spPr>
        <p:txBody>
          <a:bodyPr wrap="square" rtlCol="0">
            <a:spAutoFit/>
          </a:bodyPr>
          <a:lstStyle/>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Puntos simples</a:t>
            </a:r>
          </a:p>
          <a:p>
            <a:pPr marL="342900" indent="-34290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Puntos simples dobles</a:t>
            </a:r>
          </a:p>
          <a:p>
            <a:pPr marL="342900" indent="-34290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Sutura continua simple</a:t>
            </a:r>
          </a:p>
          <a:p>
            <a:pPr marL="342900" indent="-34290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Sutura continua entrelazada</a:t>
            </a:r>
          </a:p>
          <a:p>
            <a:pPr marL="342900" indent="-34290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Punto colchonero horizontal</a:t>
            </a:r>
          </a:p>
          <a:p>
            <a:pPr marL="342900" indent="-34290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Punto colchonero vertical</a:t>
            </a:r>
          </a:p>
          <a:p>
            <a:endParaRPr lang="es-ES" sz="2400" dirty="0">
              <a:latin typeface="Arial" panose="020B0604020202020204" pitchFamily="34" charset="0"/>
              <a:cs typeface="Arial" panose="020B0604020202020204" pitchFamily="34" charset="0"/>
            </a:endParaRPr>
          </a:p>
        </p:txBody>
      </p:sp>
      <p:sp>
        <p:nvSpPr>
          <p:cNvPr id="9" name="AutoShape 3">
            <a:extLst>
              <a:ext uri="{FF2B5EF4-FFF2-40B4-BE49-F238E27FC236}">
                <a16:creationId xmlns:a16="http://schemas.microsoft.com/office/drawing/2014/main" id="{43FBE83B-E094-4F25-4C8E-5E129AC8F8B2}"/>
              </a:ext>
            </a:extLst>
          </p:cNvPr>
          <p:cNvSpPr>
            <a:spLocks noChangeArrowheads="1"/>
          </p:cNvSpPr>
          <p:nvPr/>
        </p:nvSpPr>
        <p:spPr bwMode="auto">
          <a:xfrm>
            <a:off x="811618" y="2073334"/>
            <a:ext cx="4696047" cy="427428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D315AE76-2606-A73A-FBBF-3F0D42EDBFBB}"/>
              </a:ext>
            </a:extLst>
          </p:cNvPr>
          <p:cNvPicPr>
            <a:picLocks noChangeAspect="1"/>
          </p:cNvPicPr>
          <p:nvPr/>
        </p:nvPicPr>
        <p:blipFill>
          <a:blip r:embed="rId3"/>
          <a:stretch>
            <a:fillRect/>
          </a:stretch>
        </p:blipFill>
        <p:spPr>
          <a:xfrm>
            <a:off x="6550431" y="2226301"/>
            <a:ext cx="4485936" cy="3557811"/>
          </a:xfrm>
          <a:prstGeom prst="rect">
            <a:avLst/>
          </a:prstGeom>
        </p:spPr>
      </p:pic>
    </p:spTree>
    <p:extLst>
      <p:ext uri="{BB962C8B-B14F-4D97-AF65-F5344CB8AC3E}">
        <p14:creationId xmlns:p14="http://schemas.microsoft.com/office/powerpoint/2010/main" val="92826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A29978D-7031-A2D9-4B8C-8CC977FFBED9}"/>
              </a:ext>
            </a:extLst>
          </p:cNvPr>
          <p:cNvPicPr>
            <a:picLocks noChangeAspect="1"/>
          </p:cNvPicPr>
          <p:nvPr/>
        </p:nvPicPr>
        <p:blipFill>
          <a:blip r:embed="rId2"/>
          <a:stretch>
            <a:fillRect/>
          </a:stretch>
        </p:blipFill>
        <p:spPr>
          <a:xfrm>
            <a:off x="6979468" y="0"/>
            <a:ext cx="5212532" cy="1286367"/>
          </a:xfrm>
          <a:prstGeom prst="rect">
            <a:avLst/>
          </a:prstGeom>
        </p:spPr>
      </p:pic>
      <p:sp>
        <p:nvSpPr>
          <p:cNvPr id="2" name="CuadroTexto 1">
            <a:extLst>
              <a:ext uri="{FF2B5EF4-FFF2-40B4-BE49-F238E27FC236}">
                <a16:creationId xmlns:a16="http://schemas.microsoft.com/office/drawing/2014/main" id="{812B4BEA-911E-02D6-0D83-2702C657D91A}"/>
              </a:ext>
            </a:extLst>
          </p:cNvPr>
          <p:cNvSpPr txBox="1"/>
          <p:nvPr/>
        </p:nvSpPr>
        <p:spPr>
          <a:xfrm>
            <a:off x="446568" y="414498"/>
            <a:ext cx="6039292" cy="584775"/>
          </a:xfrm>
          <a:prstGeom prst="rect">
            <a:avLst/>
          </a:prstGeom>
          <a:noFill/>
        </p:spPr>
        <p:txBody>
          <a:bodyPr wrap="square" rtlCol="0">
            <a:spAutoFit/>
          </a:bodyPr>
          <a:lstStyle/>
          <a:p>
            <a:r>
              <a:rPr lang="es-ES" sz="3200" b="1" dirty="0">
                <a:solidFill>
                  <a:srgbClr val="C00000"/>
                </a:solidFill>
                <a:latin typeface="Arial" panose="020B0604020202020204" pitchFamily="34" charset="0"/>
                <a:cs typeface="Arial" panose="020B0604020202020204" pitchFamily="34" charset="0"/>
              </a:rPr>
              <a:t>Indicaciones  posoperatorias</a:t>
            </a:r>
          </a:p>
        </p:txBody>
      </p:sp>
      <p:sp>
        <p:nvSpPr>
          <p:cNvPr id="3" name="AutoShape 3">
            <a:extLst>
              <a:ext uri="{FF2B5EF4-FFF2-40B4-BE49-F238E27FC236}">
                <a16:creationId xmlns:a16="http://schemas.microsoft.com/office/drawing/2014/main" id="{9E9906EF-5636-6E47-2C3D-4FD4ECDEC9DB}"/>
              </a:ext>
            </a:extLst>
          </p:cNvPr>
          <p:cNvSpPr>
            <a:spLocks noChangeArrowheads="1"/>
          </p:cNvSpPr>
          <p:nvPr/>
        </p:nvSpPr>
        <p:spPr bwMode="auto">
          <a:xfrm>
            <a:off x="446569" y="414498"/>
            <a:ext cx="5805376" cy="68065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F544F144-0970-DEB7-3FB1-6BC70EF580C7}"/>
              </a:ext>
            </a:extLst>
          </p:cNvPr>
          <p:cNvSpPr txBox="1"/>
          <p:nvPr/>
        </p:nvSpPr>
        <p:spPr>
          <a:xfrm>
            <a:off x="721242" y="1964353"/>
            <a:ext cx="10749516" cy="4893647"/>
          </a:xfrm>
          <a:prstGeom prst="rect">
            <a:avLst/>
          </a:prstGeom>
          <a:noFill/>
        </p:spPr>
        <p:txBody>
          <a:bodyPr wrap="square" rtlCol="0">
            <a:spAutoFit/>
          </a:bodyPr>
          <a:lstStyle/>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Mantener la gasa mordida durante 30 minutos.</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No escupir, ni hacer buches.</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Mantener la higiene bucal.</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No fumar.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Fomentos fríos por fuera de la cara de forma intermitente cada 15 minutos las primeras 24 horas.</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Si se acuesta que coloque la cabeza más alta que el cuerpo.</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No hacer ejercicio físico.</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Dieta libre.</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A partir de las 24 horas realizar enjuagatorios moderados con solución salina o de medicina natural y tradicional( manzanilla o caléndula).</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p:txBody>
      </p:sp>
      <p:sp>
        <p:nvSpPr>
          <p:cNvPr id="6" name="AutoShape 3">
            <a:extLst>
              <a:ext uri="{FF2B5EF4-FFF2-40B4-BE49-F238E27FC236}">
                <a16:creationId xmlns:a16="http://schemas.microsoft.com/office/drawing/2014/main" id="{B390F22E-67EA-9870-86DE-C08450FC6926}"/>
              </a:ext>
            </a:extLst>
          </p:cNvPr>
          <p:cNvSpPr>
            <a:spLocks noChangeArrowheads="1"/>
          </p:cNvSpPr>
          <p:nvPr/>
        </p:nvSpPr>
        <p:spPr bwMode="auto">
          <a:xfrm>
            <a:off x="590108" y="1868473"/>
            <a:ext cx="10749516" cy="433030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18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a:extLst>
              <a:ext uri="{FF2B5EF4-FFF2-40B4-BE49-F238E27FC236}">
                <a16:creationId xmlns:a16="http://schemas.microsoft.com/office/drawing/2014/main" id="{6F9E212E-DBA4-3058-8E90-050D94CE3D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0238" y="0"/>
            <a:ext cx="521176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uadroTexto 2">
            <a:extLst>
              <a:ext uri="{FF2B5EF4-FFF2-40B4-BE49-F238E27FC236}">
                <a16:creationId xmlns:a16="http://schemas.microsoft.com/office/drawing/2014/main" id="{63FC7A2C-E0B9-1603-650A-C2CA1216B911}"/>
              </a:ext>
            </a:extLst>
          </p:cNvPr>
          <p:cNvSpPr txBox="1">
            <a:spLocks noChangeArrowheads="1"/>
          </p:cNvSpPr>
          <p:nvPr/>
        </p:nvSpPr>
        <p:spPr bwMode="auto">
          <a:xfrm>
            <a:off x="116957" y="288994"/>
            <a:ext cx="67729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4000" b="1" dirty="0">
                <a:solidFill>
                  <a:srgbClr val="C00000"/>
                </a:solidFill>
              </a:rPr>
              <a:t>OBJETIVOS DE LA CLASE</a:t>
            </a:r>
          </a:p>
        </p:txBody>
      </p:sp>
      <p:sp>
        <p:nvSpPr>
          <p:cNvPr id="3" name="CuadroTexto 2">
            <a:extLst>
              <a:ext uri="{FF2B5EF4-FFF2-40B4-BE49-F238E27FC236}">
                <a16:creationId xmlns:a16="http://schemas.microsoft.com/office/drawing/2014/main" id="{44A44C10-2AD6-AAE9-EB94-4265707317FF}"/>
              </a:ext>
            </a:extLst>
          </p:cNvPr>
          <p:cNvSpPr txBox="1"/>
          <p:nvPr/>
        </p:nvSpPr>
        <p:spPr>
          <a:xfrm>
            <a:off x="978196" y="2254103"/>
            <a:ext cx="10067260" cy="3539430"/>
          </a:xfrm>
          <a:prstGeom prst="rect">
            <a:avLst/>
          </a:prstGeom>
          <a:noFill/>
        </p:spPr>
        <p:txBody>
          <a:bodyPr wrap="square">
            <a:spAutoFit/>
          </a:bodyPr>
          <a:lstStyle/>
          <a:p>
            <a:r>
              <a:rPr lang="es-ES_tradnl" sz="2800" dirty="0">
                <a:solidFill>
                  <a:srgbClr val="C00000"/>
                </a:solidFill>
                <a:latin typeface="Arial" panose="020B0604020202020204" pitchFamily="34" charset="0"/>
                <a:cs typeface="Arial" panose="020B0604020202020204" pitchFamily="34" charset="0"/>
              </a:rPr>
              <a:t>1. Identificar la exodoncia como acto quirúrgico que involucra el torrente sanguíneo del paciente.</a:t>
            </a:r>
          </a:p>
          <a:p>
            <a:pPr marL="514350" indent="-514350">
              <a:buAutoNum type="arabicPeriod"/>
            </a:pPr>
            <a:endParaRPr lang="es-ES_tradnl" sz="2800" dirty="0">
              <a:solidFill>
                <a:srgbClr val="C00000"/>
              </a:solidFill>
              <a:latin typeface="Arial" panose="020B0604020202020204" pitchFamily="34" charset="0"/>
              <a:cs typeface="Arial" panose="020B0604020202020204" pitchFamily="34" charset="0"/>
            </a:endParaRPr>
          </a:p>
          <a:p>
            <a:r>
              <a:rPr lang="es-ES_tradnl" sz="2800" dirty="0">
                <a:solidFill>
                  <a:srgbClr val="C00000"/>
                </a:solidFill>
                <a:latin typeface="Arial" panose="020B0604020202020204" pitchFamily="34" charset="0"/>
                <a:cs typeface="Arial" panose="020B0604020202020204" pitchFamily="34" charset="0"/>
              </a:rPr>
              <a:t>2. Reconocer el instrumental necesario para la exodoncia de cada diente.</a:t>
            </a:r>
          </a:p>
          <a:p>
            <a:endParaRPr lang="es-ES_tradnl" sz="2800" dirty="0">
              <a:solidFill>
                <a:srgbClr val="C00000"/>
              </a:solidFill>
              <a:latin typeface="Arial" panose="020B0604020202020204" pitchFamily="34" charset="0"/>
              <a:cs typeface="Arial" panose="020B0604020202020204" pitchFamily="34" charset="0"/>
            </a:endParaRPr>
          </a:p>
          <a:p>
            <a:r>
              <a:rPr lang="es-ES_tradnl" sz="2800" dirty="0">
                <a:solidFill>
                  <a:srgbClr val="C00000"/>
                </a:solidFill>
                <a:latin typeface="Arial" panose="020B0604020202020204" pitchFamily="34" charset="0"/>
                <a:cs typeface="Arial" panose="020B0604020202020204" pitchFamily="34" charset="0"/>
              </a:rPr>
              <a:t>3. Referir las posibles complicaciones que pudieran suceder durante una exodoncia.</a:t>
            </a:r>
            <a:endParaRPr lang="es-ES" sz="2800" dirty="0">
              <a:solidFill>
                <a:srgbClr val="C00000"/>
              </a:solidFill>
              <a:latin typeface="Arial" panose="020B0604020202020204" pitchFamily="34" charset="0"/>
              <a:cs typeface="Arial" panose="020B0604020202020204" pitchFamily="34" charset="0"/>
            </a:endParaRPr>
          </a:p>
        </p:txBody>
      </p:sp>
      <p:sp>
        <p:nvSpPr>
          <p:cNvPr id="2" name="AutoShape 3">
            <a:extLst>
              <a:ext uri="{FF2B5EF4-FFF2-40B4-BE49-F238E27FC236}">
                <a16:creationId xmlns:a16="http://schemas.microsoft.com/office/drawing/2014/main" id="{B61B115A-C980-EAF8-10BA-9D533A8355B0}"/>
              </a:ext>
            </a:extLst>
          </p:cNvPr>
          <p:cNvSpPr>
            <a:spLocks noChangeArrowheads="1"/>
          </p:cNvSpPr>
          <p:nvPr/>
        </p:nvSpPr>
        <p:spPr bwMode="auto">
          <a:xfrm>
            <a:off x="116957" y="167336"/>
            <a:ext cx="6687880" cy="1002246"/>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4" name="AutoShape 3">
            <a:extLst>
              <a:ext uri="{FF2B5EF4-FFF2-40B4-BE49-F238E27FC236}">
                <a16:creationId xmlns:a16="http://schemas.microsoft.com/office/drawing/2014/main" id="{9B78C68A-B2E6-233A-1A7A-5A4F1A188420}"/>
              </a:ext>
            </a:extLst>
          </p:cNvPr>
          <p:cNvSpPr>
            <a:spLocks noChangeArrowheads="1"/>
          </p:cNvSpPr>
          <p:nvPr/>
        </p:nvSpPr>
        <p:spPr bwMode="auto">
          <a:xfrm>
            <a:off x="611120" y="2123726"/>
            <a:ext cx="10602684" cy="3766711"/>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Oval 7">
            <a:extLst>
              <a:ext uri="{FF2B5EF4-FFF2-40B4-BE49-F238E27FC236}">
                <a16:creationId xmlns:a16="http://schemas.microsoft.com/office/drawing/2014/main" id="{DF442042-F4CC-6F87-AFF9-15FE04E9D962}"/>
              </a:ext>
            </a:extLst>
          </p:cNvPr>
          <p:cNvSpPr>
            <a:spLocks noChangeArrowheads="1"/>
          </p:cNvSpPr>
          <p:nvPr/>
        </p:nvSpPr>
        <p:spPr bwMode="gray">
          <a:xfrm>
            <a:off x="4274288" y="2549156"/>
            <a:ext cx="3349256" cy="2805113"/>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dirty="0"/>
          </a:p>
        </p:txBody>
      </p:sp>
      <p:sp>
        <p:nvSpPr>
          <p:cNvPr id="5" name="Oval 8">
            <a:extLst>
              <a:ext uri="{FF2B5EF4-FFF2-40B4-BE49-F238E27FC236}">
                <a16:creationId xmlns:a16="http://schemas.microsoft.com/office/drawing/2014/main" id="{C3F0BDEF-630B-8F2A-1199-309D950E1FD3}"/>
              </a:ext>
            </a:extLst>
          </p:cNvPr>
          <p:cNvSpPr>
            <a:spLocks noChangeArrowheads="1"/>
          </p:cNvSpPr>
          <p:nvPr/>
        </p:nvSpPr>
        <p:spPr bwMode="gray">
          <a:xfrm>
            <a:off x="4472403" y="2710287"/>
            <a:ext cx="2981019" cy="248285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6" name="Oval 10">
            <a:extLst>
              <a:ext uri="{FF2B5EF4-FFF2-40B4-BE49-F238E27FC236}">
                <a16:creationId xmlns:a16="http://schemas.microsoft.com/office/drawing/2014/main" id="{987B0717-F2A7-3A8A-A270-CB73328E637C}"/>
              </a:ext>
            </a:extLst>
          </p:cNvPr>
          <p:cNvSpPr>
            <a:spLocks noChangeArrowheads="1"/>
          </p:cNvSpPr>
          <p:nvPr/>
        </p:nvSpPr>
        <p:spPr bwMode="gray">
          <a:xfrm>
            <a:off x="4642527" y="3012706"/>
            <a:ext cx="2615248" cy="1878012"/>
          </a:xfrm>
          <a:prstGeom prst="ellipse">
            <a:avLst/>
          </a:prstGeom>
          <a:solidFill>
            <a:schemeClr val="accent4">
              <a:lumMod val="60000"/>
              <a:lumOff val="40000"/>
            </a:schemeClr>
          </a:solidFill>
          <a:ln>
            <a:no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7" name="CuadroTexto 6">
            <a:extLst>
              <a:ext uri="{FF2B5EF4-FFF2-40B4-BE49-F238E27FC236}">
                <a16:creationId xmlns:a16="http://schemas.microsoft.com/office/drawing/2014/main" id="{4A7647F5-5E5A-A518-56D1-010069F6BBFB}"/>
              </a:ext>
            </a:extLst>
          </p:cNvPr>
          <p:cNvSpPr txBox="1"/>
          <p:nvPr/>
        </p:nvSpPr>
        <p:spPr>
          <a:xfrm>
            <a:off x="4657060" y="3720879"/>
            <a:ext cx="2611704"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Complicaciones</a:t>
            </a:r>
          </a:p>
        </p:txBody>
      </p:sp>
      <p:sp>
        <p:nvSpPr>
          <p:cNvPr id="8" name="AutoShape 4">
            <a:extLst>
              <a:ext uri="{FF2B5EF4-FFF2-40B4-BE49-F238E27FC236}">
                <a16:creationId xmlns:a16="http://schemas.microsoft.com/office/drawing/2014/main" id="{426F0D2E-3808-A491-FF86-D254DAEEAA9C}"/>
              </a:ext>
            </a:extLst>
          </p:cNvPr>
          <p:cNvSpPr>
            <a:spLocks noChangeArrowheads="1"/>
          </p:cNvSpPr>
          <p:nvPr/>
        </p:nvSpPr>
        <p:spPr bwMode="gray">
          <a:xfrm rot="16200000" flipH="1">
            <a:off x="3513361" y="3801544"/>
            <a:ext cx="458788" cy="30321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s-ES">
              <a:latin typeface="Arial" charset="0"/>
              <a:cs typeface="Arial" charset="0"/>
            </a:endParaRPr>
          </a:p>
        </p:txBody>
      </p:sp>
      <p:sp>
        <p:nvSpPr>
          <p:cNvPr id="9" name="AutoShape 5">
            <a:extLst>
              <a:ext uri="{FF2B5EF4-FFF2-40B4-BE49-F238E27FC236}">
                <a16:creationId xmlns:a16="http://schemas.microsoft.com/office/drawing/2014/main" id="{68AAC575-59BA-1BE9-0482-5943879012CD}"/>
              </a:ext>
            </a:extLst>
          </p:cNvPr>
          <p:cNvSpPr>
            <a:spLocks noChangeArrowheads="1"/>
          </p:cNvSpPr>
          <p:nvPr/>
        </p:nvSpPr>
        <p:spPr bwMode="gray">
          <a:xfrm rot="5400000" flipH="1">
            <a:off x="7925682" y="3760084"/>
            <a:ext cx="458787" cy="30321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s-ES">
              <a:latin typeface="Arial" charset="0"/>
              <a:cs typeface="Arial" charset="0"/>
            </a:endParaRPr>
          </a:p>
        </p:txBody>
      </p:sp>
      <p:sp>
        <p:nvSpPr>
          <p:cNvPr id="10" name="AutoShape 15">
            <a:extLst>
              <a:ext uri="{FF2B5EF4-FFF2-40B4-BE49-F238E27FC236}">
                <a16:creationId xmlns:a16="http://schemas.microsoft.com/office/drawing/2014/main" id="{CE6E02B2-997F-403D-9D57-EE909855F4B3}"/>
              </a:ext>
            </a:extLst>
          </p:cNvPr>
          <p:cNvSpPr>
            <a:spLocks noChangeArrowheads="1"/>
          </p:cNvSpPr>
          <p:nvPr/>
        </p:nvSpPr>
        <p:spPr bwMode="gray">
          <a:xfrm>
            <a:off x="563323" y="3317171"/>
            <a:ext cx="2714625" cy="1647825"/>
          </a:xfrm>
          <a:prstGeom prst="can">
            <a:avLst>
              <a:gd name="adj" fmla="val 27866"/>
            </a:avLst>
          </a:prstGeom>
          <a:solidFill>
            <a:schemeClr val="accent1">
              <a:lumMod val="40000"/>
              <a:lumOff val="60000"/>
            </a:schemeClr>
          </a:solidFill>
          <a:ln w="9525">
            <a:noFill/>
            <a:round/>
            <a:headEnd/>
            <a:tailEnd/>
          </a:ln>
          <a:effectLst/>
        </p:spPr>
        <p:txBody>
          <a:bodyPr wrap="none" anchor="ctr"/>
          <a:lstStyle/>
          <a:p>
            <a:pPr algn="ctr">
              <a:defRPr/>
            </a:pPr>
            <a:endParaRPr lang="es-ES" b="1" dirty="0">
              <a:solidFill>
                <a:srgbClr val="002060"/>
              </a:solidFill>
              <a:latin typeface="Arial" charset="0"/>
              <a:cs typeface="Arial" charset="0"/>
            </a:endParaRPr>
          </a:p>
        </p:txBody>
      </p:sp>
      <p:sp>
        <p:nvSpPr>
          <p:cNvPr id="11" name="AutoShape 15">
            <a:extLst>
              <a:ext uri="{FF2B5EF4-FFF2-40B4-BE49-F238E27FC236}">
                <a16:creationId xmlns:a16="http://schemas.microsoft.com/office/drawing/2014/main" id="{53A96BEB-1D9C-1A8F-DCD2-14FC66B5E95B}"/>
              </a:ext>
            </a:extLst>
          </p:cNvPr>
          <p:cNvSpPr>
            <a:spLocks noChangeArrowheads="1"/>
          </p:cNvSpPr>
          <p:nvPr/>
        </p:nvSpPr>
        <p:spPr bwMode="gray">
          <a:xfrm>
            <a:off x="8619884" y="3247656"/>
            <a:ext cx="2736850" cy="1643062"/>
          </a:xfrm>
          <a:prstGeom prst="can">
            <a:avLst>
              <a:gd name="adj" fmla="val 27866"/>
            </a:avLst>
          </a:prstGeom>
          <a:solidFill>
            <a:schemeClr val="accent1">
              <a:lumMod val="40000"/>
              <a:lumOff val="60000"/>
            </a:schemeClr>
          </a:solidFill>
          <a:ln w="9525">
            <a:noFill/>
            <a:round/>
            <a:headEnd/>
            <a:tailEnd/>
          </a:ln>
          <a:effectLst/>
        </p:spPr>
        <p:txBody>
          <a:bodyPr wrap="none" anchor="ctr"/>
          <a:lstStyle/>
          <a:p>
            <a:pPr algn="ctr">
              <a:defRPr/>
            </a:pPr>
            <a:endParaRPr lang="es-ES" b="1" dirty="0">
              <a:solidFill>
                <a:srgbClr val="002060"/>
              </a:solidFill>
              <a:latin typeface="Arial" charset="0"/>
              <a:cs typeface="Arial" charset="0"/>
            </a:endParaRPr>
          </a:p>
        </p:txBody>
      </p:sp>
      <p:sp>
        <p:nvSpPr>
          <p:cNvPr id="12" name="CuadroTexto 11">
            <a:extLst>
              <a:ext uri="{FF2B5EF4-FFF2-40B4-BE49-F238E27FC236}">
                <a16:creationId xmlns:a16="http://schemas.microsoft.com/office/drawing/2014/main" id="{B0AD493D-4786-A901-8216-5954EA908E50}"/>
              </a:ext>
            </a:extLst>
          </p:cNvPr>
          <p:cNvSpPr txBox="1"/>
          <p:nvPr/>
        </p:nvSpPr>
        <p:spPr>
          <a:xfrm>
            <a:off x="991716" y="3969375"/>
            <a:ext cx="2083981"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Inmediatas</a:t>
            </a:r>
          </a:p>
        </p:txBody>
      </p:sp>
      <p:sp>
        <p:nvSpPr>
          <p:cNvPr id="13" name="CuadroTexto 12">
            <a:extLst>
              <a:ext uri="{FF2B5EF4-FFF2-40B4-BE49-F238E27FC236}">
                <a16:creationId xmlns:a16="http://schemas.microsoft.com/office/drawing/2014/main" id="{697CEECB-0EDF-9627-2E8D-CD1A99E5DF92}"/>
              </a:ext>
            </a:extLst>
          </p:cNvPr>
          <p:cNvSpPr txBox="1"/>
          <p:nvPr/>
        </p:nvSpPr>
        <p:spPr>
          <a:xfrm>
            <a:off x="9303022" y="3910250"/>
            <a:ext cx="2237037"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Mediatas</a:t>
            </a:r>
          </a:p>
        </p:txBody>
      </p:sp>
    </p:spTree>
    <p:extLst>
      <p:ext uri="{BB962C8B-B14F-4D97-AF65-F5344CB8AC3E}">
        <p14:creationId xmlns:p14="http://schemas.microsoft.com/office/powerpoint/2010/main" val="298875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from="(-#ppt_w/2)" to="(#ppt_x)" calcmode="lin" valueType="num">
                                      <p:cBhvr>
                                        <p:cTn id="12" dur="600" fill="hold">
                                          <p:stCondLst>
                                            <p:cond delay="0"/>
                                          </p:stCondLst>
                                        </p:cTn>
                                        <p:tgtEl>
                                          <p:spTgt spid="8"/>
                                        </p:tgtEl>
                                        <p:attrNameLst>
                                          <p:attrName>ppt_x</p:attrName>
                                        </p:attrNameLst>
                                      </p:cBhvr>
                                    </p:anim>
                                    <p:anim from="0" to="-1.0" calcmode="lin" valueType="num">
                                      <p:cBhvr>
                                        <p:cTn id="13" dur="200" decel="50000" autoRev="1" fill="hold">
                                          <p:stCondLst>
                                            <p:cond delay="600"/>
                                          </p:stCondLst>
                                        </p:cTn>
                                        <p:tgtEl>
                                          <p:spTgt spid="8"/>
                                        </p:tgtEl>
                                        <p:attrNameLst>
                                          <p:attrName>xshear</p:attrName>
                                        </p:attrNameLst>
                                      </p:cBhvr>
                                    </p:anim>
                                    <p:animScale>
                                      <p:cBhvr>
                                        <p:cTn id="14" dur="200" decel="100000" autoRev="1" fill="hold">
                                          <p:stCondLst>
                                            <p:cond delay="600"/>
                                          </p:stCondLst>
                                        </p:cTn>
                                        <p:tgtEl>
                                          <p:spTgt spid="8"/>
                                        </p:tgtEl>
                                      </p:cBhvr>
                                      <p:from x="100000" y="100000"/>
                                      <p:to x="80000" y="100000"/>
                                    </p:animScale>
                                    <p:anim by="(#ppt_h/3+#ppt_w*0.1)" calcmode="lin" valueType="num">
                                      <p:cBhvr additive="sum">
                                        <p:cTn id="15" dur="200" decel="100000" autoRev="1" fill="hold">
                                          <p:stCondLst>
                                            <p:cond delay="600"/>
                                          </p:stCondLst>
                                        </p:cTn>
                                        <p:tgtEl>
                                          <p:spTgt spid="8"/>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from="(-#ppt_w/2)" to="(#ppt_x)" calcmode="lin" valueType="num">
                                      <p:cBhvr>
                                        <p:cTn id="20" dur="600" fill="hold">
                                          <p:stCondLst>
                                            <p:cond delay="0"/>
                                          </p:stCondLst>
                                        </p:cTn>
                                        <p:tgtEl>
                                          <p:spTgt spid="9"/>
                                        </p:tgtEl>
                                        <p:attrNameLst>
                                          <p:attrName>ppt_x</p:attrName>
                                        </p:attrNameLst>
                                      </p:cBhvr>
                                    </p:anim>
                                    <p:anim from="0" to="-1.0" calcmode="lin" valueType="num">
                                      <p:cBhvr>
                                        <p:cTn id="21" dur="200" decel="50000" autoRev="1" fill="hold">
                                          <p:stCondLst>
                                            <p:cond delay="600"/>
                                          </p:stCondLst>
                                        </p:cTn>
                                        <p:tgtEl>
                                          <p:spTgt spid="9"/>
                                        </p:tgtEl>
                                        <p:attrNameLst>
                                          <p:attrName>xshear</p:attrName>
                                        </p:attrNameLst>
                                      </p:cBhvr>
                                    </p:anim>
                                    <p:animScale>
                                      <p:cBhvr>
                                        <p:cTn id="22" dur="200" decel="100000" autoRev="1" fill="hold">
                                          <p:stCondLst>
                                            <p:cond delay="600"/>
                                          </p:stCondLst>
                                        </p:cTn>
                                        <p:tgtEl>
                                          <p:spTgt spid="9"/>
                                        </p:tgtEl>
                                      </p:cBhvr>
                                      <p:from x="100000" y="100000"/>
                                      <p:to x="80000" y="100000"/>
                                    </p:animScale>
                                    <p:anim by="(#ppt_h/3+#ppt_w*0.1)" calcmode="lin" valueType="num">
                                      <p:cBhvr additive="sum">
                                        <p:cTn id="23" dur="200" decel="100000" autoRev="1" fill="hold">
                                          <p:stCondLst>
                                            <p:cond delay="600"/>
                                          </p:stCondLst>
                                        </p:cTn>
                                        <p:tgtEl>
                                          <p:spTgt spid="9"/>
                                        </p:tgtEl>
                                        <p:attrNameLst>
                                          <p:attrName>ppt_x</p:attrName>
                                        </p:attrNameLst>
                                      </p:cBhvr>
                                    </p:anim>
                                  </p:childTnLst>
                                </p:cTn>
                              </p:par>
                              <p:par>
                                <p:cTn id="24" presetID="34"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from="(-#ppt_w/2)" to="(#ppt_x)" calcmode="lin" valueType="num">
                                      <p:cBhvr>
                                        <p:cTn id="26" dur="600" fill="hold">
                                          <p:stCondLst>
                                            <p:cond delay="0"/>
                                          </p:stCondLst>
                                        </p:cTn>
                                        <p:tgtEl>
                                          <p:spTgt spid="10"/>
                                        </p:tgtEl>
                                        <p:attrNameLst>
                                          <p:attrName>ppt_x</p:attrName>
                                        </p:attrNameLst>
                                      </p:cBhvr>
                                    </p:anim>
                                    <p:anim from="0" to="-1.0" calcmode="lin" valueType="num">
                                      <p:cBhvr>
                                        <p:cTn id="27" dur="200" decel="50000" autoRev="1" fill="hold">
                                          <p:stCondLst>
                                            <p:cond delay="600"/>
                                          </p:stCondLst>
                                        </p:cTn>
                                        <p:tgtEl>
                                          <p:spTgt spid="10"/>
                                        </p:tgtEl>
                                        <p:attrNameLst>
                                          <p:attrName>xshear</p:attrName>
                                        </p:attrNameLst>
                                      </p:cBhvr>
                                    </p:anim>
                                    <p:animScale>
                                      <p:cBhvr>
                                        <p:cTn id="28" dur="200" decel="100000" autoRev="1" fill="hold">
                                          <p:stCondLst>
                                            <p:cond delay="600"/>
                                          </p:stCondLst>
                                        </p:cTn>
                                        <p:tgtEl>
                                          <p:spTgt spid="10"/>
                                        </p:tgtEl>
                                      </p:cBhvr>
                                      <p:from x="100000" y="100000"/>
                                      <p:to x="80000" y="100000"/>
                                    </p:animScale>
                                    <p:anim by="(#ppt_h/3+#ppt_w*0.1)" calcmode="lin" valueType="num">
                                      <p:cBhvr additive="sum">
                                        <p:cTn id="29" dur="200" decel="100000" autoRev="1" fill="hold">
                                          <p:stCondLst>
                                            <p:cond delay="600"/>
                                          </p:stCondLst>
                                        </p:cTn>
                                        <p:tgtEl>
                                          <p:spTgt spid="10"/>
                                        </p:tgtEl>
                                        <p:attrNameLst>
                                          <p:attrName>ppt_x</p:attrName>
                                        </p:attrNameLst>
                                      </p:cBhvr>
                                    </p:anim>
                                  </p:childTnLst>
                                </p:cTn>
                              </p:par>
                              <p:par>
                                <p:cTn id="30" presetID="34"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from="(-#ppt_w/2)" to="(#ppt_x)" calcmode="lin" valueType="num">
                                      <p:cBhvr>
                                        <p:cTn id="32" dur="600" fill="hold">
                                          <p:stCondLst>
                                            <p:cond delay="0"/>
                                          </p:stCondLst>
                                        </p:cTn>
                                        <p:tgtEl>
                                          <p:spTgt spid="11"/>
                                        </p:tgtEl>
                                        <p:attrNameLst>
                                          <p:attrName>ppt_x</p:attrName>
                                        </p:attrNameLst>
                                      </p:cBhvr>
                                    </p:anim>
                                    <p:anim from="0" to="-1.0" calcmode="lin" valueType="num">
                                      <p:cBhvr>
                                        <p:cTn id="33" dur="200" decel="50000" autoRev="1" fill="hold">
                                          <p:stCondLst>
                                            <p:cond delay="600"/>
                                          </p:stCondLst>
                                        </p:cTn>
                                        <p:tgtEl>
                                          <p:spTgt spid="11"/>
                                        </p:tgtEl>
                                        <p:attrNameLst>
                                          <p:attrName>xshear</p:attrName>
                                        </p:attrNameLst>
                                      </p:cBhvr>
                                    </p:anim>
                                    <p:animScale>
                                      <p:cBhvr>
                                        <p:cTn id="34" dur="200" decel="100000" autoRev="1" fill="hold">
                                          <p:stCondLst>
                                            <p:cond delay="600"/>
                                          </p:stCondLst>
                                        </p:cTn>
                                        <p:tgtEl>
                                          <p:spTgt spid="11"/>
                                        </p:tgtEl>
                                      </p:cBhvr>
                                      <p:from x="100000" y="100000"/>
                                      <p:to x="80000" y="100000"/>
                                    </p:animScale>
                                    <p:anim by="(#ppt_h/3+#ppt_w*0.1)" calcmode="lin" valueType="num">
                                      <p:cBhvr additive="sum">
                                        <p:cTn id="35"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CuadroTexto 3">
            <a:extLst>
              <a:ext uri="{FF2B5EF4-FFF2-40B4-BE49-F238E27FC236}">
                <a16:creationId xmlns:a16="http://schemas.microsoft.com/office/drawing/2014/main" id="{2318210F-4881-BD54-72CC-419FD0406D86}"/>
              </a:ext>
            </a:extLst>
          </p:cNvPr>
          <p:cNvSpPr txBox="1"/>
          <p:nvPr/>
        </p:nvSpPr>
        <p:spPr>
          <a:xfrm>
            <a:off x="677131" y="3055910"/>
            <a:ext cx="3352801" cy="1077218"/>
          </a:xfrm>
          <a:prstGeom prst="rect">
            <a:avLst/>
          </a:prstGeom>
          <a:noFill/>
        </p:spPr>
        <p:txBody>
          <a:bodyPr wrap="square" rtlCol="0">
            <a:spAutoFit/>
          </a:bodyPr>
          <a:lstStyle/>
          <a:p>
            <a:pPr algn="ctr"/>
            <a:r>
              <a:rPr lang="es-ES" sz="3200" b="1" dirty="0">
                <a:solidFill>
                  <a:srgbClr val="C00000"/>
                </a:solidFill>
                <a:latin typeface="Arial" panose="020B0604020202020204" pitchFamily="34" charset="0"/>
                <a:cs typeface="Arial" panose="020B0604020202020204" pitchFamily="34" charset="0"/>
              </a:rPr>
              <a:t>Complicaciones </a:t>
            </a:r>
          </a:p>
          <a:p>
            <a:pPr algn="ctr"/>
            <a:r>
              <a:rPr lang="es-ES" sz="3200" b="1" dirty="0">
                <a:solidFill>
                  <a:srgbClr val="C00000"/>
                </a:solidFill>
                <a:latin typeface="Arial" panose="020B0604020202020204" pitchFamily="34" charset="0"/>
                <a:cs typeface="Arial" panose="020B0604020202020204" pitchFamily="34" charset="0"/>
              </a:rPr>
              <a:t> Inmediatas</a:t>
            </a:r>
          </a:p>
        </p:txBody>
      </p:sp>
      <p:sp>
        <p:nvSpPr>
          <p:cNvPr id="8" name="AutoShape 3">
            <a:extLst>
              <a:ext uri="{FF2B5EF4-FFF2-40B4-BE49-F238E27FC236}">
                <a16:creationId xmlns:a16="http://schemas.microsoft.com/office/drawing/2014/main" id="{1FD7EBEB-A583-5942-73B5-5F15782321E6}"/>
              </a:ext>
            </a:extLst>
          </p:cNvPr>
          <p:cNvSpPr>
            <a:spLocks noChangeArrowheads="1"/>
          </p:cNvSpPr>
          <p:nvPr/>
        </p:nvSpPr>
        <p:spPr bwMode="gray">
          <a:xfrm>
            <a:off x="212651" y="797442"/>
            <a:ext cx="4281763" cy="5465135"/>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w="9525">
            <a:noFill/>
            <a:round/>
            <a:headEnd/>
            <a:tailEnd/>
          </a:ln>
          <a:effectLst/>
        </p:spPr>
        <p:txBody>
          <a:bodyPr wrap="none" anchor="ctr"/>
          <a:lstStyle/>
          <a:p>
            <a:pPr>
              <a:defRPr/>
            </a:pPr>
            <a:endParaRPr lang="es-ES">
              <a:latin typeface="Arial" charset="0"/>
              <a:cs typeface="Arial" charset="0"/>
            </a:endParaRPr>
          </a:p>
        </p:txBody>
      </p:sp>
      <p:sp>
        <p:nvSpPr>
          <p:cNvPr id="9" name="AutoShape 5">
            <a:extLst>
              <a:ext uri="{FF2B5EF4-FFF2-40B4-BE49-F238E27FC236}">
                <a16:creationId xmlns:a16="http://schemas.microsoft.com/office/drawing/2014/main" id="{D706AD78-E7AF-4C2E-0BA4-8FF1F7D41059}"/>
              </a:ext>
            </a:extLst>
          </p:cNvPr>
          <p:cNvSpPr>
            <a:spLocks noChangeArrowheads="1"/>
          </p:cNvSpPr>
          <p:nvPr/>
        </p:nvSpPr>
        <p:spPr bwMode="gray">
          <a:xfrm>
            <a:off x="1828799" y="797442"/>
            <a:ext cx="4572001" cy="5715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defRPr/>
            </a:pPr>
            <a:r>
              <a:rPr lang="es-ES" sz="2400" b="1" u="sng" dirty="0">
                <a:solidFill>
                  <a:srgbClr val="111111"/>
                </a:solidFill>
                <a:latin typeface="Arial" panose="020B0604020202020204" pitchFamily="34" charset="0"/>
                <a:cs typeface="Arial" panose="020B0604020202020204" pitchFamily="34" charset="0"/>
              </a:rPr>
              <a:t>Lipotimia</a:t>
            </a:r>
            <a:endParaRPr lang="es-ES" sz="2400" b="1" u="sng" dirty="0">
              <a:solidFill>
                <a:srgbClr val="C00000"/>
              </a:solidFill>
              <a:latin typeface="Arial" charset="0"/>
              <a:ea typeface="Times New Roman" pitchFamily="18" charset="0"/>
              <a:cs typeface="Arial" charset="0"/>
            </a:endParaRPr>
          </a:p>
        </p:txBody>
      </p:sp>
      <p:sp>
        <p:nvSpPr>
          <p:cNvPr id="11" name="AutoShape 5">
            <a:extLst>
              <a:ext uri="{FF2B5EF4-FFF2-40B4-BE49-F238E27FC236}">
                <a16:creationId xmlns:a16="http://schemas.microsoft.com/office/drawing/2014/main" id="{7C1434A9-C358-196E-3759-1B462E199FD1}"/>
              </a:ext>
            </a:extLst>
          </p:cNvPr>
          <p:cNvSpPr>
            <a:spLocks noChangeArrowheads="1"/>
          </p:cNvSpPr>
          <p:nvPr/>
        </p:nvSpPr>
        <p:spPr bwMode="gray">
          <a:xfrm>
            <a:off x="3792915" y="2359682"/>
            <a:ext cx="5715000" cy="5715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defRPr/>
            </a:pPr>
            <a:r>
              <a:rPr lang="es-ES" sz="2400" b="1" u="sng" dirty="0">
                <a:latin typeface="Arial" charset="0"/>
                <a:ea typeface="Times New Roman" pitchFamily="18" charset="0"/>
                <a:cs typeface="Arial" charset="0"/>
              </a:rPr>
              <a:t>Exodoncia del diente equivocado</a:t>
            </a:r>
          </a:p>
        </p:txBody>
      </p:sp>
      <p:sp>
        <p:nvSpPr>
          <p:cNvPr id="12" name="AutoShape 5">
            <a:extLst>
              <a:ext uri="{FF2B5EF4-FFF2-40B4-BE49-F238E27FC236}">
                <a16:creationId xmlns:a16="http://schemas.microsoft.com/office/drawing/2014/main" id="{016F6EF2-0BCC-757D-C86F-7452E1B8A75C}"/>
              </a:ext>
            </a:extLst>
          </p:cNvPr>
          <p:cNvSpPr>
            <a:spLocks noChangeArrowheads="1"/>
          </p:cNvSpPr>
          <p:nvPr/>
        </p:nvSpPr>
        <p:spPr bwMode="gray">
          <a:xfrm>
            <a:off x="3922913" y="3170261"/>
            <a:ext cx="5715000" cy="5715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eaLnBrk="0" hangingPunct="0">
              <a:defRPr/>
            </a:pPr>
            <a:r>
              <a:rPr lang="es-ES" sz="2400" b="1" dirty="0">
                <a:latin typeface="Arial" charset="0"/>
                <a:ea typeface="Times New Roman" pitchFamily="18" charset="0"/>
                <a:cs typeface="Arial" charset="0"/>
              </a:rPr>
              <a:t>      </a:t>
            </a:r>
            <a:r>
              <a:rPr lang="es-ES" sz="2400" b="1" u="sng" dirty="0">
                <a:latin typeface="Arial" charset="0"/>
                <a:ea typeface="Times New Roman" pitchFamily="18" charset="0"/>
                <a:cs typeface="Arial" charset="0"/>
              </a:rPr>
              <a:t>Hemorragia</a:t>
            </a:r>
          </a:p>
        </p:txBody>
      </p:sp>
      <p:sp>
        <p:nvSpPr>
          <p:cNvPr id="13" name="AutoShape 5">
            <a:extLst>
              <a:ext uri="{FF2B5EF4-FFF2-40B4-BE49-F238E27FC236}">
                <a16:creationId xmlns:a16="http://schemas.microsoft.com/office/drawing/2014/main" id="{835415A1-BF3F-1B54-2601-D76935D83464}"/>
              </a:ext>
            </a:extLst>
          </p:cNvPr>
          <p:cNvSpPr>
            <a:spLocks noChangeArrowheads="1"/>
          </p:cNvSpPr>
          <p:nvPr/>
        </p:nvSpPr>
        <p:spPr bwMode="gray">
          <a:xfrm>
            <a:off x="3543300" y="3980840"/>
            <a:ext cx="5715000" cy="5715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defRPr/>
            </a:pPr>
            <a:r>
              <a:rPr lang="es-ES" sz="2400" b="1" u="sng" dirty="0">
                <a:latin typeface="Arial" charset="0"/>
                <a:ea typeface="Times New Roman" pitchFamily="18" charset="0"/>
                <a:cs typeface="Arial" charset="0"/>
              </a:rPr>
              <a:t>Fractura mandibular</a:t>
            </a:r>
          </a:p>
        </p:txBody>
      </p:sp>
      <p:sp>
        <p:nvSpPr>
          <p:cNvPr id="14" name="AutoShape 5">
            <a:extLst>
              <a:ext uri="{FF2B5EF4-FFF2-40B4-BE49-F238E27FC236}">
                <a16:creationId xmlns:a16="http://schemas.microsoft.com/office/drawing/2014/main" id="{DC0C457E-AB4A-D0AC-8DA4-0FF2BE38EEE5}"/>
              </a:ext>
            </a:extLst>
          </p:cNvPr>
          <p:cNvSpPr>
            <a:spLocks noChangeArrowheads="1"/>
          </p:cNvSpPr>
          <p:nvPr/>
        </p:nvSpPr>
        <p:spPr bwMode="gray">
          <a:xfrm>
            <a:off x="3349255" y="1579030"/>
            <a:ext cx="5493489" cy="5715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defRPr/>
            </a:pPr>
            <a:r>
              <a:rPr lang="es-ES" sz="2400" b="1" u="sng">
                <a:latin typeface="Arial" charset="0"/>
                <a:ea typeface="Times New Roman" pitchFamily="18" charset="0"/>
                <a:cs typeface="Arial" charset="0"/>
              </a:rPr>
              <a:t>Fracturas Radiculares</a:t>
            </a:r>
            <a:endParaRPr lang="es-ES" sz="2400" b="1" u="sng" dirty="0">
              <a:latin typeface="Arial" charset="0"/>
              <a:ea typeface="Times New Roman" pitchFamily="18" charset="0"/>
              <a:cs typeface="Arial" charset="0"/>
            </a:endParaRPr>
          </a:p>
        </p:txBody>
      </p:sp>
      <p:sp>
        <p:nvSpPr>
          <p:cNvPr id="15" name="AutoShape 5">
            <a:extLst>
              <a:ext uri="{FF2B5EF4-FFF2-40B4-BE49-F238E27FC236}">
                <a16:creationId xmlns:a16="http://schemas.microsoft.com/office/drawing/2014/main" id="{B7CC1E3B-4C6E-211F-FEC9-935294650FC0}"/>
              </a:ext>
            </a:extLst>
          </p:cNvPr>
          <p:cNvSpPr>
            <a:spLocks noChangeArrowheads="1"/>
          </p:cNvSpPr>
          <p:nvPr/>
        </p:nvSpPr>
        <p:spPr bwMode="gray">
          <a:xfrm>
            <a:off x="2304355" y="5691077"/>
            <a:ext cx="4572001" cy="5715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defRPr/>
            </a:pPr>
            <a:r>
              <a:rPr lang="es-ES" sz="2400" b="1" u="sng" dirty="0">
                <a:latin typeface="Arial" charset="0"/>
                <a:ea typeface="Times New Roman" pitchFamily="18" charset="0"/>
                <a:cs typeface="Arial" charset="0"/>
              </a:rPr>
              <a:t>Comunicación </a:t>
            </a:r>
            <a:r>
              <a:rPr lang="es-ES" sz="2400" b="1" u="sng" dirty="0" err="1">
                <a:latin typeface="Arial" charset="0"/>
                <a:ea typeface="Times New Roman" pitchFamily="18" charset="0"/>
                <a:cs typeface="Arial" charset="0"/>
              </a:rPr>
              <a:t>Bucosinusal</a:t>
            </a:r>
            <a:endParaRPr lang="es-ES" sz="2400" b="1" u="sng" dirty="0">
              <a:latin typeface="Arial" charset="0"/>
              <a:ea typeface="Times New Roman" pitchFamily="18" charset="0"/>
              <a:cs typeface="Arial" charset="0"/>
            </a:endParaRPr>
          </a:p>
        </p:txBody>
      </p:sp>
      <p:sp>
        <p:nvSpPr>
          <p:cNvPr id="16" name="AutoShape 5">
            <a:extLst>
              <a:ext uri="{FF2B5EF4-FFF2-40B4-BE49-F238E27FC236}">
                <a16:creationId xmlns:a16="http://schemas.microsoft.com/office/drawing/2014/main" id="{D0CF4725-84E6-3180-B618-1872EFACDBC4}"/>
              </a:ext>
            </a:extLst>
          </p:cNvPr>
          <p:cNvSpPr>
            <a:spLocks noChangeArrowheads="1"/>
          </p:cNvSpPr>
          <p:nvPr/>
        </p:nvSpPr>
        <p:spPr bwMode="gray">
          <a:xfrm>
            <a:off x="3321479" y="4791419"/>
            <a:ext cx="6837621" cy="65088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defRPr/>
            </a:pPr>
            <a:r>
              <a:rPr lang="es-ES" sz="2400" b="1" u="sng" dirty="0">
                <a:latin typeface="Arial" charset="0"/>
                <a:ea typeface="Times New Roman" pitchFamily="18" charset="0"/>
                <a:cs typeface="Arial" charset="0"/>
              </a:rPr>
              <a:t>Fractura de las corticales o de la tuberosidad</a:t>
            </a:r>
          </a:p>
        </p:txBody>
      </p:sp>
    </p:spTree>
    <p:extLst>
      <p:ext uri="{BB962C8B-B14F-4D97-AF65-F5344CB8AC3E}">
        <p14:creationId xmlns:p14="http://schemas.microsoft.com/office/powerpoint/2010/main" val="32304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from="(-#ppt_w/2)" to="(#ppt_x)" calcmode="lin" valueType="num">
                                      <p:cBhvr>
                                        <p:cTn id="12" dur="600" fill="hold">
                                          <p:stCondLst>
                                            <p:cond delay="0"/>
                                          </p:stCondLst>
                                        </p:cTn>
                                        <p:tgtEl>
                                          <p:spTgt spid="9"/>
                                        </p:tgtEl>
                                        <p:attrNameLst>
                                          <p:attrName>ppt_x</p:attrName>
                                        </p:attrNameLst>
                                      </p:cBhvr>
                                    </p:anim>
                                    <p:anim from="0" to="-1.0" calcmode="lin" valueType="num">
                                      <p:cBhvr>
                                        <p:cTn id="13" dur="200" decel="50000" autoRev="1" fill="hold">
                                          <p:stCondLst>
                                            <p:cond delay="600"/>
                                          </p:stCondLst>
                                        </p:cTn>
                                        <p:tgtEl>
                                          <p:spTgt spid="9"/>
                                        </p:tgtEl>
                                        <p:attrNameLst>
                                          <p:attrName>xshear</p:attrName>
                                        </p:attrNameLst>
                                      </p:cBhvr>
                                    </p:anim>
                                    <p:animScale>
                                      <p:cBhvr>
                                        <p:cTn id="14" dur="200" decel="100000" autoRev="1" fill="hold">
                                          <p:stCondLst>
                                            <p:cond delay="600"/>
                                          </p:stCondLst>
                                        </p:cTn>
                                        <p:tgtEl>
                                          <p:spTgt spid="9"/>
                                        </p:tgtEl>
                                      </p:cBhvr>
                                      <p:from x="100000" y="100000"/>
                                      <p:to x="80000" y="100000"/>
                                    </p:animScale>
                                    <p:anim by="(#ppt_h/3+#ppt_w*0.1)" calcmode="lin" valueType="num">
                                      <p:cBhvr additive="sum">
                                        <p:cTn id="15" dur="200" decel="100000" autoRev="1" fill="hold">
                                          <p:stCondLst>
                                            <p:cond delay="600"/>
                                          </p:stCondLst>
                                        </p:cTn>
                                        <p:tgtEl>
                                          <p:spTgt spid="9"/>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from="(-#ppt_w/2)" to="(#ppt_x)" calcmode="lin" valueType="num">
                                      <p:cBhvr>
                                        <p:cTn id="20" dur="600" fill="hold">
                                          <p:stCondLst>
                                            <p:cond delay="0"/>
                                          </p:stCondLst>
                                        </p:cTn>
                                        <p:tgtEl>
                                          <p:spTgt spid="11"/>
                                        </p:tgtEl>
                                        <p:attrNameLst>
                                          <p:attrName>ppt_x</p:attrName>
                                        </p:attrNameLst>
                                      </p:cBhvr>
                                    </p:anim>
                                    <p:anim from="0" to="-1.0" calcmode="lin" valueType="num">
                                      <p:cBhvr>
                                        <p:cTn id="21" dur="200" decel="50000" autoRev="1" fill="hold">
                                          <p:stCondLst>
                                            <p:cond delay="600"/>
                                          </p:stCondLst>
                                        </p:cTn>
                                        <p:tgtEl>
                                          <p:spTgt spid="11"/>
                                        </p:tgtEl>
                                        <p:attrNameLst>
                                          <p:attrName>xshear</p:attrName>
                                        </p:attrNameLst>
                                      </p:cBhvr>
                                    </p:anim>
                                    <p:animScale>
                                      <p:cBhvr>
                                        <p:cTn id="22" dur="200" decel="100000" autoRev="1" fill="hold">
                                          <p:stCondLst>
                                            <p:cond delay="600"/>
                                          </p:stCondLst>
                                        </p:cTn>
                                        <p:tgtEl>
                                          <p:spTgt spid="11"/>
                                        </p:tgtEl>
                                      </p:cBhvr>
                                      <p:from x="100000" y="100000"/>
                                      <p:to x="80000" y="100000"/>
                                    </p:animScale>
                                    <p:anim by="(#ppt_h/3+#ppt_w*0.1)" calcmode="lin" valueType="num">
                                      <p:cBhvr additive="sum">
                                        <p:cTn id="23" dur="200" decel="100000" autoRev="1" fill="hold">
                                          <p:stCondLst>
                                            <p:cond delay="600"/>
                                          </p:stCondLst>
                                        </p:cTn>
                                        <p:tgtEl>
                                          <p:spTgt spid="11"/>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from="(-#ppt_w/2)" to="(#ppt_x)" calcmode="lin" valueType="num">
                                      <p:cBhvr>
                                        <p:cTn id="28" dur="600" fill="hold">
                                          <p:stCondLst>
                                            <p:cond delay="0"/>
                                          </p:stCondLst>
                                        </p:cTn>
                                        <p:tgtEl>
                                          <p:spTgt spid="12"/>
                                        </p:tgtEl>
                                        <p:attrNameLst>
                                          <p:attrName>ppt_x</p:attrName>
                                        </p:attrNameLst>
                                      </p:cBhvr>
                                    </p:anim>
                                    <p:anim from="0" to="-1.0" calcmode="lin" valueType="num">
                                      <p:cBhvr>
                                        <p:cTn id="29" dur="200" decel="50000" autoRev="1" fill="hold">
                                          <p:stCondLst>
                                            <p:cond delay="600"/>
                                          </p:stCondLst>
                                        </p:cTn>
                                        <p:tgtEl>
                                          <p:spTgt spid="12"/>
                                        </p:tgtEl>
                                        <p:attrNameLst>
                                          <p:attrName>xshear</p:attrName>
                                        </p:attrNameLst>
                                      </p:cBhvr>
                                    </p:anim>
                                    <p:animScale>
                                      <p:cBhvr>
                                        <p:cTn id="30" dur="200" decel="100000" autoRev="1" fill="hold">
                                          <p:stCondLst>
                                            <p:cond delay="600"/>
                                          </p:stCondLst>
                                        </p:cTn>
                                        <p:tgtEl>
                                          <p:spTgt spid="12"/>
                                        </p:tgtEl>
                                      </p:cBhvr>
                                      <p:from x="100000" y="100000"/>
                                      <p:to x="80000" y="100000"/>
                                    </p:animScale>
                                    <p:anim by="(#ppt_h/3+#ppt_w*0.1)" calcmode="lin" valueType="num">
                                      <p:cBhvr additive="sum">
                                        <p:cTn id="31" dur="200" decel="100000" autoRev="1" fill="hold">
                                          <p:stCondLst>
                                            <p:cond delay="600"/>
                                          </p:stCondLst>
                                        </p:cTn>
                                        <p:tgtEl>
                                          <p:spTgt spid="12"/>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from="(-#ppt_w/2)" to="(#ppt_x)" calcmode="lin" valueType="num">
                                      <p:cBhvr>
                                        <p:cTn id="36" dur="600" fill="hold">
                                          <p:stCondLst>
                                            <p:cond delay="0"/>
                                          </p:stCondLst>
                                        </p:cTn>
                                        <p:tgtEl>
                                          <p:spTgt spid="13"/>
                                        </p:tgtEl>
                                        <p:attrNameLst>
                                          <p:attrName>ppt_x</p:attrName>
                                        </p:attrNameLst>
                                      </p:cBhvr>
                                    </p:anim>
                                    <p:anim from="0" to="-1.0" calcmode="lin" valueType="num">
                                      <p:cBhvr>
                                        <p:cTn id="37" dur="200" decel="50000" autoRev="1" fill="hold">
                                          <p:stCondLst>
                                            <p:cond delay="600"/>
                                          </p:stCondLst>
                                        </p:cTn>
                                        <p:tgtEl>
                                          <p:spTgt spid="13"/>
                                        </p:tgtEl>
                                        <p:attrNameLst>
                                          <p:attrName>xshear</p:attrName>
                                        </p:attrNameLst>
                                      </p:cBhvr>
                                    </p:anim>
                                    <p:animScale>
                                      <p:cBhvr>
                                        <p:cTn id="38" dur="200" decel="100000" autoRev="1" fill="hold">
                                          <p:stCondLst>
                                            <p:cond delay="600"/>
                                          </p:stCondLst>
                                        </p:cTn>
                                        <p:tgtEl>
                                          <p:spTgt spid="13"/>
                                        </p:tgtEl>
                                      </p:cBhvr>
                                      <p:from x="100000" y="100000"/>
                                      <p:to x="80000" y="100000"/>
                                    </p:animScale>
                                    <p:anim by="(#ppt_h/3+#ppt_w*0.1)" calcmode="lin" valueType="num">
                                      <p:cBhvr additive="sum">
                                        <p:cTn id="39" dur="200" decel="100000" autoRev="1" fill="hold">
                                          <p:stCondLst>
                                            <p:cond delay="600"/>
                                          </p:stCondLst>
                                        </p:cTn>
                                        <p:tgtEl>
                                          <p:spTgt spid="13"/>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from="(-#ppt_w/2)" to="(#ppt_x)" calcmode="lin" valueType="num">
                                      <p:cBhvr>
                                        <p:cTn id="44" dur="600" fill="hold">
                                          <p:stCondLst>
                                            <p:cond delay="0"/>
                                          </p:stCondLst>
                                        </p:cTn>
                                        <p:tgtEl>
                                          <p:spTgt spid="14"/>
                                        </p:tgtEl>
                                        <p:attrNameLst>
                                          <p:attrName>ppt_x</p:attrName>
                                        </p:attrNameLst>
                                      </p:cBhvr>
                                    </p:anim>
                                    <p:anim from="0" to="-1.0" calcmode="lin" valueType="num">
                                      <p:cBhvr>
                                        <p:cTn id="45" dur="200" decel="50000" autoRev="1" fill="hold">
                                          <p:stCondLst>
                                            <p:cond delay="600"/>
                                          </p:stCondLst>
                                        </p:cTn>
                                        <p:tgtEl>
                                          <p:spTgt spid="14"/>
                                        </p:tgtEl>
                                        <p:attrNameLst>
                                          <p:attrName>xshear</p:attrName>
                                        </p:attrNameLst>
                                      </p:cBhvr>
                                    </p:anim>
                                    <p:animScale>
                                      <p:cBhvr>
                                        <p:cTn id="46" dur="200" decel="100000" autoRev="1" fill="hold">
                                          <p:stCondLst>
                                            <p:cond delay="600"/>
                                          </p:stCondLst>
                                        </p:cTn>
                                        <p:tgtEl>
                                          <p:spTgt spid="14"/>
                                        </p:tgtEl>
                                      </p:cBhvr>
                                      <p:from x="100000" y="100000"/>
                                      <p:to x="80000" y="100000"/>
                                    </p:animScale>
                                    <p:anim by="(#ppt_h/3+#ppt_w*0.1)" calcmode="lin" valueType="num">
                                      <p:cBhvr additive="sum">
                                        <p:cTn id="47" dur="200" decel="100000" autoRev="1" fill="hold">
                                          <p:stCondLst>
                                            <p:cond delay="600"/>
                                          </p:stCondLst>
                                        </p:cTn>
                                        <p:tgtEl>
                                          <p:spTgt spid="14"/>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from="(-#ppt_w/2)" to="(#ppt_x)" calcmode="lin" valueType="num">
                                      <p:cBhvr>
                                        <p:cTn id="52" dur="600" fill="hold">
                                          <p:stCondLst>
                                            <p:cond delay="0"/>
                                          </p:stCondLst>
                                        </p:cTn>
                                        <p:tgtEl>
                                          <p:spTgt spid="15"/>
                                        </p:tgtEl>
                                        <p:attrNameLst>
                                          <p:attrName>ppt_x</p:attrName>
                                        </p:attrNameLst>
                                      </p:cBhvr>
                                    </p:anim>
                                    <p:anim from="0" to="-1.0" calcmode="lin" valueType="num">
                                      <p:cBhvr>
                                        <p:cTn id="53" dur="200" decel="50000" autoRev="1" fill="hold">
                                          <p:stCondLst>
                                            <p:cond delay="600"/>
                                          </p:stCondLst>
                                        </p:cTn>
                                        <p:tgtEl>
                                          <p:spTgt spid="15"/>
                                        </p:tgtEl>
                                        <p:attrNameLst>
                                          <p:attrName>xshear</p:attrName>
                                        </p:attrNameLst>
                                      </p:cBhvr>
                                    </p:anim>
                                    <p:animScale>
                                      <p:cBhvr>
                                        <p:cTn id="54" dur="200" decel="100000" autoRev="1" fill="hold">
                                          <p:stCondLst>
                                            <p:cond delay="600"/>
                                          </p:stCondLst>
                                        </p:cTn>
                                        <p:tgtEl>
                                          <p:spTgt spid="15"/>
                                        </p:tgtEl>
                                      </p:cBhvr>
                                      <p:from x="100000" y="100000"/>
                                      <p:to x="80000" y="100000"/>
                                    </p:animScale>
                                    <p:anim by="(#ppt_h/3+#ppt_w*0.1)" calcmode="lin" valueType="num">
                                      <p:cBhvr additive="sum">
                                        <p:cTn id="55" dur="200" decel="100000" autoRev="1" fill="hold">
                                          <p:stCondLst>
                                            <p:cond delay="600"/>
                                          </p:stCondLst>
                                        </p:cTn>
                                        <p:tgtEl>
                                          <p:spTgt spid="15"/>
                                        </p:tgtEl>
                                        <p:attrNameLst>
                                          <p:attrName>ppt_x</p:attrName>
                                        </p:attrNameLst>
                                      </p:cBhvr>
                                    </p:anim>
                                  </p:childTnLst>
                                </p:cTn>
                              </p:par>
                            </p:childTnLst>
                          </p:cTn>
                        </p:par>
                      </p:childTnLst>
                    </p:cTn>
                  </p:par>
                  <p:par>
                    <p:cTn id="56" fill="hold">
                      <p:stCondLst>
                        <p:cond delay="indefinite"/>
                      </p:stCondLst>
                      <p:childTnLst>
                        <p:par>
                          <p:cTn id="57" fill="hold">
                            <p:stCondLst>
                              <p:cond delay="0"/>
                            </p:stCondLst>
                            <p:childTnLst>
                              <p:par>
                                <p:cTn id="58" presetID="34"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from="(-#ppt_w/2)" to="(#ppt_x)" calcmode="lin" valueType="num">
                                      <p:cBhvr>
                                        <p:cTn id="60" dur="600" fill="hold">
                                          <p:stCondLst>
                                            <p:cond delay="0"/>
                                          </p:stCondLst>
                                        </p:cTn>
                                        <p:tgtEl>
                                          <p:spTgt spid="16"/>
                                        </p:tgtEl>
                                        <p:attrNameLst>
                                          <p:attrName>ppt_x</p:attrName>
                                        </p:attrNameLst>
                                      </p:cBhvr>
                                    </p:anim>
                                    <p:anim from="0" to="-1.0" calcmode="lin" valueType="num">
                                      <p:cBhvr>
                                        <p:cTn id="61" dur="200" decel="50000" autoRev="1" fill="hold">
                                          <p:stCondLst>
                                            <p:cond delay="600"/>
                                          </p:stCondLst>
                                        </p:cTn>
                                        <p:tgtEl>
                                          <p:spTgt spid="16"/>
                                        </p:tgtEl>
                                        <p:attrNameLst>
                                          <p:attrName>xshear</p:attrName>
                                        </p:attrNameLst>
                                      </p:cBhvr>
                                    </p:anim>
                                    <p:animScale>
                                      <p:cBhvr>
                                        <p:cTn id="62" dur="200" decel="100000" autoRev="1" fill="hold">
                                          <p:stCondLst>
                                            <p:cond delay="600"/>
                                          </p:stCondLst>
                                        </p:cTn>
                                        <p:tgtEl>
                                          <p:spTgt spid="16"/>
                                        </p:tgtEl>
                                      </p:cBhvr>
                                      <p:from x="100000" y="100000"/>
                                      <p:to x="80000" y="100000"/>
                                    </p:animScale>
                                    <p:anim by="(#ppt_h/3+#ppt_w*0.1)" calcmode="lin" valueType="num">
                                      <p:cBhvr additive="sum">
                                        <p:cTn id="63" dur="200" decel="100000" autoRev="1" fill="hold">
                                          <p:stCondLst>
                                            <p:cond delay="600"/>
                                          </p:stCondLst>
                                        </p:cTn>
                                        <p:tgtEl>
                                          <p:spTgt spid="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8" name="Oval 24">
            <a:extLst>
              <a:ext uri="{FF2B5EF4-FFF2-40B4-BE49-F238E27FC236}">
                <a16:creationId xmlns:a16="http://schemas.microsoft.com/office/drawing/2014/main" id="{0B845C31-9B48-B6BF-377E-71CB87C9D113}"/>
              </a:ext>
            </a:extLst>
          </p:cNvPr>
          <p:cNvSpPr>
            <a:spLocks noChangeArrowheads="1"/>
          </p:cNvSpPr>
          <p:nvPr/>
        </p:nvSpPr>
        <p:spPr bwMode="auto">
          <a:xfrm rot="5364295">
            <a:off x="387571" y="2204637"/>
            <a:ext cx="3124200" cy="2982809"/>
          </a:xfrm>
          <a:prstGeom prst="ellipse">
            <a:avLst/>
          </a:prstGeom>
          <a:solidFill>
            <a:srgbClr val="F0FC7C"/>
          </a:solidFill>
          <a:ln w="9525">
            <a:solidFill>
              <a:schemeClr val="tx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s-ES" altLang="es-ES" sz="2000" b="1" dirty="0">
              <a:solidFill>
                <a:srgbClr val="03007A"/>
              </a:solidFill>
              <a:latin typeface="Times New Roman" panose="02020603050405020304" pitchFamily="18" charset="0"/>
            </a:endParaRPr>
          </a:p>
        </p:txBody>
      </p:sp>
      <p:sp>
        <p:nvSpPr>
          <p:cNvPr id="9" name="CuadroTexto 8">
            <a:extLst>
              <a:ext uri="{FF2B5EF4-FFF2-40B4-BE49-F238E27FC236}">
                <a16:creationId xmlns:a16="http://schemas.microsoft.com/office/drawing/2014/main" id="{AAEF1888-08A5-904D-BC17-33CF6FDF4BA4}"/>
              </a:ext>
            </a:extLst>
          </p:cNvPr>
          <p:cNvSpPr txBox="1"/>
          <p:nvPr/>
        </p:nvSpPr>
        <p:spPr>
          <a:xfrm>
            <a:off x="306941" y="3280542"/>
            <a:ext cx="3285460" cy="830997"/>
          </a:xfrm>
          <a:prstGeom prst="rect">
            <a:avLst/>
          </a:prstGeom>
          <a:noFill/>
        </p:spPr>
        <p:txBody>
          <a:bodyPr wrap="square">
            <a:spAutoFit/>
          </a:bodyPr>
          <a:lstStyle/>
          <a:p>
            <a:pPr algn="ctr"/>
            <a:r>
              <a:rPr lang="es-ES" sz="2400" b="1" dirty="0">
                <a:solidFill>
                  <a:srgbClr val="C00000"/>
                </a:solidFill>
                <a:latin typeface="Arial" panose="020B0604020202020204" pitchFamily="34" charset="0"/>
                <a:cs typeface="Arial" panose="020B0604020202020204" pitchFamily="34" charset="0"/>
              </a:rPr>
              <a:t>Complicaciones </a:t>
            </a:r>
          </a:p>
          <a:p>
            <a:pPr algn="ctr"/>
            <a:r>
              <a:rPr lang="es-ES" sz="2400" b="1" dirty="0">
                <a:solidFill>
                  <a:srgbClr val="C00000"/>
                </a:solidFill>
                <a:latin typeface="Arial" panose="020B0604020202020204" pitchFamily="34" charset="0"/>
                <a:cs typeface="Arial" panose="020B0604020202020204" pitchFamily="34" charset="0"/>
              </a:rPr>
              <a:t> Mediatas</a:t>
            </a:r>
          </a:p>
        </p:txBody>
      </p:sp>
      <p:sp>
        <p:nvSpPr>
          <p:cNvPr id="10" name="Line 19">
            <a:extLst>
              <a:ext uri="{FF2B5EF4-FFF2-40B4-BE49-F238E27FC236}">
                <a16:creationId xmlns:a16="http://schemas.microsoft.com/office/drawing/2014/main" id="{81F66E16-2474-A660-70A4-A9F9F7544FA7}"/>
              </a:ext>
            </a:extLst>
          </p:cNvPr>
          <p:cNvSpPr>
            <a:spLocks noChangeShapeType="1"/>
          </p:cNvSpPr>
          <p:nvPr/>
        </p:nvSpPr>
        <p:spPr bwMode="auto">
          <a:xfrm flipV="1">
            <a:off x="3664556" y="2258693"/>
            <a:ext cx="1088197" cy="8309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
          </a:p>
        </p:txBody>
      </p:sp>
      <p:sp>
        <p:nvSpPr>
          <p:cNvPr id="11" name="Line 19">
            <a:extLst>
              <a:ext uri="{FF2B5EF4-FFF2-40B4-BE49-F238E27FC236}">
                <a16:creationId xmlns:a16="http://schemas.microsoft.com/office/drawing/2014/main" id="{5E6AFD02-4636-CB9A-0731-C502334A77F8}"/>
              </a:ext>
            </a:extLst>
          </p:cNvPr>
          <p:cNvSpPr>
            <a:spLocks noChangeShapeType="1"/>
          </p:cNvSpPr>
          <p:nvPr/>
        </p:nvSpPr>
        <p:spPr bwMode="auto">
          <a:xfrm>
            <a:off x="3592400" y="4393492"/>
            <a:ext cx="1298575" cy="8309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
          </a:p>
        </p:txBody>
      </p:sp>
      <p:sp>
        <p:nvSpPr>
          <p:cNvPr id="12" name="Oval 21">
            <a:extLst>
              <a:ext uri="{FF2B5EF4-FFF2-40B4-BE49-F238E27FC236}">
                <a16:creationId xmlns:a16="http://schemas.microsoft.com/office/drawing/2014/main" id="{40E633DE-85A6-040E-0E98-15EBB63F5DFC}"/>
              </a:ext>
            </a:extLst>
          </p:cNvPr>
          <p:cNvSpPr>
            <a:spLocks noChangeArrowheads="1"/>
          </p:cNvSpPr>
          <p:nvPr/>
        </p:nvSpPr>
        <p:spPr bwMode="auto">
          <a:xfrm>
            <a:off x="5026156" y="1172514"/>
            <a:ext cx="2561904" cy="1752600"/>
          </a:xfrm>
          <a:prstGeom prst="ellipse">
            <a:avLst/>
          </a:prstGeom>
          <a:solidFill>
            <a:srgbClr val="F0FC7C"/>
          </a:solidFill>
          <a:ln w="9525">
            <a:solidFill>
              <a:schemeClr val="tx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ES" altLang="es-ES" sz="2400" b="1" dirty="0">
                <a:solidFill>
                  <a:srgbClr val="03007A"/>
                </a:solidFill>
                <a:cs typeface="Arial" panose="020B0604020202020204" pitchFamily="34" charset="0"/>
              </a:rPr>
              <a:t>Alveolitis</a:t>
            </a:r>
          </a:p>
        </p:txBody>
      </p:sp>
      <p:sp>
        <p:nvSpPr>
          <p:cNvPr id="13" name="Oval 22">
            <a:extLst>
              <a:ext uri="{FF2B5EF4-FFF2-40B4-BE49-F238E27FC236}">
                <a16:creationId xmlns:a16="http://schemas.microsoft.com/office/drawing/2014/main" id="{79C69218-6444-13EE-894B-C445163DD990}"/>
              </a:ext>
            </a:extLst>
          </p:cNvPr>
          <p:cNvSpPr>
            <a:spLocks noChangeArrowheads="1"/>
          </p:cNvSpPr>
          <p:nvPr/>
        </p:nvSpPr>
        <p:spPr bwMode="auto">
          <a:xfrm>
            <a:off x="5026156" y="3042506"/>
            <a:ext cx="2561904" cy="1676400"/>
          </a:xfrm>
          <a:prstGeom prst="ellipse">
            <a:avLst/>
          </a:prstGeom>
          <a:solidFill>
            <a:srgbClr val="F0FC7C"/>
          </a:solidFill>
          <a:ln w="9525">
            <a:solidFill>
              <a:schemeClr val="tx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s-ES" altLang="es-ES" sz="2000" b="1" dirty="0">
              <a:solidFill>
                <a:srgbClr val="03007A"/>
              </a:solidFill>
              <a:latin typeface="Times New Roman" panose="02020603050405020304" pitchFamily="18" charset="0"/>
            </a:endParaRPr>
          </a:p>
        </p:txBody>
      </p:sp>
      <p:sp>
        <p:nvSpPr>
          <p:cNvPr id="14" name="CuadroTexto 13">
            <a:extLst>
              <a:ext uri="{FF2B5EF4-FFF2-40B4-BE49-F238E27FC236}">
                <a16:creationId xmlns:a16="http://schemas.microsoft.com/office/drawing/2014/main" id="{8D04E98F-F8A0-680C-CDC3-AC81248AD873}"/>
              </a:ext>
            </a:extLst>
          </p:cNvPr>
          <p:cNvSpPr txBox="1"/>
          <p:nvPr/>
        </p:nvSpPr>
        <p:spPr>
          <a:xfrm>
            <a:off x="5346629" y="3649874"/>
            <a:ext cx="2069672" cy="461665"/>
          </a:xfrm>
          <a:prstGeom prst="rect">
            <a:avLst/>
          </a:prstGeom>
          <a:noFill/>
        </p:spPr>
        <p:txBody>
          <a:bodyPr wrap="square" rtlCol="0">
            <a:spAutoFit/>
          </a:bodyPr>
          <a:lstStyle/>
          <a:p>
            <a:r>
              <a:rPr lang="es-ES" sz="2400" b="1" dirty="0">
                <a:solidFill>
                  <a:schemeClr val="accent1">
                    <a:lumMod val="50000"/>
                  </a:schemeClr>
                </a:solidFill>
                <a:latin typeface="Arial" panose="020B0604020202020204" pitchFamily="34" charset="0"/>
                <a:cs typeface="Arial" panose="020B0604020202020204" pitchFamily="34" charset="0"/>
              </a:rPr>
              <a:t>Hemorragia</a:t>
            </a:r>
          </a:p>
        </p:txBody>
      </p:sp>
      <p:sp>
        <p:nvSpPr>
          <p:cNvPr id="2" name="Line 19">
            <a:extLst>
              <a:ext uri="{FF2B5EF4-FFF2-40B4-BE49-F238E27FC236}">
                <a16:creationId xmlns:a16="http://schemas.microsoft.com/office/drawing/2014/main" id="{62210250-2354-540C-4C59-CA755B4CED96}"/>
              </a:ext>
            </a:extLst>
          </p:cNvPr>
          <p:cNvSpPr>
            <a:spLocks noChangeShapeType="1"/>
          </p:cNvSpPr>
          <p:nvPr/>
        </p:nvSpPr>
        <p:spPr bwMode="auto">
          <a:xfrm flipV="1">
            <a:off x="3729102" y="3880706"/>
            <a:ext cx="1025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
          </a:p>
        </p:txBody>
      </p:sp>
      <p:sp>
        <p:nvSpPr>
          <p:cNvPr id="4" name="Oval 21">
            <a:extLst>
              <a:ext uri="{FF2B5EF4-FFF2-40B4-BE49-F238E27FC236}">
                <a16:creationId xmlns:a16="http://schemas.microsoft.com/office/drawing/2014/main" id="{F748467E-A7B9-B721-C0BD-A34723A9E3BB}"/>
              </a:ext>
            </a:extLst>
          </p:cNvPr>
          <p:cNvSpPr>
            <a:spLocks noChangeArrowheads="1"/>
          </p:cNvSpPr>
          <p:nvPr/>
        </p:nvSpPr>
        <p:spPr bwMode="auto">
          <a:xfrm>
            <a:off x="5026156" y="4808991"/>
            <a:ext cx="2561904" cy="1752600"/>
          </a:xfrm>
          <a:prstGeom prst="ellipse">
            <a:avLst/>
          </a:prstGeom>
          <a:solidFill>
            <a:srgbClr val="F0FC7C"/>
          </a:solidFill>
          <a:ln w="9525">
            <a:solidFill>
              <a:schemeClr val="tx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0" hangingPunct="0">
              <a:defRPr/>
            </a:pPr>
            <a:r>
              <a:rPr lang="es-ES" sz="2400" b="1" dirty="0">
                <a:solidFill>
                  <a:schemeClr val="accent1">
                    <a:lumMod val="50000"/>
                  </a:schemeClr>
                </a:solidFill>
                <a:cs typeface="Arial" panose="020B0604020202020204" pitchFamily="34" charset="0"/>
              </a:rPr>
              <a:t>Comunicación </a:t>
            </a:r>
          </a:p>
          <a:p>
            <a:pPr algn="ctr" eaLnBrk="0" hangingPunct="0">
              <a:defRPr/>
            </a:pPr>
            <a:r>
              <a:rPr lang="es-ES" sz="2400" b="1" dirty="0" err="1">
                <a:solidFill>
                  <a:schemeClr val="accent1">
                    <a:lumMod val="50000"/>
                  </a:schemeClr>
                </a:solidFill>
                <a:cs typeface="Arial" panose="020B0604020202020204" pitchFamily="34" charset="0"/>
              </a:rPr>
              <a:t>Bucosinusal</a:t>
            </a:r>
            <a:endParaRPr lang="es-ES" sz="2400" b="1"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135695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4 CuadroTexto">
            <a:extLst>
              <a:ext uri="{FF2B5EF4-FFF2-40B4-BE49-F238E27FC236}">
                <a16:creationId xmlns:a16="http://schemas.microsoft.com/office/drawing/2014/main" id="{7F89162C-2F75-6404-708A-573F17ABE35C}"/>
              </a:ext>
            </a:extLst>
          </p:cNvPr>
          <p:cNvSpPr txBox="1">
            <a:spLocks noChangeArrowheads="1"/>
          </p:cNvSpPr>
          <p:nvPr/>
        </p:nvSpPr>
        <p:spPr bwMode="auto">
          <a:xfrm>
            <a:off x="311613" y="350795"/>
            <a:ext cx="66678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ES" sz="3200" b="1" dirty="0">
                <a:solidFill>
                  <a:srgbClr val="C00000"/>
                </a:solidFill>
              </a:rPr>
              <a:t>Consolidación y Comprobación</a:t>
            </a:r>
          </a:p>
        </p:txBody>
      </p:sp>
      <p:sp>
        <p:nvSpPr>
          <p:cNvPr id="5" name="AutoShape 3">
            <a:extLst>
              <a:ext uri="{FF2B5EF4-FFF2-40B4-BE49-F238E27FC236}">
                <a16:creationId xmlns:a16="http://schemas.microsoft.com/office/drawing/2014/main" id="{CE8689A6-0293-7CA0-CAB2-1E6328EB5CBD}"/>
              </a:ext>
            </a:extLst>
          </p:cNvPr>
          <p:cNvSpPr>
            <a:spLocks noChangeArrowheads="1"/>
          </p:cNvSpPr>
          <p:nvPr/>
        </p:nvSpPr>
        <p:spPr bwMode="auto">
          <a:xfrm>
            <a:off x="311613" y="254915"/>
            <a:ext cx="6301838" cy="68065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8A252933-CAC7-4F13-5868-E5BDBFF9D578}"/>
              </a:ext>
            </a:extLst>
          </p:cNvPr>
          <p:cNvSpPr txBox="1"/>
          <p:nvPr/>
        </p:nvSpPr>
        <p:spPr>
          <a:xfrm>
            <a:off x="1127052" y="2211588"/>
            <a:ext cx="9643730" cy="3785652"/>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Fernando es un paciente de 49 años  de edad , que llega a la clínica por presentar  amplia destrucción coronaria en el 26, sin haber recibido tratamiento para esto. Además plantea que se le ha inflamado el área en reiteradas ocasiones para lo cual ha tomado antibióticos. A los rayos x se evidencia que la raíz  del diente en cuestión está incluida en el seno maxilar. Después de analizar el caso el estomatólogo decide realizar la exodoncia del 26.</a:t>
            </a:r>
          </a:p>
          <a:p>
            <a:pPr marL="457200" indent="-457200">
              <a:buAutoNum type="alphaLcParenR"/>
            </a:pPr>
            <a:r>
              <a:rPr lang="es-ES" sz="2400" dirty="0">
                <a:latin typeface="Arial" panose="020B0604020202020204" pitchFamily="34" charset="0"/>
                <a:cs typeface="Arial" panose="020B0604020202020204" pitchFamily="34" charset="0"/>
              </a:rPr>
              <a:t>Enuncie el instrumental, materiales y medicamentos necesarios para llevar a cabo un correcto tratamiento.</a:t>
            </a:r>
          </a:p>
          <a:p>
            <a:pPr marL="457200" indent="-457200">
              <a:buAutoNum type="alphaLcParenR"/>
            </a:pPr>
            <a:r>
              <a:rPr lang="es-ES" sz="2400" dirty="0">
                <a:latin typeface="Arial" panose="020B0604020202020204" pitchFamily="34" charset="0"/>
                <a:cs typeface="Arial" panose="020B0604020202020204" pitchFamily="34" charset="0"/>
              </a:rPr>
              <a:t>Diga posibles complicaciones.</a:t>
            </a:r>
          </a:p>
        </p:txBody>
      </p:sp>
      <p:sp>
        <p:nvSpPr>
          <p:cNvPr id="7" name="AutoShape 3">
            <a:extLst>
              <a:ext uri="{FF2B5EF4-FFF2-40B4-BE49-F238E27FC236}">
                <a16:creationId xmlns:a16="http://schemas.microsoft.com/office/drawing/2014/main" id="{4CEB4779-0C25-B079-B31A-9E12A3082085}"/>
              </a:ext>
            </a:extLst>
          </p:cNvPr>
          <p:cNvSpPr>
            <a:spLocks noChangeArrowheads="1"/>
          </p:cNvSpPr>
          <p:nvPr/>
        </p:nvSpPr>
        <p:spPr bwMode="auto">
          <a:xfrm>
            <a:off x="689129" y="1951225"/>
            <a:ext cx="9923997" cy="4088295"/>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971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4 CuadroTexto">
            <a:extLst>
              <a:ext uri="{FF2B5EF4-FFF2-40B4-BE49-F238E27FC236}">
                <a16:creationId xmlns:a16="http://schemas.microsoft.com/office/drawing/2014/main" id="{AE98B361-2A07-0E44-D939-4A44603426FE}"/>
              </a:ext>
            </a:extLst>
          </p:cNvPr>
          <p:cNvSpPr txBox="1">
            <a:spLocks noChangeArrowheads="1"/>
          </p:cNvSpPr>
          <p:nvPr/>
        </p:nvSpPr>
        <p:spPr bwMode="auto">
          <a:xfrm>
            <a:off x="1376252" y="208454"/>
            <a:ext cx="36433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3200" b="1" dirty="0">
                <a:solidFill>
                  <a:srgbClr val="C00000"/>
                </a:solidFill>
              </a:rPr>
              <a:t>Estudio Individual</a:t>
            </a:r>
          </a:p>
        </p:txBody>
      </p:sp>
      <p:sp>
        <p:nvSpPr>
          <p:cNvPr id="5" name="CuadroTexto 4">
            <a:extLst>
              <a:ext uri="{FF2B5EF4-FFF2-40B4-BE49-F238E27FC236}">
                <a16:creationId xmlns:a16="http://schemas.microsoft.com/office/drawing/2014/main" id="{2015045C-819B-1033-32D0-A519D177D641}"/>
              </a:ext>
            </a:extLst>
          </p:cNvPr>
          <p:cNvSpPr txBox="1"/>
          <p:nvPr/>
        </p:nvSpPr>
        <p:spPr>
          <a:xfrm>
            <a:off x="1137684" y="2179674"/>
            <a:ext cx="8495414" cy="2031325"/>
          </a:xfrm>
          <a:prstGeom prst="rect">
            <a:avLst/>
          </a:prstGeom>
          <a:noFill/>
        </p:spPr>
        <p:txBody>
          <a:bodyPr wrap="square" rtlCol="0">
            <a:spAutoFit/>
          </a:bodyPr>
          <a:lstStyle/>
          <a:p>
            <a:pPr lvl="0"/>
            <a:r>
              <a:rPr lang="es-ES" dirty="0"/>
              <a:t>1. Teniendo en cuenta lo trabajado en la conferencia. Enuncie qué es la </a:t>
            </a:r>
            <a:r>
              <a:rPr lang="es-ES" dirty="0" err="1"/>
              <a:t>exodoncia</a:t>
            </a:r>
            <a:r>
              <a:rPr lang="es-ES" dirty="0"/>
              <a:t>.</a:t>
            </a:r>
          </a:p>
          <a:p>
            <a:pPr lvl="0"/>
            <a:r>
              <a:rPr lang="es-ES" dirty="0"/>
              <a:t>2. Después de haber estudiado el contenido referente al tema 6: </a:t>
            </a:r>
            <a:r>
              <a:rPr lang="es-ES" dirty="0" err="1"/>
              <a:t>Exodoncia</a:t>
            </a:r>
            <a:r>
              <a:rPr lang="es-ES" dirty="0"/>
              <a:t>, confeccione un cuadro sinóptico donde relacione el instrumental necesario para la </a:t>
            </a:r>
            <a:r>
              <a:rPr lang="es-ES" dirty="0" err="1"/>
              <a:t>exodoncia</a:t>
            </a:r>
            <a:r>
              <a:rPr lang="es-ES" dirty="0"/>
              <a:t> de cada diente de la cavidad bucal.</a:t>
            </a:r>
          </a:p>
          <a:p>
            <a:pPr lvl="0"/>
            <a:r>
              <a:rPr lang="es-ES" dirty="0"/>
              <a:t>3. Al realizar </a:t>
            </a:r>
            <a:r>
              <a:rPr lang="es-ES" dirty="0" err="1"/>
              <a:t>exodoncias</a:t>
            </a:r>
            <a:r>
              <a:rPr lang="es-ES" dirty="0"/>
              <a:t> pueden presentarse complicaciones. Exprese no menos de cinco de las posibles complicaciones de la </a:t>
            </a:r>
            <a:r>
              <a:rPr lang="es-ES" dirty="0" err="1"/>
              <a:t>exodoncia</a:t>
            </a:r>
            <a:r>
              <a:rPr lang="es-ES" dirty="0"/>
              <a:t>.</a:t>
            </a:r>
          </a:p>
          <a:p>
            <a:pPr marL="342900" indent="-342900">
              <a:buAutoNum type="arabicPeriod"/>
            </a:pPr>
            <a:endParaRPr lang="es-ES" dirty="0"/>
          </a:p>
        </p:txBody>
      </p:sp>
      <p:sp>
        <p:nvSpPr>
          <p:cNvPr id="6" name="AutoShape 3">
            <a:extLst>
              <a:ext uri="{FF2B5EF4-FFF2-40B4-BE49-F238E27FC236}">
                <a16:creationId xmlns:a16="http://schemas.microsoft.com/office/drawing/2014/main" id="{6A4105FE-183B-2C4B-1901-D6E880CB7729}"/>
              </a:ext>
            </a:extLst>
          </p:cNvPr>
          <p:cNvSpPr>
            <a:spLocks noChangeArrowheads="1"/>
          </p:cNvSpPr>
          <p:nvPr/>
        </p:nvSpPr>
        <p:spPr bwMode="auto">
          <a:xfrm>
            <a:off x="1605515" y="254915"/>
            <a:ext cx="3200401" cy="1031452"/>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
        <p:nvSpPr>
          <p:cNvPr id="7" name="AutoShape 3">
            <a:extLst>
              <a:ext uri="{FF2B5EF4-FFF2-40B4-BE49-F238E27FC236}">
                <a16:creationId xmlns:a16="http://schemas.microsoft.com/office/drawing/2014/main" id="{8C4D470F-B159-E1BF-2F1C-58A9FA7F1C91}"/>
              </a:ext>
            </a:extLst>
          </p:cNvPr>
          <p:cNvSpPr>
            <a:spLocks noChangeArrowheads="1"/>
          </p:cNvSpPr>
          <p:nvPr/>
        </p:nvSpPr>
        <p:spPr bwMode="auto">
          <a:xfrm>
            <a:off x="1077421" y="1971929"/>
            <a:ext cx="8609104" cy="2446813"/>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744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5CFC8B-087C-06B3-ECFD-D67A2F499C91}"/>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4 CuadroTexto">
            <a:extLst>
              <a:ext uri="{FF2B5EF4-FFF2-40B4-BE49-F238E27FC236}">
                <a16:creationId xmlns:a16="http://schemas.microsoft.com/office/drawing/2014/main" id="{D354EAC9-183E-0004-5B7F-B74C3B5BE89E}"/>
              </a:ext>
            </a:extLst>
          </p:cNvPr>
          <p:cNvSpPr txBox="1">
            <a:spLocks noChangeArrowheads="1"/>
          </p:cNvSpPr>
          <p:nvPr/>
        </p:nvSpPr>
        <p:spPr bwMode="auto">
          <a:xfrm>
            <a:off x="1073889" y="208455"/>
            <a:ext cx="4214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ES" sz="3200" b="1" dirty="0">
                <a:solidFill>
                  <a:srgbClr val="C00000"/>
                </a:solidFill>
              </a:rPr>
              <a:t>Orientaciones para la próxima clase</a:t>
            </a:r>
          </a:p>
        </p:txBody>
      </p:sp>
      <p:sp>
        <p:nvSpPr>
          <p:cNvPr id="5" name="CuadroTexto 4">
            <a:extLst>
              <a:ext uri="{FF2B5EF4-FFF2-40B4-BE49-F238E27FC236}">
                <a16:creationId xmlns:a16="http://schemas.microsoft.com/office/drawing/2014/main" id="{3B376244-3C89-53DE-612D-AE1921D35154}"/>
              </a:ext>
            </a:extLst>
          </p:cNvPr>
          <p:cNvSpPr txBox="1"/>
          <p:nvPr/>
        </p:nvSpPr>
        <p:spPr>
          <a:xfrm>
            <a:off x="1424763" y="2541181"/>
            <a:ext cx="8654902" cy="1200329"/>
          </a:xfrm>
          <a:prstGeom prst="rect">
            <a:avLst/>
          </a:prstGeom>
          <a:noFill/>
        </p:spPr>
        <p:txBody>
          <a:bodyPr wrap="square" rtlCol="0">
            <a:spAutoFit/>
          </a:bodyPr>
          <a:lstStyle/>
          <a:p>
            <a:r>
              <a:rPr lang="es-ES" sz="2400" dirty="0">
                <a:solidFill>
                  <a:schemeClr val="accent1">
                    <a:lumMod val="50000"/>
                  </a:schemeClr>
                </a:solidFill>
                <a:latin typeface="Arial" panose="020B0604020202020204" pitchFamily="34" charset="0"/>
                <a:cs typeface="Arial" panose="020B0604020202020204" pitchFamily="34" charset="0"/>
              </a:rPr>
              <a:t>Se realizará una clase teórico práctica  con el objetivo  de que clasifiquen y organicen por sets el instrumental de exodoncia para lograr  un correcto desarrollo del proceder quirúrgico.</a:t>
            </a:r>
          </a:p>
        </p:txBody>
      </p:sp>
      <p:sp>
        <p:nvSpPr>
          <p:cNvPr id="6" name="AutoShape 3">
            <a:extLst>
              <a:ext uri="{FF2B5EF4-FFF2-40B4-BE49-F238E27FC236}">
                <a16:creationId xmlns:a16="http://schemas.microsoft.com/office/drawing/2014/main" id="{9D34C62D-3925-94F9-96B0-1413C8A84205}"/>
              </a:ext>
            </a:extLst>
          </p:cNvPr>
          <p:cNvSpPr>
            <a:spLocks noChangeArrowheads="1"/>
          </p:cNvSpPr>
          <p:nvPr/>
        </p:nvSpPr>
        <p:spPr bwMode="auto">
          <a:xfrm>
            <a:off x="946298" y="254915"/>
            <a:ext cx="4082901" cy="1031452"/>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
        <p:nvSpPr>
          <p:cNvPr id="7" name="AutoShape 3">
            <a:extLst>
              <a:ext uri="{FF2B5EF4-FFF2-40B4-BE49-F238E27FC236}">
                <a16:creationId xmlns:a16="http://schemas.microsoft.com/office/drawing/2014/main" id="{BC63F65B-A05E-7E76-6433-9B9961B44CA9}"/>
              </a:ext>
            </a:extLst>
          </p:cNvPr>
          <p:cNvSpPr>
            <a:spLocks noChangeArrowheads="1"/>
          </p:cNvSpPr>
          <p:nvPr/>
        </p:nvSpPr>
        <p:spPr bwMode="auto">
          <a:xfrm>
            <a:off x="1265273" y="2403983"/>
            <a:ext cx="8814392" cy="1466267"/>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319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052CCA-6765-0281-8DA8-C151868DCE68}"/>
              </a:ext>
            </a:extLst>
          </p:cNvPr>
          <p:cNvSpPr txBox="1"/>
          <p:nvPr/>
        </p:nvSpPr>
        <p:spPr>
          <a:xfrm>
            <a:off x="754912" y="1595021"/>
            <a:ext cx="10834576" cy="5262979"/>
          </a:xfrm>
          <a:prstGeom prst="rect">
            <a:avLst/>
          </a:prstGeom>
          <a:noFill/>
        </p:spPr>
        <p:txBody>
          <a:bodyPr wrap="square">
            <a:spAutoFit/>
          </a:bodyPr>
          <a:lstStyle/>
          <a:p>
            <a:pPr algn="l"/>
            <a:r>
              <a:rPr lang="es-MX" sz="2400" b="1" dirty="0">
                <a:effectLst/>
                <a:latin typeface="Arial" panose="020B0604020202020204" pitchFamily="34" charset="0"/>
                <a:ea typeface="Times New Roman" panose="02020603050405020304" pitchFamily="18" charset="0"/>
                <a:cs typeface="Arial" panose="020B0604020202020204" pitchFamily="34" charset="0"/>
              </a:rPr>
              <a:t>Básica:</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Calibri" panose="020F0502020204030204" pitchFamily="34" charset="0"/>
                <a:cs typeface="Arial" panose="020B0604020202020204" pitchFamily="34" charset="0"/>
              </a:rPr>
              <a:t>1- Colectivo de autores. Atención Estomatológica. Selección de Temas. Editorial Ciencias Médicas. La Habana, 2017.</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Calibri" panose="020F0502020204030204" pitchFamily="34" charset="0"/>
                <a:cs typeface="Arial" panose="020B0604020202020204" pitchFamily="34" charset="0"/>
              </a:rPr>
              <a:t>2- </a:t>
            </a:r>
            <a:r>
              <a:rPr lang="es-ES" sz="2400" dirty="0">
                <a:effectLst/>
                <a:latin typeface="Arial" panose="020B0604020202020204" pitchFamily="34" charset="0"/>
                <a:ea typeface="Calibri" panose="020F0502020204030204" pitchFamily="34" charset="0"/>
                <a:cs typeface="Arial" panose="020B0604020202020204" pitchFamily="34" charset="0"/>
              </a:rPr>
              <a:t>Grisel </a:t>
            </a:r>
            <a:r>
              <a:rPr lang="es-ES" sz="2400" dirty="0" err="1">
                <a:effectLst/>
                <a:latin typeface="Arial" panose="020B0604020202020204" pitchFamily="34" charset="0"/>
                <a:ea typeface="Calibri" panose="020F0502020204030204" pitchFamily="34" charset="0"/>
                <a:cs typeface="Arial" panose="020B0604020202020204" pitchFamily="34" charset="0"/>
              </a:rPr>
              <a:t>Glez</a:t>
            </a:r>
            <a:r>
              <a:rPr lang="es-ES" sz="2400" dirty="0">
                <a:effectLst/>
                <a:latin typeface="Arial" panose="020B0604020202020204" pitchFamily="34" charset="0"/>
                <a:ea typeface="Calibri" panose="020F0502020204030204" pitchFamily="34" charset="0"/>
                <a:cs typeface="Arial" panose="020B0604020202020204" pitchFamily="34" charset="0"/>
              </a:rPr>
              <a:t> </a:t>
            </a:r>
            <a:r>
              <a:rPr lang="es-ES" sz="2400" dirty="0" err="1">
                <a:effectLst/>
                <a:latin typeface="Arial" panose="020B0604020202020204" pitchFamily="34" charset="0"/>
                <a:ea typeface="Calibri" panose="020F0502020204030204" pitchFamily="34" charset="0"/>
                <a:cs typeface="Arial" panose="020B0604020202020204" pitchFamily="34" charset="0"/>
              </a:rPr>
              <a:t>Naya.Mirta</a:t>
            </a:r>
            <a:r>
              <a:rPr lang="es-ES" sz="2400" dirty="0">
                <a:effectLst/>
                <a:latin typeface="Arial" panose="020B0604020202020204" pitchFamily="34" charset="0"/>
                <a:ea typeface="Calibri" panose="020F0502020204030204" pitchFamily="34" charset="0"/>
                <a:cs typeface="Arial" panose="020B0604020202020204" pitchFamily="34" charset="0"/>
              </a:rPr>
              <a:t> E. Montero del </a:t>
            </a:r>
            <a:r>
              <a:rPr lang="es-ES" sz="2400" dirty="0" err="1">
                <a:effectLst/>
                <a:latin typeface="Arial" panose="020B0604020202020204" pitchFamily="34" charset="0"/>
                <a:ea typeface="Calibri" panose="020F0502020204030204" pitchFamily="34" charset="0"/>
                <a:cs typeface="Arial" panose="020B0604020202020204" pitchFamily="34" charset="0"/>
              </a:rPr>
              <a:t>Castillo.Estom</a:t>
            </a:r>
            <a:r>
              <a:rPr lang="es-ES" sz="2400" dirty="0" err="1">
                <a:latin typeface="Arial" panose="020B0604020202020204" pitchFamily="34" charset="0"/>
                <a:ea typeface="Calibri" panose="020F0502020204030204" pitchFamily="34" charset="0"/>
                <a:cs typeface="Arial" panose="020B0604020202020204" pitchFamily="34" charset="0"/>
              </a:rPr>
              <a:t>atología</a:t>
            </a:r>
            <a:r>
              <a:rPr lang="es-ES" sz="2400" dirty="0">
                <a:latin typeface="Arial" panose="020B0604020202020204" pitchFamily="34" charset="0"/>
                <a:ea typeface="Calibri" panose="020F0502020204030204" pitchFamily="34" charset="0"/>
                <a:cs typeface="Arial" panose="020B0604020202020204" pitchFamily="34" charset="0"/>
              </a:rPr>
              <a:t> General Integral. Editorial Ciencias Médicas</a:t>
            </a:r>
            <a:r>
              <a:rPr lang="es-ES" sz="2400" dirty="0">
                <a:effectLst/>
                <a:latin typeface="Arial" panose="020B0604020202020204" pitchFamily="34" charset="0"/>
                <a:ea typeface="Calibri" panose="020F0502020204030204" pitchFamily="34" charset="0"/>
                <a:cs typeface="Arial" panose="020B0604020202020204" pitchFamily="34" charset="0"/>
              </a:rPr>
              <a:t> .2013.</a:t>
            </a:r>
          </a:p>
          <a:p>
            <a:pPr algn="just"/>
            <a:r>
              <a:rPr lang="es-ES" sz="2400" dirty="0">
                <a:effectLst/>
                <a:latin typeface="Arial" panose="020B0604020202020204" pitchFamily="34" charset="0"/>
                <a:ea typeface="Times New Roman" panose="02020603050405020304" pitchFamily="18" charset="0"/>
                <a:cs typeface="Arial" panose="020B0604020202020204" pitchFamily="34" charset="0"/>
              </a:rPr>
              <a:t>3.-Folleto de Tecnología en Estomatología General Integral. Colectivo de Autores.(en impresión).</a:t>
            </a:r>
          </a:p>
          <a:p>
            <a:pPr marR="30480" algn="just"/>
            <a:r>
              <a:rPr lang="es-ES" sz="2400" dirty="0">
                <a:effectLst/>
                <a:latin typeface="Arial" panose="020B0604020202020204" pitchFamily="34" charset="0"/>
                <a:ea typeface="Calibri" panose="020F0502020204030204" pitchFamily="34" charset="0"/>
                <a:cs typeface="Arial" panose="020B0604020202020204" pitchFamily="34" charset="0"/>
              </a:rPr>
              <a:t>4.-Colectivo de Autores. Guías Prácticas de Estomatología. La Habana: Editorial Ciencias Médicas; 2016.</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s-MX" sz="2400" b="1" dirty="0">
                <a:effectLst/>
                <a:latin typeface="Arial" panose="020B0604020202020204" pitchFamily="34" charset="0"/>
                <a:ea typeface="Times New Roman" panose="02020603050405020304" pitchFamily="18" charset="0"/>
                <a:cs typeface="Arial" panose="020B0604020202020204" pitchFamily="34" charset="0"/>
              </a:rPr>
              <a:t> </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s-MX" sz="2400" b="1" dirty="0">
                <a:effectLst/>
                <a:latin typeface="Arial" panose="020B0604020202020204" pitchFamily="34" charset="0"/>
                <a:ea typeface="Times New Roman" panose="02020603050405020304" pitchFamily="18" charset="0"/>
                <a:cs typeface="Arial" panose="020B0604020202020204" pitchFamily="34" charset="0"/>
              </a:rPr>
              <a:t>Complementaria</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p>
            <a:pPr lvl="0">
              <a:tabLst>
                <a:tab pos="228600"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1. Barrancos MJ. Operatoria dental 3a ed. Argentina: Editorial Médica Panamericana; 1999: 635-662.</a:t>
            </a:r>
          </a:p>
          <a:p>
            <a:pPr marL="228600"/>
            <a:r>
              <a:rPr lang="es-ES" sz="2400"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4" name="Imagen 3">
            <a:extLst>
              <a:ext uri="{FF2B5EF4-FFF2-40B4-BE49-F238E27FC236}">
                <a16:creationId xmlns:a16="http://schemas.microsoft.com/office/drawing/2014/main" id="{9538C2F6-6991-2B3A-67F0-F54EBF9CC533}"/>
              </a:ext>
            </a:extLst>
          </p:cNvPr>
          <p:cNvPicPr>
            <a:picLocks noChangeAspect="1"/>
          </p:cNvPicPr>
          <p:nvPr/>
        </p:nvPicPr>
        <p:blipFill>
          <a:blip r:embed="rId2"/>
          <a:stretch>
            <a:fillRect/>
          </a:stretch>
        </p:blipFill>
        <p:spPr>
          <a:xfrm>
            <a:off x="6979468" y="0"/>
            <a:ext cx="5212532" cy="1286367"/>
          </a:xfrm>
          <a:prstGeom prst="rect">
            <a:avLst/>
          </a:prstGeom>
        </p:spPr>
      </p:pic>
      <p:sp>
        <p:nvSpPr>
          <p:cNvPr id="5" name="CuadroTexto 4">
            <a:extLst>
              <a:ext uri="{FF2B5EF4-FFF2-40B4-BE49-F238E27FC236}">
                <a16:creationId xmlns:a16="http://schemas.microsoft.com/office/drawing/2014/main" id="{D35D4BC2-BFEB-23CE-2C2E-498205CEE030}"/>
              </a:ext>
            </a:extLst>
          </p:cNvPr>
          <p:cNvSpPr txBox="1"/>
          <p:nvPr/>
        </p:nvSpPr>
        <p:spPr>
          <a:xfrm>
            <a:off x="882502" y="425302"/>
            <a:ext cx="3370521" cy="584775"/>
          </a:xfrm>
          <a:prstGeom prst="rect">
            <a:avLst/>
          </a:prstGeom>
          <a:noFill/>
        </p:spPr>
        <p:txBody>
          <a:bodyPr wrap="square" rtlCol="0">
            <a:spAutoFit/>
          </a:bodyPr>
          <a:lstStyle/>
          <a:p>
            <a:pPr algn="l"/>
            <a:r>
              <a:rPr lang="es-MX" sz="3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Bibliografía</a:t>
            </a:r>
            <a:r>
              <a:rPr lang="es-MX" sz="3200" b="1" dirty="0">
                <a:effectLst/>
                <a:latin typeface="Arial" panose="020B0604020202020204" pitchFamily="34" charset="0"/>
                <a:ea typeface="Times New Roman" panose="02020603050405020304" pitchFamily="18" charset="0"/>
                <a:cs typeface="Arial" panose="020B0604020202020204" pitchFamily="34" charset="0"/>
              </a:rPr>
              <a:t>:</a:t>
            </a:r>
            <a:endParaRPr lang="es-E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AutoShape 3">
            <a:extLst>
              <a:ext uri="{FF2B5EF4-FFF2-40B4-BE49-F238E27FC236}">
                <a16:creationId xmlns:a16="http://schemas.microsoft.com/office/drawing/2014/main" id="{CD52DF22-C0FD-8910-FB5E-41D406A43E61}"/>
              </a:ext>
            </a:extLst>
          </p:cNvPr>
          <p:cNvSpPr>
            <a:spLocks noChangeArrowheads="1"/>
          </p:cNvSpPr>
          <p:nvPr/>
        </p:nvSpPr>
        <p:spPr bwMode="auto">
          <a:xfrm>
            <a:off x="946298" y="254915"/>
            <a:ext cx="4082901" cy="868761"/>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530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A29978D-7031-A2D9-4B8C-8CC977FFBED9}"/>
              </a:ext>
            </a:extLst>
          </p:cNvPr>
          <p:cNvPicPr>
            <a:picLocks noChangeAspect="1"/>
          </p:cNvPicPr>
          <p:nvPr/>
        </p:nvPicPr>
        <p:blipFill>
          <a:blip r:embed="rId2"/>
          <a:stretch>
            <a:fillRect/>
          </a:stretch>
        </p:blipFill>
        <p:spPr>
          <a:xfrm>
            <a:off x="6979468" y="0"/>
            <a:ext cx="5212532" cy="1286367"/>
          </a:xfrm>
          <a:prstGeom prst="rect">
            <a:avLst/>
          </a:prstGeom>
        </p:spPr>
      </p:pic>
      <p:sp>
        <p:nvSpPr>
          <p:cNvPr id="7" name="Rectángulo 6">
            <a:extLst>
              <a:ext uri="{FF2B5EF4-FFF2-40B4-BE49-F238E27FC236}">
                <a16:creationId xmlns:a16="http://schemas.microsoft.com/office/drawing/2014/main" id="{E36E0B5A-3529-2282-BC01-094BF0262B14}"/>
              </a:ext>
            </a:extLst>
          </p:cNvPr>
          <p:cNvSpPr/>
          <p:nvPr/>
        </p:nvSpPr>
        <p:spPr>
          <a:xfrm>
            <a:off x="6388798" y="3013501"/>
            <a:ext cx="5240392" cy="830997"/>
          </a:xfrm>
          <a:prstGeom prst="rect">
            <a:avLst/>
          </a:prstGeom>
        </p:spPr>
        <p:txBody>
          <a:bodyPr wrap="square">
            <a:spAutoFit/>
          </a:bodyPr>
          <a:lstStyle/>
          <a:p>
            <a:pPr algn="ctr"/>
            <a:r>
              <a:rPr lang="es-ES" sz="4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Muchas Gracias</a:t>
            </a:r>
          </a:p>
        </p:txBody>
      </p:sp>
    </p:spTree>
    <p:extLst>
      <p:ext uri="{BB962C8B-B14F-4D97-AF65-F5344CB8AC3E}">
        <p14:creationId xmlns:p14="http://schemas.microsoft.com/office/powerpoint/2010/main" val="111919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F1CCE45-7F72-B710-591A-8CE7C3986A97}"/>
              </a:ext>
            </a:extLst>
          </p:cNvPr>
          <p:cNvSpPr txBox="1"/>
          <p:nvPr/>
        </p:nvSpPr>
        <p:spPr>
          <a:xfrm>
            <a:off x="669539" y="1692220"/>
            <a:ext cx="10292316" cy="2677656"/>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Es aquella parte de la cirugía maxilofacial o bucal que se ocupa, mediante técnicas e instrumental adecuado, de practicar la avulsión o extracción de un diente o porción del mismo del lecho óseo que lo alberga; es el acto quirúrgico mediante el cual se extraen los dientes brotados de sus alveolos con el menor trauma posible. </a:t>
            </a:r>
          </a:p>
        </p:txBody>
      </p:sp>
      <p:sp>
        <p:nvSpPr>
          <p:cNvPr id="6" name="CuadroTexto 5">
            <a:extLst>
              <a:ext uri="{FF2B5EF4-FFF2-40B4-BE49-F238E27FC236}">
                <a16:creationId xmlns:a16="http://schemas.microsoft.com/office/drawing/2014/main" id="{A77E91FB-1FED-5B8E-E3C8-1C9A71A07B77}"/>
              </a:ext>
            </a:extLst>
          </p:cNvPr>
          <p:cNvSpPr txBox="1"/>
          <p:nvPr/>
        </p:nvSpPr>
        <p:spPr>
          <a:xfrm>
            <a:off x="1200184" y="631223"/>
            <a:ext cx="6097772" cy="584775"/>
          </a:xfrm>
          <a:prstGeom prst="rect">
            <a:avLst/>
          </a:prstGeom>
          <a:noFill/>
        </p:spPr>
        <p:txBody>
          <a:bodyPr wrap="square" rtlCol="0">
            <a:spAutoFit/>
          </a:bodyPr>
          <a:lstStyle>
            <a:defPPr>
              <a:defRPr lang="es-ES"/>
            </a:defPPr>
            <a:lvl1pPr>
              <a:defRPr sz="4000" b="1">
                <a:solidFill>
                  <a:srgbClr val="C00000"/>
                </a:solidFill>
                <a:latin typeface="Arial" panose="020B0604020202020204" pitchFamily="34" charset="0"/>
                <a:cs typeface="Arial" panose="020B0604020202020204" pitchFamily="34" charset="0"/>
              </a:defRPr>
            </a:lvl1pPr>
          </a:lstStyle>
          <a:p>
            <a:r>
              <a:rPr lang="es-ES" dirty="0"/>
              <a:t>Exodoncia </a:t>
            </a:r>
          </a:p>
        </p:txBody>
      </p:sp>
      <p:pic>
        <p:nvPicPr>
          <p:cNvPr id="7" name="Imagen 6">
            <a:extLst>
              <a:ext uri="{FF2B5EF4-FFF2-40B4-BE49-F238E27FC236}">
                <a16:creationId xmlns:a16="http://schemas.microsoft.com/office/drawing/2014/main" id="{23384C3E-25F6-69E6-F970-AD77F27B8AEF}"/>
              </a:ext>
            </a:extLst>
          </p:cNvPr>
          <p:cNvPicPr>
            <a:picLocks noChangeAspect="1"/>
          </p:cNvPicPr>
          <p:nvPr/>
        </p:nvPicPr>
        <p:blipFill>
          <a:blip r:embed="rId2"/>
          <a:stretch>
            <a:fillRect/>
          </a:stretch>
        </p:blipFill>
        <p:spPr>
          <a:xfrm>
            <a:off x="5224813" y="4367325"/>
            <a:ext cx="2515690" cy="2377145"/>
          </a:xfrm>
          <a:prstGeom prst="rect">
            <a:avLst/>
          </a:prstGeom>
        </p:spPr>
      </p:pic>
      <p:pic>
        <p:nvPicPr>
          <p:cNvPr id="3" name="Imagen 2">
            <a:extLst>
              <a:ext uri="{FF2B5EF4-FFF2-40B4-BE49-F238E27FC236}">
                <a16:creationId xmlns:a16="http://schemas.microsoft.com/office/drawing/2014/main" id="{EA4224A2-D578-424C-4419-AE5B6E2DDF53}"/>
              </a:ext>
            </a:extLst>
          </p:cNvPr>
          <p:cNvPicPr>
            <a:picLocks noChangeAspect="1"/>
          </p:cNvPicPr>
          <p:nvPr/>
        </p:nvPicPr>
        <p:blipFill>
          <a:blip r:embed="rId3"/>
          <a:stretch>
            <a:fillRect/>
          </a:stretch>
        </p:blipFill>
        <p:spPr>
          <a:xfrm>
            <a:off x="6979468" y="14068"/>
            <a:ext cx="5212532" cy="1286367"/>
          </a:xfrm>
          <a:prstGeom prst="rect">
            <a:avLst/>
          </a:prstGeom>
        </p:spPr>
      </p:pic>
      <p:sp>
        <p:nvSpPr>
          <p:cNvPr id="2" name="AutoShape 3">
            <a:extLst>
              <a:ext uri="{FF2B5EF4-FFF2-40B4-BE49-F238E27FC236}">
                <a16:creationId xmlns:a16="http://schemas.microsoft.com/office/drawing/2014/main" id="{B5D8FF0E-C03F-4255-8014-242EFD7DECEA}"/>
              </a:ext>
            </a:extLst>
          </p:cNvPr>
          <p:cNvSpPr>
            <a:spLocks noChangeArrowheads="1"/>
          </p:cNvSpPr>
          <p:nvPr/>
        </p:nvSpPr>
        <p:spPr bwMode="auto">
          <a:xfrm>
            <a:off x="468987" y="1607783"/>
            <a:ext cx="10693420" cy="2677656"/>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
        <p:nvSpPr>
          <p:cNvPr id="5" name="AutoShape 3">
            <a:extLst>
              <a:ext uri="{FF2B5EF4-FFF2-40B4-BE49-F238E27FC236}">
                <a16:creationId xmlns:a16="http://schemas.microsoft.com/office/drawing/2014/main" id="{89D51A19-E964-166C-5EB7-119029D4F9F2}"/>
              </a:ext>
            </a:extLst>
          </p:cNvPr>
          <p:cNvSpPr>
            <a:spLocks noChangeArrowheads="1"/>
          </p:cNvSpPr>
          <p:nvPr/>
        </p:nvSpPr>
        <p:spPr bwMode="auto">
          <a:xfrm>
            <a:off x="968829" y="510363"/>
            <a:ext cx="3145971" cy="871958"/>
          </a:xfrm>
          <a:prstGeom prst="roundRect">
            <a:avLst>
              <a:gd name="adj" fmla="val 13745"/>
            </a:avLst>
          </a:prstGeom>
          <a:solidFill>
            <a:schemeClr val="bg1">
              <a:alpha val="31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4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4EDBE04E-DBA3-0413-A490-3C778A998C85}"/>
              </a:ext>
            </a:extLst>
          </p:cNvPr>
          <p:cNvSpPr>
            <a:spLocks noChangeArrowheads="1"/>
          </p:cNvSpPr>
          <p:nvPr/>
        </p:nvSpPr>
        <p:spPr bwMode="gray">
          <a:xfrm>
            <a:off x="459079" y="1139437"/>
            <a:ext cx="7591647" cy="5919888"/>
          </a:xfrm>
          <a:prstGeom prst="rightArrow">
            <a:avLst>
              <a:gd name="adj1" fmla="val 79306"/>
              <a:gd name="adj2" fmla="val 34001"/>
            </a:avLst>
          </a:prstGeom>
          <a:gradFill rotWithShape="1">
            <a:gsLst>
              <a:gs pos="0">
                <a:srgbClr val="C6D8EA"/>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ES"/>
          </a:p>
        </p:txBody>
      </p:sp>
      <p:sp>
        <p:nvSpPr>
          <p:cNvPr id="3" name="AutoShape 4">
            <a:extLst>
              <a:ext uri="{FF2B5EF4-FFF2-40B4-BE49-F238E27FC236}">
                <a16:creationId xmlns:a16="http://schemas.microsoft.com/office/drawing/2014/main" id="{146B677F-1AAA-DC29-4243-C7755FC31ED5}"/>
              </a:ext>
            </a:extLst>
          </p:cNvPr>
          <p:cNvSpPr>
            <a:spLocks noChangeArrowheads="1"/>
          </p:cNvSpPr>
          <p:nvPr/>
        </p:nvSpPr>
        <p:spPr bwMode="blackWhite">
          <a:xfrm>
            <a:off x="459079" y="1822223"/>
            <a:ext cx="5531423" cy="37147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bg1"/>
            </a:solidFill>
            <a:round/>
            <a:headEnd/>
            <a:tailEnd/>
          </a:ln>
          <a:effectLst/>
        </p:spPr>
        <p:txBody>
          <a:bodyPr wrap="none" anchor="ctr"/>
          <a:lstStyle/>
          <a:p>
            <a:pPr algn="ctr">
              <a:defRPr/>
            </a:pPr>
            <a:r>
              <a:rPr lang="es-ES" sz="2400" b="1" u="sng"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Caries Dental Grave</a:t>
            </a:r>
            <a:endParaRPr lang="en-US" sz="2400" b="1" dirty="0">
              <a:solidFill>
                <a:srgbClr val="FFFF00"/>
              </a:solidFill>
              <a:latin typeface="Arial" charset="0"/>
              <a:cs typeface="Arial" charset="0"/>
            </a:endParaRPr>
          </a:p>
        </p:txBody>
      </p:sp>
      <p:sp>
        <p:nvSpPr>
          <p:cNvPr id="7" name="AutoShape 4">
            <a:extLst>
              <a:ext uri="{FF2B5EF4-FFF2-40B4-BE49-F238E27FC236}">
                <a16:creationId xmlns:a16="http://schemas.microsoft.com/office/drawing/2014/main" id="{904B9D51-D1A9-354E-7138-1F1C452F825E}"/>
              </a:ext>
            </a:extLst>
          </p:cNvPr>
          <p:cNvSpPr>
            <a:spLocks noChangeArrowheads="1"/>
          </p:cNvSpPr>
          <p:nvPr/>
        </p:nvSpPr>
        <p:spPr bwMode="blackWhite">
          <a:xfrm>
            <a:off x="440942" y="3388099"/>
            <a:ext cx="5513289" cy="37147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bg1"/>
            </a:solidFill>
            <a:round/>
            <a:headEnd/>
            <a:tailEnd/>
          </a:ln>
          <a:effectLst/>
        </p:spPr>
        <p:txBody>
          <a:bodyPr wrap="none" anchor="ctr"/>
          <a:lstStyle/>
          <a:p>
            <a:pPr algn="ctr">
              <a:defRPr/>
            </a:pPr>
            <a:r>
              <a:rPr lang="es-ES" sz="2400" b="1" u="sng">
                <a:solidFill>
                  <a:srgbClr val="FFFF00"/>
                </a:solidFill>
                <a:latin typeface="Arial" panose="020B0604020202020204" pitchFamily="34" charset="0"/>
                <a:cs typeface="Arial" panose="020B0604020202020204" pitchFamily="34" charset="0"/>
              </a:rPr>
              <a:t>Fracturas Dentales</a:t>
            </a:r>
            <a:endParaRPr lang="en-US" sz="2400" b="1" u="sng" dirty="0">
              <a:solidFill>
                <a:srgbClr val="FFFF00"/>
              </a:solidFill>
              <a:latin typeface="Arial" charset="0"/>
              <a:cs typeface="Arial" charset="0"/>
            </a:endParaRPr>
          </a:p>
        </p:txBody>
      </p:sp>
      <p:sp>
        <p:nvSpPr>
          <p:cNvPr id="10" name="AutoShape 4">
            <a:extLst>
              <a:ext uri="{FF2B5EF4-FFF2-40B4-BE49-F238E27FC236}">
                <a16:creationId xmlns:a16="http://schemas.microsoft.com/office/drawing/2014/main" id="{E2FD64E1-7679-6603-3E5B-1B1080EFE61A}"/>
              </a:ext>
            </a:extLst>
          </p:cNvPr>
          <p:cNvSpPr>
            <a:spLocks noChangeArrowheads="1"/>
          </p:cNvSpPr>
          <p:nvPr/>
        </p:nvSpPr>
        <p:spPr bwMode="blackWhite">
          <a:xfrm>
            <a:off x="431559" y="4978864"/>
            <a:ext cx="5550192" cy="37147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bg1"/>
            </a:solidFill>
            <a:round/>
            <a:headEnd/>
            <a:tailEnd/>
          </a:ln>
          <a:effectLst/>
        </p:spPr>
        <p:txBody>
          <a:bodyPr wrap="none" anchor="ctr"/>
          <a:lstStyle/>
          <a:p>
            <a:pPr algn="ctr">
              <a:defRPr/>
            </a:pPr>
            <a:r>
              <a:rPr lang="es-ES" sz="2400" b="1" u="sng" dirty="0">
                <a:solidFill>
                  <a:srgbClr val="FFFF00"/>
                </a:solidFill>
                <a:latin typeface="Arial" panose="020B0604020202020204" pitchFamily="34" charset="0"/>
                <a:cs typeface="Arial" panose="020B0604020202020204" pitchFamily="34" charset="0"/>
              </a:rPr>
              <a:t>Dientes en Mala Posición</a:t>
            </a:r>
            <a:endParaRPr lang="en-US" sz="2400" b="1" u="sng" dirty="0">
              <a:solidFill>
                <a:srgbClr val="FFFF00"/>
              </a:solidFill>
              <a:latin typeface="Arial" charset="0"/>
              <a:cs typeface="Arial" charset="0"/>
            </a:endParaRPr>
          </a:p>
        </p:txBody>
      </p:sp>
      <p:sp>
        <p:nvSpPr>
          <p:cNvPr id="13" name="AutoShape 6">
            <a:extLst>
              <a:ext uri="{FF2B5EF4-FFF2-40B4-BE49-F238E27FC236}">
                <a16:creationId xmlns:a16="http://schemas.microsoft.com/office/drawing/2014/main" id="{05FAD193-FFA6-F1E9-44A2-062EC4FB8252}"/>
              </a:ext>
            </a:extLst>
          </p:cNvPr>
          <p:cNvSpPr>
            <a:spLocks noChangeArrowheads="1"/>
          </p:cNvSpPr>
          <p:nvPr/>
        </p:nvSpPr>
        <p:spPr bwMode="blackWhite">
          <a:xfrm>
            <a:off x="459079" y="2373789"/>
            <a:ext cx="5522672" cy="357188"/>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bg1"/>
            </a:solidFill>
            <a:round/>
            <a:headEnd/>
            <a:tailEnd/>
          </a:ln>
          <a:effectLst/>
        </p:spPr>
        <p:txBody>
          <a:bodyPr wrap="none" anchor="ctr"/>
          <a:lstStyle/>
          <a:p>
            <a:pPr algn="ctr">
              <a:defRPr/>
            </a:pPr>
            <a:r>
              <a:rPr lang="es-ES" sz="2400" b="1"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Lesiones en la Pulpa</a:t>
            </a:r>
            <a:endParaRPr lang="en-US" sz="2400" b="1" dirty="0">
              <a:solidFill>
                <a:srgbClr val="FFFF00"/>
              </a:solidFill>
              <a:latin typeface="Arial" charset="0"/>
              <a:cs typeface="Arial" charset="0"/>
            </a:endParaRPr>
          </a:p>
        </p:txBody>
      </p:sp>
      <p:sp>
        <p:nvSpPr>
          <p:cNvPr id="14" name="AutoShape 5">
            <a:extLst>
              <a:ext uri="{FF2B5EF4-FFF2-40B4-BE49-F238E27FC236}">
                <a16:creationId xmlns:a16="http://schemas.microsoft.com/office/drawing/2014/main" id="{E57651BD-39A2-E280-50AE-6B728249620C}"/>
              </a:ext>
            </a:extLst>
          </p:cNvPr>
          <p:cNvSpPr>
            <a:spLocks noChangeArrowheads="1"/>
          </p:cNvSpPr>
          <p:nvPr/>
        </p:nvSpPr>
        <p:spPr bwMode="blackWhite">
          <a:xfrm>
            <a:off x="445319" y="2901347"/>
            <a:ext cx="5522672" cy="357187"/>
          </a:xfrm>
          <a:prstGeom prst="roundRect">
            <a:avLst>
              <a:gd name="adj" fmla="val 9106"/>
            </a:avLst>
          </a:prstGeom>
          <a:gradFill rotWithShape="1">
            <a:gsLst>
              <a:gs pos="0">
                <a:srgbClr val="699D5F"/>
              </a:gs>
              <a:gs pos="100000">
                <a:srgbClr val="31492C"/>
              </a:gs>
            </a:gsLst>
            <a:lin ang="5400000" scaled="1"/>
          </a:gradFill>
          <a:ln w="25400">
            <a:solidFill>
              <a:schemeClr val="bg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sz="2400" b="1" dirty="0">
                <a:solidFill>
                  <a:srgbClr val="FFFF00"/>
                </a:solidFill>
                <a:hlinkClick r:id="rId2">
                  <a:extLst>
                    <a:ext uri="{A12FA001-AC4F-418D-AE19-62706E023703}">
                      <ahyp:hlinkClr xmlns:ahyp="http://schemas.microsoft.com/office/drawing/2018/hyperlinkcolor" val="tx"/>
                    </a:ext>
                  </a:extLst>
                </a:hlinkClick>
              </a:rPr>
              <a:t>Restos Radiculares</a:t>
            </a:r>
            <a:endParaRPr lang="en-US" altLang="es-ES" sz="2400" b="1" dirty="0">
              <a:solidFill>
                <a:srgbClr val="FFFF00"/>
              </a:solidFill>
            </a:endParaRPr>
          </a:p>
        </p:txBody>
      </p:sp>
      <p:sp>
        <p:nvSpPr>
          <p:cNvPr id="15" name="AutoShape 6">
            <a:extLst>
              <a:ext uri="{FF2B5EF4-FFF2-40B4-BE49-F238E27FC236}">
                <a16:creationId xmlns:a16="http://schemas.microsoft.com/office/drawing/2014/main" id="{EB961B6C-6BC6-2256-C64C-F86C816228D2}"/>
              </a:ext>
            </a:extLst>
          </p:cNvPr>
          <p:cNvSpPr>
            <a:spLocks noChangeArrowheads="1"/>
          </p:cNvSpPr>
          <p:nvPr/>
        </p:nvSpPr>
        <p:spPr bwMode="blackWhite">
          <a:xfrm>
            <a:off x="459079" y="3920787"/>
            <a:ext cx="5522672" cy="357188"/>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bg1"/>
            </a:solidFill>
            <a:round/>
            <a:headEnd/>
            <a:tailEnd/>
          </a:ln>
          <a:effectLst/>
        </p:spPr>
        <p:txBody>
          <a:bodyPr wrap="none" anchor="ctr"/>
          <a:lstStyle/>
          <a:p>
            <a:pPr algn="ctr">
              <a:defRPr/>
            </a:pPr>
            <a:r>
              <a:rPr lang="es-ES" sz="2400" b="1" u="sng" dirty="0">
                <a:solidFill>
                  <a:srgbClr val="FFFF00"/>
                </a:solidFill>
                <a:latin typeface="Arial" panose="020B0604020202020204" pitchFamily="34" charset="0"/>
                <a:cs typeface="Arial" panose="020B0604020202020204" pitchFamily="34" charset="0"/>
              </a:rPr>
              <a:t>Periodontitis Avanzada</a:t>
            </a:r>
            <a:endParaRPr lang="en-US" sz="2400" b="1" u="sng" dirty="0">
              <a:solidFill>
                <a:srgbClr val="FFFF00"/>
              </a:solidFill>
              <a:latin typeface="Arial" charset="0"/>
              <a:cs typeface="Arial" charset="0"/>
            </a:endParaRPr>
          </a:p>
        </p:txBody>
      </p:sp>
      <p:sp>
        <p:nvSpPr>
          <p:cNvPr id="16" name="AutoShape 5">
            <a:extLst>
              <a:ext uri="{FF2B5EF4-FFF2-40B4-BE49-F238E27FC236}">
                <a16:creationId xmlns:a16="http://schemas.microsoft.com/office/drawing/2014/main" id="{E6BE49B3-0382-74B1-95E3-D185D26D9811}"/>
              </a:ext>
            </a:extLst>
          </p:cNvPr>
          <p:cNvSpPr>
            <a:spLocks noChangeArrowheads="1"/>
          </p:cNvSpPr>
          <p:nvPr/>
        </p:nvSpPr>
        <p:spPr bwMode="blackWhite">
          <a:xfrm>
            <a:off x="459079" y="4464783"/>
            <a:ext cx="5522672" cy="357187"/>
          </a:xfrm>
          <a:prstGeom prst="roundRect">
            <a:avLst>
              <a:gd name="adj" fmla="val 9106"/>
            </a:avLst>
          </a:prstGeom>
          <a:gradFill rotWithShape="1">
            <a:gsLst>
              <a:gs pos="0">
                <a:srgbClr val="699D5F"/>
              </a:gs>
              <a:gs pos="100000">
                <a:srgbClr val="31492C"/>
              </a:gs>
            </a:gsLst>
            <a:lin ang="5400000" scaled="1"/>
          </a:gradFill>
          <a:ln w="25400">
            <a:solidFill>
              <a:schemeClr val="bg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sz="2400" b="1" u="sng">
                <a:solidFill>
                  <a:srgbClr val="FFFF00"/>
                </a:solidFill>
                <a:hlinkClick r:id="rId2">
                  <a:extLst>
                    <a:ext uri="{A12FA001-AC4F-418D-AE19-62706E023703}">
                      <ahyp:hlinkClr xmlns:ahyp="http://schemas.microsoft.com/office/drawing/2018/hyperlinkcolor" val="tx"/>
                    </a:ext>
                  </a:extLst>
                </a:hlinkClick>
              </a:rPr>
              <a:t>Dientes Retenidos o Impactados</a:t>
            </a:r>
            <a:endParaRPr lang="en-US" altLang="es-ES" sz="2400" b="1" dirty="0">
              <a:solidFill>
                <a:srgbClr val="FFFF00"/>
              </a:solidFill>
            </a:endParaRPr>
          </a:p>
        </p:txBody>
      </p:sp>
      <p:sp>
        <p:nvSpPr>
          <p:cNvPr id="17" name="AutoShape 6">
            <a:extLst>
              <a:ext uri="{FF2B5EF4-FFF2-40B4-BE49-F238E27FC236}">
                <a16:creationId xmlns:a16="http://schemas.microsoft.com/office/drawing/2014/main" id="{05BA5111-BE6E-EDF8-7279-E093F187AF5B}"/>
              </a:ext>
            </a:extLst>
          </p:cNvPr>
          <p:cNvSpPr>
            <a:spLocks noChangeArrowheads="1"/>
          </p:cNvSpPr>
          <p:nvPr/>
        </p:nvSpPr>
        <p:spPr bwMode="blackWhite">
          <a:xfrm>
            <a:off x="431559" y="5498681"/>
            <a:ext cx="5522672" cy="357188"/>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bg1"/>
            </a:solidFill>
            <a:round/>
            <a:headEnd/>
            <a:tailEnd/>
          </a:ln>
          <a:effectLst/>
        </p:spPr>
        <p:txBody>
          <a:bodyPr wrap="none" anchor="ctr"/>
          <a:lstStyle/>
          <a:p>
            <a:pPr algn="ctr">
              <a:defRPr/>
            </a:pPr>
            <a:r>
              <a:rPr lang="es-ES" sz="2400" b="1" u="sng"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Traumatismos</a:t>
            </a:r>
            <a:endParaRPr lang="en-US" sz="2400" b="1" u="sng" dirty="0">
              <a:solidFill>
                <a:srgbClr val="FFFF00"/>
              </a:solidFill>
              <a:latin typeface="Arial" charset="0"/>
              <a:cs typeface="Arial" charset="0"/>
            </a:endParaRPr>
          </a:p>
        </p:txBody>
      </p:sp>
      <p:sp>
        <p:nvSpPr>
          <p:cNvPr id="18" name="AutoShape 5">
            <a:extLst>
              <a:ext uri="{FF2B5EF4-FFF2-40B4-BE49-F238E27FC236}">
                <a16:creationId xmlns:a16="http://schemas.microsoft.com/office/drawing/2014/main" id="{8F5ACAB7-5183-0CA0-B68F-4DEAA4489653}"/>
              </a:ext>
            </a:extLst>
          </p:cNvPr>
          <p:cNvSpPr>
            <a:spLocks noChangeArrowheads="1"/>
          </p:cNvSpPr>
          <p:nvPr/>
        </p:nvSpPr>
        <p:spPr bwMode="blackWhite">
          <a:xfrm>
            <a:off x="431559" y="6004211"/>
            <a:ext cx="5522672" cy="357187"/>
          </a:xfrm>
          <a:prstGeom prst="roundRect">
            <a:avLst>
              <a:gd name="adj" fmla="val 9106"/>
            </a:avLst>
          </a:prstGeom>
          <a:gradFill rotWithShape="1">
            <a:gsLst>
              <a:gs pos="0">
                <a:srgbClr val="699D5F"/>
              </a:gs>
              <a:gs pos="100000">
                <a:srgbClr val="31492C"/>
              </a:gs>
            </a:gsLst>
            <a:lin ang="5400000" scaled="1"/>
          </a:gradFill>
          <a:ln w="25400">
            <a:solidFill>
              <a:schemeClr val="bg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sz="2400" b="1" u="sng" dirty="0">
                <a:solidFill>
                  <a:srgbClr val="FFFF00"/>
                </a:solidFill>
                <a:hlinkClick r:id="rId2">
                  <a:extLst>
                    <a:ext uri="{A12FA001-AC4F-418D-AE19-62706E023703}">
                      <ahyp:hlinkClr xmlns:ahyp="http://schemas.microsoft.com/office/drawing/2018/hyperlinkcolor" val="tx"/>
                    </a:ext>
                  </a:extLst>
                </a:hlinkClick>
              </a:rPr>
              <a:t>Deformaciones Congénitas</a:t>
            </a:r>
            <a:endParaRPr lang="en-US" altLang="es-ES" sz="2400" b="1" u="sng" dirty="0">
              <a:solidFill>
                <a:srgbClr val="FFFF00"/>
              </a:solidFill>
            </a:endParaRPr>
          </a:p>
        </p:txBody>
      </p:sp>
      <p:pic>
        <p:nvPicPr>
          <p:cNvPr id="19" name="Imagen 18">
            <a:extLst>
              <a:ext uri="{FF2B5EF4-FFF2-40B4-BE49-F238E27FC236}">
                <a16:creationId xmlns:a16="http://schemas.microsoft.com/office/drawing/2014/main" id="{CC279C31-3419-7E0A-F38A-BFA603B60673}"/>
              </a:ext>
            </a:extLst>
          </p:cNvPr>
          <p:cNvPicPr>
            <a:picLocks noChangeAspect="1"/>
          </p:cNvPicPr>
          <p:nvPr/>
        </p:nvPicPr>
        <p:blipFill>
          <a:blip r:embed="rId3"/>
          <a:stretch>
            <a:fillRect/>
          </a:stretch>
        </p:blipFill>
        <p:spPr>
          <a:xfrm>
            <a:off x="6979468" y="0"/>
            <a:ext cx="5212532" cy="1286367"/>
          </a:xfrm>
          <a:prstGeom prst="rect">
            <a:avLst/>
          </a:prstGeom>
        </p:spPr>
      </p:pic>
      <p:sp>
        <p:nvSpPr>
          <p:cNvPr id="20" name="CuadroTexto 19">
            <a:extLst>
              <a:ext uri="{FF2B5EF4-FFF2-40B4-BE49-F238E27FC236}">
                <a16:creationId xmlns:a16="http://schemas.microsoft.com/office/drawing/2014/main" id="{F8533CB4-61E6-B128-BEAF-80AA28817AF9}"/>
              </a:ext>
            </a:extLst>
          </p:cNvPr>
          <p:cNvSpPr txBox="1"/>
          <p:nvPr/>
        </p:nvSpPr>
        <p:spPr>
          <a:xfrm>
            <a:off x="8321749" y="3635004"/>
            <a:ext cx="3870251" cy="707886"/>
          </a:xfrm>
          <a:prstGeom prst="rect">
            <a:avLst/>
          </a:prstGeom>
          <a:noFill/>
        </p:spPr>
        <p:txBody>
          <a:bodyPr wrap="square" rtlCol="0">
            <a:spAutoFit/>
          </a:bodyPr>
          <a:lstStyle/>
          <a:p>
            <a:r>
              <a:rPr lang="es-ES" sz="4000" b="1" dirty="0">
                <a:solidFill>
                  <a:srgbClr val="C00000"/>
                </a:solidFill>
                <a:latin typeface="Arial" panose="020B0604020202020204" pitchFamily="34" charset="0"/>
                <a:cs typeface="Arial" panose="020B0604020202020204" pitchFamily="34" charset="0"/>
              </a:rPr>
              <a:t>Indicaciones</a:t>
            </a:r>
          </a:p>
        </p:txBody>
      </p:sp>
    </p:spTree>
    <p:extLst>
      <p:ext uri="{BB962C8B-B14F-4D97-AF65-F5344CB8AC3E}">
        <p14:creationId xmlns:p14="http://schemas.microsoft.com/office/powerpoint/2010/main" val="324626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0"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63A206-081C-BC59-AA0B-C4D475D5549D}"/>
              </a:ext>
            </a:extLst>
          </p:cNvPr>
          <p:cNvPicPr>
            <a:picLocks noChangeAspect="1"/>
          </p:cNvPicPr>
          <p:nvPr/>
        </p:nvPicPr>
        <p:blipFill>
          <a:blip r:embed="rId2"/>
          <a:stretch>
            <a:fillRect/>
          </a:stretch>
        </p:blipFill>
        <p:spPr>
          <a:xfrm>
            <a:off x="6979468" y="0"/>
            <a:ext cx="5212532" cy="1286367"/>
          </a:xfrm>
          <a:prstGeom prst="rect">
            <a:avLst/>
          </a:prstGeom>
        </p:spPr>
      </p:pic>
      <p:grpSp>
        <p:nvGrpSpPr>
          <p:cNvPr id="3" name="Group 26">
            <a:extLst>
              <a:ext uri="{FF2B5EF4-FFF2-40B4-BE49-F238E27FC236}">
                <a16:creationId xmlns:a16="http://schemas.microsoft.com/office/drawing/2014/main" id="{C16A5C4C-83A0-6AFD-0A5B-A5EE463EF376}"/>
              </a:ext>
            </a:extLst>
          </p:cNvPr>
          <p:cNvGrpSpPr>
            <a:grpSpLocks/>
          </p:cNvGrpSpPr>
          <p:nvPr/>
        </p:nvGrpSpPr>
        <p:grpSpPr bwMode="auto">
          <a:xfrm>
            <a:off x="3531569" y="2000207"/>
            <a:ext cx="5212532" cy="1943493"/>
            <a:chOff x="2017" y="1314"/>
            <a:chExt cx="1868" cy="1011"/>
          </a:xfrm>
        </p:grpSpPr>
        <p:grpSp>
          <p:nvGrpSpPr>
            <p:cNvPr id="7" name="Group 27">
              <a:extLst>
                <a:ext uri="{FF2B5EF4-FFF2-40B4-BE49-F238E27FC236}">
                  <a16:creationId xmlns:a16="http://schemas.microsoft.com/office/drawing/2014/main" id="{77386E2D-7578-1D09-7A44-8BD72D80D3A1}"/>
                </a:ext>
              </a:extLst>
            </p:cNvPr>
            <p:cNvGrpSpPr>
              <a:grpSpLocks/>
            </p:cNvGrpSpPr>
            <p:nvPr/>
          </p:nvGrpSpPr>
          <p:grpSpPr bwMode="auto">
            <a:xfrm>
              <a:off x="2017" y="1358"/>
              <a:ext cx="1868" cy="967"/>
              <a:chOff x="1994" y="979"/>
              <a:chExt cx="1905" cy="985"/>
            </a:xfrm>
          </p:grpSpPr>
          <p:sp>
            <p:nvSpPr>
              <p:cNvPr id="12" name="Oval 28">
                <a:extLst>
                  <a:ext uri="{FF2B5EF4-FFF2-40B4-BE49-F238E27FC236}">
                    <a16:creationId xmlns:a16="http://schemas.microsoft.com/office/drawing/2014/main" id="{E5681580-D12D-7219-2FBF-630512391B92}"/>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eaLnBrk="1" hangingPunct="1">
                  <a:defRPr/>
                </a:pPr>
                <a:endParaRPr lang="es-ES" sz="2800">
                  <a:solidFill>
                    <a:srgbClr val="FFFF00"/>
                  </a:solidFill>
                  <a:latin typeface="Arial" charset="0"/>
                  <a:cs typeface="Arial" charset="0"/>
                </a:endParaRPr>
              </a:p>
            </p:txBody>
          </p:sp>
          <p:sp>
            <p:nvSpPr>
              <p:cNvPr id="13" name="Oval 29">
                <a:extLst>
                  <a:ext uri="{FF2B5EF4-FFF2-40B4-BE49-F238E27FC236}">
                    <a16:creationId xmlns:a16="http://schemas.microsoft.com/office/drawing/2014/main" id="{5B64C120-8FE5-60AE-0BAC-282F146EDCBB}"/>
                  </a:ext>
                </a:extLst>
              </p:cNvPr>
              <p:cNvSpPr>
                <a:spLocks noChangeArrowheads="1"/>
              </p:cNvSpPr>
              <p:nvPr/>
            </p:nvSpPr>
            <p:spPr bwMode="gray">
              <a:xfrm>
                <a:off x="1994" y="979"/>
                <a:ext cx="1905" cy="907"/>
              </a:xfrm>
              <a:prstGeom prst="ellipse">
                <a:avLst/>
              </a:prstGeom>
              <a:solidFill>
                <a:srgbClr val="FFC000"/>
              </a:solidFill>
              <a:ln w="9525">
                <a:noFill/>
                <a:round/>
                <a:headEnd/>
                <a:tailEnd/>
              </a:ln>
              <a:effectLst/>
            </p:spPr>
            <p:txBody>
              <a:bodyPr wrap="none" anchor="ctr"/>
              <a:lstStyle/>
              <a:p>
                <a:pPr eaLnBrk="1" hangingPunct="1">
                  <a:defRPr/>
                </a:pPr>
                <a:endParaRPr lang="es-ES" sz="2800" dirty="0">
                  <a:solidFill>
                    <a:srgbClr val="FFFF00"/>
                  </a:solidFill>
                  <a:latin typeface="Arial" charset="0"/>
                  <a:cs typeface="Arial" charset="0"/>
                </a:endParaRPr>
              </a:p>
            </p:txBody>
          </p:sp>
        </p:grpSp>
        <p:sp>
          <p:nvSpPr>
            <p:cNvPr id="8" name="Oval 30">
              <a:extLst>
                <a:ext uri="{FF2B5EF4-FFF2-40B4-BE49-F238E27FC236}">
                  <a16:creationId xmlns:a16="http://schemas.microsoft.com/office/drawing/2014/main" id="{11DE51EC-2B90-B89D-E759-E239535FE969}"/>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eaLnBrk="1" hangingPunct="1">
                <a:defRPr/>
              </a:pPr>
              <a:endParaRPr lang="es-ES" sz="2800">
                <a:solidFill>
                  <a:srgbClr val="FFFF00"/>
                </a:solidFill>
                <a:latin typeface="Arial" charset="0"/>
                <a:cs typeface="Arial" charset="0"/>
              </a:endParaRPr>
            </a:p>
          </p:txBody>
        </p:sp>
        <p:sp>
          <p:nvSpPr>
            <p:cNvPr id="9" name="Oval 31">
              <a:extLst>
                <a:ext uri="{FF2B5EF4-FFF2-40B4-BE49-F238E27FC236}">
                  <a16:creationId xmlns:a16="http://schemas.microsoft.com/office/drawing/2014/main" id="{F53DCB92-0CDF-481F-984D-6C4BF4DB9F8F}"/>
                </a:ext>
              </a:extLst>
            </p:cNvPr>
            <p:cNvSpPr>
              <a:spLocks noChangeArrowheads="1"/>
            </p:cNvSpPr>
            <p:nvPr/>
          </p:nvSpPr>
          <p:spPr bwMode="gray">
            <a:xfrm>
              <a:off x="2108" y="1319"/>
              <a:ext cx="1651"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eaLnBrk="1" hangingPunct="1">
                <a:defRPr/>
              </a:pPr>
              <a:endParaRPr lang="es-ES" sz="2800">
                <a:solidFill>
                  <a:srgbClr val="FFFF00"/>
                </a:solidFill>
                <a:latin typeface="Arial" charset="0"/>
                <a:cs typeface="Arial" charset="0"/>
              </a:endParaRPr>
            </a:p>
          </p:txBody>
        </p:sp>
        <p:sp>
          <p:nvSpPr>
            <p:cNvPr id="10" name="Oval 32">
              <a:extLst>
                <a:ext uri="{FF2B5EF4-FFF2-40B4-BE49-F238E27FC236}">
                  <a16:creationId xmlns:a16="http://schemas.microsoft.com/office/drawing/2014/main" id="{EDCE6513-4EE6-A63E-5956-675F1EFD8756}"/>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eaLnBrk="1" hangingPunct="1">
                <a:defRPr/>
              </a:pPr>
              <a:endParaRPr lang="es-ES" sz="2800">
                <a:solidFill>
                  <a:srgbClr val="FFFF00"/>
                </a:solidFill>
                <a:latin typeface="Arial" charset="0"/>
                <a:cs typeface="Arial" charset="0"/>
              </a:endParaRPr>
            </a:p>
          </p:txBody>
        </p:sp>
        <p:sp>
          <p:nvSpPr>
            <p:cNvPr id="11" name="Oval 33">
              <a:extLst>
                <a:ext uri="{FF2B5EF4-FFF2-40B4-BE49-F238E27FC236}">
                  <a16:creationId xmlns:a16="http://schemas.microsoft.com/office/drawing/2014/main" id="{29273126-1B1E-E5B2-DEC6-1853AB98A255}"/>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eaLnBrk="1" hangingPunct="1">
                <a:defRPr/>
              </a:pPr>
              <a:endParaRPr lang="es-ES" sz="2800">
                <a:solidFill>
                  <a:srgbClr val="FFFF00"/>
                </a:solidFill>
                <a:latin typeface="Arial" charset="0"/>
                <a:cs typeface="Arial" charset="0"/>
              </a:endParaRPr>
            </a:p>
          </p:txBody>
        </p:sp>
      </p:grpSp>
      <p:sp>
        <p:nvSpPr>
          <p:cNvPr id="14" name="CuadroTexto 13">
            <a:extLst>
              <a:ext uri="{FF2B5EF4-FFF2-40B4-BE49-F238E27FC236}">
                <a16:creationId xmlns:a16="http://schemas.microsoft.com/office/drawing/2014/main" id="{C21380D4-C813-07AC-9550-A598F70E3698}"/>
              </a:ext>
            </a:extLst>
          </p:cNvPr>
          <p:cNvSpPr txBox="1"/>
          <p:nvPr/>
        </p:nvSpPr>
        <p:spPr>
          <a:xfrm>
            <a:off x="4064542" y="2355868"/>
            <a:ext cx="6826102" cy="584775"/>
          </a:xfrm>
          <a:prstGeom prst="rect">
            <a:avLst/>
          </a:prstGeom>
          <a:noFill/>
        </p:spPr>
        <p:txBody>
          <a:bodyPr wrap="square" rtlCol="0">
            <a:spAutoFit/>
          </a:bodyPr>
          <a:lstStyle/>
          <a:p>
            <a:r>
              <a:rPr lang="es-ES" sz="3200" b="1" dirty="0">
                <a:solidFill>
                  <a:srgbClr val="FFFF00"/>
                </a:solidFill>
                <a:latin typeface="Arial" panose="020B0604020202020204" pitchFamily="34" charset="0"/>
                <a:cs typeface="Arial" panose="020B0604020202020204" pitchFamily="34" charset="0"/>
              </a:rPr>
              <a:t>Contraindicaciones</a:t>
            </a:r>
          </a:p>
        </p:txBody>
      </p:sp>
      <p:sp>
        <p:nvSpPr>
          <p:cNvPr id="15" name="Freeform 23">
            <a:extLst>
              <a:ext uri="{FF2B5EF4-FFF2-40B4-BE49-F238E27FC236}">
                <a16:creationId xmlns:a16="http://schemas.microsoft.com/office/drawing/2014/main" id="{9686E95F-1F38-3C92-87EE-C63F30A44178}"/>
              </a:ext>
            </a:extLst>
          </p:cNvPr>
          <p:cNvSpPr>
            <a:spLocks/>
          </p:cNvSpPr>
          <p:nvPr/>
        </p:nvSpPr>
        <p:spPr bwMode="gray">
          <a:xfrm>
            <a:off x="3531569" y="4044770"/>
            <a:ext cx="1394379" cy="1624384"/>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C000"/>
          </a:solidFill>
          <a:ln w="0">
            <a:noFill/>
            <a:prstDash val="solid"/>
            <a:round/>
            <a:headEnd/>
            <a:tailEnd/>
          </a:ln>
        </p:spPr>
        <p:txBody>
          <a:bodyPr/>
          <a:lstStyle/>
          <a:p>
            <a:pPr eaLnBrk="1" hangingPunct="1">
              <a:defRPr/>
            </a:pPr>
            <a:endParaRPr lang="es-ES">
              <a:latin typeface="Arial" charset="0"/>
              <a:cs typeface="Arial" charset="0"/>
            </a:endParaRPr>
          </a:p>
        </p:txBody>
      </p:sp>
      <p:sp>
        <p:nvSpPr>
          <p:cNvPr id="16" name="Freeform 25">
            <a:extLst>
              <a:ext uri="{FF2B5EF4-FFF2-40B4-BE49-F238E27FC236}">
                <a16:creationId xmlns:a16="http://schemas.microsoft.com/office/drawing/2014/main" id="{600388F5-A942-DA06-1DA8-30487B0FECDE}"/>
              </a:ext>
            </a:extLst>
          </p:cNvPr>
          <p:cNvSpPr>
            <a:spLocks/>
          </p:cNvSpPr>
          <p:nvPr/>
        </p:nvSpPr>
        <p:spPr bwMode="gray">
          <a:xfrm flipH="1">
            <a:off x="7093845" y="4047833"/>
            <a:ext cx="1318437" cy="1624384"/>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pPr eaLnBrk="1" hangingPunct="1">
              <a:defRPr/>
            </a:pPr>
            <a:endParaRPr lang="es-ES">
              <a:latin typeface="Arial" charset="0"/>
              <a:cs typeface="Arial" charset="0"/>
            </a:endParaRPr>
          </a:p>
        </p:txBody>
      </p:sp>
      <p:sp>
        <p:nvSpPr>
          <p:cNvPr id="17" name="AutoShape 20">
            <a:extLst>
              <a:ext uri="{FF2B5EF4-FFF2-40B4-BE49-F238E27FC236}">
                <a16:creationId xmlns:a16="http://schemas.microsoft.com/office/drawing/2014/main" id="{FEA8C2BC-AF9A-0A78-4807-14D3FE302C66}"/>
              </a:ext>
            </a:extLst>
          </p:cNvPr>
          <p:cNvSpPr>
            <a:spLocks noChangeArrowheads="1"/>
          </p:cNvSpPr>
          <p:nvPr/>
        </p:nvSpPr>
        <p:spPr bwMode="auto">
          <a:xfrm>
            <a:off x="945155" y="4641338"/>
            <a:ext cx="2286000" cy="1785938"/>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sz="2800" b="1" dirty="0"/>
              <a:t>Locales</a:t>
            </a:r>
          </a:p>
        </p:txBody>
      </p:sp>
      <p:sp>
        <p:nvSpPr>
          <p:cNvPr id="18" name="AutoShape 20">
            <a:extLst>
              <a:ext uri="{FF2B5EF4-FFF2-40B4-BE49-F238E27FC236}">
                <a16:creationId xmlns:a16="http://schemas.microsoft.com/office/drawing/2014/main" id="{52081560-5FD6-42A0-0BF5-AC1DBC88534D}"/>
              </a:ext>
            </a:extLst>
          </p:cNvPr>
          <p:cNvSpPr>
            <a:spLocks noChangeArrowheads="1"/>
          </p:cNvSpPr>
          <p:nvPr/>
        </p:nvSpPr>
        <p:spPr bwMode="auto">
          <a:xfrm>
            <a:off x="8788638" y="4641338"/>
            <a:ext cx="2286000" cy="1785938"/>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sz="2800" b="1" dirty="0"/>
              <a:t>Sistémicas</a:t>
            </a:r>
          </a:p>
        </p:txBody>
      </p:sp>
    </p:spTree>
    <p:extLst>
      <p:ext uri="{BB962C8B-B14F-4D97-AF65-F5344CB8AC3E}">
        <p14:creationId xmlns:p14="http://schemas.microsoft.com/office/powerpoint/2010/main" val="29699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from="(-#ppt_w/2)" to="(#ppt_x)" calcmode="lin" valueType="num">
                                      <p:cBhvr>
                                        <p:cTn id="7" dur="600" fill="hold">
                                          <p:stCondLst>
                                            <p:cond delay="0"/>
                                          </p:stCondLst>
                                        </p:cTn>
                                        <p:tgtEl>
                                          <p:spTgt spid="15"/>
                                        </p:tgtEl>
                                        <p:attrNameLst>
                                          <p:attrName>ppt_x</p:attrName>
                                        </p:attrNameLst>
                                      </p:cBhvr>
                                    </p:anim>
                                    <p:anim from="0" to="-1.0" calcmode="lin" valueType="num">
                                      <p:cBhvr>
                                        <p:cTn id="8" dur="200" decel="50000" autoRev="1" fill="hold">
                                          <p:stCondLst>
                                            <p:cond delay="600"/>
                                          </p:stCondLst>
                                        </p:cTn>
                                        <p:tgtEl>
                                          <p:spTgt spid="15"/>
                                        </p:tgtEl>
                                        <p:attrNameLst>
                                          <p:attrName>xshear</p:attrName>
                                        </p:attrNameLst>
                                      </p:cBhvr>
                                    </p:anim>
                                    <p:animScale>
                                      <p:cBhvr>
                                        <p:cTn id="9" dur="200" decel="100000" autoRev="1" fill="hold">
                                          <p:stCondLst>
                                            <p:cond delay="600"/>
                                          </p:stCondLst>
                                        </p:cTn>
                                        <p:tgtEl>
                                          <p:spTgt spid="15"/>
                                        </p:tgtEl>
                                      </p:cBhvr>
                                      <p:from x="100000" y="100000"/>
                                      <p:to x="80000" y="100000"/>
                                    </p:animScale>
                                    <p:anim by="(#ppt_h/3+#ppt_w*0.1)" calcmode="lin" valueType="num">
                                      <p:cBhvr additive="sum">
                                        <p:cTn id="10" dur="200" decel="100000" autoRev="1" fill="hold">
                                          <p:stCondLst>
                                            <p:cond delay="600"/>
                                          </p:stCondLst>
                                        </p:cTn>
                                        <p:tgtEl>
                                          <p:spTgt spid="1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from="(-#ppt_w/2)" to="(#ppt_x)" calcmode="lin" valueType="num">
                                      <p:cBhvr>
                                        <p:cTn id="15" dur="600" fill="hold">
                                          <p:stCondLst>
                                            <p:cond delay="0"/>
                                          </p:stCondLst>
                                        </p:cTn>
                                        <p:tgtEl>
                                          <p:spTgt spid="16"/>
                                        </p:tgtEl>
                                        <p:attrNameLst>
                                          <p:attrName>ppt_x</p:attrName>
                                        </p:attrNameLst>
                                      </p:cBhvr>
                                    </p:anim>
                                    <p:anim from="0" to="-1.0" calcmode="lin" valueType="num">
                                      <p:cBhvr>
                                        <p:cTn id="16" dur="200" decel="50000" autoRev="1" fill="hold">
                                          <p:stCondLst>
                                            <p:cond delay="600"/>
                                          </p:stCondLst>
                                        </p:cTn>
                                        <p:tgtEl>
                                          <p:spTgt spid="16"/>
                                        </p:tgtEl>
                                        <p:attrNameLst>
                                          <p:attrName>xshear</p:attrName>
                                        </p:attrNameLst>
                                      </p:cBhvr>
                                    </p:anim>
                                    <p:animScale>
                                      <p:cBhvr>
                                        <p:cTn id="17" dur="200" decel="100000" autoRev="1" fill="hold">
                                          <p:stCondLst>
                                            <p:cond delay="600"/>
                                          </p:stCondLst>
                                        </p:cTn>
                                        <p:tgtEl>
                                          <p:spTgt spid="16"/>
                                        </p:tgtEl>
                                      </p:cBhvr>
                                      <p:from x="100000" y="100000"/>
                                      <p:to x="80000" y="100000"/>
                                    </p:animScale>
                                    <p:anim by="(#ppt_h/3+#ppt_w*0.1)" calcmode="lin" valueType="num">
                                      <p:cBhvr additive="sum">
                                        <p:cTn id="18" dur="200" decel="100000" autoRev="1" fill="hold">
                                          <p:stCondLst>
                                            <p:cond delay="600"/>
                                          </p:stCondLst>
                                        </p:cTn>
                                        <p:tgtEl>
                                          <p:spTgt spid="16"/>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from="(-#ppt_w/2)" to="(#ppt_x)" calcmode="lin" valueType="num">
                                      <p:cBhvr>
                                        <p:cTn id="21" dur="600" fill="hold">
                                          <p:stCondLst>
                                            <p:cond delay="0"/>
                                          </p:stCondLst>
                                        </p:cTn>
                                        <p:tgtEl>
                                          <p:spTgt spid="17"/>
                                        </p:tgtEl>
                                        <p:attrNameLst>
                                          <p:attrName>ppt_x</p:attrName>
                                        </p:attrNameLst>
                                      </p:cBhvr>
                                    </p:anim>
                                    <p:anim from="0" to="-1.0" calcmode="lin" valueType="num">
                                      <p:cBhvr>
                                        <p:cTn id="22" dur="200" decel="50000" autoRev="1" fill="hold">
                                          <p:stCondLst>
                                            <p:cond delay="600"/>
                                          </p:stCondLst>
                                        </p:cTn>
                                        <p:tgtEl>
                                          <p:spTgt spid="17"/>
                                        </p:tgtEl>
                                        <p:attrNameLst>
                                          <p:attrName>xshear</p:attrName>
                                        </p:attrNameLst>
                                      </p:cBhvr>
                                    </p:anim>
                                    <p:animScale>
                                      <p:cBhvr>
                                        <p:cTn id="23" dur="200" decel="100000" autoRev="1" fill="hold">
                                          <p:stCondLst>
                                            <p:cond delay="600"/>
                                          </p:stCondLst>
                                        </p:cTn>
                                        <p:tgtEl>
                                          <p:spTgt spid="17"/>
                                        </p:tgtEl>
                                      </p:cBhvr>
                                      <p:from x="100000" y="100000"/>
                                      <p:to x="80000" y="100000"/>
                                    </p:animScale>
                                    <p:anim by="(#ppt_h/3+#ppt_w*0.1)" calcmode="lin" valueType="num">
                                      <p:cBhvr additive="sum">
                                        <p:cTn id="24" dur="200" decel="100000" autoRev="1" fill="hold">
                                          <p:stCondLst>
                                            <p:cond delay="600"/>
                                          </p:stCondLst>
                                        </p:cTn>
                                        <p:tgtEl>
                                          <p:spTgt spid="17"/>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from="(-#ppt_w/2)" to="(#ppt_x)" calcmode="lin" valueType="num">
                                      <p:cBhvr>
                                        <p:cTn id="27" dur="600" fill="hold">
                                          <p:stCondLst>
                                            <p:cond delay="0"/>
                                          </p:stCondLst>
                                        </p:cTn>
                                        <p:tgtEl>
                                          <p:spTgt spid="18"/>
                                        </p:tgtEl>
                                        <p:attrNameLst>
                                          <p:attrName>ppt_x</p:attrName>
                                        </p:attrNameLst>
                                      </p:cBhvr>
                                    </p:anim>
                                    <p:anim from="0" to="-1.0" calcmode="lin" valueType="num">
                                      <p:cBhvr>
                                        <p:cTn id="28" dur="200" decel="50000" autoRev="1" fill="hold">
                                          <p:stCondLst>
                                            <p:cond delay="600"/>
                                          </p:stCondLst>
                                        </p:cTn>
                                        <p:tgtEl>
                                          <p:spTgt spid="18"/>
                                        </p:tgtEl>
                                        <p:attrNameLst>
                                          <p:attrName>xshear</p:attrName>
                                        </p:attrNameLst>
                                      </p:cBhvr>
                                    </p:anim>
                                    <p:animScale>
                                      <p:cBhvr>
                                        <p:cTn id="29" dur="200" decel="100000" autoRev="1" fill="hold">
                                          <p:stCondLst>
                                            <p:cond delay="600"/>
                                          </p:stCondLst>
                                        </p:cTn>
                                        <p:tgtEl>
                                          <p:spTgt spid="18"/>
                                        </p:tgtEl>
                                      </p:cBhvr>
                                      <p:from x="100000" y="100000"/>
                                      <p:to x="80000" y="100000"/>
                                    </p:animScale>
                                    <p:anim by="(#ppt_h/3+#ppt_w*0.1)" calcmode="lin" valueType="num">
                                      <p:cBhvr additive="sum">
                                        <p:cTn id="30"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63A206-081C-BC59-AA0B-C4D475D5549D}"/>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8 Rectángulo redondeado">
            <a:extLst>
              <a:ext uri="{FF2B5EF4-FFF2-40B4-BE49-F238E27FC236}">
                <a16:creationId xmlns:a16="http://schemas.microsoft.com/office/drawing/2014/main" id="{F26E7455-BA91-21CC-1378-D70EEE546E76}"/>
              </a:ext>
            </a:extLst>
          </p:cNvPr>
          <p:cNvSpPr/>
          <p:nvPr/>
        </p:nvSpPr>
        <p:spPr>
          <a:xfrm flipV="1">
            <a:off x="2760509" y="1610855"/>
            <a:ext cx="6500858" cy="946986"/>
          </a:xfrm>
          <a:prstGeom prst="roundRect">
            <a:avLst>
              <a:gd name="adj" fmla="val 10000"/>
            </a:avLst>
          </a:prstGeom>
          <a:solidFill>
            <a:schemeClr val="accent5">
              <a:lumMod val="60000"/>
              <a:lumOff val="40000"/>
            </a:schemeClr>
          </a:solidFill>
          <a:ln>
            <a:solidFill>
              <a:srgbClr val="92D05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s-ES" dirty="0"/>
          </a:p>
        </p:txBody>
      </p:sp>
      <p:sp>
        <p:nvSpPr>
          <p:cNvPr id="5" name="10 Cerrar llave">
            <a:extLst>
              <a:ext uri="{FF2B5EF4-FFF2-40B4-BE49-F238E27FC236}">
                <a16:creationId xmlns:a16="http://schemas.microsoft.com/office/drawing/2014/main" id="{6DAFBEB6-7301-8F1F-9218-BB3DB39984C9}"/>
              </a:ext>
            </a:extLst>
          </p:cNvPr>
          <p:cNvSpPr/>
          <p:nvPr/>
        </p:nvSpPr>
        <p:spPr>
          <a:xfrm rot="16200000">
            <a:off x="5591839" y="-875813"/>
            <a:ext cx="838200" cy="7974418"/>
          </a:xfrm>
          <a:prstGeom prst="righ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grpSp>
        <p:nvGrpSpPr>
          <p:cNvPr id="6" name="11 Grupo">
            <a:extLst>
              <a:ext uri="{FF2B5EF4-FFF2-40B4-BE49-F238E27FC236}">
                <a16:creationId xmlns:a16="http://schemas.microsoft.com/office/drawing/2014/main" id="{2D9442AF-B830-01B0-CEF2-E09A175524A0}"/>
              </a:ext>
            </a:extLst>
          </p:cNvPr>
          <p:cNvGrpSpPr/>
          <p:nvPr/>
        </p:nvGrpSpPr>
        <p:grpSpPr>
          <a:xfrm>
            <a:off x="301877" y="3753328"/>
            <a:ext cx="2962318" cy="1247932"/>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19" name="12 Rectángulo redondeado">
              <a:extLst>
                <a:ext uri="{FF2B5EF4-FFF2-40B4-BE49-F238E27FC236}">
                  <a16:creationId xmlns:a16="http://schemas.microsoft.com/office/drawing/2014/main" id="{67CFD2AF-7A2C-2CFF-6548-B39DA4268D7A}"/>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13 Rectángulo">
              <a:extLst>
                <a:ext uri="{FF2B5EF4-FFF2-40B4-BE49-F238E27FC236}">
                  <a16:creationId xmlns:a16="http://schemas.microsoft.com/office/drawing/2014/main" id="{D00D83E9-1142-F56D-2EBE-A939C22E1186}"/>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1" name="11 Grupo">
            <a:extLst>
              <a:ext uri="{FF2B5EF4-FFF2-40B4-BE49-F238E27FC236}">
                <a16:creationId xmlns:a16="http://schemas.microsoft.com/office/drawing/2014/main" id="{F1D14A47-59A6-3A7C-BCBC-0FC67CAD13C2}"/>
              </a:ext>
            </a:extLst>
          </p:cNvPr>
          <p:cNvGrpSpPr/>
          <p:nvPr/>
        </p:nvGrpSpPr>
        <p:grpSpPr>
          <a:xfrm>
            <a:off x="4465401" y="3530496"/>
            <a:ext cx="2736583" cy="1247932"/>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22" name="12 Rectángulo redondeado">
              <a:extLst>
                <a:ext uri="{FF2B5EF4-FFF2-40B4-BE49-F238E27FC236}">
                  <a16:creationId xmlns:a16="http://schemas.microsoft.com/office/drawing/2014/main" id="{38EDD724-4CEA-0445-1A61-B539B4C925E7}"/>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13 Rectángulo">
              <a:extLst>
                <a:ext uri="{FF2B5EF4-FFF2-40B4-BE49-F238E27FC236}">
                  <a16:creationId xmlns:a16="http://schemas.microsoft.com/office/drawing/2014/main" id="{34E86A02-8FBD-7321-7D59-B5F7C779F76C}"/>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0" name="11 Grupo">
            <a:extLst>
              <a:ext uri="{FF2B5EF4-FFF2-40B4-BE49-F238E27FC236}">
                <a16:creationId xmlns:a16="http://schemas.microsoft.com/office/drawing/2014/main" id="{2D281F44-F684-2B5C-988D-3D39639293A3}"/>
              </a:ext>
            </a:extLst>
          </p:cNvPr>
          <p:cNvGrpSpPr/>
          <p:nvPr/>
        </p:nvGrpSpPr>
        <p:grpSpPr>
          <a:xfrm>
            <a:off x="8595360" y="3717383"/>
            <a:ext cx="3126995" cy="1247932"/>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31" name="12 Rectángulo redondeado">
              <a:extLst>
                <a:ext uri="{FF2B5EF4-FFF2-40B4-BE49-F238E27FC236}">
                  <a16:creationId xmlns:a16="http://schemas.microsoft.com/office/drawing/2014/main" id="{9153A1EC-50E3-3EFE-3302-DED4FBEC1EA5}"/>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13 Rectángulo">
              <a:extLst>
                <a:ext uri="{FF2B5EF4-FFF2-40B4-BE49-F238E27FC236}">
                  <a16:creationId xmlns:a16="http://schemas.microsoft.com/office/drawing/2014/main" id="{A6FEE158-35EB-B6C2-43D9-CE9DF67C4DDE}"/>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3" name="11 Grupo">
            <a:extLst>
              <a:ext uri="{FF2B5EF4-FFF2-40B4-BE49-F238E27FC236}">
                <a16:creationId xmlns:a16="http://schemas.microsoft.com/office/drawing/2014/main" id="{C977D003-5453-234C-F3FD-6FAD74CCEEB4}"/>
              </a:ext>
            </a:extLst>
          </p:cNvPr>
          <p:cNvGrpSpPr/>
          <p:nvPr/>
        </p:nvGrpSpPr>
        <p:grpSpPr>
          <a:xfrm>
            <a:off x="-3997673" y="4386436"/>
            <a:ext cx="11369396" cy="2198108"/>
            <a:chOff x="179423" y="19808"/>
            <a:chExt cx="11289777" cy="2108637"/>
          </a:xfrm>
          <a:scene3d>
            <a:camera prst="orthographicFront"/>
            <a:lightRig rig="threePt" dir="t">
              <a:rot lat="0" lon="0" rev="7500000"/>
            </a:lightRig>
          </a:scene3d>
        </p:grpSpPr>
        <p:sp>
          <p:nvSpPr>
            <p:cNvPr id="34" name="12 Rectángulo redondeado">
              <a:extLst>
                <a:ext uri="{FF2B5EF4-FFF2-40B4-BE49-F238E27FC236}">
                  <a16:creationId xmlns:a16="http://schemas.microsoft.com/office/drawing/2014/main" id="{E79EBB44-429F-7B29-E032-04BE57EDDE72}"/>
                </a:ext>
              </a:extLst>
            </p:cNvPr>
            <p:cNvSpPr/>
            <p:nvPr/>
          </p:nvSpPr>
          <p:spPr>
            <a:xfrm>
              <a:off x="8626829" y="743450"/>
              <a:ext cx="2842371" cy="1384995"/>
            </a:xfrm>
            <a:prstGeom prst="roundRect">
              <a:avLst>
                <a:gd name="adj" fmla="val 10000"/>
              </a:avLst>
            </a:prstGeom>
            <a:solidFill>
              <a:schemeClr val="accent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s-ES" dirty="0"/>
            </a:p>
          </p:txBody>
        </p:sp>
        <p:sp>
          <p:nvSpPr>
            <p:cNvPr id="35" name="13 Rectángulo">
              <a:extLst>
                <a:ext uri="{FF2B5EF4-FFF2-40B4-BE49-F238E27FC236}">
                  <a16:creationId xmlns:a16="http://schemas.microsoft.com/office/drawing/2014/main" id="{7DCFFF42-5625-C2E8-65DC-A24AA6A603E0}"/>
                </a:ext>
              </a:extLst>
            </p:cNvPr>
            <p:cNvSpPr/>
            <p:nvPr/>
          </p:nvSpPr>
          <p:spPr>
            <a:xfrm>
              <a:off x="179423" y="19808"/>
              <a:ext cx="2205117" cy="1174830"/>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36" name="CuadroTexto 35">
            <a:extLst>
              <a:ext uri="{FF2B5EF4-FFF2-40B4-BE49-F238E27FC236}">
                <a16:creationId xmlns:a16="http://schemas.microsoft.com/office/drawing/2014/main" id="{AD2FD338-4645-B1AE-4D7A-971A689BD417}"/>
              </a:ext>
            </a:extLst>
          </p:cNvPr>
          <p:cNvSpPr txBox="1"/>
          <p:nvPr/>
        </p:nvSpPr>
        <p:spPr>
          <a:xfrm>
            <a:off x="3216668" y="1805336"/>
            <a:ext cx="5523295" cy="584775"/>
          </a:xfrm>
          <a:prstGeom prst="rect">
            <a:avLst/>
          </a:prstGeom>
          <a:noFill/>
        </p:spPr>
        <p:txBody>
          <a:bodyPr wrap="square" rtlCol="0">
            <a:spAutoFit/>
          </a:bodyPr>
          <a:lstStyle/>
          <a:p>
            <a:r>
              <a:rPr lang="es-ES" sz="3200" b="1" dirty="0">
                <a:solidFill>
                  <a:schemeClr val="accent2">
                    <a:lumMod val="75000"/>
                  </a:schemeClr>
                </a:solidFill>
                <a:latin typeface="Arial" panose="020B0604020202020204" pitchFamily="34" charset="0"/>
                <a:cs typeface="Arial" panose="020B0604020202020204" pitchFamily="34" charset="0"/>
              </a:rPr>
              <a:t>Contraindicaciones locales</a:t>
            </a:r>
          </a:p>
        </p:txBody>
      </p:sp>
      <p:sp>
        <p:nvSpPr>
          <p:cNvPr id="38" name="CuadroTexto 37">
            <a:extLst>
              <a:ext uri="{FF2B5EF4-FFF2-40B4-BE49-F238E27FC236}">
                <a16:creationId xmlns:a16="http://schemas.microsoft.com/office/drawing/2014/main" id="{134B8A4F-06BB-DBB3-4F3E-B7E409F2E461}"/>
              </a:ext>
            </a:extLst>
          </p:cNvPr>
          <p:cNvSpPr txBox="1"/>
          <p:nvPr/>
        </p:nvSpPr>
        <p:spPr>
          <a:xfrm>
            <a:off x="301877" y="4115682"/>
            <a:ext cx="6097772" cy="523220"/>
          </a:xfrm>
          <a:prstGeom prst="rect">
            <a:avLst/>
          </a:prstGeom>
          <a:noFill/>
        </p:spPr>
        <p:txBody>
          <a:bodyPr wrap="square">
            <a:spAutoFit/>
          </a:bodyPr>
          <a:lstStyle/>
          <a:p>
            <a:r>
              <a:rPr lang="es-ES" sz="2800" b="1" dirty="0">
                <a:solidFill>
                  <a:schemeClr val="accent2">
                    <a:lumMod val="75000"/>
                  </a:schemeClr>
                </a:solidFill>
                <a:latin typeface="Arial" panose="020B0604020202020204" pitchFamily="34" charset="0"/>
                <a:cs typeface="Arial" panose="020B0604020202020204" pitchFamily="34" charset="0"/>
              </a:rPr>
              <a:t>Infección Aguda</a:t>
            </a:r>
            <a:endParaRPr lang="es-ES" sz="2800" b="1" dirty="0">
              <a:solidFill>
                <a:schemeClr val="accent2">
                  <a:lumMod val="75000"/>
                </a:schemeClr>
              </a:solidFill>
            </a:endParaRPr>
          </a:p>
        </p:txBody>
      </p:sp>
      <p:sp>
        <p:nvSpPr>
          <p:cNvPr id="42" name="CuadroTexto 41">
            <a:extLst>
              <a:ext uri="{FF2B5EF4-FFF2-40B4-BE49-F238E27FC236}">
                <a16:creationId xmlns:a16="http://schemas.microsoft.com/office/drawing/2014/main" id="{66A97733-6FCC-6BA0-F196-99499558A746}"/>
              </a:ext>
            </a:extLst>
          </p:cNvPr>
          <p:cNvSpPr txBox="1"/>
          <p:nvPr/>
        </p:nvSpPr>
        <p:spPr>
          <a:xfrm>
            <a:off x="8645528" y="3645373"/>
            <a:ext cx="3001390" cy="1384995"/>
          </a:xfrm>
          <a:prstGeom prst="rect">
            <a:avLst/>
          </a:prstGeom>
          <a:noFill/>
        </p:spPr>
        <p:txBody>
          <a:bodyPr wrap="square">
            <a:spAutoFit/>
          </a:bodyPr>
          <a:lstStyle/>
          <a:p>
            <a:pPr algn="ctr"/>
            <a:r>
              <a:rPr lang="es-ES" sz="2800" b="1" dirty="0">
                <a:solidFill>
                  <a:schemeClr val="accent2">
                    <a:lumMod val="75000"/>
                  </a:schemeClr>
                </a:solidFill>
                <a:latin typeface="Arial" panose="020B0604020202020204" pitchFamily="34" charset="0"/>
                <a:cs typeface="Arial" panose="020B0604020202020204" pitchFamily="34" charset="0"/>
              </a:rPr>
              <a:t>Dientes</a:t>
            </a:r>
            <a:r>
              <a:rPr lang="es-ES" sz="1800" b="1" dirty="0">
                <a:solidFill>
                  <a:srgbClr val="111111"/>
                </a:solidFill>
                <a:latin typeface="Arial" panose="020B0604020202020204" pitchFamily="34" charset="0"/>
                <a:cs typeface="Arial" panose="020B0604020202020204" pitchFamily="34" charset="0"/>
              </a:rPr>
              <a:t> </a:t>
            </a:r>
            <a:r>
              <a:rPr lang="es-ES" sz="2800" b="1" dirty="0">
                <a:solidFill>
                  <a:schemeClr val="accent2">
                    <a:lumMod val="75000"/>
                  </a:schemeClr>
                </a:solidFill>
                <a:latin typeface="Arial" panose="020B0604020202020204" pitchFamily="34" charset="0"/>
                <a:cs typeface="Arial" panose="020B0604020202020204" pitchFamily="34" charset="0"/>
              </a:rPr>
              <a:t>Incluidos en Neoplasias</a:t>
            </a:r>
          </a:p>
        </p:txBody>
      </p:sp>
      <p:sp>
        <p:nvSpPr>
          <p:cNvPr id="44" name="CuadroTexto 43">
            <a:extLst>
              <a:ext uri="{FF2B5EF4-FFF2-40B4-BE49-F238E27FC236}">
                <a16:creationId xmlns:a16="http://schemas.microsoft.com/office/drawing/2014/main" id="{31A2EDC8-2B14-3669-D434-902DC792D6A0}"/>
              </a:ext>
            </a:extLst>
          </p:cNvPr>
          <p:cNvSpPr txBox="1"/>
          <p:nvPr/>
        </p:nvSpPr>
        <p:spPr>
          <a:xfrm>
            <a:off x="4891682" y="3638628"/>
            <a:ext cx="1884022" cy="954107"/>
          </a:xfrm>
          <a:prstGeom prst="rect">
            <a:avLst/>
          </a:prstGeom>
          <a:noFill/>
        </p:spPr>
        <p:txBody>
          <a:bodyPr wrap="square">
            <a:spAutoFit/>
          </a:bodyPr>
          <a:lstStyle/>
          <a:p>
            <a:pPr algn="ctr"/>
            <a:r>
              <a:rPr lang="es-ES" sz="2800" b="1" dirty="0">
                <a:solidFill>
                  <a:schemeClr val="accent2">
                    <a:lumMod val="75000"/>
                  </a:schemeClr>
                </a:solidFill>
                <a:latin typeface="Arial" panose="020B0604020202020204" pitchFamily="34" charset="0"/>
                <a:cs typeface="Arial" panose="020B0604020202020204" pitchFamily="34" charset="0"/>
              </a:rPr>
              <a:t>Zona Irradiada</a:t>
            </a:r>
            <a:endParaRPr lang="es-ES" sz="2800" b="1" dirty="0">
              <a:solidFill>
                <a:schemeClr val="accent2">
                  <a:lumMod val="75000"/>
                </a:schemeClr>
              </a:solidFill>
            </a:endParaRPr>
          </a:p>
        </p:txBody>
      </p:sp>
      <p:sp>
        <p:nvSpPr>
          <p:cNvPr id="49" name="CuadroTexto 48">
            <a:extLst>
              <a:ext uri="{FF2B5EF4-FFF2-40B4-BE49-F238E27FC236}">
                <a16:creationId xmlns:a16="http://schemas.microsoft.com/office/drawing/2014/main" id="{2BE80CCC-B59A-742D-4376-32976949D251}"/>
              </a:ext>
            </a:extLst>
          </p:cNvPr>
          <p:cNvSpPr txBox="1"/>
          <p:nvPr/>
        </p:nvSpPr>
        <p:spPr>
          <a:xfrm>
            <a:off x="4891682" y="5379472"/>
            <a:ext cx="3320143" cy="954107"/>
          </a:xfrm>
          <a:prstGeom prst="rect">
            <a:avLst/>
          </a:prstGeom>
          <a:noFill/>
        </p:spPr>
        <p:txBody>
          <a:bodyPr wrap="square">
            <a:spAutoFit/>
          </a:bodyPr>
          <a:lstStyle/>
          <a:p>
            <a:r>
              <a:rPr lang="es-ES" sz="2800" b="1" dirty="0">
                <a:solidFill>
                  <a:schemeClr val="accent2">
                    <a:lumMod val="75000"/>
                  </a:schemeClr>
                </a:solidFill>
                <a:latin typeface="Arial" panose="020B0604020202020204" pitchFamily="34" charset="0"/>
                <a:cs typeface="Arial" panose="020B0604020202020204" pitchFamily="34" charset="0"/>
              </a:rPr>
              <a:t>Estomatitis Herpética</a:t>
            </a:r>
            <a:endParaRPr lang="es-ES" sz="2800" dirty="0">
              <a:solidFill>
                <a:schemeClr val="accent2">
                  <a:lumMod val="75000"/>
                </a:schemeClr>
              </a:solidFill>
            </a:endParaRPr>
          </a:p>
        </p:txBody>
      </p:sp>
    </p:spTree>
    <p:extLst>
      <p:ext uri="{BB962C8B-B14F-4D97-AF65-F5344CB8AC3E}">
        <p14:creationId xmlns:p14="http://schemas.microsoft.com/office/powerpoint/2010/main" val="381875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from="(-#ppt_w/2)" to="(#ppt_x)" calcmode="lin" valueType="num">
                                      <p:cBhvr>
                                        <p:cTn id="21" dur="600" fill="hold">
                                          <p:stCondLst>
                                            <p:cond delay="0"/>
                                          </p:stCondLst>
                                        </p:cTn>
                                        <p:tgtEl>
                                          <p:spTgt spid="21"/>
                                        </p:tgtEl>
                                        <p:attrNameLst>
                                          <p:attrName>ppt_x</p:attrName>
                                        </p:attrNameLst>
                                      </p:cBhvr>
                                    </p:anim>
                                    <p:anim from="0" to="-1.0" calcmode="lin" valueType="num">
                                      <p:cBhvr>
                                        <p:cTn id="22" dur="200" decel="50000" autoRev="1" fill="hold">
                                          <p:stCondLst>
                                            <p:cond delay="600"/>
                                          </p:stCondLst>
                                        </p:cTn>
                                        <p:tgtEl>
                                          <p:spTgt spid="21"/>
                                        </p:tgtEl>
                                        <p:attrNameLst>
                                          <p:attrName>xshear</p:attrName>
                                        </p:attrNameLst>
                                      </p:cBhvr>
                                    </p:anim>
                                    <p:animScale>
                                      <p:cBhvr>
                                        <p:cTn id="23" dur="200" decel="100000" autoRev="1" fill="hold">
                                          <p:stCondLst>
                                            <p:cond delay="600"/>
                                          </p:stCondLst>
                                        </p:cTn>
                                        <p:tgtEl>
                                          <p:spTgt spid="21"/>
                                        </p:tgtEl>
                                      </p:cBhvr>
                                      <p:from x="100000" y="100000"/>
                                      <p:to x="80000" y="100000"/>
                                    </p:animScale>
                                    <p:anim by="(#ppt_h/3+#ppt_w*0.1)" calcmode="lin" valueType="num">
                                      <p:cBhvr additive="sum">
                                        <p:cTn id="24" dur="200" decel="100000" autoRev="1" fill="hold">
                                          <p:stCondLst>
                                            <p:cond delay="600"/>
                                          </p:stCondLst>
                                        </p:cTn>
                                        <p:tgtEl>
                                          <p:spTgt spid="21"/>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from="(-#ppt_w/2)" to="(#ppt_x)" calcmode="lin" valueType="num">
                                      <p:cBhvr>
                                        <p:cTn id="29" dur="600" fill="hold">
                                          <p:stCondLst>
                                            <p:cond delay="0"/>
                                          </p:stCondLst>
                                        </p:cTn>
                                        <p:tgtEl>
                                          <p:spTgt spid="30"/>
                                        </p:tgtEl>
                                        <p:attrNameLst>
                                          <p:attrName>ppt_x</p:attrName>
                                        </p:attrNameLst>
                                      </p:cBhvr>
                                    </p:anim>
                                    <p:anim from="0" to="-1.0" calcmode="lin" valueType="num">
                                      <p:cBhvr>
                                        <p:cTn id="30" dur="200" decel="50000" autoRev="1" fill="hold">
                                          <p:stCondLst>
                                            <p:cond delay="600"/>
                                          </p:stCondLst>
                                        </p:cTn>
                                        <p:tgtEl>
                                          <p:spTgt spid="30"/>
                                        </p:tgtEl>
                                        <p:attrNameLst>
                                          <p:attrName>xshear</p:attrName>
                                        </p:attrNameLst>
                                      </p:cBhvr>
                                    </p:anim>
                                    <p:animScale>
                                      <p:cBhvr>
                                        <p:cTn id="31" dur="200" decel="100000" autoRev="1" fill="hold">
                                          <p:stCondLst>
                                            <p:cond delay="600"/>
                                          </p:stCondLst>
                                        </p:cTn>
                                        <p:tgtEl>
                                          <p:spTgt spid="30"/>
                                        </p:tgtEl>
                                      </p:cBhvr>
                                      <p:from x="100000" y="100000"/>
                                      <p:to x="80000" y="100000"/>
                                    </p:animScale>
                                    <p:anim by="(#ppt_h/3+#ppt_w*0.1)" calcmode="lin" valueType="num">
                                      <p:cBhvr additive="sum">
                                        <p:cTn id="32" dur="200" decel="100000" autoRev="1" fill="hold">
                                          <p:stCondLst>
                                            <p:cond delay="600"/>
                                          </p:stCondLst>
                                        </p:cTn>
                                        <p:tgtEl>
                                          <p:spTgt spid="30"/>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from="(-#ppt_w/2)" to="(#ppt_x)" calcmode="lin" valueType="num">
                                      <p:cBhvr>
                                        <p:cTn id="37" dur="600" fill="hold">
                                          <p:stCondLst>
                                            <p:cond delay="0"/>
                                          </p:stCondLst>
                                        </p:cTn>
                                        <p:tgtEl>
                                          <p:spTgt spid="33"/>
                                        </p:tgtEl>
                                        <p:attrNameLst>
                                          <p:attrName>ppt_x</p:attrName>
                                        </p:attrNameLst>
                                      </p:cBhvr>
                                    </p:anim>
                                    <p:anim from="0" to="-1.0" calcmode="lin" valueType="num">
                                      <p:cBhvr>
                                        <p:cTn id="38" dur="200" decel="50000" autoRev="1" fill="hold">
                                          <p:stCondLst>
                                            <p:cond delay="600"/>
                                          </p:stCondLst>
                                        </p:cTn>
                                        <p:tgtEl>
                                          <p:spTgt spid="33"/>
                                        </p:tgtEl>
                                        <p:attrNameLst>
                                          <p:attrName>xshear</p:attrName>
                                        </p:attrNameLst>
                                      </p:cBhvr>
                                    </p:anim>
                                    <p:animScale>
                                      <p:cBhvr>
                                        <p:cTn id="39" dur="200" decel="100000" autoRev="1" fill="hold">
                                          <p:stCondLst>
                                            <p:cond delay="600"/>
                                          </p:stCondLst>
                                        </p:cTn>
                                        <p:tgtEl>
                                          <p:spTgt spid="33"/>
                                        </p:tgtEl>
                                      </p:cBhvr>
                                      <p:from x="100000" y="100000"/>
                                      <p:to x="80000" y="100000"/>
                                    </p:animScale>
                                    <p:anim by="(#ppt_h/3+#ppt_w*0.1)" calcmode="lin" valueType="num">
                                      <p:cBhvr additive="sum">
                                        <p:cTn id="40" dur="200" decel="100000" autoRev="1" fill="hold">
                                          <p:stCondLst>
                                            <p:cond delay="600"/>
                                          </p:stCondLst>
                                        </p:cTn>
                                        <p:tgtEl>
                                          <p:spTgt spid="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63A206-081C-BC59-AA0B-C4D475D5549D}"/>
              </a:ext>
            </a:extLst>
          </p:cNvPr>
          <p:cNvPicPr>
            <a:picLocks noChangeAspect="1"/>
          </p:cNvPicPr>
          <p:nvPr/>
        </p:nvPicPr>
        <p:blipFill>
          <a:blip r:embed="rId2"/>
          <a:stretch>
            <a:fillRect/>
          </a:stretch>
        </p:blipFill>
        <p:spPr>
          <a:xfrm>
            <a:off x="6979468" y="0"/>
            <a:ext cx="5212532" cy="1286367"/>
          </a:xfrm>
          <a:prstGeom prst="rect">
            <a:avLst/>
          </a:prstGeom>
        </p:spPr>
      </p:pic>
      <p:sp>
        <p:nvSpPr>
          <p:cNvPr id="4" name="8 Rectángulo redondeado">
            <a:extLst>
              <a:ext uri="{FF2B5EF4-FFF2-40B4-BE49-F238E27FC236}">
                <a16:creationId xmlns:a16="http://schemas.microsoft.com/office/drawing/2014/main" id="{F26E7455-BA91-21CC-1378-D70EEE546E76}"/>
              </a:ext>
            </a:extLst>
          </p:cNvPr>
          <p:cNvSpPr/>
          <p:nvPr/>
        </p:nvSpPr>
        <p:spPr>
          <a:xfrm flipV="1">
            <a:off x="2760509" y="1610855"/>
            <a:ext cx="6500858" cy="946986"/>
          </a:xfrm>
          <a:prstGeom prst="roundRect">
            <a:avLst>
              <a:gd name="adj" fmla="val 10000"/>
            </a:avLst>
          </a:prstGeom>
          <a:solidFill>
            <a:schemeClr val="accent5">
              <a:lumMod val="60000"/>
              <a:lumOff val="40000"/>
            </a:schemeClr>
          </a:solidFill>
          <a:ln>
            <a:solidFill>
              <a:srgbClr val="92D05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s-ES" dirty="0"/>
          </a:p>
        </p:txBody>
      </p:sp>
      <p:sp>
        <p:nvSpPr>
          <p:cNvPr id="5" name="10 Cerrar llave">
            <a:extLst>
              <a:ext uri="{FF2B5EF4-FFF2-40B4-BE49-F238E27FC236}">
                <a16:creationId xmlns:a16="http://schemas.microsoft.com/office/drawing/2014/main" id="{6DAFBEB6-7301-8F1F-9218-BB3DB39984C9}"/>
              </a:ext>
            </a:extLst>
          </p:cNvPr>
          <p:cNvSpPr/>
          <p:nvPr/>
        </p:nvSpPr>
        <p:spPr>
          <a:xfrm rot="16200000">
            <a:off x="5591839" y="-875813"/>
            <a:ext cx="838200" cy="7974418"/>
          </a:xfrm>
          <a:prstGeom prst="righ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grpSp>
        <p:nvGrpSpPr>
          <p:cNvPr id="6" name="11 Grupo">
            <a:extLst>
              <a:ext uri="{FF2B5EF4-FFF2-40B4-BE49-F238E27FC236}">
                <a16:creationId xmlns:a16="http://schemas.microsoft.com/office/drawing/2014/main" id="{2D9442AF-B830-01B0-CEF2-E09A175524A0}"/>
              </a:ext>
            </a:extLst>
          </p:cNvPr>
          <p:cNvGrpSpPr/>
          <p:nvPr/>
        </p:nvGrpSpPr>
        <p:grpSpPr>
          <a:xfrm>
            <a:off x="301877" y="3753328"/>
            <a:ext cx="2962318" cy="1247932"/>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19" name="12 Rectángulo redondeado">
              <a:extLst>
                <a:ext uri="{FF2B5EF4-FFF2-40B4-BE49-F238E27FC236}">
                  <a16:creationId xmlns:a16="http://schemas.microsoft.com/office/drawing/2014/main" id="{67CFD2AF-7A2C-2CFF-6548-B39DA4268D7A}"/>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13 Rectángulo">
              <a:extLst>
                <a:ext uri="{FF2B5EF4-FFF2-40B4-BE49-F238E27FC236}">
                  <a16:creationId xmlns:a16="http://schemas.microsoft.com/office/drawing/2014/main" id="{D00D83E9-1142-F56D-2EBE-A939C22E1186}"/>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4" name="11 Grupo">
            <a:extLst>
              <a:ext uri="{FF2B5EF4-FFF2-40B4-BE49-F238E27FC236}">
                <a16:creationId xmlns:a16="http://schemas.microsoft.com/office/drawing/2014/main" id="{DF138D06-0D62-D240-F92D-7749DC6E9AC1}"/>
              </a:ext>
            </a:extLst>
          </p:cNvPr>
          <p:cNvGrpSpPr/>
          <p:nvPr/>
        </p:nvGrpSpPr>
        <p:grpSpPr>
          <a:xfrm>
            <a:off x="4300938" y="3771224"/>
            <a:ext cx="3205933" cy="1247932"/>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25" name="12 Rectángulo redondeado">
              <a:extLst>
                <a:ext uri="{FF2B5EF4-FFF2-40B4-BE49-F238E27FC236}">
                  <a16:creationId xmlns:a16="http://schemas.microsoft.com/office/drawing/2014/main" id="{610ACD94-8CE4-143E-C270-A2EE615D181D}"/>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13 Rectángulo">
              <a:extLst>
                <a:ext uri="{FF2B5EF4-FFF2-40B4-BE49-F238E27FC236}">
                  <a16:creationId xmlns:a16="http://schemas.microsoft.com/office/drawing/2014/main" id="{16475B73-92C4-C37E-F33F-12327ABE6B5A}"/>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7" name="11 Grupo">
            <a:extLst>
              <a:ext uri="{FF2B5EF4-FFF2-40B4-BE49-F238E27FC236}">
                <a16:creationId xmlns:a16="http://schemas.microsoft.com/office/drawing/2014/main" id="{B321BC9A-4621-E53E-D0E8-4DBC9480E969}"/>
              </a:ext>
            </a:extLst>
          </p:cNvPr>
          <p:cNvGrpSpPr/>
          <p:nvPr/>
        </p:nvGrpSpPr>
        <p:grpSpPr>
          <a:xfrm>
            <a:off x="2044995" y="5419810"/>
            <a:ext cx="3420000" cy="1384995"/>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28" name="12 Rectángulo redondeado">
              <a:extLst>
                <a:ext uri="{FF2B5EF4-FFF2-40B4-BE49-F238E27FC236}">
                  <a16:creationId xmlns:a16="http://schemas.microsoft.com/office/drawing/2014/main" id="{7C373530-D22C-70EA-8324-4F156B7CCCE6}"/>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13 Rectángulo">
              <a:extLst>
                <a:ext uri="{FF2B5EF4-FFF2-40B4-BE49-F238E27FC236}">
                  <a16:creationId xmlns:a16="http://schemas.microsoft.com/office/drawing/2014/main" id="{B5D27CDA-F26A-AC33-CF14-A1036F2AF6A1}"/>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0" name="11 Grupo">
            <a:extLst>
              <a:ext uri="{FF2B5EF4-FFF2-40B4-BE49-F238E27FC236}">
                <a16:creationId xmlns:a16="http://schemas.microsoft.com/office/drawing/2014/main" id="{2D281F44-F684-2B5C-988D-3D39639293A3}"/>
              </a:ext>
            </a:extLst>
          </p:cNvPr>
          <p:cNvGrpSpPr/>
          <p:nvPr/>
        </p:nvGrpSpPr>
        <p:grpSpPr>
          <a:xfrm>
            <a:off x="8595360" y="3717383"/>
            <a:ext cx="3126995" cy="1247932"/>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31" name="12 Rectángulo redondeado">
              <a:extLst>
                <a:ext uri="{FF2B5EF4-FFF2-40B4-BE49-F238E27FC236}">
                  <a16:creationId xmlns:a16="http://schemas.microsoft.com/office/drawing/2014/main" id="{9153A1EC-50E3-3EFE-3302-DED4FBEC1EA5}"/>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13 Rectángulo">
              <a:extLst>
                <a:ext uri="{FF2B5EF4-FFF2-40B4-BE49-F238E27FC236}">
                  <a16:creationId xmlns:a16="http://schemas.microsoft.com/office/drawing/2014/main" id="{A6FEE158-35EB-B6C2-43D9-CE9DF67C4DDE}"/>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36" name="CuadroTexto 35">
            <a:extLst>
              <a:ext uri="{FF2B5EF4-FFF2-40B4-BE49-F238E27FC236}">
                <a16:creationId xmlns:a16="http://schemas.microsoft.com/office/drawing/2014/main" id="{AD2FD338-4645-B1AE-4D7A-971A689BD417}"/>
              </a:ext>
            </a:extLst>
          </p:cNvPr>
          <p:cNvSpPr txBox="1"/>
          <p:nvPr/>
        </p:nvSpPr>
        <p:spPr>
          <a:xfrm>
            <a:off x="2845162" y="1805336"/>
            <a:ext cx="6500857" cy="584775"/>
          </a:xfrm>
          <a:prstGeom prst="rect">
            <a:avLst/>
          </a:prstGeom>
          <a:noFill/>
        </p:spPr>
        <p:txBody>
          <a:bodyPr wrap="square" rtlCol="0">
            <a:spAutoFit/>
          </a:bodyPr>
          <a:lstStyle/>
          <a:p>
            <a:r>
              <a:rPr lang="es-ES" sz="3200" b="1" dirty="0">
                <a:solidFill>
                  <a:schemeClr val="accent2">
                    <a:lumMod val="75000"/>
                  </a:schemeClr>
                </a:solidFill>
                <a:latin typeface="Arial" panose="020B0604020202020204" pitchFamily="34" charset="0"/>
                <a:cs typeface="Arial" panose="020B0604020202020204" pitchFamily="34" charset="0"/>
              </a:rPr>
              <a:t>Contraindicaciones sistémicas</a:t>
            </a:r>
          </a:p>
        </p:txBody>
      </p:sp>
      <p:sp>
        <p:nvSpPr>
          <p:cNvPr id="38" name="CuadroTexto 37">
            <a:extLst>
              <a:ext uri="{FF2B5EF4-FFF2-40B4-BE49-F238E27FC236}">
                <a16:creationId xmlns:a16="http://schemas.microsoft.com/office/drawing/2014/main" id="{134B8A4F-06BB-DBB3-4F3E-B7E409F2E461}"/>
              </a:ext>
            </a:extLst>
          </p:cNvPr>
          <p:cNvSpPr txBox="1"/>
          <p:nvPr/>
        </p:nvSpPr>
        <p:spPr>
          <a:xfrm>
            <a:off x="420693" y="3700503"/>
            <a:ext cx="2867265" cy="1384995"/>
          </a:xfrm>
          <a:prstGeom prst="rect">
            <a:avLst/>
          </a:prstGeom>
          <a:noFill/>
        </p:spPr>
        <p:txBody>
          <a:bodyPr wrap="square">
            <a:spAutoFit/>
          </a:bodyPr>
          <a:lstStyle/>
          <a:p>
            <a:pPr algn="ctr"/>
            <a:r>
              <a:rPr lang="es-ES" sz="2800" b="1" dirty="0">
                <a:solidFill>
                  <a:schemeClr val="accent2">
                    <a:lumMod val="75000"/>
                  </a:schemeClr>
                </a:solidFill>
                <a:latin typeface="Arial" panose="020B0604020202020204" pitchFamily="34" charset="0"/>
                <a:cs typeface="Arial" panose="020B0604020202020204" pitchFamily="34" charset="0"/>
              </a:rPr>
              <a:t>Enfermedades crónicas descontroladas</a:t>
            </a:r>
          </a:p>
        </p:txBody>
      </p:sp>
      <p:sp>
        <p:nvSpPr>
          <p:cNvPr id="7" name="CuadroTexto 6">
            <a:extLst>
              <a:ext uri="{FF2B5EF4-FFF2-40B4-BE49-F238E27FC236}">
                <a16:creationId xmlns:a16="http://schemas.microsoft.com/office/drawing/2014/main" id="{2AA8CD83-93BC-5562-9731-C940C4A56422}"/>
              </a:ext>
            </a:extLst>
          </p:cNvPr>
          <p:cNvSpPr txBox="1"/>
          <p:nvPr/>
        </p:nvSpPr>
        <p:spPr>
          <a:xfrm>
            <a:off x="4355807" y="3972009"/>
            <a:ext cx="3041939" cy="954107"/>
          </a:xfrm>
          <a:prstGeom prst="rect">
            <a:avLst/>
          </a:prstGeom>
          <a:noFill/>
        </p:spPr>
        <p:txBody>
          <a:bodyPr wrap="square">
            <a:spAutoFit/>
          </a:bodyPr>
          <a:lstStyle/>
          <a:p>
            <a:pPr algn="ctr"/>
            <a:r>
              <a:rPr lang="es-ES" sz="2800" b="1" dirty="0">
                <a:solidFill>
                  <a:schemeClr val="accent2">
                    <a:lumMod val="75000"/>
                  </a:schemeClr>
                </a:solidFill>
                <a:latin typeface="Arial" panose="020B0604020202020204" pitchFamily="34" charset="0"/>
                <a:cs typeface="Arial" panose="020B0604020202020204" pitchFamily="34" charset="0"/>
              </a:rPr>
              <a:t>Tratamiento farmacológico</a:t>
            </a:r>
            <a:endParaRPr lang="es-ES" sz="2800" b="1" dirty="0">
              <a:solidFill>
                <a:schemeClr val="accent2">
                  <a:lumMod val="75000"/>
                </a:schemeClr>
              </a:solidFill>
            </a:endParaRPr>
          </a:p>
        </p:txBody>
      </p:sp>
      <p:sp>
        <p:nvSpPr>
          <p:cNvPr id="9" name="CuadroTexto 8">
            <a:extLst>
              <a:ext uri="{FF2B5EF4-FFF2-40B4-BE49-F238E27FC236}">
                <a16:creationId xmlns:a16="http://schemas.microsoft.com/office/drawing/2014/main" id="{C8ED26DD-0860-634F-6922-A97285C0F5A3}"/>
              </a:ext>
            </a:extLst>
          </p:cNvPr>
          <p:cNvSpPr txBox="1"/>
          <p:nvPr/>
        </p:nvSpPr>
        <p:spPr>
          <a:xfrm>
            <a:off x="8787257" y="3648851"/>
            <a:ext cx="2743199" cy="1384995"/>
          </a:xfrm>
          <a:prstGeom prst="rect">
            <a:avLst/>
          </a:prstGeom>
          <a:noFill/>
        </p:spPr>
        <p:txBody>
          <a:bodyPr wrap="square">
            <a:spAutoFit/>
          </a:bodyPr>
          <a:lstStyle/>
          <a:p>
            <a:pPr algn="ctr"/>
            <a:r>
              <a:rPr lang="es-ES" sz="2800" b="1" dirty="0">
                <a:solidFill>
                  <a:schemeClr val="accent2">
                    <a:lumMod val="75000"/>
                  </a:schemeClr>
                </a:solidFill>
                <a:latin typeface="Arial" panose="020B0604020202020204" pitchFamily="34" charset="0"/>
                <a:cs typeface="Arial" panose="020B0604020202020204" pitchFamily="34" charset="0"/>
              </a:rPr>
              <a:t>Sistema inmunitario debilitado</a:t>
            </a:r>
            <a:endParaRPr lang="es-ES" sz="2800" b="1" dirty="0">
              <a:solidFill>
                <a:schemeClr val="accent2">
                  <a:lumMod val="75000"/>
                </a:schemeClr>
              </a:solidFill>
            </a:endParaRPr>
          </a:p>
        </p:txBody>
      </p:sp>
      <p:sp>
        <p:nvSpPr>
          <p:cNvPr id="11" name="CuadroTexto 10">
            <a:extLst>
              <a:ext uri="{FF2B5EF4-FFF2-40B4-BE49-F238E27FC236}">
                <a16:creationId xmlns:a16="http://schemas.microsoft.com/office/drawing/2014/main" id="{6ADF7352-8CB4-42A0-1205-D67EE91029FB}"/>
              </a:ext>
            </a:extLst>
          </p:cNvPr>
          <p:cNvSpPr txBox="1"/>
          <p:nvPr/>
        </p:nvSpPr>
        <p:spPr>
          <a:xfrm>
            <a:off x="2614409" y="5603355"/>
            <a:ext cx="2281170" cy="954107"/>
          </a:xfrm>
          <a:prstGeom prst="rect">
            <a:avLst/>
          </a:prstGeom>
          <a:noFill/>
        </p:spPr>
        <p:txBody>
          <a:bodyPr wrap="square">
            <a:spAutoFit/>
          </a:bodyPr>
          <a:lstStyle/>
          <a:p>
            <a:r>
              <a:rPr lang="es-ES" sz="2800" b="1" dirty="0">
                <a:solidFill>
                  <a:schemeClr val="accent2">
                    <a:lumMod val="75000"/>
                  </a:schemeClr>
                </a:solidFill>
                <a:latin typeface="Arial" panose="020B0604020202020204" pitchFamily="34" charset="0"/>
                <a:cs typeface="Arial" panose="020B0604020202020204" pitchFamily="34" charset="0"/>
              </a:rPr>
              <a:t>Epilepsia no controlada</a:t>
            </a:r>
            <a:endParaRPr lang="es-ES" sz="2800" dirty="0">
              <a:solidFill>
                <a:schemeClr val="accent2">
                  <a:lumMod val="75000"/>
                </a:schemeClr>
              </a:solidFill>
            </a:endParaRPr>
          </a:p>
        </p:txBody>
      </p:sp>
      <p:grpSp>
        <p:nvGrpSpPr>
          <p:cNvPr id="12" name="11 Grupo">
            <a:extLst>
              <a:ext uri="{FF2B5EF4-FFF2-40B4-BE49-F238E27FC236}">
                <a16:creationId xmlns:a16="http://schemas.microsoft.com/office/drawing/2014/main" id="{C8BFED13-B12B-7435-CE1E-B378B593DE6F}"/>
              </a:ext>
            </a:extLst>
          </p:cNvPr>
          <p:cNvGrpSpPr/>
          <p:nvPr/>
        </p:nvGrpSpPr>
        <p:grpSpPr>
          <a:xfrm>
            <a:off x="6727005" y="5387910"/>
            <a:ext cx="3420000" cy="1384995"/>
            <a:chOff x="142872" y="-16743"/>
            <a:chExt cx="2278219" cy="1247932"/>
          </a:xfrm>
          <a:solidFill>
            <a:schemeClr val="accent1">
              <a:lumMod val="40000"/>
              <a:lumOff val="60000"/>
            </a:schemeClr>
          </a:solidFill>
          <a:scene3d>
            <a:camera prst="orthographicFront"/>
            <a:lightRig rig="threePt" dir="t">
              <a:rot lat="0" lon="0" rev="7500000"/>
            </a:lightRig>
          </a:scene3d>
        </p:grpSpPr>
        <p:sp>
          <p:nvSpPr>
            <p:cNvPr id="13" name="12 Rectángulo redondeado">
              <a:extLst>
                <a:ext uri="{FF2B5EF4-FFF2-40B4-BE49-F238E27FC236}">
                  <a16:creationId xmlns:a16="http://schemas.microsoft.com/office/drawing/2014/main" id="{C4116E15-6860-939B-CE5F-032F0EF2C154}"/>
                </a:ext>
              </a:extLst>
            </p:cNvPr>
            <p:cNvSpPr/>
            <p:nvPr/>
          </p:nvSpPr>
          <p:spPr>
            <a:xfrm>
              <a:off x="142872" y="-16743"/>
              <a:ext cx="2278219" cy="124793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13 Rectángulo">
              <a:extLst>
                <a:ext uri="{FF2B5EF4-FFF2-40B4-BE49-F238E27FC236}">
                  <a16:creationId xmlns:a16="http://schemas.microsoft.com/office/drawing/2014/main" id="{045D6865-1EE7-9C72-D8E9-EB0C05E5DC89}"/>
                </a:ext>
              </a:extLst>
            </p:cNvPr>
            <p:cNvSpPr/>
            <p:nvPr/>
          </p:nvSpPr>
          <p:spPr>
            <a:xfrm>
              <a:off x="179423" y="19808"/>
              <a:ext cx="2205117" cy="1174830"/>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1" hangingPunct="1">
                <a:lnSpc>
                  <a:spcPct val="90000"/>
                </a:lnSpc>
                <a:spcAft>
                  <a:spcPct val="35000"/>
                </a:spcAft>
                <a:defRPr/>
              </a:pPr>
              <a:r>
                <a:rPr lang="en-US" b="1" dirty="0">
                  <a:effectLst>
                    <a:outerShdw blurRad="38100" dist="38100" dir="2700000" algn="tl">
                      <a:srgbClr val="000000">
                        <a:alpha val="43137"/>
                      </a:srgbClr>
                    </a:outerShdw>
                  </a:effectLst>
                  <a:latin typeface="Arial" pitchFamily="34" charset="0"/>
                  <a:cs typeface="Arial" pitchFamily="34" charset="0"/>
                </a:rPr>
                <a:t> </a:t>
              </a:r>
              <a:r>
                <a:rPr lang="en-US" sz="1600" b="1" dirty="0">
                  <a:effectLst>
                    <a:outerShdw blurRad="38100" dist="38100" dir="2700000" algn="tl">
                      <a:srgbClr val="000000">
                        <a:alpha val="43137"/>
                      </a:srgbClr>
                    </a:outerShdw>
                  </a:effectLst>
                  <a:latin typeface="Arial" pitchFamily="34" charset="0"/>
                  <a:cs typeface="Arial" pitchFamily="34" charset="0"/>
                </a:rPr>
                <a:t>        </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5" name="CuadroTexto 14">
            <a:extLst>
              <a:ext uri="{FF2B5EF4-FFF2-40B4-BE49-F238E27FC236}">
                <a16:creationId xmlns:a16="http://schemas.microsoft.com/office/drawing/2014/main" id="{3CE9623B-1AA2-E350-F469-C6D2F207451F}"/>
              </a:ext>
            </a:extLst>
          </p:cNvPr>
          <p:cNvSpPr txBox="1"/>
          <p:nvPr/>
        </p:nvSpPr>
        <p:spPr>
          <a:xfrm>
            <a:off x="6781874" y="5818797"/>
            <a:ext cx="3270657" cy="523220"/>
          </a:xfrm>
          <a:prstGeom prst="rect">
            <a:avLst/>
          </a:prstGeom>
          <a:noFill/>
        </p:spPr>
        <p:txBody>
          <a:bodyPr wrap="square" rtlCol="0">
            <a:spAutoFit/>
          </a:bodyPr>
          <a:lstStyle/>
          <a:p>
            <a:pPr algn="ctr"/>
            <a:r>
              <a:rPr lang="es-ES" sz="2800" b="1" dirty="0">
                <a:solidFill>
                  <a:schemeClr val="accent2">
                    <a:lumMod val="75000"/>
                  </a:schemeClr>
                </a:solidFill>
                <a:latin typeface="Arial" panose="020B0604020202020204" pitchFamily="34" charset="0"/>
                <a:cs typeface="Arial" panose="020B0604020202020204" pitchFamily="34" charset="0"/>
              </a:rPr>
              <a:t>Embarazo</a:t>
            </a:r>
          </a:p>
        </p:txBody>
      </p:sp>
    </p:spTree>
    <p:extLst>
      <p:ext uri="{BB962C8B-B14F-4D97-AF65-F5344CB8AC3E}">
        <p14:creationId xmlns:p14="http://schemas.microsoft.com/office/powerpoint/2010/main" val="13458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from="(-#ppt_w/2)" to="(#ppt_x)" calcmode="lin" valueType="num">
                                      <p:cBhvr>
                                        <p:cTn id="21" dur="600" fill="hold">
                                          <p:stCondLst>
                                            <p:cond delay="0"/>
                                          </p:stCondLst>
                                        </p:cTn>
                                        <p:tgtEl>
                                          <p:spTgt spid="24"/>
                                        </p:tgtEl>
                                        <p:attrNameLst>
                                          <p:attrName>ppt_x</p:attrName>
                                        </p:attrNameLst>
                                      </p:cBhvr>
                                    </p:anim>
                                    <p:anim from="0" to="-1.0" calcmode="lin" valueType="num">
                                      <p:cBhvr>
                                        <p:cTn id="22" dur="200" decel="50000" autoRev="1" fill="hold">
                                          <p:stCondLst>
                                            <p:cond delay="600"/>
                                          </p:stCondLst>
                                        </p:cTn>
                                        <p:tgtEl>
                                          <p:spTgt spid="24"/>
                                        </p:tgtEl>
                                        <p:attrNameLst>
                                          <p:attrName>xshear</p:attrName>
                                        </p:attrNameLst>
                                      </p:cBhvr>
                                    </p:anim>
                                    <p:animScale>
                                      <p:cBhvr>
                                        <p:cTn id="23" dur="200" decel="100000" autoRev="1" fill="hold">
                                          <p:stCondLst>
                                            <p:cond delay="600"/>
                                          </p:stCondLst>
                                        </p:cTn>
                                        <p:tgtEl>
                                          <p:spTgt spid="24"/>
                                        </p:tgtEl>
                                      </p:cBhvr>
                                      <p:from x="100000" y="100000"/>
                                      <p:to x="80000" y="100000"/>
                                    </p:animScale>
                                    <p:anim by="(#ppt_h/3+#ppt_w*0.1)" calcmode="lin" valueType="num">
                                      <p:cBhvr additive="sum">
                                        <p:cTn id="24" dur="200" decel="100000" autoRev="1" fill="hold">
                                          <p:stCondLst>
                                            <p:cond delay="600"/>
                                          </p:stCondLst>
                                        </p:cTn>
                                        <p:tgtEl>
                                          <p:spTgt spid="24"/>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from="(-#ppt_w/2)" to="(#ppt_x)" calcmode="lin" valueType="num">
                                      <p:cBhvr>
                                        <p:cTn id="29" dur="600" fill="hold">
                                          <p:stCondLst>
                                            <p:cond delay="0"/>
                                          </p:stCondLst>
                                        </p:cTn>
                                        <p:tgtEl>
                                          <p:spTgt spid="27"/>
                                        </p:tgtEl>
                                        <p:attrNameLst>
                                          <p:attrName>ppt_x</p:attrName>
                                        </p:attrNameLst>
                                      </p:cBhvr>
                                    </p:anim>
                                    <p:anim from="0" to="-1.0" calcmode="lin" valueType="num">
                                      <p:cBhvr>
                                        <p:cTn id="30" dur="200" decel="50000" autoRev="1" fill="hold">
                                          <p:stCondLst>
                                            <p:cond delay="600"/>
                                          </p:stCondLst>
                                        </p:cTn>
                                        <p:tgtEl>
                                          <p:spTgt spid="27"/>
                                        </p:tgtEl>
                                        <p:attrNameLst>
                                          <p:attrName>xshear</p:attrName>
                                        </p:attrNameLst>
                                      </p:cBhvr>
                                    </p:anim>
                                    <p:animScale>
                                      <p:cBhvr>
                                        <p:cTn id="31" dur="200" decel="100000" autoRev="1" fill="hold">
                                          <p:stCondLst>
                                            <p:cond delay="600"/>
                                          </p:stCondLst>
                                        </p:cTn>
                                        <p:tgtEl>
                                          <p:spTgt spid="27"/>
                                        </p:tgtEl>
                                      </p:cBhvr>
                                      <p:from x="100000" y="100000"/>
                                      <p:to x="80000" y="100000"/>
                                    </p:animScale>
                                    <p:anim by="(#ppt_h/3+#ppt_w*0.1)" calcmode="lin" valueType="num">
                                      <p:cBhvr additive="sum">
                                        <p:cTn id="32" dur="200" decel="100000" autoRev="1" fill="hold">
                                          <p:stCondLst>
                                            <p:cond delay="600"/>
                                          </p:stCondLst>
                                        </p:cTn>
                                        <p:tgtEl>
                                          <p:spTgt spid="27"/>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from="(-#ppt_w/2)" to="(#ppt_x)" calcmode="lin" valueType="num">
                                      <p:cBhvr>
                                        <p:cTn id="37" dur="600" fill="hold">
                                          <p:stCondLst>
                                            <p:cond delay="0"/>
                                          </p:stCondLst>
                                        </p:cTn>
                                        <p:tgtEl>
                                          <p:spTgt spid="30"/>
                                        </p:tgtEl>
                                        <p:attrNameLst>
                                          <p:attrName>ppt_x</p:attrName>
                                        </p:attrNameLst>
                                      </p:cBhvr>
                                    </p:anim>
                                    <p:anim from="0" to="-1.0" calcmode="lin" valueType="num">
                                      <p:cBhvr>
                                        <p:cTn id="38" dur="200" decel="50000" autoRev="1" fill="hold">
                                          <p:stCondLst>
                                            <p:cond delay="600"/>
                                          </p:stCondLst>
                                        </p:cTn>
                                        <p:tgtEl>
                                          <p:spTgt spid="30"/>
                                        </p:tgtEl>
                                        <p:attrNameLst>
                                          <p:attrName>xshear</p:attrName>
                                        </p:attrNameLst>
                                      </p:cBhvr>
                                    </p:anim>
                                    <p:animScale>
                                      <p:cBhvr>
                                        <p:cTn id="39" dur="200" decel="100000" autoRev="1" fill="hold">
                                          <p:stCondLst>
                                            <p:cond delay="600"/>
                                          </p:stCondLst>
                                        </p:cTn>
                                        <p:tgtEl>
                                          <p:spTgt spid="30"/>
                                        </p:tgtEl>
                                      </p:cBhvr>
                                      <p:from x="100000" y="100000"/>
                                      <p:to x="80000" y="100000"/>
                                    </p:animScale>
                                    <p:anim by="(#ppt_h/3+#ppt_w*0.1)" calcmode="lin" valueType="num">
                                      <p:cBhvr additive="sum">
                                        <p:cTn id="40" dur="200" decel="100000" autoRev="1" fill="hold">
                                          <p:stCondLst>
                                            <p:cond delay="600"/>
                                          </p:stCondLst>
                                        </p:cTn>
                                        <p:tgtEl>
                                          <p:spTgt spid="30"/>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from="(-#ppt_w/2)" to="(#ppt_x)" calcmode="lin" valueType="num">
                                      <p:cBhvr>
                                        <p:cTn id="45" dur="600" fill="hold">
                                          <p:stCondLst>
                                            <p:cond delay="0"/>
                                          </p:stCondLst>
                                        </p:cTn>
                                        <p:tgtEl>
                                          <p:spTgt spid="12"/>
                                        </p:tgtEl>
                                        <p:attrNameLst>
                                          <p:attrName>ppt_x</p:attrName>
                                        </p:attrNameLst>
                                      </p:cBhvr>
                                    </p:anim>
                                    <p:anim from="0" to="-1.0" calcmode="lin" valueType="num">
                                      <p:cBhvr>
                                        <p:cTn id="46" dur="200" decel="50000" autoRev="1" fill="hold">
                                          <p:stCondLst>
                                            <p:cond delay="600"/>
                                          </p:stCondLst>
                                        </p:cTn>
                                        <p:tgtEl>
                                          <p:spTgt spid="12"/>
                                        </p:tgtEl>
                                        <p:attrNameLst>
                                          <p:attrName>xshear</p:attrName>
                                        </p:attrNameLst>
                                      </p:cBhvr>
                                    </p:anim>
                                    <p:animScale>
                                      <p:cBhvr>
                                        <p:cTn id="47" dur="200" decel="100000" autoRev="1" fill="hold">
                                          <p:stCondLst>
                                            <p:cond delay="600"/>
                                          </p:stCondLst>
                                        </p:cTn>
                                        <p:tgtEl>
                                          <p:spTgt spid="12"/>
                                        </p:tgtEl>
                                      </p:cBhvr>
                                      <p:from x="100000" y="100000"/>
                                      <p:to x="80000" y="100000"/>
                                    </p:animScale>
                                    <p:anim by="(#ppt_h/3+#ppt_w*0.1)" calcmode="lin" valueType="num">
                                      <p:cBhvr additive="sum">
                                        <p:cTn id="48"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1621</Words>
  <Application>Microsoft Office PowerPoint</Application>
  <PresentationFormat>Panorámica</PresentationFormat>
  <Paragraphs>284</Paragraphs>
  <Slides>47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47</vt:i4>
      </vt:variant>
    </vt:vector>
  </HeadingPairs>
  <TitlesOfParts>
    <vt:vector size="57" baseType="lpstr">
      <vt:lpstr>Arial</vt:lpstr>
      <vt:lpstr>Calibri</vt:lpstr>
      <vt:lpstr>Calibri Light</vt:lpstr>
      <vt:lpstr>Georgia</vt:lpstr>
      <vt:lpstr>Helvetica</vt:lpstr>
      <vt:lpstr>Liberation Serif</vt:lpstr>
      <vt:lpstr>OpenSymbol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jpmtzl@infomed.sld.cu</dc:creator>
  <cp:lastModifiedBy>jpmtzl@infomed.sld.cu</cp:lastModifiedBy>
  <cp:revision>2</cp:revision>
  <dcterms:created xsi:type="dcterms:W3CDTF">2024-10-07T18:47:27Z</dcterms:created>
  <dcterms:modified xsi:type="dcterms:W3CDTF">2024-10-07T18:51:28Z</dcterms:modified>
</cp:coreProperties>
</file>