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Lst>
  <p:notesMasterIdLst>
    <p:notesMasterId r:id="rId80"/>
  </p:notesMasterIdLst>
  <p:sldIdLst>
    <p:sldId id="256" r:id="rId14"/>
    <p:sldId id="294" r:id="rId15"/>
    <p:sldId id="295" r:id="rId16"/>
    <p:sldId id="296" r:id="rId17"/>
    <p:sldId id="264" r:id="rId18"/>
    <p:sldId id="257" r:id="rId19"/>
    <p:sldId id="265" r:id="rId20"/>
    <p:sldId id="297" r:id="rId21"/>
    <p:sldId id="266" r:id="rId22"/>
    <p:sldId id="267" r:id="rId23"/>
    <p:sldId id="268" r:id="rId24"/>
    <p:sldId id="271" r:id="rId25"/>
    <p:sldId id="298" r:id="rId26"/>
    <p:sldId id="272" r:id="rId27"/>
    <p:sldId id="273" r:id="rId28"/>
    <p:sldId id="299" r:id="rId29"/>
    <p:sldId id="279" r:id="rId30"/>
    <p:sldId id="281" r:id="rId31"/>
    <p:sldId id="289" r:id="rId32"/>
    <p:sldId id="290" r:id="rId33"/>
    <p:sldId id="291" r:id="rId34"/>
    <p:sldId id="292" r:id="rId35"/>
    <p:sldId id="293" r:id="rId36"/>
    <p:sldId id="283" r:id="rId37"/>
    <p:sldId id="285" r:id="rId38"/>
    <p:sldId id="300" r:id="rId39"/>
    <p:sldId id="317" r:id="rId40"/>
    <p:sldId id="345" r:id="rId41"/>
    <p:sldId id="301" r:id="rId42"/>
    <p:sldId id="346" r:id="rId43"/>
    <p:sldId id="347" r:id="rId44"/>
    <p:sldId id="303" r:id="rId45"/>
    <p:sldId id="350" r:id="rId46"/>
    <p:sldId id="348" r:id="rId47"/>
    <p:sldId id="349" r:id="rId48"/>
    <p:sldId id="334" r:id="rId49"/>
    <p:sldId id="335" r:id="rId50"/>
    <p:sldId id="344" r:id="rId51"/>
    <p:sldId id="337" r:id="rId52"/>
    <p:sldId id="338" r:id="rId53"/>
    <p:sldId id="332" r:id="rId54"/>
    <p:sldId id="333" r:id="rId55"/>
    <p:sldId id="331" r:id="rId56"/>
    <p:sldId id="340" r:id="rId57"/>
    <p:sldId id="351" r:id="rId58"/>
    <p:sldId id="308" r:id="rId59"/>
    <p:sldId id="310" r:id="rId60"/>
    <p:sldId id="311" r:id="rId61"/>
    <p:sldId id="312" r:id="rId62"/>
    <p:sldId id="313" r:id="rId63"/>
    <p:sldId id="315" r:id="rId64"/>
    <p:sldId id="343" r:id="rId65"/>
    <p:sldId id="314" r:id="rId66"/>
    <p:sldId id="316" r:id="rId67"/>
    <p:sldId id="319" r:id="rId68"/>
    <p:sldId id="320" r:id="rId69"/>
    <p:sldId id="321" r:id="rId70"/>
    <p:sldId id="352" r:id="rId71"/>
    <p:sldId id="353" r:id="rId72"/>
    <p:sldId id="322" r:id="rId73"/>
    <p:sldId id="354" r:id="rId74"/>
    <p:sldId id="324" r:id="rId75"/>
    <p:sldId id="323" r:id="rId76"/>
    <p:sldId id="325" r:id="rId77"/>
    <p:sldId id="326" r:id="rId78"/>
    <p:sldId id="330" r:id="rId7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0036" autoAdjust="0"/>
  </p:normalViewPr>
  <p:slideViewPr>
    <p:cSldViewPr>
      <p:cViewPr varScale="1">
        <p:scale>
          <a:sx n="62" d="100"/>
          <a:sy n="62" d="100"/>
        </p:scale>
        <p:origin x="157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tableStyles" Target="tableStyle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A3B573-CA4C-4637-8B8A-5CC0EECDD506}" type="datetimeFigureOut">
              <a:rPr lang="es-ES" smtClean="0"/>
              <a:t>26/01/2021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D38160-D025-4A5C-A6D4-13C50DCD1CF7}" type="slidenum">
              <a:rPr lang="es-ES" smtClean="0"/>
              <a:t>‹Nº›</a:t>
            </a:fld>
            <a:endParaRPr lang="es-ES"/>
          </a:p>
        </p:txBody>
      </p:sp>
    </p:spTree>
    <p:extLst>
      <p:ext uri="{BB962C8B-B14F-4D97-AF65-F5344CB8AC3E}">
        <p14:creationId xmlns:p14="http://schemas.microsoft.com/office/powerpoint/2010/main" val="209101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kumimoji="0" lang="es-ES" sz="3200" b="1" i="0" u="none" strike="noStrike" kern="1200" cap="none" spc="0" normalizeH="0" baseline="0" noProof="0" dirty="0" smtClean="0">
                <a:ln>
                  <a:noFill/>
                </a:ln>
                <a:solidFill>
                  <a:prstClr val="black"/>
                </a:solidFill>
                <a:effectLst/>
                <a:uLnTx/>
                <a:uFillTx/>
                <a:latin typeface="+mn-lt"/>
                <a:ea typeface="Calibri" pitchFamily="34" charset="0"/>
                <a:cs typeface="Calibri" pitchFamily="34" charset="0"/>
              </a:rPr>
              <a:t>La función principal</a:t>
            </a:r>
            <a:r>
              <a:rPr kumimoji="0" lang="es-ES" sz="3200" b="0" i="0" u="none" strike="noStrike" kern="1200" cap="none" spc="0" normalizeH="0" baseline="0" noProof="0" dirty="0" smtClean="0">
                <a:ln>
                  <a:noFill/>
                </a:ln>
                <a:solidFill>
                  <a:prstClr val="black"/>
                </a:solidFill>
                <a:effectLst/>
                <a:uLnTx/>
                <a:uFillTx/>
                <a:latin typeface="+mn-lt"/>
                <a:ea typeface="Calibri" pitchFamily="34" charset="0"/>
                <a:cs typeface="Calibri" pitchFamily="34" charset="0"/>
              </a:rPr>
              <a:t> es el </a:t>
            </a:r>
            <a:r>
              <a:rPr kumimoji="0" lang="es-ES" sz="3200" b="1" i="0" u="none" strike="noStrike" kern="1200" cap="none" spc="0" normalizeH="0" baseline="0" noProof="0" dirty="0" smtClean="0">
                <a:ln>
                  <a:noFill/>
                </a:ln>
                <a:solidFill>
                  <a:srgbClr val="C00000"/>
                </a:solidFill>
                <a:effectLst/>
                <a:uLnTx/>
                <a:uFillTx/>
                <a:latin typeface="+mn-lt"/>
                <a:ea typeface="Calibri" pitchFamily="34" charset="0"/>
                <a:cs typeface="Calibri" pitchFamily="34" charset="0"/>
              </a:rPr>
              <a:t>intercambio de gases</a:t>
            </a:r>
            <a:r>
              <a:rPr kumimoji="0" lang="es-ES" sz="3200" b="0" i="0" u="none" strike="noStrike" kern="1200" cap="none" spc="0" normalizeH="0" baseline="0" noProof="0" dirty="0" smtClean="0">
                <a:ln>
                  <a:noFill/>
                </a:ln>
                <a:solidFill>
                  <a:prstClr val="black"/>
                </a:solidFill>
                <a:effectLst/>
                <a:uLnTx/>
                <a:uFillTx/>
                <a:latin typeface="+mn-lt"/>
                <a:ea typeface="Calibri" pitchFamily="34" charset="0"/>
                <a:cs typeface="Calibri" pitchFamily="34" charset="0"/>
              </a:rPr>
              <a:t>, aunque contribuye al mantenimiento del equilibrio ácido-base, interviene en la fonación, la olfacción, la defensa del organismo, diversas funciones metabólicas y regulación de la presión arterial. </a:t>
            </a:r>
            <a:endParaRPr lang="es-ES" dirty="0"/>
          </a:p>
        </p:txBody>
      </p:sp>
      <p:sp>
        <p:nvSpPr>
          <p:cNvPr id="4" name="3 Marcador de número de diapositiva"/>
          <p:cNvSpPr>
            <a:spLocks noGrp="1"/>
          </p:cNvSpPr>
          <p:nvPr>
            <p:ph type="sldNum" sz="quarter" idx="10"/>
          </p:nvPr>
        </p:nvSpPr>
        <p:spPr/>
        <p:txBody>
          <a:bodyPr/>
          <a:lstStyle/>
          <a:p>
            <a:fld id="{3CD38160-D025-4A5C-A6D4-13C50DCD1CF7}" type="slidenum">
              <a:rPr lang="es-ES" smtClean="0"/>
              <a:t>5</a:t>
            </a:fld>
            <a:endParaRPr lang="es-ES"/>
          </a:p>
        </p:txBody>
      </p:sp>
    </p:spTree>
    <p:extLst>
      <p:ext uri="{BB962C8B-B14F-4D97-AF65-F5344CB8AC3E}">
        <p14:creationId xmlns:p14="http://schemas.microsoft.com/office/powerpoint/2010/main" val="232375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La contracción del diafragma es responsable 75%</a:t>
            </a:r>
            <a:r>
              <a:rPr lang="es-ES" baseline="0" dirty="0" smtClean="0"/>
              <a:t> de q el aire entre. El embarazo, la obesidad, ropa muy ceñida afectan el aplanamiento de él.</a:t>
            </a:r>
            <a:endParaRPr lang="es-ES" dirty="0"/>
          </a:p>
        </p:txBody>
      </p:sp>
      <p:sp>
        <p:nvSpPr>
          <p:cNvPr id="4" name="3 Marcador de número de diapositiva"/>
          <p:cNvSpPr>
            <a:spLocks noGrp="1"/>
          </p:cNvSpPr>
          <p:nvPr>
            <p:ph type="sldNum" sz="quarter" idx="10"/>
          </p:nvPr>
        </p:nvSpPr>
        <p:spPr/>
        <p:txBody>
          <a:bodyPr/>
          <a:lstStyle/>
          <a:p>
            <a:fld id="{3CD38160-D025-4A5C-A6D4-13C50DCD1CF7}" type="slidenum">
              <a:rPr lang="es-ES" smtClean="0"/>
              <a:t>9</a:t>
            </a:fld>
            <a:endParaRPr lang="es-ES"/>
          </a:p>
        </p:txBody>
      </p:sp>
    </p:spTree>
    <p:extLst>
      <p:ext uri="{BB962C8B-B14F-4D97-AF65-F5344CB8AC3E}">
        <p14:creationId xmlns:p14="http://schemas.microsoft.com/office/powerpoint/2010/main" val="259749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Los trastornos ventilatorios no son simple, siempre son mixtos.</a:t>
            </a:r>
            <a:endParaRPr lang="es-ES" dirty="0"/>
          </a:p>
        </p:txBody>
      </p:sp>
      <p:sp>
        <p:nvSpPr>
          <p:cNvPr id="4" name="3 Marcador de número de diapositiva"/>
          <p:cNvSpPr>
            <a:spLocks noGrp="1"/>
          </p:cNvSpPr>
          <p:nvPr>
            <p:ph type="sldNum" sz="quarter" idx="10"/>
          </p:nvPr>
        </p:nvSpPr>
        <p:spPr/>
        <p:txBody>
          <a:bodyPr/>
          <a:lstStyle/>
          <a:p>
            <a:fld id="{3CD38160-D025-4A5C-A6D4-13C50DCD1CF7}" type="slidenum">
              <a:rPr lang="es-ES" smtClean="0"/>
              <a:t>13</a:t>
            </a:fld>
            <a:endParaRPr lang="es-ES"/>
          </a:p>
        </p:txBody>
      </p:sp>
    </p:spTree>
    <p:extLst>
      <p:ext uri="{BB962C8B-B14F-4D97-AF65-F5344CB8AC3E}">
        <p14:creationId xmlns:p14="http://schemas.microsoft.com/office/powerpoint/2010/main" val="73862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El pulmón es un cuerpo elástico y distensible (</a:t>
            </a:r>
            <a:r>
              <a:rPr lang="es-ES" dirty="0" err="1" smtClean="0"/>
              <a:t>complianza</a:t>
            </a:r>
            <a:r>
              <a:rPr lang="es-ES" dirty="0" smtClean="0"/>
              <a:t>) al mismo tiempo.</a:t>
            </a:r>
            <a:endParaRPr lang="es-ES" dirty="0"/>
          </a:p>
        </p:txBody>
      </p:sp>
      <p:sp>
        <p:nvSpPr>
          <p:cNvPr id="4" name="3 Marcador de número de diapositiva"/>
          <p:cNvSpPr>
            <a:spLocks noGrp="1"/>
          </p:cNvSpPr>
          <p:nvPr>
            <p:ph type="sldNum" sz="quarter" idx="10"/>
          </p:nvPr>
        </p:nvSpPr>
        <p:spPr/>
        <p:txBody>
          <a:bodyPr/>
          <a:lstStyle/>
          <a:p>
            <a:fld id="{3CD38160-D025-4A5C-A6D4-13C50DCD1CF7}" type="slidenum">
              <a:rPr lang="es-ES" smtClean="0"/>
              <a:t>14</a:t>
            </a:fld>
            <a:endParaRPr lang="es-ES"/>
          </a:p>
        </p:txBody>
      </p:sp>
    </p:spTree>
    <p:extLst>
      <p:ext uri="{BB962C8B-B14F-4D97-AF65-F5344CB8AC3E}">
        <p14:creationId xmlns:p14="http://schemas.microsoft.com/office/powerpoint/2010/main" val="3348692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
        <p:nvSpPr>
          <p:cNvPr id="399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fld id="{793BD490-7C4D-407C-8104-BA961FE8EAFD}" type="slidenum">
              <a:rPr lang="es-ES" sz="1200" b="0">
                <a:solidFill>
                  <a:prstClr val="black"/>
                </a:solidFill>
              </a:rPr>
              <a:pPr eaLnBrk="1" hangingPunct="1"/>
              <a:t>56</a:t>
            </a:fld>
            <a:endParaRPr lang="es-ES" sz="1200" b="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35F4354-6B66-4D07-AC69-C5200250A7E3}"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930739228"/>
      </p:ext>
    </p:extLst>
  </p:cSld>
  <p:clrMapOvr>
    <a:masterClrMapping/>
  </p:clrMapOvr>
  <p:transition spd="med">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3F749AB-5E66-4CEE-BD10-DD4CB60CAE4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22562962"/>
      </p:ext>
    </p:extLst>
  </p:cSld>
  <p:clrMapOvr>
    <a:masterClrMapping/>
  </p:clrMapOvr>
  <p:transition spd="med">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468E380-E732-4C8F-838F-E1024D72EF1A}"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051667299"/>
      </p:ext>
    </p:extLst>
  </p:cSld>
  <p:clrMapOvr>
    <a:masterClrMapping/>
  </p:clrMapOvr>
  <p:transition spd="med">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1E519C5-0236-491C-9783-C54E0046208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058799703"/>
      </p:ext>
    </p:extLst>
  </p:cSld>
  <p:clrMapOvr>
    <a:masterClrMapping/>
  </p:clrMapOvr>
  <p:transition spd="med">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6E242ACF-0128-417C-8C7C-5811581CA32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217867324"/>
      </p:ext>
    </p:extLst>
  </p:cSld>
  <p:clrMapOvr>
    <a:masterClrMapping/>
  </p:clrMapOvr>
  <p:transition spd="med">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4747064B-F05B-4C65-A418-BE38535B288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09194965"/>
      </p:ext>
    </p:extLst>
  </p:cSld>
  <p:clrMapOvr>
    <a:masterClrMapping/>
  </p:clrMapOvr>
  <p:transition spd="med">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3C281C2B-2A52-42CF-B26D-857737731785}"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626254975"/>
      </p:ext>
    </p:extLst>
  </p:cSld>
  <p:clrMapOvr>
    <a:masterClrMapping/>
  </p:clrMapOvr>
  <p:transition spd="med">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91CAA93C-FB4B-40E0-AF6F-EB93C29A7CE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066958727"/>
      </p:ext>
    </p:extLst>
  </p:cSld>
  <p:clrMapOvr>
    <a:masterClrMapping/>
  </p:clrMapOvr>
  <p:transition spd="med">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90DFE0F-4607-41FA-B159-5EB14A4D5C5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769369764"/>
      </p:ext>
    </p:extLst>
  </p:cSld>
  <p:clrMapOvr>
    <a:masterClrMapping/>
  </p:clrMapOvr>
  <p:transition spd="med">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F2D5A69-7C86-45BF-9C54-862296F0DC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10130215"/>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74C020C-73EA-43ED-B442-E499D9A0057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072020958"/>
      </p:ext>
    </p:extLst>
  </p:cSld>
  <p:clrMapOvr>
    <a:masterClrMapping/>
  </p:clrMapOvr>
  <p:transition spd="med">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35F4354-6B66-4D07-AC69-C5200250A7E3}"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53423393"/>
      </p:ext>
    </p:extLst>
  </p:cSld>
  <p:clrMapOvr>
    <a:masterClrMapping/>
  </p:clrMapOvr>
  <p:transition spd="med">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3F749AB-5E66-4CEE-BD10-DD4CB60CAE4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249591849"/>
      </p:ext>
    </p:extLst>
  </p:cSld>
  <p:clrMapOvr>
    <a:masterClrMapping/>
  </p:clrMapOvr>
  <p:transition spd="med">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468E380-E732-4C8F-838F-E1024D72EF1A}"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648637335"/>
      </p:ext>
    </p:extLst>
  </p:cSld>
  <p:clrMapOvr>
    <a:masterClrMapping/>
  </p:clrMapOvr>
  <p:transition spd="med">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1E519C5-0236-491C-9783-C54E0046208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823592818"/>
      </p:ext>
    </p:extLst>
  </p:cSld>
  <p:clrMapOvr>
    <a:masterClrMapping/>
  </p:clrMapOvr>
  <p:transition spd="med">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6E242ACF-0128-417C-8C7C-5811581CA32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182490898"/>
      </p:ext>
    </p:extLst>
  </p:cSld>
  <p:clrMapOvr>
    <a:masterClrMapping/>
  </p:clrMapOvr>
  <p:transition spd="med">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4747064B-F05B-4C65-A418-BE38535B288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92674377"/>
      </p:ext>
    </p:extLst>
  </p:cSld>
  <p:clrMapOvr>
    <a:masterClrMapping/>
  </p:clrMapOvr>
  <p:transition spd="med">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3C281C2B-2A52-42CF-B26D-857737731785}"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84035953"/>
      </p:ext>
    </p:extLst>
  </p:cSld>
  <p:clrMapOvr>
    <a:masterClrMapping/>
  </p:clrMapOvr>
  <p:transition spd="med">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91CAA93C-FB4B-40E0-AF6F-EB93C29A7CE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661092873"/>
      </p:ext>
    </p:extLst>
  </p:cSld>
  <p:clrMapOvr>
    <a:masterClrMapping/>
  </p:clrMapOvr>
  <p:transition spd="med">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90DFE0F-4607-41FA-B159-5EB14A4D5C5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70923685"/>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D06A227-BA53-4FC6-8832-C75187770C6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906216068"/>
      </p:ext>
    </p:extLst>
  </p:cSld>
  <p:clrMapOvr>
    <a:masterClrMapping/>
  </p:clrMapOvr>
  <p:transition spd="med">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F2D5A69-7C86-45BF-9C54-862296F0DC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800466086"/>
      </p:ext>
    </p:extLst>
  </p:cSld>
  <p:clrMapOvr>
    <a:masterClrMapping/>
  </p:clrMapOvr>
  <p:transition spd="med">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74C020C-73EA-43ED-B442-E499D9A0057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310309347"/>
      </p:ext>
    </p:extLst>
  </p:cSld>
  <p:clrMapOvr>
    <a:masterClrMapping/>
  </p:clrMapOvr>
  <p:transition spd="med">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35F4354-6B66-4D07-AC69-C5200250A7E3}"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521094760"/>
      </p:ext>
    </p:extLst>
  </p:cSld>
  <p:clrMapOvr>
    <a:masterClrMapping/>
  </p:clrMapOvr>
  <p:transition spd="med">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3F749AB-5E66-4CEE-BD10-DD4CB60CAE4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92039952"/>
      </p:ext>
    </p:extLst>
  </p:cSld>
  <p:clrMapOvr>
    <a:masterClrMapping/>
  </p:clrMapOvr>
  <p:transition spd="med">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468E380-E732-4C8F-838F-E1024D72EF1A}"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051540401"/>
      </p:ext>
    </p:extLst>
  </p:cSld>
  <p:clrMapOvr>
    <a:masterClrMapping/>
  </p:clrMapOvr>
  <p:transition spd="med">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1E519C5-0236-491C-9783-C54E0046208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897857082"/>
      </p:ext>
    </p:extLst>
  </p:cSld>
  <p:clrMapOvr>
    <a:masterClrMapping/>
  </p:clrMapOvr>
  <p:transition spd="med">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6E242ACF-0128-417C-8C7C-5811581CA32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189995121"/>
      </p:ext>
    </p:extLst>
  </p:cSld>
  <p:clrMapOvr>
    <a:masterClrMapping/>
  </p:clrMapOvr>
  <p:transition spd="med">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4747064B-F05B-4C65-A418-BE38535B288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265679676"/>
      </p:ext>
    </p:extLst>
  </p:cSld>
  <p:clrMapOvr>
    <a:masterClrMapping/>
  </p:clrMapOvr>
  <p:transition spd="med">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3C281C2B-2A52-42CF-B26D-857737731785}"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618689027"/>
      </p:ext>
    </p:extLst>
  </p:cSld>
  <p:clrMapOvr>
    <a:masterClrMapping/>
  </p:clrMapOvr>
  <p:transition spd="med">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91CAA93C-FB4B-40E0-AF6F-EB93C29A7CE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194018904"/>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8E0B323-07DE-4E1D-BF3D-08B76F0B4D9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32176923"/>
      </p:ext>
    </p:extLst>
  </p:cSld>
  <p:clrMapOvr>
    <a:masterClrMapping/>
  </p:clrMapOvr>
  <p:transition spd="med">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90DFE0F-4607-41FA-B159-5EB14A4D5C5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532921095"/>
      </p:ext>
    </p:extLst>
  </p:cSld>
  <p:clrMapOvr>
    <a:masterClrMapping/>
  </p:clrMapOvr>
  <p:transition spd="med">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F2D5A69-7C86-45BF-9C54-862296F0DC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540981569"/>
      </p:ext>
    </p:extLst>
  </p:cSld>
  <p:clrMapOvr>
    <a:masterClrMapping/>
  </p:clrMapOvr>
  <p:transition spd="med">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74C020C-73EA-43ED-B442-E499D9A0057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184922594"/>
      </p:ext>
    </p:extLst>
  </p:cSld>
  <p:clrMapOvr>
    <a:masterClrMapping/>
  </p:clrMapOvr>
  <p:transition spd="med">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190347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798603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004375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0191990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0138893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6100730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76236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E74C6D3-EBF4-4C89-976D-1C6AD55072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996653617"/>
      </p:ext>
    </p:extLst>
  </p:cSld>
  <p:clrMapOvr>
    <a:masterClrMapping/>
  </p:clrMapOvr>
  <p:transition spd="med">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9310524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556855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11685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66091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D2E4888-C276-4069-B420-C7991798410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560240766"/>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8348EBD0-0B09-4F51-BC95-CB161313D5B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595298674"/>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C2C28E63-6849-4C89-B504-532C4B174AF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890126250"/>
      </p:ext>
    </p:extLst>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50EA44BD-3C4A-4585-AD14-5C85EE020BE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602185749"/>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34EEA3D-06AC-4C2C-A5C2-942DAA6E05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923380049"/>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46DAA6C-0434-4A29-A6CF-7016AD98B2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282009832"/>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ECD5FD3-A5E2-459D-8307-6A9885A976C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657507895"/>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7550799-E9FB-4379-B0CA-F1DB8BAC949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175941286"/>
      </p:ext>
    </p:extLst>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D06A227-BA53-4FC6-8832-C75187770C6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692566782"/>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8E0B323-07DE-4E1D-BF3D-08B76F0B4D9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2978200"/>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E74C6D3-EBF4-4C89-976D-1C6AD55072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379441065"/>
      </p:ext>
    </p:extLst>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D2E4888-C276-4069-B420-C7991798410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465428752"/>
      </p:ext>
    </p:extLst>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8348EBD0-0B09-4F51-BC95-CB161313D5B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796226970"/>
      </p:ext>
    </p:extLst>
  </p:cSld>
  <p:clrMapOvr>
    <a:masterClrMapping/>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C2C28E63-6849-4C89-B504-532C4B174AF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72648729"/>
      </p:ext>
    </p:extLst>
  </p:cSld>
  <p:clrMapOvr>
    <a:masterClrMapping/>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50EA44BD-3C4A-4585-AD14-5C85EE020BE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310920106"/>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34EEA3D-06AC-4C2C-A5C2-942DAA6E05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725670170"/>
      </p:ext>
    </p:extLst>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46DAA6C-0434-4A29-A6CF-7016AD98B2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030104715"/>
      </p:ext>
    </p:extLst>
  </p:cSld>
  <p:clrMapOvr>
    <a:masterClrMapping/>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ECD5FD3-A5E2-459D-8307-6A9885A976C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75553923"/>
      </p:ext>
    </p:extLst>
  </p:cSld>
  <p:clrMapOvr>
    <a:masterClrMapping/>
  </p:clrMapOvr>
  <p:transition spd="med">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7550799-E9FB-4379-B0CA-F1DB8BAC949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149408463"/>
      </p:ext>
    </p:extLst>
  </p:cSld>
  <p:clrMapOvr>
    <a:masterClrMapping/>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D06A227-BA53-4FC6-8832-C75187770C6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492945105"/>
      </p:ext>
    </p:extLst>
  </p:cSld>
  <p:clrMapOvr>
    <a:masterClrMapping/>
  </p:clrMapOvr>
  <p:transition spd="med">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8E0B323-07DE-4E1D-BF3D-08B76F0B4D9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588335281"/>
      </p:ext>
    </p:extLst>
  </p:cSld>
  <p:clrMapOvr>
    <a:masterClrMapping/>
  </p:clrMapOvr>
  <p:transition spd="med">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E74C6D3-EBF4-4C89-976D-1C6AD55072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267639227"/>
      </p:ext>
    </p:extLst>
  </p:cSld>
  <p:clrMapOvr>
    <a:masterClrMapping/>
  </p:clrMapOvr>
  <p:transition spd="med">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D2E4888-C276-4069-B420-C7991798410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765246587"/>
      </p:ext>
    </p:extLst>
  </p:cSld>
  <p:clrMapOvr>
    <a:masterClrMapping/>
  </p:clrMapOvr>
  <p:transition spd="med">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8348EBD0-0B09-4F51-BC95-CB161313D5B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823275872"/>
      </p:ext>
    </p:extLst>
  </p:cSld>
  <p:clrMapOvr>
    <a:masterClrMapping/>
  </p:clrMapOvr>
  <p:transition spd="med">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C2C28E63-6849-4C89-B504-532C4B174AF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895358637"/>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50EA44BD-3C4A-4585-AD14-5C85EE020BE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925786626"/>
      </p:ext>
    </p:extLst>
  </p:cSld>
  <p:clrMapOvr>
    <a:masterClrMapping/>
  </p:clrMapOvr>
  <p:transition spd="med">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34EEA3D-06AC-4C2C-A5C2-942DAA6E05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877815884"/>
      </p:ext>
    </p:extLst>
  </p:cSld>
  <p:clrMapOvr>
    <a:masterClrMapping/>
  </p:clrMapOvr>
  <p:transition spd="med">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46DAA6C-0434-4A29-A6CF-7016AD98B2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192183482"/>
      </p:ext>
    </p:extLst>
  </p:cSld>
  <p:clrMapOvr>
    <a:masterClrMapping/>
  </p:clrMapOvr>
  <p:transition spd="med">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ECD5FD3-A5E2-459D-8307-6A9885A976C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692236438"/>
      </p:ext>
    </p:extLst>
  </p:cSld>
  <p:clrMapOvr>
    <a:masterClrMapping/>
  </p:clrMapOvr>
  <p:transition spd="med">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7550799-E9FB-4379-B0CA-F1DB8BAC949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723841988"/>
      </p:ext>
    </p:extLst>
  </p:cSld>
  <p:clrMapOvr>
    <a:masterClrMapping/>
  </p:clrMapOvr>
  <p:transition spd="med">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D06A227-BA53-4FC6-8832-C75187770C6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032316927"/>
      </p:ext>
    </p:extLst>
  </p:cSld>
  <p:clrMapOvr>
    <a:masterClrMapping/>
  </p:clrMapOvr>
  <p:transition spd="med">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8E0B323-07DE-4E1D-BF3D-08B76F0B4D9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724395542"/>
      </p:ext>
    </p:extLst>
  </p:cSld>
  <p:clrMapOvr>
    <a:masterClrMapping/>
  </p:clrMapOvr>
  <p:transition spd="med">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E74C6D3-EBF4-4C89-976D-1C6AD55072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280617920"/>
      </p:ext>
    </p:extLst>
  </p:cSld>
  <p:clrMapOvr>
    <a:masterClrMapping/>
  </p:clrMapOvr>
  <p:transition spd="med">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D2E4888-C276-4069-B420-C7991798410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144264744"/>
      </p:ext>
    </p:extLst>
  </p:cSld>
  <p:clrMapOvr>
    <a:masterClrMapping/>
  </p:clrMapOvr>
  <p:transition spd="med">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8348EBD0-0B09-4F51-BC95-CB161313D5B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111052035"/>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C2C28E63-6849-4C89-B504-532C4B174AF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100932061"/>
      </p:ext>
    </p:extLst>
  </p:cSld>
  <p:clrMapOvr>
    <a:masterClrMapping/>
  </p:clrMapOvr>
  <p:transition spd="med">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50EA44BD-3C4A-4585-AD14-5C85EE020BE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95805901"/>
      </p:ext>
    </p:extLst>
  </p:cSld>
  <p:clrMapOvr>
    <a:masterClrMapping/>
  </p:clrMapOvr>
  <p:transition spd="med">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34EEA3D-06AC-4C2C-A5C2-942DAA6E05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146843069"/>
      </p:ext>
    </p:extLst>
  </p:cSld>
  <p:clrMapOvr>
    <a:masterClrMapping/>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46DAA6C-0434-4A29-A6CF-7016AD98B2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868811111"/>
      </p:ext>
    </p:extLst>
  </p:cSld>
  <p:clrMapOvr>
    <a:masterClrMapping/>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ECD5FD3-A5E2-459D-8307-6A9885A976C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84862187"/>
      </p:ext>
    </p:extLst>
  </p:cSld>
  <p:clrMapOvr>
    <a:masterClrMapping/>
  </p:clrMapOvr>
  <p:transition spd="med">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7550799-E9FB-4379-B0CA-F1DB8BAC949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844510395"/>
      </p:ext>
    </p:extLst>
  </p:cSld>
  <p:clrMapOvr>
    <a:masterClrMapping/>
  </p:clrMapOvr>
  <p:transition spd="med">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D06A227-BA53-4FC6-8832-C75187770C6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401788821"/>
      </p:ext>
    </p:extLst>
  </p:cSld>
  <p:clrMapOvr>
    <a:masterClrMapping/>
  </p:clrMapOvr>
  <p:transition spd="med">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8E0B323-07DE-4E1D-BF3D-08B76F0B4D9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847092046"/>
      </p:ext>
    </p:extLst>
  </p:cSld>
  <p:clrMapOvr>
    <a:masterClrMapping/>
  </p:clrMapOvr>
  <p:transition spd="med">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E74C6D3-EBF4-4C89-976D-1C6AD55072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060699102"/>
      </p:ext>
    </p:extLst>
  </p:cSld>
  <p:clrMapOvr>
    <a:masterClrMapping/>
  </p:clrMapOvr>
  <p:transition spd="med">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D2E4888-C276-4069-B420-C7991798410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305447681"/>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8348EBD0-0B09-4F51-BC95-CB161313D5B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414890154"/>
      </p:ext>
    </p:extLst>
  </p:cSld>
  <p:clrMapOvr>
    <a:masterClrMapping/>
  </p:clrMapOvr>
  <p:transition spd="med">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C2C28E63-6849-4C89-B504-532C4B174AF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87376854"/>
      </p:ext>
    </p:extLst>
  </p:cSld>
  <p:clrMapOvr>
    <a:masterClrMapping/>
  </p:clrMapOvr>
  <p:transition spd="med">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50EA44BD-3C4A-4585-AD14-5C85EE020BE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295587984"/>
      </p:ext>
    </p:extLst>
  </p:cSld>
  <p:clrMapOvr>
    <a:masterClrMapping/>
  </p:clrMapOvr>
  <p:transition spd="med">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34EEA3D-06AC-4C2C-A5C2-942DAA6E05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866777463"/>
      </p:ext>
    </p:extLst>
  </p:cSld>
  <p:clrMapOvr>
    <a:masterClrMapping/>
  </p:clrMapOvr>
  <p:transition spd="med">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46DAA6C-0434-4A29-A6CF-7016AD98B2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316127016"/>
      </p:ext>
    </p:extLst>
  </p:cSld>
  <p:clrMapOvr>
    <a:masterClrMapping/>
  </p:clrMapOvr>
  <p:transition spd="med">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ECD5FD3-A5E2-459D-8307-6A9885A976C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199435145"/>
      </p:ext>
    </p:extLst>
  </p:cSld>
  <p:clrMapOvr>
    <a:masterClrMapping/>
  </p:clrMapOvr>
  <p:transition spd="med">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7550799-E9FB-4379-B0CA-F1DB8BAC949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91485152"/>
      </p:ext>
    </p:extLst>
  </p:cSld>
  <p:clrMapOvr>
    <a:masterClrMapping/>
  </p:clrMapOvr>
  <p:transition spd="med">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D06A227-BA53-4FC6-8832-C75187770C6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555345501"/>
      </p:ext>
    </p:extLst>
  </p:cSld>
  <p:clrMapOvr>
    <a:masterClrMapping/>
  </p:clrMapOvr>
  <p:transition spd="med">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8E0B323-07DE-4E1D-BF3D-08B76F0B4D9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768001112"/>
      </p:ext>
    </p:extLst>
  </p:cSld>
  <p:clrMapOvr>
    <a:masterClrMapping/>
  </p:clrMapOvr>
  <p:transition spd="med">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E74C6D3-EBF4-4C89-976D-1C6AD55072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605349409"/>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D2E4888-C276-4069-B420-C7991798410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102518815"/>
      </p:ext>
    </p:extLst>
  </p:cSld>
  <p:clrMapOvr>
    <a:masterClrMapping/>
  </p:clrMapOvr>
  <p:transition spd="med">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8348EBD0-0B09-4F51-BC95-CB161313D5B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40126603"/>
      </p:ext>
    </p:extLst>
  </p:cSld>
  <p:clrMapOvr>
    <a:masterClrMapping/>
  </p:clrMapOvr>
  <p:transition spd="med">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C2C28E63-6849-4C89-B504-532C4B174AF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59760999"/>
      </p:ext>
    </p:extLst>
  </p:cSld>
  <p:clrMapOvr>
    <a:masterClrMapping/>
  </p:clrMapOvr>
  <p:transition spd="med">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50EA44BD-3C4A-4585-AD14-5C85EE020BE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175165749"/>
      </p:ext>
    </p:extLst>
  </p:cSld>
  <p:clrMapOvr>
    <a:masterClrMapping/>
  </p:clrMapOvr>
  <p:transition spd="med">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34EEA3D-06AC-4C2C-A5C2-942DAA6E05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106164690"/>
      </p:ext>
    </p:extLst>
  </p:cSld>
  <p:clrMapOvr>
    <a:masterClrMapping/>
  </p:clrMapOvr>
  <p:transition spd="med">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46DAA6C-0434-4A29-A6CF-7016AD98B2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969190839"/>
      </p:ext>
    </p:extLst>
  </p:cSld>
  <p:clrMapOvr>
    <a:masterClrMapping/>
  </p:clrMapOvr>
  <p:transition spd="med">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ECD5FD3-A5E2-459D-8307-6A9885A976C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232161451"/>
      </p:ext>
    </p:extLst>
  </p:cSld>
  <p:clrMapOvr>
    <a:masterClrMapping/>
  </p:clrMapOvr>
  <p:transition spd="med">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7550799-E9FB-4379-B0CA-F1DB8BAC949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738248668"/>
      </p:ext>
    </p:extLst>
  </p:cSld>
  <p:clrMapOvr>
    <a:masterClrMapping/>
  </p:clrMapOvr>
  <p:transition spd="med">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D06A227-BA53-4FC6-8832-C75187770C6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066573200"/>
      </p:ext>
    </p:extLst>
  </p:cSld>
  <p:clrMapOvr>
    <a:masterClrMapping/>
  </p:clrMapOvr>
  <p:transition spd="med">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8E0B323-07DE-4E1D-BF3D-08B76F0B4D9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332086336"/>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E74C6D3-EBF4-4C89-976D-1C6AD55072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717755366"/>
      </p:ext>
    </p:extLst>
  </p:cSld>
  <p:clrMapOvr>
    <a:masterClrMapping/>
  </p:clrMapOvr>
  <p:transition spd="med">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D2E4888-C276-4069-B420-C7991798410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517454475"/>
      </p:ext>
    </p:extLst>
  </p:cSld>
  <p:clrMapOvr>
    <a:masterClrMapping/>
  </p:clrMapOvr>
  <p:transition spd="med">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8348EBD0-0B09-4F51-BC95-CB161313D5B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762002626"/>
      </p:ext>
    </p:extLst>
  </p:cSld>
  <p:clrMapOvr>
    <a:masterClrMapping/>
  </p:clrMapOvr>
  <p:transition spd="med">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C2C28E63-6849-4C89-B504-532C4B174AF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767941300"/>
      </p:ext>
    </p:extLst>
  </p:cSld>
  <p:clrMapOvr>
    <a:masterClrMapping/>
  </p:clrMapOvr>
  <p:transition spd="med">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50EA44BD-3C4A-4585-AD14-5C85EE020BE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559707844"/>
      </p:ext>
    </p:extLst>
  </p:cSld>
  <p:clrMapOvr>
    <a:masterClrMapping/>
  </p:clrMapOvr>
  <p:transition spd="med">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34EEA3D-06AC-4C2C-A5C2-942DAA6E055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004863492"/>
      </p:ext>
    </p:extLst>
  </p:cSld>
  <p:clrMapOvr>
    <a:masterClrMapping/>
  </p:clrMapOvr>
  <p:transition spd="med">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46DAA6C-0434-4A29-A6CF-7016AD98B2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675395287"/>
      </p:ext>
    </p:extLst>
  </p:cSld>
  <p:clrMapOvr>
    <a:masterClrMapping/>
  </p:clrMapOvr>
  <p:transition spd="med">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ECD5FD3-A5E2-459D-8307-6A9885A976C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958407324"/>
      </p:ext>
    </p:extLst>
  </p:cSld>
  <p:clrMapOvr>
    <a:masterClrMapping/>
  </p:clrMapOvr>
  <p:transition spd="med">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7550799-E9FB-4379-B0CA-F1DB8BAC949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630701571"/>
      </p:ext>
    </p:extLst>
  </p:cSld>
  <p:clrMapOvr>
    <a:masterClrMapping/>
  </p:clrMapOvr>
  <p:transition spd="med">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35F4354-6B66-4D07-AC69-C5200250A7E3}"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06007747"/>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26/01/2021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93F749AB-5E66-4CEE-BD10-DD4CB60CAE4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461919333"/>
      </p:ext>
    </p:extLst>
  </p:cSld>
  <p:clrMapOvr>
    <a:masterClrMapping/>
  </p:clrMapOvr>
  <p:transition spd="med">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468E380-E732-4C8F-838F-E1024D72EF1A}"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506167530"/>
      </p:ext>
    </p:extLst>
  </p:cSld>
  <p:clrMapOvr>
    <a:masterClrMapping/>
  </p:clrMapOvr>
  <p:transition spd="med">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1E519C5-0236-491C-9783-C54E0046208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327727213"/>
      </p:ext>
    </p:extLst>
  </p:cSld>
  <p:clrMapOvr>
    <a:masterClrMapping/>
  </p:clrMapOvr>
  <p:transition spd="med">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6E242ACF-0128-417C-8C7C-5811581CA32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017098078"/>
      </p:ext>
    </p:extLst>
  </p:cSld>
  <p:clrMapOvr>
    <a:masterClrMapping/>
  </p:clrMapOvr>
  <p:transition spd="med">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4747064B-F05B-4C65-A418-BE38535B288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797739295"/>
      </p:ext>
    </p:extLst>
  </p:cSld>
  <p:clrMapOvr>
    <a:masterClrMapping/>
  </p:clrMapOvr>
  <p:transition spd="med">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3C281C2B-2A52-42CF-B26D-857737731785}"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503691675"/>
      </p:ext>
    </p:extLst>
  </p:cSld>
  <p:clrMapOvr>
    <a:masterClrMapping/>
  </p:clrMapOvr>
  <p:transition spd="med">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91CAA93C-FB4B-40E0-AF6F-EB93C29A7CE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969226022"/>
      </p:ext>
    </p:extLst>
  </p:cSld>
  <p:clrMapOvr>
    <a:masterClrMapping/>
  </p:clrMapOvr>
  <p:transition spd="med">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90DFE0F-4607-41FA-B159-5EB14A4D5C5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232568893"/>
      </p:ext>
    </p:extLst>
  </p:cSld>
  <p:clrMapOvr>
    <a:masterClrMapping/>
  </p:clrMapOvr>
  <p:transition spd="med">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F2D5A69-7C86-45BF-9C54-862296F0DC9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7489496"/>
      </p:ext>
    </p:extLst>
  </p:cSld>
  <p:clrMapOvr>
    <a:masterClrMapping/>
  </p:clrMapOvr>
  <p:transition spd="med">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74C020C-73EA-43ED-B442-E499D9A0057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521787382"/>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26/01/2021</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CA892C5-5E37-436D-91B5-5CA1EFD8F39E}"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138299913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CA892C5-5E37-436D-91B5-5CA1EFD8F39E}"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27168632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CA892C5-5E37-436D-91B5-5CA1EFD8F39E}"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82283821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rPr>
              <a:pPr/>
              <a:t>26/01/2021</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0040191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A025325-DA91-4824-8DAB-C2226DF8AA0F}"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2878787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A025325-DA91-4824-8DAB-C2226DF8AA0F}"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3445490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A025325-DA91-4824-8DAB-C2226DF8AA0F}"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2405761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A025325-DA91-4824-8DAB-C2226DF8AA0F}"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15740763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A025325-DA91-4824-8DAB-C2226DF8AA0F}"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2180842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A025325-DA91-4824-8DAB-C2226DF8AA0F}"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26219483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A025325-DA91-4824-8DAB-C2226DF8AA0F}"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162412931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s-ES" b="1">
              <a:solidFill>
                <a:prstClr val="black">
                  <a:tint val="75000"/>
                </a:prstClr>
              </a:solidFill>
              <a:latin typeface="Arial" charset="0"/>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CA892C5-5E37-436D-91B5-5CA1EFD8F39E}" type="slidenum">
              <a:rPr lang="es-ES" b="1">
                <a:solidFill>
                  <a:prstClr val="black">
                    <a:tint val="75000"/>
                  </a:prstClr>
                </a:solidFill>
                <a:latin typeface="Arial" charset="0"/>
              </a:rPr>
              <a:pPr fontAlgn="base">
                <a:spcBef>
                  <a:spcPct val="0"/>
                </a:spcBef>
                <a:spcAft>
                  <a:spcPct val="0"/>
                </a:spcAft>
                <a:defRPr/>
              </a:pPr>
              <a:t>‹Nº›</a:t>
            </a:fld>
            <a:endParaRPr lang="es-ES" b="1">
              <a:solidFill>
                <a:prstClr val="black">
                  <a:tint val="75000"/>
                </a:prstClr>
              </a:solidFill>
              <a:latin typeface="Arial" charset="0"/>
            </a:endParaRPr>
          </a:p>
        </p:txBody>
      </p:sp>
    </p:spTree>
    <p:extLst>
      <p:ext uri="{BB962C8B-B14F-4D97-AF65-F5344CB8AC3E}">
        <p14:creationId xmlns:p14="http://schemas.microsoft.com/office/powerpoint/2010/main" val="30794505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95.xml"/><Relationship Id="rId4" Type="http://schemas.openxmlformats.org/officeDocument/2006/relationships/image" Target="../media/image65.wmf"/></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6.xml"/><Relationship Id="rId1" Type="http://schemas.openxmlformats.org/officeDocument/2006/relationships/vmlDrawing" Target="../drawings/vmlDrawing1.vml"/><Relationship Id="rId5" Type="http://schemas.openxmlformats.org/officeDocument/2006/relationships/image" Target="../media/image73.png"/><Relationship Id="rId4" Type="http://schemas.openxmlformats.org/officeDocument/2006/relationships/oleObject" Target="../embeddings/oleObject2.bin"/></Relationships>
</file>

<file path=ppt/slides/_rels/slide64.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117.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bwMode="auto">
          <a:xfrm>
            <a:off x="1547664" y="250467"/>
            <a:ext cx="6392737" cy="1018293"/>
          </a:xfrm>
          <a:prstGeom prst="rect">
            <a:avLst/>
          </a:prstGeom>
          <a:blipFill>
            <a:blip r:embed="rId2"/>
            <a:tile tx="0" ty="0" sx="100000" sy="100000" flip="none" algn="tl"/>
          </a:blipFill>
          <a:ln>
            <a:solidFill>
              <a:srgbClr val="C00000"/>
            </a:solidFill>
          </a:ln>
          <a:effectLst>
            <a:glow rad="228600">
              <a:schemeClr val="accent4">
                <a:satMod val="175000"/>
                <a:alpha val="40000"/>
              </a:schemeClr>
            </a:glow>
          </a:effectLs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s-ES" sz="4800" b="1" dirty="0" smtClean="0"/>
              <a:t>Fisiología Respiratoria</a:t>
            </a:r>
            <a:endParaRPr lang="es-ES" sz="4800" b="1" dirty="0"/>
          </a:p>
        </p:txBody>
      </p:sp>
      <p:sp>
        <p:nvSpPr>
          <p:cNvPr id="5" name="4 Rectángulo"/>
          <p:cNvSpPr/>
          <p:nvPr/>
        </p:nvSpPr>
        <p:spPr>
          <a:xfrm>
            <a:off x="3275856" y="6093296"/>
            <a:ext cx="5697579" cy="646331"/>
          </a:xfrm>
          <a:prstGeom prst="rect">
            <a:avLst/>
          </a:prstGeom>
        </p:spPr>
        <p:txBody>
          <a:bodyPr wrap="square">
            <a:spAutoFit/>
          </a:bodyPr>
          <a:lstStyle/>
          <a:p>
            <a:r>
              <a:rPr lang="es-ES" dirty="0" smtClean="0">
                <a:solidFill>
                  <a:srgbClr val="000000"/>
                </a:solidFill>
                <a:latin typeface="Comic Sans MS" pitchFamily="66" charset="0"/>
              </a:rPr>
              <a:t>  </a:t>
            </a:r>
            <a:r>
              <a:rPr lang="es-ES" dirty="0">
                <a:solidFill>
                  <a:srgbClr val="000000"/>
                </a:solidFill>
                <a:latin typeface="Comic Sans MS" pitchFamily="66" charset="0"/>
              </a:rPr>
              <a:t>Mayppe González </a:t>
            </a:r>
            <a:r>
              <a:rPr lang="es-ES" dirty="0" smtClean="0">
                <a:solidFill>
                  <a:srgbClr val="000000"/>
                </a:solidFill>
                <a:latin typeface="Comic Sans MS" pitchFamily="66" charset="0"/>
              </a:rPr>
              <a:t>Jardinez. Profesora </a:t>
            </a:r>
            <a:r>
              <a:rPr lang="es-ES" dirty="0">
                <a:solidFill>
                  <a:srgbClr val="000000"/>
                </a:solidFill>
                <a:latin typeface="Comic Sans MS" pitchFamily="66" charset="0"/>
              </a:rPr>
              <a:t>Auxiliar  </a:t>
            </a:r>
            <a:r>
              <a:rPr lang="es-ES" dirty="0" smtClean="0">
                <a:solidFill>
                  <a:srgbClr val="000000"/>
                </a:solidFill>
                <a:latin typeface="Comic Sans MS" pitchFamily="66" charset="0"/>
              </a:rPr>
              <a:t>de</a:t>
            </a:r>
          </a:p>
          <a:p>
            <a:r>
              <a:rPr lang="es-ES" dirty="0" smtClean="0">
                <a:solidFill>
                  <a:srgbClr val="000000"/>
                </a:solidFill>
                <a:latin typeface="Comic Sans MS" pitchFamily="66" charset="0"/>
              </a:rPr>
              <a:t>  Fisiología  de  </a:t>
            </a:r>
            <a:r>
              <a:rPr lang="es-ES" dirty="0">
                <a:solidFill>
                  <a:srgbClr val="000000"/>
                </a:solidFill>
                <a:latin typeface="Comic Sans MS" pitchFamily="66" charset="0"/>
              </a:rPr>
              <a:t>la  UCMH, </a:t>
            </a:r>
            <a:r>
              <a:rPr lang="es-ES" dirty="0" smtClean="0">
                <a:solidFill>
                  <a:srgbClr val="000000"/>
                </a:solidFill>
                <a:latin typeface="Comic Sans MS" pitchFamily="66" charset="0"/>
              </a:rPr>
              <a:t> Enero  2021.  </a:t>
            </a:r>
            <a:endParaRPr lang="es-ES" dirty="0">
              <a:solidFill>
                <a:srgbClr val="000000"/>
              </a:solidFill>
              <a:latin typeface="Comic Sans MS" pitchFamily="66"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700808"/>
            <a:ext cx="7128791" cy="402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52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51520" y="188640"/>
            <a:ext cx="8784976" cy="481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lnSpc>
                <a:spcPct val="90000"/>
              </a:lnSpc>
              <a:spcBef>
                <a:spcPct val="50000"/>
              </a:spcBef>
            </a:pPr>
            <a:r>
              <a:rPr lang="es-ES" dirty="0">
                <a:solidFill>
                  <a:schemeClr val="tx1"/>
                </a:solidFill>
                <a:latin typeface="Calibri" pitchFamily="34" charset="0"/>
                <a:cs typeface="Calibri" pitchFamily="34" charset="0"/>
              </a:rPr>
              <a:t>Mecánica de la </a:t>
            </a:r>
            <a:r>
              <a:rPr lang="es-ES" u="sng" dirty="0" smtClean="0">
                <a:solidFill>
                  <a:schemeClr val="tx1"/>
                </a:solidFill>
                <a:latin typeface="Calibri" pitchFamily="34" charset="0"/>
                <a:cs typeface="Calibri" pitchFamily="34" charset="0"/>
              </a:rPr>
              <a:t>Espiración</a:t>
            </a:r>
          </a:p>
          <a:p>
            <a:pPr eaLnBrk="1" hangingPunct="1">
              <a:lnSpc>
                <a:spcPct val="90000"/>
              </a:lnSpc>
              <a:spcBef>
                <a:spcPct val="50000"/>
              </a:spcBef>
            </a:pPr>
            <a:endParaRPr lang="es-ES" u="sng" dirty="0">
              <a:solidFill>
                <a:schemeClr val="tx1"/>
              </a:solidFill>
              <a:latin typeface="Calibri" pitchFamily="34" charset="0"/>
              <a:cs typeface="Calibri" pitchFamily="34" charset="0"/>
            </a:endParaRPr>
          </a:p>
          <a:p>
            <a:pPr eaLnBrk="1" hangingPunct="1">
              <a:buFontTx/>
              <a:buAutoNum type="arabicPeriod"/>
            </a:pPr>
            <a:r>
              <a:rPr lang="es-ES" sz="3200" dirty="0">
                <a:solidFill>
                  <a:schemeClr val="tx1"/>
                </a:solidFill>
                <a:latin typeface="Calibri" pitchFamily="34" charset="0"/>
                <a:cs typeface="Calibri" pitchFamily="34" charset="0"/>
              </a:rPr>
              <a:t>Relajación de los músculos </a:t>
            </a:r>
            <a:r>
              <a:rPr lang="es-ES" sz="3200" dirty="0" smtClean="0">
                <a:solidFill>
                  <a:schemeClr val="tx1"/>
                </a:solidFill>
                <a:latin typeface="Calibri" pitchFamily="34" charset="0"/>
                <a:cs typeface="Calibri" pitchFamily="34" charset="0"/>
              </a:rPr>
              <a:t>inspiratorios y  disminución </a:t>
            </a:r>
            <a:r>
              <a:rPr lang="es-ES" sz="3200" dirty="0">
                <a:solidFill>
                  <a:schemeClr val="tx1"/>
                </a:solidFill>
                <a:latin typeface="Calibri" pitchFamily="34" charset="0"/>
                <a:cs typeface="Calibri" pitchFamily="34" charset="0"/>
              </a:rPr>
              <a:t>de los diámetros</a:t>
            </a:r>
            <a:r>
              <a:rPr lang="es-MX" sz="3200" dirty="0">
                <a:solidFill>
                  <a:schemeClr val="tx1"/>
                </a:solidFill>
                <a:latin typeface="Calibri" pitchFamily="34" charset="0"/>
                <a:cs typeface="Calibri" pitchFamily="34" charset="0"/>
              </a:rPr>
              <a:t> (volumen)</a:t>
            </a:r>
            <a:r>
              <a:rPr lang="es-ES" sz="3200" dirty="0">
                <a:solidFill>
                  <a:schemeClr val="tx1"/>
                </a:solidFill>
                <a:latin typeface="Calibri" pitchFamily="34" charset="0"/>
                <a:cs typeface="Calibri" pitchFamily="34" charset="0"/>
              </a:rPr>
              <a:t> del tórax.</a:t>
            </a:r>
          </a:p>
          <a:p>
            <a:pPr algn="just" eaLnBrk="1" hangingPunct="1">
              <a:buFontTx/>
              <a:buAutoNum type="arabicPeriod"/>
            </a:pPr>
            <a:r>
              <a:rPr lang="es-ES" sz="3200" dirty="0">
                <a:solidFill>
                  <a:schemeClr val="tx1"/>
                </a:solidFill>
                <a:latin typeface="Calibri" pitchFamily="34" charset="0"/>
                <a:cs typeface="Calibri" pitchFamily="34" charset="0"/>
              </a:rPr>
              <a:t>Aumenta Presión </a:t>
            </a:r>
            <a:r>
              <a:rPr lang="es-ES" sz="3200" dirty="0" err="1">
                <a:solidFill>
                  <a:schemeClr val="tx1"/>
                </a:solidFill>
                <a:latin typeface="Calibri" pitchFamily="34" charset="0"/>
                <a:cs typeface="Calibri" pitchFamily="34" charset="0"/>
              </a:rPr>
              <a:t>intrapleural</a:t>
            </a:r>
            <a:r>
              <a:rPr lang="es-MX" sz="3200" dirty="0">
                <a:solidFill>
                  <a:schemeClr val="tx1"/>
                </a:solidFill>
                <a:latin typeface="Calibri" pitchFamily="34" charset="0"/>
                <a:cs typeface="Calibri" pitchFamily="34" charset="0"/>
              </a:rPr>
              <a:t> </a:t>
            </a:r>
            <a:r>
              <a:rPr lang="es-ES" sz="3200" dirty="0">
                <a:solidFill>
                  <a:schemeClr val="tx1"/>
                </a:solidFill>
                <a:latin typeface="Calibri" pitchFamily="34" charset="0"/>
                <a:cs typeface="Calibri" pitchFamily="34" charset="0"/>
              </a:rPr>
              <a:t>(</a:t>
            </a:r>
            <a:r>
              <a:rPr lang="es-ES" sz="3200" dirty="0" smtClean="0">
                <a:solidFill>
                  <a:schemeClr val="tx1"/>
                </a:solidFill>
                <a:latin typeface="Calibri" pitchFamily="34" charset="0"/>
                <a:cs typeface="Calibri" pitchFamily="34" charset="0"/>
              </a:rPr>
              <a:t>regresa</a:t>
            </a:r>
          </a:p>
          <a:p>
            <a:pPr marL="0" indent="0" algn="just" eaLnBrk="1" hangingPunct="1"/>
            <a:r>
              <a:rPr lang="es-ES" sz="3200" dirty="0">
                <a:solidFill>
                  <a:schemeClr val="tx1"/>
                </a:solidFill>
                <a:latin typeface="Calibri" pitchFamily="34" charset="0"/>
                <a:cs typeface="Calibri" pitchFamily="34" charset="0"/>
              </a:rPr>
              <a:t> </a:t>
            </a:r>
            <a:r>
              <a:rPr lang="es-ES" sz="3200" dirty="0" smtClean="0">
                <a:solidFill>
                  <a:schemeClr val="tx1"/>
                </a:solidFill>
                <a:latin typeface="Calibri" pitchFamily="34" charset="0"/>
                <a:cs typeface="Calibri" pitchFamily="34" charset="0"/>
              </a:rPr>
              <a:t>    </a:t>
            </a:r>
            <a:r>
              <a:rPr lang="es-ES" sz="3200" dirty="0">
                <a:solidFill>
                  <a:schemeClr val="tx1"/>
                </a:solidFill>
                <a:latin typeface="Calibri" pitchFamily="34" charset="0"/>
                <a:cs typeface="Calibri" pitchFamily="34" charset="0"/>
              </a:rPr>
              <a:t>a su valor inicial</a:t>
            </a:r>
            <a:r>
              <a:rPr lang="es-MX" sz="3200" dirty="0">
                <a:solidFill>
                  <a:schemeClr val="tx1"/>
                </a:solidFill>
                <a:latin typeface="Calibri" pitchFamily="34" charset="0"/>
                <a:cs typeface="Calibri" pitchFamily="34" charset="0"/>
              </a:rPr>
              <a:t> de – 4 </a:t>
            </a:r>
            <a:r>
              <a:rPr lang="es-MX" sz="3200" dirty="0" err="1">
                <a:solidFill>
                  <a:schemeClr val="tx1"/>
                </a:solidFill>
                <a:latin typeface="Calibri" pitchFamily="34" charset="0"/>
                <a:cs typeface="Calibri" pitchFamily="34" charset="0"/>
              </a:rPr>
              <a:t>mmHg</a:t>
            </a:r>
            <a:r>
              <a:rPr lang="es-ES" sz="3200" dirty="0">
                <a:solidFill>
                  <a:schemeClr val="tx1"/>
                </a:solidFill>
                <a:latin typeface="Calibri" pitchFamily="34" charset="0"/>
                <a:cs typeface="Calibri" pitchFamily="34" charset="0"/>
              </a:rPr>
              <a:t>).</a:t>
            </a:r>
            <a:endParaRPr lang="es-MX" sz="3200" dirty="0">
              <a:solidFill>
                <a:schemeClr val="tx1"/>
              </a:solidFill>
              <a:latin typeface="Calibri" pitchFamily="34" charset="0"/>
              <a:cs typeface="Calibri" pitchFamily="34" charset="0"/>
            </a:endParaRPr>
          </a:p>
          <a:p>
            <a:pPr algn="just" eaLnBrk="1" hangingPunct="1">
              <a:buFontTx/>
              <a:buAutoNum type="arabicPeriod"/>
            </a:pPr>
            <a:r>
              <a:rPr lang="es-MX" sz="3200" dirty="0">
                <a:solidFill>
                  <a:schemeClr val="tx1"/>
                </a:solidFill>
                <a:latin typeface="Calibri" pitchFamily="34" charset="0"/>
                <a:cs typeface="Calibri" pitchFamily="34" charset="0"/>
              </a:rPr>
              <a:t>Retracción </a:t>
            </a:r>
            <a:r>
              <a:rPr lang="es-MX" sz="3200" dirty="0" smtClean="0">
                <a:solidFill>
                  <a:schemeClr val="tx1"/>
                </a:solidFill>
                <a:latin typeface="Calibri" pitchFamily="34" charset="0"/>
                <a:cs typeface="Calibri" pitchFamily="34" charset="0"/>
              </a:rPr>
              <a:t>pulmonar (disminuye el volumen).</a:t>
            </a:r>
            <a:endParaRPr lang="es-MX" sz="3200" dirty="0">
              <a:solidFill>
                <a:schemeClr val="tx1"/>
              </a:solidFill>
              <a:latin typeface="Calibri" pitchFamily="34" charset="0"/>
              <a:cs typeface="Calibri" pitchFamily="34" charset="0"/>
            </a:endParaRPr>
          </a:p>
          <a:p>
            <a:pPr algn="just" eaLnBrk="1" hangingPunct="1">
              <a:buFontTx/>
              <a:buAutoNum type="arabicPeriod"/>
            </a:pPr>
            <a:r>
              <a:rPr lang="es-MX" sz="3200" dirty="0">
                <a:solidFill>
                  <a:schemeClr val="tx1"/>
                </a:solidFill>
                <a:latin typeface="Calibri" pitchFamily="34" charset="0"/>
                <a:cs typeface="Calibri" pitchFamily="34" charset="0"/>
              </a:rPr>
              <a:t>Aumenta presión </a:t>
            </a:r>
            <a:r>
              <a:rPr lang="es-MX" sz="3200" dirty="0" smtClean="0">
                <a:solidFill>
                  <a:schemeClr val="tx1"/>
                </a:solidFill>
                <a:latin typeface="Calibri" pitchFamily="34" charset="0"/>
                <a:cs typeface="Calibri" pitchFamily="34" charset="0"/>
              </a:rPr>
              <a:t>alveolar y s</a:t>
            </a:r>
            <a:r>
              <a:rPr lang="es-ES" sz="3200" dirty="0" smtClean="0">
                <a:solidFill>
                  <a:schemeClr val="tx1"/>
                </a:solidFill>
                <a:latin typeface="Calibri" pitchFamily="34" charset="0"/>
                <a:cs typeface="Calibri" pitchFamily="34" charset="0"/>
              </a:rPr>
              <a:t>ale el </a:t>
            </a:r>
            <a:r>
              <a:rPr lang="es-ES" sz="3200" dirty="0">
                <a:solidFill>
                  <a:schemeClr val="tx1"/>
                </a:solidFill>
                <a:latin typeface="Calibri" pitchFamily="34" charset="0"/>
                <a:cs typeface="Calibri" pitchFamily="34" charset="0"/>
              </a:rPr>
              <a:t>aire.</a:t>
            </a:r>
            <a:endParaRPr lang="es-ES" sz="3200" dirty="0">
              <a:solidFill>
                <a:schemeClr val="tx1"/>
              </a:solidFill>
            </a:endParaRPr>
          </a:p>
        </p:txBody>
      </p:sp>
      <p:sp>
        <p:nvSpPr>
          <p:cNvPr id="2" name="1 CuadroTexto"/>
          <p:cNvSpPr txBox="1"/>
          <p:nvPr/>
        </p:nvSpPr>
        <p:spPr>
          <a:xfrm>
            <a:off x="469773" y="5211554"/>
            <a:ext cx="6046443" cy="1384995"/>
          </a:xfrm>
          <a:prstGeom prst="rect">
            <a:avLst/>
          </a:prstGeom>
          <a:solidFill>
            <a:srgbClr val="FFFF00"/>
          </a:solidFill>
          <a:ln>
            <a:solidFill>
              <a:srgbClr val="C00000"/>
            </a:solidFill>
          </a:ln>
          <a:scene3d>
            <a:camera prst="orthographicFront"/>
            <a:lightRig rig="threePt" dir="t"/>
          </a:scene3d>
          <a:sp3d>
            <a:bevelT w="114300" prst="artDeco"/>
          </a:sp3d>
        </p:spPr>
        <p:txBody>
          <a:bodyPr wrap="square" rtlCol="0">
            <a:spAutoFit/>
          </a:bodyPr>
          <a:lstStyle/>
          <a:p>
            <a:pPr algn="ctr"/>
            <a:r>
              <a:rPr lang="es-ES" sz="2800" b="1" dirty="0" smtClean="0"/>
              <a:t>La espiración es un proceso pasivo que involucra además, la retracción elástica de la pared del tórax y los pulmones</a:t>
            </a:r>
            <a:endParaRPr lang="es-ES" sz="28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
            <a:ext cx="3419872" cy="155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196" y="2780928"/>
            <a:ext cx="16383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1568" y="4548614"/>
            <a:ext cx="1602432" cy="118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310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928687"/>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1 CuadroTexto"/>
          <p:cNvSpPr txBox="1">
            <a:spLocks noChangeArrowheads="1"/>
          </p:cNvSpPr>
          <p:nvPr/>
        </p:nvSpPr>
        <p:spPr bwMode="auto">
          <a:xfrm>
            <a:off x="5134591" y="2852936"/>
            <a:ext cx="3744912" cy="2800767"/>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algn="ctr" eaLnBrk="1" hangingPunct="1"/>
            <a:r>
              <a:rPr lang="es-ES" sz="2200" dirty="0">
                <a:solidFill>
                  <a:schemeClr val="tx1"/>
                </a:solidFill>
              </a:rPr>
              <a:t>El movimiento de aire hacia adentro y afuera de los pulmones ocurre </a:t>
            </a:r>
          </a:p>
          <a:p>
            <a:pPr eaLnBrk="1" hangingPunct="1"/>
            <a:r>
              <a:rPr lang="es-ES" sz="2200" dirty="0">
                <a:solidFill>
                  <a:schemeClr val="tx1"/>
                </a:solidFill>
              </a:rPr>
              <a:t>como resultado de</a:t>
            </a:r>
          </a:p>
          <a:p>
            <a:pPr algn="ctr" eaLnBrk="1" hangingPunct="1"/>
            <a:r>
              <a:rPr lang="es-ES" sz="2200" dirty="0">
                <a:solidFill>
                  <a:schemeClr val="tx1"/>
                </a:solidFill>
              </a:rPr>
              <a:t> diferencias de presión</a:t>
            </a:r>
          </a:p>
          <a:p>
            <a:pPr algn="ctr" eaLnBrk="1" hangingPunct="1"/>
            <a:r>
              <a:rPr lang="es-ES" sz="2200" dirty="0">
                <a:solidFill>
                  <a:schemeClr val="tx1"/>
                </a:solidFill>
              </a:rPr>
              <a:t> inducidas por cambios</a:t>
            </a:r>
          </a:p>
          <a:p>
            <a:pPr algn="ctr" eaLnBrk="1" hangingPunct="1"/>
            <a:r>
              <a:rPr lang="es-ES" sz="2200" dirty="0">
                <a:solidFill>
                  <a:schemeClr val="tx1"/>
                </a:solidFill>
              </a:rPr>
              <a:t> de los volúmenes pulmonares. </a:t>
            </a:r>
          </a:p>
        </p:txBody>
      </p:sp>
      <p:sp>
        <p:nvSpPr>
          <p:cNvPr id="17412" name="2 Rectángulo"/>
          <p:cNvSpPr>
            <a:spLocks noChangeArrowheads="1"/>
          </p:cNvSpPr>
          <p:nvPr/>
        </p:nvSpPr>
        <p:spPr bwMode="auto">
          <a:xfrm>
            <a:off x="5134591" y="298907"/>
            <a:ext cx="3744912" cy="2123658"/>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s-ES" sz="2200" b="1" dirty="0">
                <a:solidFill>
                  <a:schemeClr val="tx1"/>
                </a:solidFill>
              </a:rPr>
              <a:t>La inspiración tranquila, normal, se produce por contracción muscular, y la espiración normal, por relajación muscular y retroceso elástico pulmonar. </a:t>
            </a:r>
          </a:p>
        </p:txBody>
      </p:sp>
    </p:spTree>
    <p:extLst>
      <p:ext uri="{BB962C8B-B14F-4D97-AF65-F5344CB8AC3E}">
        <p14:creationId xmlns:p14="http://schemas.microsoft.com/office/powerpoint/2010/main" val="337936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27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2 Rectángulo"/>
          <p:cNvSpPr>
            <a:spLocks noChangeArrowheads="1"/>
          </p:cNvSpPr>
          <p:nvPr/>
        </p:nvSpPr>
        <p:spPr bwMode="auto">
          <a:xfrm>
            <a:off x="4427538" y="115888"/>
            <a:ext cx="47164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s-ES" sz="3200" b="0" dirty="0">
                <a:solidFill>
                  <a:schemeClr val="tx1"/>
                </a:solidFill>
                <a:latin typeface="Calibri" pitchFamily="34" charset="0"/>
                <a:ea typeface="Times New Roman" pitchFamily="18" charset="0"/>
                <a:cs typeface="Calibri" pitchFamily="34" charset="0"/>
              </a:rPr>
              <a:t>La diferencia entre la </a:t>
            </a:r>
            <a:r>
              <a:rPr lang="es-ES" sz="3200" b="0" dirty="0" smtClean="0">
                <a:solidFill>
                  <a:schemeClr val="tx1"/>
                </a:solidFill>
                <a:latin typeface="Calibri" pitchFamily="34" charset="0"/>
                <a:ea typeface="Times New Roman" pitchFamily="18" charset="0"/>
                <a:cs typeface="Calibri" pitchFamily="34" charset="0"/>
              </a:rPr>
              <a:t>presión </a:t>
            </a:r>
            <a:r>
              <a:rPr lang="es-ES" sz="3200" b="0" dirty="0">
                <a:solidFill>
                  <a:schemeClr val="tx1"/>
                </a:solidFill>
                <a:latin typeface="Calibri" pitchFamily="34" charset="0"/>
                <a:ea typeface="Times New Roman" pitchFamily="18" charset="0"/>
                <a:cs typeface="Calibri" pitchFamily="34" charset="0"/>
              </a:rPr>
              <a:t>pleural y la </a:t>
            </a:r>
            <a:r>
              <a:rPr lang="es-ES" sz="3200" b="0" dirty="0" smtClean="0">
                <a:solidFill>
                  <a:schemeClr val="tx1"/>
                </a:solidFill>
                <a:latin typeface="Calibri" pitchFamily="34" charset="0"/>
                <a:ea typeface="Times New Roman" pitchFamily="18" charset="0"/>
                <a:cs typeface="Calibri" pitchFamily="34" charset="0"/>
              </a:rPr>
              <a:t>presión </a:t>
            </a:r>
            <a:r>
              <a:rPr lang="es-ES" sz="3200" b="0" dirty="0">
                <a:solidFill>
                  <a:schemeClr val="tx1"/>
                </a:solidFill>
                <a:latin typeface="Calibri" pitchFamily="34" charset="0"/>
                <a:ea typeface="Times New Roman" pitchFamily="18" charset="0"/>
                <a:cs typeface="Calibri" pitchFamily="34" charset="0"/>
              </a:rPr>
              <a:t>alveolar es denominada </a:t>
            </a:r>
            <a:r>
              <a:rPr lang="es-ES" sz="3200" b="0" dirty="0" smtClean="0">
                <a:solidFill>
                  <a:schemeClr val="tx1"/>
                </a:solidFill>
                <a:latin typeface="Calibri" pitchFamily="34" charset="0"/>
                <a:ea typeface="Times New Roman" pitchFamily="18" charset="0"/>
                <a:cs typeface="Calibri" pitchFamily="34" charset="0"/>
              </a:rPr>
              <a:t>p</a:t>
            </a:r>
            <a:r>
              <a:rPr lang="es-ES" sz="3200" dirty="0" smtClean="0">
                <a:solidFill>
                  <a:schemeClr val="tx1"/>
                </a:solidFill>
                <a:latin typeface="Calibri" pitchFamily="34" charset="0"/>
                <a:ea typeface="Times New Roman" pitchFamily="18" charset="0"/>
                <a:cs typeface="Calibri" pitchFamily="34" charset="0"/>
              </a:rPr>
              <a:t>resión </a:t>
            </a:r>
            <a:r>
              <a:rPr lang="es-ES" sz="3200" dirty="0" err="1">
                <a:solidFill>
                  <a:schemeClr val="tx1"/>
                </a:solidFill>
                <a:latin typeface="Calibri" pitchFamily="34" charset="0"/>
                <a:ea typeface="Times New Roman" pitchFamily="18" charset="0"/>
                <a:cs typeface="Calibri" pitchFamily="34" charset="0"/>
              </a:rPr>
              <a:t>transpulmonar</a:t>
            </a:r>
            <a:r>
              <a:rPr lang="es-ES" sz="3200" dirty="0">
                <a:solidFill>
                  <a:schemeClr val="tx1"/>
                </a:solidFill>
                <a:latin typeface="Calibri" pitchFamily="34" charset="0"/>
                <a:ea typeface="Times New Roman" pitchFamily="18" charset="0"/>
                <a:cs typeface="Calibri" pitchFamily="34" charset="0"/>
              </a:rPr>
              <a:t>, </a:t>
            </a:r>
            <a:r>
              <a:rPr lang="es-ES" sz="3200" b="0" dirty="0">
                <a:solidFill>
                  <a:schemeClr val="tx1"/>
                </a:solidFill>
                <a:latin typeface="Calibri" pitchFamily="34" charset="0"/>
                <a:ea typeface="Times New Roman" pitchFamily="18" charset="0"/>
                <a:cs typeface="Calibri" pitchFamily="34" charset="0"/>
              </a:rPr>
              <a:t>que es la presión que mantiene distendidos los pulmones en contra de su tendencia al colapso y "adosados" a la pared torácica.</a:t>
            </a:r>
          </a:p>
        </p:txBody>
      </p:sp>
      <p:sp>
        <p:nvSpPr>
          <p:cNvPr id="20484" name="1 CuadroTexto"/>
          <p:cNvSpPr txBox="1">
            <a:spLocks noChangeArrowheads="1"/>
          </p:cNvSpPr>
          <p:nvPr/>
        </p:nvSpPr>
        <p:spPr bwMode="auto">
          <a:xfrm>
            <a:off x="5292725" y="5445125"/>
            <a:ext cx="2879725" cy="1200150"/>
          </a:xfrm>
          <a:prstGeom prst="rect">
            <a:avLst/>
          </a:prstGeom>
          <a:noFill/>
          <a:ln w="158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algn="ctr" eaLnBrk="1" hangingPunct="1"/>
            <a:r>
              <a:rPr lang="es-MX">
                <a:solidFill>
                  <a:schemeClr val="tx1"/>
                </a:solidFill>
                <a:latin typeface="Calibri" pitchFamily="34" charset="0"/>
                <a:cs typeface="Calibri" pitchFamily="34" charset="0"/>
              </a:rPr>
              <a:t>Respiraciones tranquilas</a:t>
            </a:r>
          </a:p>
        </p:txBody>
      </p:sp>
      <p:sp>
        <p:nvSpPr>
          <p:cNvPr id="20485" name="2 Flecha izquierda"/>
          <p:cNvSpPr>
            <a:spLocks noChangeArrowheads="1"/>
          </p:cNvSpPr>
          <p:nvPr/>
        </p:nvSpPr>
        <p:spPr bwMode="auto">
          <a:xfrm>
            <a:off x="4500563" y="5889625"/>
            <a:ext cx="647700" cy="311150"/>
          </a:xfrm>
          <a:prstGeom prst="leftArrow">
            <a:avLst>
              <a:gd name="adj1" fmla="val 50000"/>
              <a:gd name="adj2" fmla="val 50133"/>
            </a:avLst>
          </a:prstGeom>
          <a:solidFill>
            <a:schemeClr val="accent1"/>
          </a:solidFill>
          <a:ln w="9525" algn="ctr">
            <a:solidFill>
              <a:schemeClr val="tx1"/>
            </a:solidFill>
            <a:round/>
            <a:headEnd/>
            <a:tailEnd/>
          </a:ln>
        </p:spPr>
        <p:txBody>
          <a:bodyPr/>
          <a:lstStyle/>
          <a:p>
            <a:endParaRPr lang="es-MX"/>
          </a:p>
        </p:txBody>
      </p:sp>
    </p:spTree>
    <p:extLst>
      <p:ext uri="{BB962C8B-B14F-4D97-AF65-F5344CB8AC3E}">
        <p14:creationId xmlns:p14="http://schemas.microsoft.com/office/powerpoint/2010/main" val="679490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83" name="Rectangle 11"/>
          <p:cNvSpPr>
            <a:spLocks noChangeArrowheads="1"/>
          </p:cNvSpPr>
          <p:nvPr/>
        </p:nvSpPr>
        <p:spPr bwMode="auto">
          <a:xfrm>
            <a:off x="1876425" y="1404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s-MX">
              <a:solidFill>
                <a:prstClr val="black"/>
              </a:solidFill>
            </a:endParaRPr>
          </a:p>
        </p:txBody>
      </p:sp>
      <p:sp>
        <p:nvSpPr>
          <p:cNvPr id="17426" name="Text Box 18"/>
          <p:cNvSpPr txBox="1">
            <a:spLocks noChangeArrowheads="1"/>
          </p:cNvSpPr>
          <p:nvPr/>
        </p:nvSpPr>
        <p:spPr bwMode="auto">
          <a:xfrm>
            <a:off x="647700" y="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spcBef>
                <a:spcPct val="50000"/>
              </a:spcBef>
            </a:pPr>
            <a:r>
              <a:rPr lang="es-MX" sz="4000">
                <a:solidFill>
                  <a:prstClr val="black"/>
                </a:solidFill>
              </a:rPr>
              <a:t>Trabajo de la respiración:</a:t>
            </a:r>
          </a:p>
        </p:txBody>
      </p:sp>
      <p:pic>
        <p:nvPicPr>
          <p:cNvPr id="24588"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642938"/>
            <a:ext cx="44958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89" name="2 Conector recto de flecha"/>
          <p:cNvCxnSpPr>
            <a:cxnSpLocks noChangeShapeType="1"/>
          </p:cNvCxnSpPr>
          <p:nvPr/>
        </p:nvCxnSpPr>
        <p:spPr bwMode="auto">
          <a:xfrm>
            <a:off x="3563888" y="1402497"/>
            <a:ext cx="1428750" cy="28575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4591" name="17 Rectángulo"/>
          <p:cNvSpPr>
            <a:spLocks noChangeArrowheads="1"/>
          </p:cNvSpPr>
          <p:nvPr/>
        </p:nvSpPr>
        <p:spPr bwMode="auto">
          <a:xfrm>
            <a:off x="971599" y="714375"/>
            <a:ext cx="3528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s-MX" sz="2400" b="1" dirty="0">
                <a:solidFill>
                  <a:srgbClr val="000000"/>
                </a:solidFill>
              </a:rPr>
              <a:t>1</a:t>
            </a:r>
            <a:r>
              <a:rPr lang="es-MX" sz="2400" b="1" dirty="0" smtClean="0">
                <a:solidFill>
                  <a:srgbClr val="000000"/>
                </a:solidFill>
              </a:rPr>
              <a:t>. Aumento de </a:t>
            </a:r>
            <a:r>
              <a:rPr lang="es-MX" sz="2400" b="1" dirty="0">
                <a:solidFill>
                  <a:srgbClr val="000000"/>
                </a:solidFill>
              </a:rPr>
              <a:t>resistencia de las vías aéreas.</a:t>
            </a:r>
            <a:endParaRPr lang="es-ES" sz="2400" b="1" dirty="0">
              <a:solidFill>
                <a:srgbClr val="000000"/>
              </a:solidFill>
            </a:endParaRPr>
          </a:p>
        </p:txBody>
      </p:sp>
      <p:sp>
        <p:nvSpPr>
          <p:cNvPr id="2" name="1 CuadroTexto"/>
          <p:cNvSpPr txBox="1"/>
          <p:nvPr/>
        </p:nvSpPr>
        <p:spPr>
          <a:xfrm>
            <a:off x="467544" y="1820258"/>
            <a:ext cx="3736985" cy="954107"/>
          </a:xfrm>
          <a:prstGeom prst="rect">
            <a:avLst/>
          </a:prstGeom>
          <a:blipFill>
            <a:blip r:embed="rId4"/>
            <a:tile tx="0" ty="0" sx="100000" sy="100000" flip="none" algn="tl"/>
          </a:blipFill>
          <a:ln w="38100">
            <a:solidFill>
              <a:srgbClr val="C00000"/>
            </a:solidFill>
          </a:ln>
          <a:scene3d>
            <a:camera prst="orthographicFront"/>
            <a:lightRig rig="threePt" dir="t"/>
          </a:scene3d>
          <a:sp3d>
            <a:bevelT/>
          </a:sp3d>
        </p:spPr>
        <p:txBody>
          <a:bodyPr wrap="none" rtlCol="0">
            <a:spAutoFit/>
          </a:bodyPr>
          <a:lstStyle/>
          <a:p>
            <a:r>
              <a:rPr lang="es-ES" sz="2800" b="1" dirty="0" smtClean="0"/>
              <a:t>Trastornos Ventilatorios</a:t>
            </a:r>
          </a:p>
          <a:p>
            <a:pPr algn="ctr"/>
            <a:r>
              <a:rPr lang="es-ES" sz="2800" b="1" dirty="0" smtClean="0"/>
              <a:t> Obstructivos</a:t>
            </a:r>
            <a:endParaRPr lang="es-ES" sz="2800" b="1" dirty="0"/>
          </a:p>
        </p:txBody>
      </p:sp>
      <p:sp>
        <p:nvSpPr>
          <p:cNvPr id="3" name="2 Flecha abajo"/>
          <p:cNvSpPr/>
          <p:nvPr/>
        </p:nvSpPr>
        <p:spPr>
          <a:xfrm>
            <a:off x="2123728" y="1545372"/>
            <a:ext cx="212308"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4860361" y="4833474"/>
            <a:ext cx="3776203" cy="1938992"/>
          </a:xfrm>
          <a:prstGeom prst="rect">
            <a:avLst/>
          </a:prstGeom>
          <a:blipFill>
            <a:blip r:embed="rId4"/>
            <a:tile tx="0" ty="0" sx="100000" sy="100000" flip="none" algn="tl"/>
          </a:blipFill>
          <a:ln>
            <a:solidFill>
              <a:srgbClr val="C00000"/>
            </a:solidFill>
          </a:ln>
          <a:scene3d>
            <a:camera prst="orthographicFront"/>
            <a:lightRig rig="threePt" dir="t"/>
          </a:scene3d>
          <a:sp3d>
            <a:bevelT prst="relaxedInset"/>
          </a:sp3d>
        </p:spPr>
        <p:txBody>
          <a:bodyPr wrap="square" rtlCol="0">
            <a:spAutoFit/>
          </a:bodyPr>
          <a:lstStyle/>
          <a:p>
            <a:pPr marL="285750" indent="-285750">
              <a:buFont typeface="Wingdings" pitchFamily="2" charset="2"/>
              <a:buChar char="Ø"/>
            </a:pPr>
            <a:r>
              <a:rPr lang="es-ES" sz="2400" b="1" dirty="0" smtClean="0"/>
              <a:t>Asma Bronquial</a:t>
            </a:r>
          </a:p>
          <a:p>
            <a:pPr marL="285750" indent="-285750">
              <a:buFont typeface="Wingdings" pitchFamily="2" charset="2"/>
              <a:buChar char="Ø"/>
            </a:pPr>
            <a:r>
              <a:rPr lang="es-ES" sz="2400" dirty="0"/>
              <a:t>Bronquitis crónica</a:t>
            </a:r>
          </a:p>
          <a:p>
            <a:pPr marL="285750" indent="-285750">
              <a:buFont typeface="Wingdings" pitchFamily="2" charset="2"/>
              <a:buChar char="Ø"/>
            </a:pPr>
            <a:r>
              <a:rPr lang="es-ES" sz="2400" dirty="0" smtClean="0"/>
              <a:t>Enfermedad Pulmonar obstructiva crónica</a:t>
            </a:r>
          </a:p>
          <a:p>
            <a:pPr marL="285750" indent="-285750">
              <a:buFont typeface="Wingdings" pitchFamily="2" charset="2"/>
              <a:buChar char="Ø"/>
            </a:pPr>
            <a:r>
              <a:rPr lang="es-ES" sz="2400" dirty="0" smtClean="0"/>
              <a:t>Enfisema Pulmonar</a:t>
            </a:r>
            <a:endParaRPr lang="es-ES" sz="2400" dirty="0"/>
          </a:p>
        </p:txBody>
      </p:sp>
      <p:sp>
        <p:nvSpPr>
          <p:cNvPr id="5" name="4 Flecha abajo"/>
          <p:cNvSpPr/>
          <p:nvPr/>
        </p:nvSpPr>
        <p:spPr>
          <a:xfrm>
            <a:off x="1115616" y="2996952"/>
            <a:ext cx="216023"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abajo"/>
          <p:cNvSpPr/>
          <p:nvPr/>
        </p:nvSpPr>
        <p:spPr>
          <a:xfrm>
            <a:off x="3059832" y="2996952"/>
            <a:ext cx="216023"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467544" y="4365104"/>
            <a:ext cx="1656184" cy="1200329"/>
          </a:xfrm>
          <a:prstGeom prst="rect">
            <a:avLst/>
          </a:prstGeom>
          <a:noFill/>
          <a:ln>
            <a:solidFill>
              <a:srgbClr val="C00000"/>
            </a:solidFill>
          </a:ln>
        </p:spPr>
        <p:txBody>
          <a:bodyPr wrap="square" rtlCol="0">
            <a:spAutoFit/>
          </a:bodyPr>
          <a:lstStyle/>
          <a:p>
            <a:pPr algn="ctr"/>
            <a:r>
              <a:rPr lang="es-ES" b="1" dirty="0" smtClean="0"/>
              <a:t>Obstrucción anatómica de la gran vía  aérea. </a:t>
            </a:r>
            <a:endParaRPr lang="es-ES" b="1" dirty="0"/>
          </a:p>
        </p:txBody>
      </p:sp>
      <p:sp>
        <p:nvSpPr>
          <p:cNvPr id="16" name="15 CuadroTexto"/>
          <p:cNvSpPr txBox="1"/>
          <p:nvPr/>
        </p:nvSpPr>
        <p:spPr>
          <a:xfrm>
            <a:off x="2447763" y="4365104"/>
            <a:ext cx="1656184" cy="1200329"/>
          </a:xfrm>
          <a:prstGeom prst="rect">
            <a:avLst/>
          </a:prstGeom>
          <a:noFill/>
          <a:ln>
            <a:solidFill>
              <a:srgbClr val="C00000"/>
            </a:solidFill>
          </a:ln>
        </p:spPr>
        <p:txBody>
          <a:bodyPr wrap="square" rtlCol="0">
            <a:spAutoFit/>
          </a:bodyPr>
          <a:lstStyle/>
          <a:p>
            <a:pPr algn="ctr"/>
            <a:r>
              <a:rPr lang="es-ES" b="1" dirty="0" smtClean="0"/>
              <a:t>Obstrucción anatómica de la pequeña   vía  aérea. </a:t>
            </a:r>
            <a:endParaRPr lang="es-ES" b="1" dirty="0"/>
          </a:p>
        </p:txBody>
      </p:sp>
      <p:sp>
        <p:nvSpPr>
          <p:cNvPr id="7" name="6 CuadroTexto"/>
          <p:cNvSpPr txBox="1"/>
          <p:nvPr/>
        </p:nvSpPr>
        <p:spPr>
          <a:xfrm>
            <a:off x="899592" y="5799132"/>
            <a:ext cx="2448272" cy="923330"/>
          </a:xfrm>
          <a:prstGeom prst="rect">
            <a:avLst/>
          </a:prstGeom>
          <a:noFill/>
          <a:ln>
            <a:solidFill>
              <a:srgbClr val="C00000"/>
            </a:solidFill>
          </a:ln>
        </p:spPr>
        <p:txBody>
          <a:bodyPr wrap="square" rtlCol="0">
            <a:spAutoFit/>
          </a:bodyPr>
          <a:lstStyle/>
          <a:p>
            <a:r>
              <a:rPr lang="es-ES" b="1" dirty="0" smtClean="0"/>
              <a:t>FEV </a:t>
            </a:r>
            <a:r>
              <a:rPr lang="es-ES" b="1" baseline="-25000" dirty="0" smtClean="0"/>
              <a:t>1</a:t>
            </a:r>
            <a:r>
              <a:rPr lang="es-ES" b="1" dirty="0" smtClean="0"/>
              <a:t> Disminuido </a:t>
            </a:r>
          </a:p>
          <a:p>
            <a:r>
              <a:rPr lang="es-ES" b="1" dirty="0" smtClean="0"/>
              <a:t>CVF</a:t>
            </a:r>
            <a:r>
              <a:rPr lang="es-ES" b="1" baseline="-25000" dirty="0" smtClean="0"/>
              <a:t>    </a:t>
            </a:r>
            <a:r>
              <a:rPr lang="es-ES" b="1" dirty="0" smtClean="0"/>
              <a:t>Normal</a:t>
            </a:r>
          </a:p>
          <a:p>
            <a:r>
              <a:rPr lang="es-ES" b="1" dirty="0" smtClean="0"/>
              <a:t>Índice de T Disminuido</a:t>
            </a:r>
            <a:endParaRPr lang="es-ES" b="1" dirty="0"/>
          </a:p>
        </p:txBody>
      </p:sp>
    </p:spTree>
    <p:extLst>
      <p:ext uri="{BB962C8B-B14F-4D97-AF65-F5344CB8AC3E}">
        <p14:creationId xmlns:p14="http://schemas.microsoft.com/office/powerpoint/2010/main" val="2727512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6"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ctrTitle"/>
          </p:nvPr>
        </p:nvSpPr>
        <p:spPr>
          <a:xfrm>
            <a:off x="323850" y="476250"/>
            <a:ext cx="5616575" cy="1223963"/>
          </a:xfrm>
        </p:spPr>
        <p:txBody>
          <a:bodyPr rtlCol="0">
            <a:normAutofit fontScale="90000"/>
          </a:bodyPr>
          <a:lstStyle/>
          <a:p>
            <a:pPr algn="l" eaLnBrk="1" fontAlgn="auto" hangingPunct="1">
              <a:spcAft>
                <a:spcPts val="0"/>
              </a:spcAft>
              <a:defRPr/>
            </a:pPr>
            <a:r>
              <a:rPr lang="es-ES" sz="3600" b="1" dirty="0" smtClean="0">
                <a:latin typeface="Arial" charset="0"/>
                <a:cs typeface="Arial" charset="0"/>
              </a:rPr>
              <a:t/>
            </a:r>
            <a:br>
              <a:rPr lang="es-ES" sz="3600" b="1" dirty="0" smtClean="0">
                <a:latin typeface="Arial" charset="0"/>
                <a:cs typeface="Arial" charset="0"/>
              </a:rPr>
            </a:br>
            <a:r>
              <a:rPr lang="es-ES" sz="3600" b="1" dirty="0" smtClean="0">
                <a:latin typeface="Arial" charset="0"/>
                <a:cs typeface="Arial" charset="0"/>
              </a:rPr>
              <a:t/>
            </a:r>
            <a:br>
              <a:rPr lang="es-ES" sz="3600" b="1" dirty="0" smtClean="0">
                <a:latin typeface="Arial" charset="0"/>
                <a:cs typeface="Arial" charset="0"/>
              </a:rPr>
            </a:br>
            <a:r>
              <a:rPr lang="es-ES" sz="3600" b="1" dirty="0" smtClean="0">
                <a:latin typeface="Arial" charset="0"/>
                <a:cs typeface="Arial" charset="0"/>
              </a:rPr>
              <a:t/>
            </a:r>
            <a:br>
              <a:rPr lang="es-ES" sz="3600" b="1" dirty="0" smtClean="0">
                <a:latin typeface="Arial" charset="0"/>
                <a:cs typeface="Arial" charset="0"/>
              </a:rPr>
            </a:br>
            <a:r>
              <a:rPr lang="es-ES" sz="3600" b="1" dirty="0" smtClean="0">
                <a:latin typeface="Arial" charset="0"/>
                <a:cs typeface="Arial" charset="0"/>
              </a:rPr>
              <a:t/>
            </a:r>
            <a:br>
              <a:rPr lang="es-ES" sz="3600" b="1" dirty="0" smtClean="0">
                <a:latin typeface="Arial" charset="0"/>
                <a:cs typeface="Arial" charset="0"/>
              </a:rPr>
            </a:br>
            <a:r>
              <a:rPr lang="es-ES" sz="3600" b="1" dirty="0" smtClean="0">
                <a:latin typeface="Arial" charset="0"/>
                <a:cs typeface="Arial" charset="0"/>
              </a:rPr>
              <a:t/>
            </a:r>
            <a:br>
              <a:rPr lang="es-ES" sz="3600" b="1" dirty="0" smtClean="0">
                <a:latin typeface="Arial" charset="0"/>
                <a:cs typeface="Arial" charset="0"/>
              </a:rPr>
            </a:br>
            <a:r>
              <a:rPr lang="es-ES" sz="3600" b="1" dirty="0" smtClean="0">
                <a:latin typeface="Arial" charset="0"/>
                <a:cs typeface="Arial" charset="0"/>
              </a:rPr>
              <a:t/>
            </a:r>
            <a:br>
              <a:rPr lang="es-ES" sz="3600" b="1" dirty="0" smtClean="0">
                <a:latin typeface="Arial" charset="0"/>
                <a:cs typeface="Arial" charset="0"/>
              </a:rPr>
            </a:br>
            <a:r>
              <a:rPr lang="es-ES" sz="4000" b="1" dirty="0" smtClean="0">
                <a:ea typeface="Calibri" pitchFamily="34" charset="0"/>
                <a:cs typeface="Calibri" pitchFamily="34" charset="0"/>
              </a:rPr>
              <a:t>1.Tendencia de la caja torácica a la  expansión.</a:t>
            </a:r>
            <a:br>
              <a:rPr lang="es-ES" sz="4000" b="1" dirty="0" smtClean="0">
                <a:ea typeface="Calibri" pitchFamily="34" charset="0"/>
                <a:cs typeface="Calibri" pitchFamily="34" charset="0"/>
              </a:rPr>
            </a:br>
            <a:r>
              <a:rPr lang="es-ES" sz="4000" b="1" dirty="0" smtClean="0">
                <a:ea typeface="Calibri" pitchFamily="34" charset="0"/>
                <a:cs typeface="Calibri" pitchFamily="34" charset="0"/>
              </a:rPr>
              <a:t>2.Tendencia de los pulmones a colapsarse</a:t>
            </a:r>
            <a:br>
              <a:rPr lang="es-ES" sz="4000" b="1" dirty="0" smtClean="0">
                <a:ea typeface="Calibri" pitchFamily="34" charset="0"/>
                <a:cs typeface="Calibri" pitchFamily="34" charset="0"/>
              </a:rPr>
            </a:br>
            <a:r>
              <a:rPr lang="es-ES" sz="3600" b="1" dirty="0" smtClean="0">
                <a:ea typeface="Calibri" pitchFamily="34" charset="0"/>
                <a:cs typeface="Calibri" pitchFamily="34" charset="0"/>
              </a:rPr>
              <a:t/>
            </a:r>
            <a:br>
              <a:rPr lang="es-ES" sz="3600" b="1" dirty="0" smtClean="0">
                <a:ea typeface="Calibri" pitchFamily="34" charset="0"/>
                <a:cs typeface="Calibri" pitchFamily="34" charset="0"/>
              </a:rPr>
            </a:br>
            <a:r>
              <a:rPr lang="es-ES" sz="3600" b="1" dirty="0" smtClean="0">
                <a:ea typeface="Calibri" pitchFamily="34" charset="0"/>
                <a:cs typeface="Calibri" pitchFamily="34" charset="0"/>
              </a:rPr>
              <a:t/>
            </a:r>
            <a:br>
              <a:rPr lang="es-ES" sz="3600" b="1" dirty="0" smtClean="0">
                <a:ea typeface="Calibri" pitchFamily="34" charset="0"/>
                <a:cs typeface="Calibri" pitchFamily="34" charset="0"/>
              </a:rPr>
            </a:br>
            <a:endParaRPr lang="es-ES" sz="3600" b="1" dirty="0" smtClean="0">
              <a:latin typeface="Arial" charset="0"/>
              <a:cs typeface="Arial" charset="0"/>
            </a:endParaRPr>
          </a:p>
        </p:txBody>
      </p:sp>
      <p:sp>
        <p:nvSpPr>
          <p:cNvPr id="21507" name="Rectangle 5"/>
          <p:cNvSpPr>
            <a:spLocks noGrp="1" noChangeArrowheads="1"/>
          </p:cNvSpPr>
          <p:nvPr>
            <p:ph type="subTitle" idx="1"/>
          </p:nvPr>
        </p:nvSpPr>
        <p:spPr>
          <a:xfrm>
            <a:off x="107951" y="4652963"/>
            <a:ext cx="4176018" cy="1944389"/>
          </a:xfrm>
          <a:ln>
            <a:solidFill>
              <a:srgbClr val="C00000"/>
            </a:solidFill>
          </a:ln>
        </p:spPr>
        <p:txBody>
          <a:bodyPr>
            <a:normAutofit lnSpcReduction="10000"/>
          </a:bodyPr>
          <a:lstStyle/>
          <a:p>
            <a:pPr algn="l" eaLnBrk="1" hangingPunct="1">
              <a:spcBef>
                <a:spcPct val="0"/>
              </a:spcBef>
              <a:buFontTx/>
              <a:buChar char="•"/>
            </a:pPr>
            <a:r>
              <a:rPr lang="es-ES" b="1" dirty="0" smtClean="0">
                <a:solidFill>
                  <a:schemeClr val="tx1"/>
                </a:solidFill>
                <a:cs typeface="Calibri" pitchFamily="34" charset="0"/>
              </a:rPr>
              <a:t>Distribución de </a:t>
            </a:r>
          </a:p>
          <a:p>
            <a:pPr algn="l" eaLnBrk="1" hangingPunct="1">
              <a:spcBef>
                <a:spcPct val="0"/>
              </a:spcBef>
            </a:pPr>
            <a:r>
              <a:rPr lang="es-ES" b="1" dirty="0" smtClean="0">
                <a:solidFill>
                  <a:schemeClr val="tx1"/>
                </a:solidFill>
                <a:cs typeface="Calibri" pitchFamily="34" charset="0"/>
              </a:rPr>
              <a:t>fibras de elastina y colágeno en el parénquima pulmonar.</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697" y="833454"/>
            <a:ext cx="3419475" cy="32274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1509" name="2 Conector recto de flecha"/>
          <p:cNvCxnSpPr>
            <a:cxnSpLocks noChangeShapeType="1"/>
          </p:cNvCxnSpPr>
          <p:nvPr/>
        </p:nvCxnSpPr>
        <p:spPr bwMode="auto">
          <a:xfrm flipH="1">
            <a:off x="1547019" y="3069431"/>
            <a:ext cx="576262" cy="1150937"/>
          </a:xfrm>
          <a:prstGeom prst="straightConnector1">
            <a:avLst/>
          </a:prstGeom>
          <a:noFill/>
          <a:ln w="254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1510" name="3 CuadroTexto"/>
          <p:cNvSpPr txBox="1">
            <a:spLocks noChangeArrowheads="1"/>
          </p:cNvSpPr>
          <p:nvPr/>
        </p:nvSpPr>
        <p:spPr bwMode="auto">
          <a:xfrm>
            <a:off x="4618045" y="4464382"/>
            <a:ext cx="4346443" cy="1569660"/>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buFontTx/>
              <a:buChar char="•"/>
            </a:pPr>
            <a:r>
              <a:rPr lang="es-ES" sz="3200" dirty="0">
                <a:solidFill>
                  <a:srgbClr val="C00000"/>
                </a:solidFill>
                <a:latin typeface="Calibri" pitchFamily="34" charset="0"/>
                <a:cs typeface="Calibri" pitchFamily="34" charset="0"/>
              </a:rPr>
              <a:t>Tensión superficial </a:t>
            </a:r>
            <a:r>
              <a:rPr lang="es-ES" sz="3200" dirty="0">
                <a:solidFill>
                  <a:schemeClr val="tx1"/>
                </a:solidFill>
                <a:latin typeface="Calibri" pitchFamily="34" charset="0"/>
                <a:cs typeface="Calibri" pitchFamily="34" charset="0"/>
              </a:rPr>
              <a:t>de la </a:t>
            </a:r>
            <a:r>
              <a:rPr lang="es-ES" sz="3200" dirty="0" err="1">
                <a:solidFill>
                  <a:schemeClr val="tx1"/>
                </a:solidFill>
                <a:latin typeface="Calibri" pitchFamily="34" charset="0"/>
                <a:cs typeface="Calibri" pitchFamily="34" charset="0"/>
              </a:rPr>
              <a:t>interfase</a:t>
            </a:r>
            <a:r>
              <a:rPr lang="es-ES" sz="3200" dirty="0">
                <a:solidFill>
                  <a:schemeClr val="tx1"/>
                </a:solidFill>
                <a:latin typeface="Calibri" pitchFamily="34" charset="0"/>
                <a:cs typeface="Calibri" pitchFamily="34" charset="0"/>
              </a:rPr>
              <a:t> aire-líquido en los alvéolos</a:t>
            </a:r>
            <a:r>
              <a:rPr lang="es-ES" sz="3200" dirty="0">
                <a:solidFill>
                  <a:schemeClr val="tx1"/>
                </a:solidFill>
                <a:cs typeface="Arial" charset="0"/>
              </a:rPr>
              <a:t>. </a:t>
            </a:r>
          </a:p>
        </p:txBody>
      </p:sp>
      <p:cxnSp>
        <p:nvCxnSpPr>
          <p:cNvPr id="21511" name="5 Conector recto de flecha"/>
          <p:cNvCxnSpPr>
            <a:cxnSpLocks noChangeShapeType="1"/>
          </p:cNvCxnSpPr>
          <p:nvPr/>
        </p:nvCxnSpPr>
        <p:spPr bwMode="auto">
          <a:xfrm>
            <a:off x="3995738" y="3213100"/>
            <a:ext cx="792162" cy="863600"/>
          </a:xfrm>
          <a:prstGeom prst="straightConnector1">
            <a:avLst/>
          </a:prstGeom>
          <a:noFill/>
          <a:ln w="254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8" name="7 CuadroTexto"/>
          <p:cNvSpPr txBox="1"/>
          <p:nvPr/>
        </p:nvSpPr>
        <p:spPr>
          <a:xfrm>
            <a:off x="224483" y="112486"/>
            <a:ext cx="6903392" cy="523220"/>
          </a:xfrm>
          <a:prstGeom prst="rect">
            <a:avLst/>
          </a:prstGeom>
          <a:blipFill>
            <a:blip r:embed="rId4"/>
            <a:tile tx="0" ty="0" sx="100000" sy="100000" flip="none" algn="tl"/>
          </a:blipFill>
          <a:ln>
            <a:solidFill>
              <a:srgbClr val="C00000"/>
            </a:solidFill>
          </a:ln>
          <a:scene3d>
            <a:camera prst="orthographicFront"/>
            <a:lightRig rig="threePt" dir="t"/>
          </a:scene3d>
          <a:sp3d>
            <a:bevelT w="114300" prst="artDeco"/>
          </a:sp3d>
        </p:spPr>
        <p:txBody>
          <a:bodyPr wrap="square" rtlCol="0">
            <a:spAutoFit/>
          </a:bodyPr>
          <a:lstStyle/>
          <a:p>
            <a:r>
              <a:rPr lang="es-ES" sz="2800" b="1" dirty="0" smtClean="0"/>
              <a:t>Otros factores que intervine en la ventilación</a:t>
            </a:r>
            <a:endParaRPr lang="es-ES" sz="2800" b="1" dirty="0"/>
          </a:p>
        </p:txBody>
      </p:sp>
    </p:spTree>
    <p:extLst>
      <p:ext uri="{BB962C8B-B14F-4D97-AF65-F5344CB8AC3E}">
        <p14:creationId xmlns:p14="http://schemas.microsoft.com/office/powerpoint/2010/main" val="46102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256"/>
            <a:ext cx="9144000" cy="324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1 CuadroTexto"/>
          <p:cNvSpPr txBox="1">
            <a:spLocks noChangeArrowheads="1"/>
          </p:cNvSpPr>
          <p:nvPr/>
        </p:nvSpPr>
        <p:spPr bwMode="auto">
          <a:xfrm>
            <a:off x="468313" y="173038"/>
            <a:ext cx="7991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r>
              <a:rPr lang="es-MX" sz="3200" dirty="0">
                <a:solidFill>
                  <a:schemeClr val="tx1"/>
                </a:solidFill>
              </a:rPr>
              <a:t>¿Cómo es posible que se expandan los alvéolos?</a:t>
            </a:r>
          </a:p>
        </p:txBody>
      </p:sp>
      <p:sp>
        <p:nvSpPr>
          <p:cNvPr id="22532" name="2 CuadroTexto"/>
          <p:cNvSpPr txBox="1">
            <a:spLocks noChangeArrowheads="1"/>
          </p:cNvSpPr>
          <p:nvPr/>
        </p:nvSpPr>
        <p:spPr bwMode="auto">
          <a:xfrm>
            <a:off x="179512" y="4457700"/>
            <a:ext cx="8888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r>
              <a:rPr lang="es-MX" dirty="0">
                <a:solidFill>
                  <a:srgbClr val="C00000"/>
                </a:solidFill>
                <a:latin typeface="Calibri" pitchFamily="34" charset="0"/>
                <a:cs typeface="Calibri" pitchFamily="34" charset="0"/>
              </a:rPr>
              <a:t>El surfactante pulmonar </a:t>
            </a:r>
            <a:r>
              <a:rPr lang="es-MX" dirty="0">
                <a:solidFill>
                  <a:schemeClr val="tx1"/>
                </a:solidFill>
                <a:latin typeface="Calibri" pitchFamily="34" charset="0"/>
                <a:cs typeface="Calibri" pitchFamily="34" charset="0"/>
              </a:rPr>
              <a:t>disminuye la tensión superficial.</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5229200"/>
            <a:ext cx="3816424"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61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83" name="Rectangle 11"/>
          <p:cNvSpPr>
            <a:spLocks noChangeArrowheads="1"/>
          </p:cNvSpPr>
          <p:nvPr/>
        </p:nvSpPr>
        <p:spPr bwMode="auto">
          <a:xfrm>
            <a:off x="1876425" y="1404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s-MX">
              <a:solidFill>
                <a:prstClr val="black"/>
              </a:solidFill>
            </a:endParaRPr>
          </a:p>
        </p:txBody>
      </p:sp>
      <p:sp>
        <p:nvSpPr>
          <p:cNvPr id="17426" name="Text Box 18"/>
          <p:cNvSpPr txBox="1">
            <a:spLocks noChangeArrowheads="1"/>
          </p:cNvSpPr>
          <p:nvPr/>
        </p:nvSpPr>
        <p:spPr bwMode="auto">
          <a:xfrm>
            <a:off x="647700" y="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spcBef>
                <a:spcPct val="50000"/>
              </a:spcBef>
            </a:pPr>
            <a:r>
              <a:rPr lang="es-MX" sz="4000">
                <a:solidFill>
                  <a:prstClr val="black"/>
                </a:solidFill>
              </a:rPr>
              <a:t>Trabajo de la respiración:</a:t>
            </a:r>
          </a:p>
        </p:txBody>
      </p:sp>
      <p:cxnSp>
        <p:nvCxnSpPr>
          <p:cNvPr id="24589" name="2 Conector recto de flecha"/>
          <p:cNvCxnSpPr>
            <a:cxnSpLocks noChangeShapeType="1"/>
          </p:cNvCxnSpPr>
          <p:nvPr/>
        </p:nvCxnSpPr>
        <p:spPr bwMode="auto">
          <a:xfrm>
            <a:off x="3563888" y="1402497"/>
            <a:ext cx="1428750" cy="285750"/>
          </a:xfrm>
          <a:prstGeom prst="straightConnector1">
            <a:avLst/>
          </a:prstGeom>
          <a:noFill/>
          <a:ln w="3810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4591" name="17 Rectángulo"/>
          <p:cNvSpPr>
            <a:spLocks noChangeArrowheads="1"/>
          </p:cNvSpPr>
          <p:nvPr/>
        </p:nvSpPr>
        <p:spPr bwMode="auto">
          <a:xfrm>
            <a:off x="971599" y="714375"/>
            <a:ext cx="3528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s-MX" sz="2400" b="1" dirty="0">
                <a:solidFill>
                  <a:srgbClr val="000000"/>
                </a:solidFill>
              </a:rPr>
              <a:t>1</a:t>
            </a:r>
            <a:r>
              <a:rPr lang="es-MX" sz="2400" b="1" dirty="0" smtClean="0">
                <a:solidFill>
                  <a:srgbClr val="000000"/>
                </a:solidFill>
              </a:rPr>
              <a:t>. Aumento de </a:t>
            </a:r>
            <a:r>
              <a:rPr lang="es-MX" sz="2400" b="1" dirty="0">
                <a:solidFill>
                  <a:srgbClr val="000000"/>
                </a:solidFill>
              </a:rPr>
              <a:t>resistencia de </a:t>
            </a:r>
            <a:r>
              <a:rPr lang="es-MX" sz="2400" b="1" dirty="0" err="1" smtClean="0">
                <a:solidFill>
                  <a:srgbClr val="000000"/>
                </a:solidFill>
              </a:rPr>
              <a:t>viscoelástica</a:t>
            </a:r>
            <a:r>
              <a:rPr lang="es-MX" sz="2400" b="1" dirty="0" smtClean="0">
                <a:solidFill>
                  <a:srgbClr val="000000"/>
                </a:solidFill>
              </a:rPr>
              <a:t>.</a:t>
            </a:r>
            <a:endParaRPr lang="es-ES" sz="2400" b="1" dirty="0">
              <a:solidFill>
                <a:srgbClr val="000000"/>
              </a:solidFill>
            </a:endParaRPr>
          </a:p>
        </p:txBody>
      </p:sp>
      <p:sp>
        <p:nvSpPr>
          <p:cNvPr id="2" name="1 CuadroTexto"/>
          <p:cNvSpPr txBox="1"/>
          <p:nvPr/>
        </p:nvSpPr>
        <p:spPr>
          <a:xfrm>
            <a:off x="467544" y="1820258"/>
            <a:ext cx="3756734" cy="954107"/>
          </a:xfrm>
          <a:prstGeom prst="rect">
            <a:avLst/>
          </a:prstGeom>
          <a:blipFill>
            <a:blip r:embed="rId2"/>
            <a:tile tx="0" ty="0" sx="100000" sy="100000" flip="none" algn="tl"/>
          </a:blipFill>
          <a:ln>
            <a:solidFill>
              <a:srgbClr val="C00000"/>
            </a:solidFill>
          </a:ln>
          <a:scene3d>
            <a:camera prst="orthographicFront"/>
            <a:lightRig rig="threePt" dir="t"/>
          </a:scene3d>
          <a:sp3d>
            <a:bevelT/>
          </a:sp3d>
        </p:spPr>
        <p:txBody>
          <a:bodyPr wrap="none" rtlCol="0">
            <a:spAutoFit/>
          </a:bodyPr>
          <a:lstStyle/>
          <a:p>
            <a:r>
              <a:rPr lang="es-ES" sz="2800" b="1" dirty="0" smtClean="0"/>
              <a:t>Trastornos Ventilatorios</a:t>
            </a:r>
          </a:p>
          <a:p>
            <a:pPr algn="ctr"/>
            <a:r>
              <a:rPr lang="es-ES" sz="2800" b="1" dirty="0" smtClean="0"/>
              <a:t> Restrictivos </a:t>
            </a:r>
            <a:endParaRPr lang="es-ES" sz="2800" b="1" dirty="0"/>
          </a:p>
        </p:txBody>
      </p:sp>
      <p:sp>
        <p:nvSpPr>
          <p:cNvPr id="3" name="2 Flecha abajo"/>
          <p:cNvSpPr/>
          <p:nvPr/>
        </p:nvSpPr>
        <p:spPr>
          <a:xfrm>
            <a:off x="2123728" y="1545372"/>
            <a:ext cx="212308"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Flecha abajo"/>
          <p:cNvSpPr/>
          <p:nvPr/>
        </p:nvSpPr>
        <p:spPr>
          <a:xfrm>
            <a:off x="1115616" y="2996952"/>
            <a:ext cx="216023"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abajo"/>
          <p:cNvSpPr/>
          <p:nvPr/>
        </p:nvSpPr>
        <p:spPr>
          <a:xfrm>
            <a:off x="3059832" y="2996952"/>
            <a:ext cx="216023"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467544" y="4365104"/>
            <a:ext cx="1656184" cy="1477328"/>
          </a:xfrm>
          <a:prstGeom prst="rect">
            <a:avLst/>
          </a:prstGeom>
          <a:noFill/>
          <a:ln>
            <a:solidFill>
              <a:srgbClr val="C00000"/>
            </a:solidFill>
          </a:ln>
        </p:spPr>
        <p:txBody>
          <a:bodyPr wrap="square" rtlCol="0">
            <a:spAutoFit/>
          </a:bodyPr>
          <a:lstStyle/>
          <a:p>
            <a:pPr algn="ctr"/>
            <a:r>
              <a:rPr lang="es-ES" b="1" dirty="0" smtClean="0"/>
              <a:t>Disminución de la expansión del tórax.</a:t>
            </a:r>
          </a:p>
          <a:p>
            <a:pPr algn="ctr"/>
            <a:r>
              <a:rPr lang="es-ES" b="1" dirty="0" smtClean="0"/>
              <a:t>Ej. Cifoscoliosis severa </a:t>
            </a:r>
            <a:endParaRPr lang="es-ES" b="1" dirty="0"/>
          </a:p>
        </p:txBody>
      </p:sp>
      <p:pic>
        <p:nvPicPr>
          <p:cNvPr id="1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77863"/>
            <a:ext cx="30099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16 CuadroTexto"/>
          <p:cNvSpPr txBox="1"/>
          <p:nvPr/>
        </p:nvSpPr>
        <p:spPr>
          <a:xfrm>
            <a:off x="2622079" y="4244860"/>
            <a:ext cx="1656184" cy="1477328"/>
          </a:xfrm>
          <a:prstGeom prst="rect">
            <a:avLst/>
          </a:prstGeom>
          <a:noFill/>
          <a:ln>
            <a:solidFill>
              <a:srgbClr val="C00000"/>
            </a:solidFill>
          </a:ln>
        </p:spPr>
        <p:txBody>
          <a:bodyPr wrap="square" rtlCol="0">
            <a:spAutoFit/>
          </a:bodyPr>
          <a:lstStyle/>
          <a:p>
            <a:pPr algn="ctr"/>
            <a:r>
              <a:rPr lang="es-ES" b="1" dirty="0" smtClean="0"/>
              <a:t>Disminución de la expansión del pulmón.</a:t>
            </a:r>
          </a:p>
          <a:p>
            <a:pPr algn="ctr"/>
            <a:r>
              <a:rPr lang="es-ES" b="1" dirty="0" smtClean="0"/>
              <a:t>Ej. Fibrosis pulmonar </a:t>
            </a:r>
            <a:endParaRPr lang="es-ES" b="1" dirty="0"/>
          </a:p>
        </p:txBody>
      </p:sp>
      <p:sp>
        <p:nvSpPr>
          <p:cNvPr id="16" name="15 CuadroTexto"/>
          <p:cNvSpPr txBox="1"/>
          <p:nvPr/>
        </p:nvSpPr>
        <p:spPr>
          <a:xfrm>
            <a:off x="5292512" y="4642103"/>
            <a:ext cx="2448272" cy="1600438"/>
          </a:xfrm>
          <a:prstGeom prst="rect">
            <a:avLst/>
          </a:prstGeom>
          <a:noFill/>
          <a:ln>
            <a:solidFill>
              <a:srgbClr val="C00000"/>
            </a:solidFill>
          </a:ln>
        </p:spPr>
        <p:txBody>
          <a:bodyPr wrap="square" rtlCol="0">
            <a:spAutoFit/>
          </a:bodyPr>
          <a:lstStyle/>
          <a:p>
            <a:endParaRPr lang="es-ES" sz="2000" b="1" dirty="0" smtClean="0"/>
          </a:p>
          <a:p>
            <a:r>
              <a:rPr lang="es-ES" sz="2000" b="1" dirty="0" smtClean="0"/>
              <a:t>FEV </a:t>
            </a:r>
            <a:r>
              <a:rPr lang="es-ES" sz="2000" b="1" baseline="-25000" dirty="0" smtClean="0"/>
              <a:t>1</a:t>
            </a:r>
            <a:r>
              <a:rPr lang="es-ES" sz="2000" b="1" dirty="0" smtClean="0"/>
              <a:t> Disminuido </a:t>
            </a:r>
          </a:p>
          <a:p>
            <a:r>
              <a:rPr lang="es-ES" sz="2000" b="1" dirty="0" smtClean="0"/>
              <a:t>CVF</a:t>
            </a:r>
            <a:r>
              <a:rPr lang="es-ES" sz="2000" b="1" baseline="-25000" dirty="0" smtClean="0"/>
              <a:t>    </a:t>
            </a:r>
            <a:r>
              <a:rPr lang="es-ES" sz="2000" b="1" dirty="0"/>
              <a:t>Disminuido</a:t>
            </a:r>
          </a:p>
          <a:p>
            <a:r>
              <a:rPr lang="es-ES" sz="2000" b="1" dirty="0" smtClean="0"/>
              <a:t>Índice de T. Normal</a:t>
            </a:r>
            <a:endParaRPr lang="es-ES" sz="2000" b="1" dirty="0"/>
          </a:p>
          <a:p>
            <a:endParaRPr lang="es-ES" b="1" dirty="0"/>
          </a:p>
        </p:txBody>
      </p:sp>
    </p:spTree>
    <p:extLst>
      <p:ext uri="{BB962C8B-B14F-4D97-AF65-F5344CB8AC3E}">
        <p14:creationId xmlns:p14="http://schemas.microsoft.com/office/powerpoint/2010/main" val="2725942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6"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2588"/>
            <a:ext cx="3059113"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CuadroTexto"/>
          <p:cNvSpPr txBox="1">
            <a:spLocks noChangeArrowheads="1"/>
          </p:cNvSpPr>
          <p:nvPr/>
        </p:nvSpPr>
        <p:spPr bwMode="auto">
          <a:xfrm>
            <a:off x="0" y="18891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r>
              <a:rPr lang="es-MX" sz="3200" b="0">
                <a:solidFill>
                  <a:schemeClr val="tx1"/>
                </a:solidFill>
                <a:latin typeface="Calibri" pitchFamily="34" charset="0"/>
                <a:cs typeface="Calibri" pitchFamily="34" charset="0"/>
              </a:rPr>
              <a:t>La función ventilatoria puede ser evaluada objetivamente mediante las pruebas funcionales respiratorias con equipos de </a:t>
            </a:r>
            <a:r>
              <a:rPr lang="es-MX" sz="3200">
                <a:solidFill>
                  <a:schemeClr val="tx1"/>
                </a:solidFill>
                <a:latin typeface="Calibri" pitchFamily="34" charset="0"/>
                <a:cs typeface="Calibri" pitchFamily="34" charset="0"/>
              </a:rPr>
              <a:t>Espirometría.</a:t>
            </a:r>
          </a:p>
        </p:txBody>
      </p:sp>
      <p:pic>
        <p:nvPicPr>
          <p:cNvPr id="256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714500"/>
            <a:ext cx="5832475"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994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4543425"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1 CuadroTexto"/>
          <p:cNvSpPr txBox="1">
            <a:spLocks noChangeArrowheads="1"/>
          </p:cNvSpPr>
          <p:nvPr/>
        </p:nvSpPr>
        <p:spPr bwMode="auto">
          <a:xfrm>
            <a:off x="468313" y="1484313"/>
            <a:ext cx="1803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r>
              <a:rPr lang="es-MX" sz="3200">
                <a:solidFill>
                  <a:schemeClr val="tx1"/>
                </a:solidFill>
              </a:rPr>
              <a:t>Normal</a:t>
            </a:r>
          </a:p>
        </p:txBody>
      </p:sp>
      <p:sp>
        <p:nvSpPr>
          <p:cNvPr id="27652" name="2 CuadroTexto"/>
          <p:cNvSpPr txBox="1">
            <a:spLocks noChangeArrowheads="1"/>
          </p:cNvSpPr>
          <p:nvPr/>
        </p:nvSpPr>
        <p:spPr bwMode="auto">
          <a:xfrm>
            <a:off x="2411413" y="404813"/>
            <a:ext cx="2376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r>
              <a:rPr lang="es-MX" b="0">
                <a:solidFill>
                  <a:schemeClr val="tx1"/>
                </a:solidFill>
              </a:rPr>
              <a:t>Asmático</a:t>
            </a:r>
          </a:p>
        </p:txBody>
      </p:sp>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763"/>
            <a:ext cx="41846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444875"/>
            <a:ext cx="43561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128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640959" cy="590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336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bwMode="auto">
          <a:xfrm>
            <a:off x="683568" y="250467"/>
            <a:ext cx="2880320" cy="1018293"/>
          </a:xfrm>
          <a:prstGeom prst="rect">
            <a:avLst/>
          </a:prstGeom>
          <a:blipFill>
            <a:blip r:embed="rId2"/>
            <a:tile tx="0" ty="0" sx="100000" sy="100000" flip="none" algn="tl"/>
          </a:blipFill>
          <a:ln>
            <a:solidFill>
              <a:srgbClr val="C00000"/>
            </a:solidFill>
          </a:ln>
          <a:effectLst>
            <a:glow rad="228600">
              <a:schemeClr val="accent4">
                <a:satMod val="175000"/>
                <a:alpha val="40000"/>
              </a:schemeClr>
            </a:glow>
          </a:effectLs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s-ES" sz="4800" b="1" dirty="0" smtClean="0"/>
              <a:t>  Sumario</a:t>
            </a:r>
            <a:endParaRPr lang="es-ES" sz="4800" b="1" dirty="0"/>
          </a:p>
        </p:txBody>
      </p:sp>
      <p:sp>
        <p:nvSpPr>
          <p:cNvPr id="2" name="1 Rectángulo"/>
          <p:cNvSpPr/>
          <p:nvPr/>
        </p:nvSpPr>
        <p:spPr>
          <a:xfrm>
            <a:off x="179512" y="1351508"/>
            <a:ext cx="8892480" cy="4770537"/>
          </a:xfrm>
          <a:prstGeom prst="rect">
            <a:avLst/>
          </a:prstGeom>
        </p:spPr>
        <p:txBody>
          <a:bodyPr wrap="square">
            <a:spAutoFit/>
          </a:bodyPr>
          <a:lstStyle/>
          <a:p>
            <a:pPr marL="442913" lvl="0" indent="-442913">
              <a:buFont typeface="+mj-lt"/>
              <a:buAutoNum type="arabicPeriod"/>
              <a:defRPr/>
            </a:pPr>
            <a:r>
              <a:rPr lang="es-ES_tradnl" sz="2800" b="1" dirty="0" smtClean="0">
                <a:solidFill>
                  <a:prstClr val="black"/>
                </a:solidFill>
                <a:cs typeface="Calibri" pitchFamily="34" charset="0"/>
              </a:rPr>
              <a:t>Generalidades.</a:t>
            </a:r>
          </a:p>
          <a:p>
            <a:pPr marL="442913" lvl="0" indent="-442913">
              <a:buFont typeface="+mj-lt"/>
              <a:buAutoNum type="arabicPeriod"/>
              <a:defRPr/>
            </a:pPr>
            <a:r>
              <a:rPr lang="es-ES_tradnl" sz="2800" b="1" dirty="0" smtClean="0">
                <a:solidFill>
                  <a:prstClr val="black"/>
                </a:solidFill>
                <a:cs typeface="Calibri" pitchFamily="34" charset="0"/>
              </a:rPr>
              <a:t>Ventilación pulmonar. </a:t>
            </a:r>
            <a:r>
              <a:rPr lang="es-ES" sz="2800" b="1" dirty="0" smtClean="0">
                <a:solidFill>
                  <a:prstClr val="black"/>
                </a:solidFill>
                <a:cs typeface="Calibri" pitchFamily="34" charset="0"/>
              </a:rPr>
              <a:t>Inspiración </a:t>
            </a:r>
            <a:r>
              <a:rPr lang="es-ES" sz="2800" b="1" dirty="0">
                <a:solidFill>
                  <a:prstClr val="black"/>
                </a:solidFill>
                <a:cs typeface="Calibri" pitchFamily="34" charset="0"/>
              </a:rPr>
              <a:t>y </a:t>
            </a:r>
            <a:r>
              <a:rPr lang="es-ES" sz="2800" b="1" dirty="0" smtClean="0">
                <a:solidFill>
                  <a:prstClr val="black"/>
                </a:solidFill>
                <a:cs typeface="Calibri" pitchFamily="34" charset="0"/>
              </a:rPr>
              <a:t>espiración</a:t>
            </a:r>
            <a:r>
              <a:rPr lang="es-ES" sz="2800" b="1" dirty="0">
                <a:solidFill>
                  <a:prstClr val="black"/>
                </a:solidFill>
                <a:cs typeface="Calibri" pitchFamily="34" charset="0"/>
              </a:rPr>
              <a:t>. </a:t>
            </a:r>
            <a:r>
              <a:rPr lang="es-ES" sz="2800" b="1" dirty="0" smtClean="0">
                <a:solidFill>
                  <a:prstClr val="black"/>
                </a:solidFill>
                <a:cs typeface="Calibri" pitchFamily="34" charset="0"/>
              </a:rPr>
              <a:t>Elasticidad </a:t>
            </a:r>
            <a:r>
              <a:rPr lang="es-ES" sz="2800" b="1" dirty="0">
                <a:solidFill>
                  <a:prstClr val="black"/>
                </a:solidFill>
                <a:cs typeface="Calibri" pitchFamily="34" charset="0"/>
              </a:rPr>
              <a:t>del tórax y los </a:t>
            </a:r>
            <a:r>
              <a:rPr lang="es-ES" sz="2800" b="1" dirty="0" smtClean="0">
                <a:solidFill>
                  <a:prstClr val="black"/>
                </a:solidFill>
                <a:cs typeface="Calibri" pitchFamily="34" charset="0"/>
              </a:rPr>
              <a:t>pulmones. Trabajo </a:t>
            </a:r>
            <a:r>
              <a:rPr lang="es-ES" sz="2800" b="1" dirty="0">
                <a:solidFill>
                  <a:prstClr val="black"/>
                </a:solidFill>
                <a:cs typeface="Calibri" pitchFamily="34" charset="0"/>
              </a:rPr>
              <a:t>respiratorio. </a:t>
            </a:r>
            <a:r>
              <a:rPr lang="es-ES" sz="2800" b="1" dirty="0" smtClean="0">
                <a:solidFill>
                  <a:prstClr val="black"/>
                </a:solidFill>
                <a:cs typeface="Calibri" pitchFamily="34" charset="0"/>
              </a:rPr>
              <a:t>Ventilación </a:t>
            </a:r>
            <a:r>
              <a:rPr lang="es-ES" sz="2800" b="1" dirty="0">
                <a:solidFill>
                  <a:prstClr val="black"/>
                </a:solidFill>
                <a:cs typeface="Calibri" pitchFamily="34" charset="0"/>
              </a:rPr>
              <a:t>alveolar</a:t>
            </a:r>
            <a:r>
              <a:rPr lang="es-ES" sz="2800" b="1" dirty="0" smtClean="0">
                <a:solidFill>
                  <a:prstClr val="black"/>
                </a:solidFill>
                <a:cs typeface="Calibri" pitchFamily="34" charset="0"/>
              </a:rPr>
              <a:t>.  </a:t>
            </a:r>
          </a:p>
          <a:p>
            <a:pPr marL="342900" lvl="0" indent="-342900" algn="just">
              <a:spcAft>
                <a:spcPts val="0"/>
              </a:spcAft>
              <a:buFont typeface="+mj-lt"/>
              <a:buAutoNum type="arabicPeriod"/>
              <a:tabLst>
                <a:tab pos="457200" algn="l"/>
              </a:tabLst>
            </a:pPr>
            <a:r>
              <a:rPr lang="es-ES" sz="2800" b="1" dirty="0" smtClean="0">
                <a:ea typeface="Times New Roman"/>
                <a:cs typeface="Arial"/>
              </a:rPr>
              <a:t> Difusión de los gases. </a:t>
            </a:r>
            <a:r>
              <a:rPr lang="es-ES" sz="2800" b="1" dirty="0">
                <a:ea typeface="Times New Roman"/>
                <a:cs typeface="Arial"/>
              </a:rPr>
              <a:t>Factores de que depende. </a:t>
            </a:r>
            <a:r>
              <a:rPr lang="es-ES" sz="2800" b="1" dirty="0" smtClean="0">
                <a:ea typeface="Times New Roman"/>
                <a:cs typeface="Arial"/>
              </a:rPr>
              <a:t> Capacidad de difusión. Alteraciones.</a:t>
            </a:r>
          </a:p>
          <a:p>
            <a:pPr marL="342900" lvl="0" indent="-342900" algn="just">
              <a:buFont typeface="+mj-lt"/>
              <a:buAutoNum type="arabicPeriod"/>
              <a:tabLst>
                <a:tab pos="457200" algn="l"/>
              </a:tabLst>
            </a:pPr>
            <a:r>
              <a:rPr lang="es-ES" sz="2800" b="1" dirty="0">
                <a:ea typeface="Times New Roman"/>
                <a:cs typeface="Arial"/>
              </a:rPr>
              <a:t>Relación ventilación perfusión. Alteraciones.</a:t>
            </a:r>
            <a:endParaRPr lang="es-ES" sz="2800" b="1" dirty="0">
              <a:ea typeface="Times New Roman"/>
              <a:cs typeface="Times New Roman"/>
            </a:endParaRPr>
          </a:p>
          <a:p>
            <a:pPr marL="342900" indent="-342900" algn="just">
              <a:buFont typeface="+mj-lt"/>
              <a:buAutoNum type="arabicPeriod"/>
              <a:tabLst>
                <a:tab pos="457200" algn="l"/>
              </a:tabLst>
            </a:pPr>
            <a:r>
              <a:rPr lang="es-ES" sz="2800" b="1" dirty="0" smtClean="0">
                <a:ea typeface="Times New Roman"/>
                <a:cs typeface="Arial"/>
              </a:rPr>
              <a:t>Determinantes </a:t>
            </a:r>
            <a:r>
              <a:rPr lang="es-ES" sz="2800" b="1" dirty="0">
                <a:ea typeface="Times New Roman"/>
                <a:cs typeface="Arial"/>
              </a:rPr>
              <a:t>fisiológicos del transporte de O</a:t>
            </a:r>
            <a:r>
              <a:rPr lang="es-ES" sz="2800" b="1" baseline="-25000" dirty="0">
                <a:ea typeface="Times New Roman"/>
                <a:cs typeface="Arial"/>
              </a:rPr>
              <a:t>2</a:t>
            </a:r>
            <a:r>
              <a:rPr lang="es-ES" sz="2800" b="1" dirty="0">
                <a:ea typeface="Times New Roman"/>
                <a:cs typeface="Arial"/>
              </a:rPr>
              <a:t> y CO</a:t>
            </a:r>
            <a:r>
              <a:rPr lang="es-ES" sz="2400" b="1" dirty="0">
                <a:ea typeface="Times New Roman"/>
                <a:cs typeface="Arial"/>
              </a:rPr>
              <a:t>2.</a:t>
            </a:r>
            <a:r>
              <a:rPr lang="es-ES" sz="2800" b="1" dirty="0">
                <a:ea typeface="Times New Roman"/>
                <a:cs typeface="Arial"/>
              </a:rPr>
              <a:t>  </a:t>
            </a:r>
            <a:endParaRPr lang="es-ES" sz="2800" b="1" dirty="0" smtClean="0">
              <a:ea typeface="Times New Roman"/>
              <a:cs typeface="Times New Roman"/>
            </a:endParaRPr>
          </a:p>
          <a:p>
            <a:pPr lvl="0" algn="just">
              <a:spcAft>
                <a:spcPts val="0"/>
              </a:spcAft>
              <a:tabLst>
                <a:tab pos="457200" algn="l"/>
              </a:tabLst>
            </a:pPr>
            <a:r>
              <a:rPr lang="es-ES" sz="2800" b="1" dirty="0" smtClean="0">
                <a:ea typeface="Times New Roman"/>
                <a:cs typeface="Arial"/>
              </a:rPr>
              <a:t>6. Regulación de la ventilación. Mecanismos nerviosos</a:t>
            </a:r>
          </a:p>
          <a:p>
            <a:pPr lvl="0" algn="just">
              <a:spcAft>
                <a:spcPts val="0"/>
              </a:spcAft>
              <a:tabLst>
                <a:tab pos="457200" algn="l"/>
              </a:tabLst>
            </a:pPr>
            <a:r>
              <a:rPr lang="es-ES" sz="2800" b="1" dirty="0" smtClean="0">
                <a:ea typeface="Times New Roman"/>
                <a:cs typeface="Arial"/>
              </a:rPr>
              <a:t>     y  químicos ( </a:t>
            </a:r>
            <a:r>
              <a:rPr lang="es-ES" sz="2800" b="1" dirty="0">
                <a:ea typeface="Times New Roman"/>
                <a:cs typeface="Arial"/>
              </a:rPr>
              <a:t>o </a:t>
            </a:r>
            <a:r>
              <a:rPr lang="es-ES" sz="2800" b="1" dirty="0" smtClean="0">
                <a:ea typeface="Times New Roman"/>
                <a:cs typeface="Arial"/>
              </a:rPr>
              <a:t>humorales). </a:t>
            </a:r>
            <a:endParaRPr lang="es-ES" sz="2800" b="1" dirty="0">
              <a:ea typeface="Times New Roman"/>
              <a:cs typeface="Times New Roman"/>
            </a:endParaRPr>
          </a:p>
          <a:p>
            <a:pPr marL="442913" lvl="0" indent="-442913">
              <a:buFont typeface="+mj-lt"/>
              <a:buAutoNum type="arabicPeriod"/>
              <a:defRPr/>
            </a:pPr>
            <a:endParaRPr lang="es-ES" sz="2400" b="1"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3777976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352927"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687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496944"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228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496943"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780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496944"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741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0350"/>
            <a:ext cx="8772525" cy="640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520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55650" y="0"/>
            <a:ext cx="7704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s-MX" sz="4000" u="sng" dirty="0">
                <a:solidFill>
                  <a:schemeClr val="tx1"/>
                </a:solidFill>
              </a:rPr>
              <a:t>           </a:t>
            </a:r>
            <a:r>
              <a:rPr lang="es-MX" sz="4000" u="sng" dirty="0" smtClean="0">
                <a:solidFill>
                  <a:schemeClr val="tx1"/>
                </a:solidFill>
              </a:rPr>
              <a:t>CONCLUSIONES PARCIALES</a:t>
            </a:r>
            <a:endParaRPr lang="es-ES" sz="4000" u="sng" dirty="0">
              <a:solidFill>
                <a:schemeClr val="tx1"/>
              </a:solidFill>
            </a:endParaRPr>
          </a:p>
        </p:txBody>
      </p:sp>
      <p:sp>
        <p:nvSpPr>
          <p:cNvPr id="35846" name="Text Box 6"/>
          <p:cNvSpPr txBox="1">
            <a:spLocks noChangeArrowheads="1"/>
          </p:cNvSpPr>
          <p:nvPr/>
        </p:nvSpPr>
        <p:spPr bwMode="auto">
          <a:xfrm>
            <a:off x="0" y="981075"/>
            <a:ext cx="9144000" cy="5016758"/>
          </a:xfrm>
          <a:prstGeom prst="rect">
            <a:avLst/>
          </a:prstGeom>
          <a:noFill/>
          <a:ln>
            <a:noFill/>
          </a:ln>
          <a:extLst/>
        </p:spPr>
        <p:txBody>
          <a:bodyPr>
            <a:spAutoFit/>
          </a:bodyPr>
          <a:lstStyle>
            <a:lvl1pPr marL="457200" indent="-457200"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marL="514350" indent="-514350" eaLnBrk="1" hangingPunct="1">
              <a:spcBef>
                <a:spcPts val="0"/>
              </a:spcBef>
              <a:buFont typeface="Wingdings" pitchFamily="2" charset="2"/>
              <a:buChar char="Ø"/>
              <a:defRPr/>
            </a:pPr>
            <a:r>
              <a:rPr lang="es-ES_tradnl" sz="3200" dirty="0" smtClean="0">
                <a:solidFill>
                  <a:schemeClr val="tx1"/>
                </a:solidFill>
                <a:latin typeface="Calibri" pitchFamily="34" charset="0"/>
                <a:cs typeface="Calibri" pitchFamily="34" charset="0"/>
              </a:rPr>
              <a:t>La función principal del aparato respiratorio es poner en contacto el aire ambiente renovado con el flujo de sangre en los capilares pulmonares, de tal forma que el intercambio de gases mediante la difusión sea eficiente.</a:t>
            </a:r>
          </a:p>
          <a:p>
            <a:pPr eaLnBrk="1" hangingPunct="1">
              <a:spcBef>
                <a:spcPts val="0"/>
              </a:spcBef>
              <a:buFont typeface="Wingdings" pitchFamily="2" charset="2"/>
              <a:buChar char="Ø"/>
              <a:defRPr/>
            </a:pPr>
            <a:endParaRPr lang="es-ES_tradnl" sz="3200" dirty="0" smtClean="0">
              <a:solidFill>
                <a:schemeClr val="tx1"/>
              </a:solidFill>
              <a:latin typeface="Calibri" pitchFamily="34" charset="0"/>
              <a:cs typeface="Calibri" pitchFamily="34" charset="0"/>
            </a:endParaRPr>
          </a:p>
          <a:p>
            <a:pPr marL="514350" indent="-514350" eaLnBrk="1" hangingPunct="1">
              <a:spcBef>
                <a:spcPts val="0"/>
              </a:spcBef>
              <a:buFont typeface="Wingdings" pitchFamily="2" charset="2"/>
              <a:buChar char="Ø"/>
              <a:defRPr/>
            </a:pPr>
            <a:r>
              <a:rPr lang="es-ES_tradnl" sz="3200" dirty="0" smtClean="0">
                <a:solidFill>
                  <a:schemeClr val="tx1"/>
                </a:solidFill>
                <a:latin typeface="Calibri" pitchFamily="34" charset="0"/>
                <a:cs typeface="Calibri" pitchFamily="34" charset="0"/>
              </a:rPr>
              <a:t>La mecánica de la ventilación se produce de </a:t>
            </a:r>
          </a:p>
          <a:p>
            <a:pPr marL="0" indent="0" eaLnBrk="1" hangingPunct="1">
              <a:spcBef>
                <a:spcPts val="0"/>
              </a:spcBef>
              <a:defRPr/>
            </a:pPr>
            <a:r>
              <a:rPr lang="es-ES_tradnl" sz="3200" dirty="0">
                <a:solidFill>
                  <a:schemeClr val="tx1"/>
                </a:solidFill>
                <a:latin typeface="Calibri" pitchFamily="34" charset="0"/>
                <a:cs typeface="Calibri" pitchFamily="34" charset="0"/>
              </a:rPr>
              <a:t> </a:t>
            </a:r>
            <a:r>
              <a:rPr lang="es-ES_tradnl" sz="3200" dirty="0" smtClean="0">
                <a:solidFill>
                  <a:schemeClr val="tx1"/>
                </a:solidFill>
                <a:latin typeface="Calibri" pitchFamily="34" charset="0"/>
                <a:cs typeface="Calibri" pitchFamily="34" charset="0"/>
              </a:rPr>
              <a:t>     acuerdo con el balance que se establezca entre la</a:t>
            </a:r>
          </a:p>
          <a:p>
            <a:pPr marL="0" indent="0" eaLnBrk="1" hangingPunct="1">
              <a:spcBef>
                <a:spcPts val="0"/>
              </a:spcBef>
              <a:defRPr/>
            </a:pPr>
            <a:r>
              <a:rPr lang="es-ES_tradnl" sz="3200" dirty="0">
                <a:solidFill>
                  <a:schemeClr val="tx1"/>
                </a:solidFill>
                <a:latin typeface="Calibri" pitchFamily="34" charset="0"/>
                <a:cs typeface="Calibri" pitchFamily="34" charset="0"/>
              </a:rPr>
              <a:t> </a:t>
            </a:r>
            <a:r>
              <a:rPr lang="es-ES_tradnl" sz="3200" dirty="0" smtClean="0">
                <a:solidFill>
                  <a:schemeClr val="tx1"/>
                </a:solidFill>
                <a:latin typeface="Calibri" pitchFamily="34" charset="0"/>
                <a:cs typeface="Calibri" pitchFamily="34" charset="0"/>
              </a:rPr>
              <a:t>     actividad muscular y las tendencias elásticas del</a:t>
            </a:r>
          </a:p>
          <a:p>
            <a:pPr marL="0" indent="0" eaLnBrk="1" hangingPunct="1">
              <a:spcBef>
                <a:spcPts val="0"/>
              </a:spcBef>
              <a:defRPr/>
            </a:pPr>
            <a:r>
              <a:rPr lang="es-ES_tradnl" sz="3200" dirty="0" smtClean="0">
                <a:solidFill>
                  <a:schemeClr val="tx1"/>
                </a:solidFill>
                <a:latin typeface="Calibri" pitchFamily="34" charset="0"/>
                <a:cs typeface="Calibri" pitchFamily="34" charset="0"/>
              </a:rPr>
              <a:t>      sistema respiratorio.</a:t>
            </a:r>
            <a:r>
              <a:rPr lang="es-ES_tradnl" sz="3200" dirty="0" smtClean="0">
                <a:latin typeface="Calibri" pitchFamily="34" charset="0"/>
                <a:cs typeface="Calibri" pitchFamily="34" charset="0"/>
              </a:rPr>
              <a:t>.</a:t>
            </a:r>
            <a:endParaRPr lang="es-ES" sz="3200" dirty="0" smtClean="0">
              <a:latin typeface="Calibri" pitchFamily="34" charset="0"/>
              <a:cs typeface="Calibri" pitchFamily="34" charset="0"/>
            </a:endParaRPr>
          </a:p>
        </p:txBody>
      </p:sp>
    </p:spTree>
    <p:extLst>
      <p:ext uri="{BB962C8B-B14F-4D97-AF65-F5344CB8AC3E}">
        <p14:creationId xmlns:p14="http://schemas.microsoft.com/office/powerpoint/2010/main" val="1249529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linds(horizontal)">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2 Rectángulo"/>
          <p:cNvSpPr>
            <a:spLocks noChangeArrowheads="1"/>
          </p:cNvSpPr>
          <p:nvPr/>
        </p:nvSpPr>
        <p:spPr bwMode="auto">
          <a:xfrm>
            <a:off x="3563888" y="463154"/>
            <a:ext cx="5508104" cy="25545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fontAlgn="base">
              <a:spcBef>
                <a:spcPct val="0"/>
              </a:spcBef>
              <a:spcAft>
                <a:spcPct val="0"/>
              </a:spcAft>
            </a:pPr>
            <a:r>
              <a:rPr lang="es-ES" sz="4000" b="1" dirty="0" smtClean="0">
                <a:solidFill>
                  <a:prstClr val="black"/>
                </a:solidFill>
                <a:latin typeface="Arial" charset="0"/>
              </a:rPr>
              <a:t>Difusión y de los gases.</a:t>
            </a:r>
          </a:p>
          <a:p>
            <a:pPr algn="ctr" fontAlgn="base">
              <a:spcBef>
                <a:spcPct val="0"/>
              </a:spcBef>
              <a:spcAft>
                <a:spcPct val="0"/>
              </a:spcAft>
            </a:pPr>
            <a:r>
              <a:rPr lang="es-ES" sz="4000" b="1" dirty="0" smtClean="0">
                <a:solidFill>
                  <a:prstClr val="black"/>
                </a:solidFill>
                <a:latin typeface="Arial" charset="0"/>
              </a:rPr>
              <a:t>  Relación ventilación/Perfusión.</a:t>
            </a:r>
          </a:p>
        </p:txBody>
      </p:sp>
      <p:pic>
        <p:nvPicPr>
          <p:cNvPr id="205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56653"/>
            <a:ext cx="3168476" cy="2661046"/>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1007"/>
            <a:ext cx="4320604"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4466020" y="3522202"/>
            <a:ext cx="4582216" cy="1815882"/>
          </a:xfrm>
          <a:prstGeom prst="rect">
            <a:avLst/>
          </a:prstGeom>
          <a:noFill/>
          <a:ln>
            <a:solidFill>
              <a:srgbClr val="C00000"/>
            </a:solidFill>
          </a:ln>
        </p:spPr>
        <p:txBody>
          <a:bodyPr wrap="none" rtlCol="0">
            <a:spAutoFit/>
          </a:bodyPr>
          <a:lstStyle/>
          <a:p>
            <a:r>
              <a:rPr lang="es-ES" sz="2800" b="1" dirty="0" smtClean="0"/>
              <a:t>Difusión: </a:t>
            </a:r>
            <a:r>
              <a:rPr lang="es-ES" sz="2800" dirty="0" smtClean="0"/>
              <a:t>Es el </a:t>
            </a:r>
            <a:r>
              <a:rPr lang="es-ES" sz="2800" dirty="0"/>
              <a:t>movimiento </a:t>
            </a:r>
            <a:endParaRPr lang="es-ES" sz="2800" dirty="0" smtClean="0"/>
          </a:p>
          <a:p>
            <a:r>
              <a:rPr lang="es-ES" sz="2800" dirty="0" smtClean="0"/>
              <a:t>aleatorio </a:t>
            </a:r>
            <a:r>
              <a:rPr lang="es-ES" sz="2800" dirty="0"/>
              <a:t>de moléculas </a:t>
            </a:r>
            <a:r>
              <a:rPr lang="es-ES" sz="2800" dirty="0" smtClean="0"/>
              <a:t>en</a:t>
            </a:r>
          </a:p>
          <a:p>
            <a:r>
              <a:rPr lang="es-ES" sz="2800" dirty="0" smtClean="0"/>
              <a:t> todas  </a:t>
            </a:r>
            <a:r>
              <a:rPr lang="es-ES" sz="2800" dirty="0"/>
              <a:t>las direcciones a </a:t>
            </a:r>
            <a:r>
              <a:rPr lang="es-ES" sz="2800" dirty="0" smtClean="0"/>
              <a:t>través</a:t>
            </a:r>
          </a:p>
          <a:p>
            <a:r>
              <a:rPr lang="es-ES" sz="2800" dirty="0" smtClean="0"/>
              <a:t> </a:t>
            </a:r>
            <a:r>
              <a:rPr lang="es-ES" sz="2800" dirty="0"/>
              <a:t>de la </a:t>
            </a:r>
            <a:r>
              <a:rPr lang="es-ES" sz="2800" dirty="0" smtClean="0"/>
              <a:t>membrana respiratoria.</a:t>
            </a:r>
            <a:endParaRPr lang="es-ES" sz="2800" dirty="0"/>
          </a:p>
        </p:txBody>
      </p:sp>
    </p:spTree>
    <p:extLst>
      <p:ext uri="{BB962C8B-B14F-4D97-AF65-F5344CB8AC3E}">
        <p14:creationId xmlns:p14="http://schemas.microsoft.com/office/powerpoint/2010/main" val="1824758995"/>
      </p:ext>
    </p:extLst>
  </p:cSld>
  <p:clrMapOvr>
    <a:masterClrMapping/>
  </p:clrMapOvr>
  <p:transition spd="med">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424847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348880"/>
            <a:ext cx="371475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384" y="-1"/>
            <a:ext cx="34099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395319"/>
      </p:ext>
    </p:extLst>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42937" y="1290637"/>
            <a:ext cx="7858125" cy="4276725"/>
          </a:xfrm>
          <a:prstGeom prst="rect">
            <a:avLst/>
          </a:prstGeom>
        </p:spPr>
      </p:pic>
    </p:spTree>
    <p:extLst>
      <p:ext uri="{BB962C8B-B14F-4D97-AF65-F5344CB8AC3E}">
        <p14:creationId xmlns:p14="http://schemas.microsoft.com/office/powerpoint/2010/main" val="4040664245"/>
      </p:ext>
    </p:extLst>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116632"/>
            <a:ext cx="8856663" cy="1143000"/>
          </a:xfrm>
        </p:spPr>
        <p:txBody>
          <a:bodyPr rtlCol="0">
            <a:normAutofit fontScale="90000"/>
          </a:bodyPr>
          <a:lstStyle/>
          <a:p>
            <a:pPr eaLnBrk="1" fontAlgn="auto" hangingPunct="1">
              <a:spcAft>
                <a:spcPts val="0"/>
              </a:spcAft>
              <a:defRPr/>
            </a:pPr>
            <a:r>
              <a:rPr lang="es-ES" sz="3600" b="1" dirty="0" smtClean="0"/>
              <a:t>Diferencias entre el aire atmosférico y el aire alveolar</a:t>
            </a:r>
            <a:r>
              <a:rPr lang="es-ES" sz="4000" b="1" dirty="0" smtClean="0"/>
              <a:t/>
            </a:r>
            <a:br>
              <a:rPr lang="es-ES" sz="4000" b="1" dirty="0" smtClean="0"/>
            </a:br>
            <a:endParaRPr lang="es-ES" sz="4000" b="1" dirty="0" smtClean="0"/>
          </a:p>
        </p:txBody>
      </p:sp>
      <p:sp>
        <p:nvSpPr>
          <p:cNvPr id="70659" name="Rectangle 3"/>
          <p:cNvSpPr>
            <a:spLocks noGrp="1" noChangeArrowheads="1"/>
          </p:cNvSpPr>
          <p:nvPr>
            <p:ph sz="half" idx="1"/>
          </p:nvPr>
        </p:nvSpPr>
        <p:spPr>
          <a:xfrm>
            <a:off x="323528" y="1509713"/>
            <a:ext cx="4176713" cy="2351335"/>
          </a:xfrm>
        </p:spPr>
        <p:txBody>
          <a:bodyPr/>
          <a:lstStyle/>
          <a:p>
            <a:pPr eaLnBrk="1" hangingPunct="1">
              <a:buFontTx/>
              <a:buNone/>
              <a:defRPr/>
            </a:pPr>
            <a:r>
              <a:rPr lang="es-ES" sz="2400" b="1" dirty="0" smtClean="0"/>
              <a:t>N</a:t>
            </a:r>
            <a:r>
              <a:rPr lang="es-ES" sz="2400" b="1" baseline="-25000" dirty="0" smtClean="0"/>
              <a:t>2</a:t>
            </a:r>
            <a:r>
              <a:rPr lang="es-ES" sz="2400" b="1" dirty="0" smtClean="0"/>
              <a:t>      597.0</a:t>
            </a:r>
          </a:p>
          <a:p>
            <a:pPr eaLnBrk="1" hangingPunct="1">
              <a:buFontTx/>
              <a:buNone/>
              <a:defRPr/>
            </a:pPr>
            <a:r>
              <a:rPr lang="es-ES" sz="2400" b="1" dirty="0" smtClean="0"/>
              <a:t>O</a:t>
            </a:r>
            <a:r>
              <a:rPr lang="es-ES" sz="2400" b="1" baseline="-25000" dirty="0" smtClean="0"/>
              <a:t>2         </a:t>
            </a:r>
            <a:r>
              <a:rPr lang="es-ES" sz="2400" b="1" dirty="0" smtClean="0"/>
              <a:t>159.0</a:t>
            </a:r>
          </a:p>
          <a:p>
            <a:pPr eaLnBrk="1" hangingPunct="1">
              <a:buFontTx/>
              <a:buNone/>
              <a:defRPr/>
            </a:pPr>
            <a:r>
              <a:rPr lang="es-ES" sz="2400" b="1" dirty="0" smtClean="0"/>
              <a:t>CO</a:t>
            </a:r>
            <a:r>
              <a:rPr lang="es-ES" sz="2400" b="1" baseline="-25000" dirty="0" smtClean="0"/>
              <a:t>2           </a:t>
            </a:r>
            <a:r>
              <a:rPr lang="es-ES" sz="2400" b="1" dirty="0" smtClean="0"/>
              <a:t>0.3 </a:t>
            </a:r>
          </a:p>
          <a:p>
            <a:pPr eaLnBrk="1" hangingPunct="1">
              <a:buFontTx/>
              <a:buNone/>
              <a:defRPr/>
            </a:pPr>
            <a:r>
              <a:rPr lang="es-ES" sz="2400" b="1" dirty="0" smtClean="0"/>
              <a:t>H</a:t>
            </a:r>
            <a:r>
              <a:rPr lang="es-ES" sz="2400" b="1" baseline="-25000" dirty="0" smtClean="0"/>
              <a:t>2</a:t>
            </a:r>
            <a:r>
              <a:rPr lang="es-ES" sz="2400" b="1" dirty="0" smtClean="0"/>
              <a:t>O        3.7</a:t>
            </a:r>
          </a:p>
          <a:p>
            <a:pPr eaLnBrk="1" hangingPunct="1">
              <a:buFontTx/>
              <a:buNone/>
              <a:defRPr/>
            </a:pPr>
            <a:r>
              <a:rPr lang="es-ES" sz="2400" b="1" dirty="0" smtClean="0"/>
              <a:t>             760 </a:t>
            </a:r>
            <a:r>
              <a:rPr lang="es-ES" sz="2400" b="1" dirty="0" err="1" smtClean="0"/>
              <a:t>mmHg</a:t>
            </a:r>
            <a:endParaRPr lang="es-ES" sz="2400" b="1" dirty="0" smtClean="0"/>
          </a:p>
        </p:txBody>
      </p:sp>
      <p:sp>
        <p:nvSpPr>
          <p:cNvPr id="70660" name="Rectangle 4"/>
          <p:cNvSpPr>
            <a:spLocks noGrp="1" noChangeArrowheads="1"/>
          </p:cNvSpPr>
          <p:nvPr>
            <p:ph sz="half" idx="2"/>
          </p:nvPr>
        </p:nvSpPr>
        <p:spPr>
          <a:xfrm>
            <a:off x="4824413" y="1478281"/>
            <a:ext cx="4038600" cy="2310760"/>
          </a:xfrm>
        </p:spPr>
        <p:txBody>
          <a:bodyPr/>
          <a:lstStyle/>
          <a:p>
            <a:pPr algn="ctr" eaLnBrk="1" hangingPunct="1">
              <a:buFontTx/>
              <a:buNone/>
            </a:pPr>
            <a:r>
              <a:rPr lang="es-ES" sz="2400" b="1" dirty="0" smtClean="0"/>
              <a:t>569.0</a:t>
            </a:r>
          </a:p>
          <a:p>
            <a:pPr algn="ctr" eaLnBrk="1" hangingPunct="1">
              <a:buFontTx/>
              <a:buNone/>
            </a:pPr>
            <a:r>
              <a:rPr lang="es-ES" sz="2400" b="1" dirty="0" smtClean="0"/>
              <a:t>104.0</a:t>
            </a:r>
          </a:p>
          <a:p>
            <a:pPr algn="ctr" eaLnBrk="1" hangingPunct="1">
              <a:buFontTx/>
              <a:buNone/>
            </a:pPr>
            <a:r>
              <a:rPr lang="es-ES" sz="2400" b="1" dirty="0" smtClean="0"/>
              <a:t>  40.0</a:t>
            </a:r>
          </a:p>
          <a:p>
            <a:pPr algn="ctr" eaLnBrk="1" hangingPunct="1">
              <a:buFontTx/>
              <a:buNone/>
            </a:pPr>
            <a:r>
              <a:rPr lang="es-ES" sz="2400" b="1" dirty="0" smtClean="0"/>
              <a:t>  47.0</a:t>
            </a:r>
          </a:p>
          <a:p>
            <a:pPr algn="ctr" eaLnBrk="1" hangingPunct="1">
              <a:buFontTx/>
              <a:buNone/>
            </a:pPr>
            <a:r>
              <a:rPr lang="es-ES" sz="2400" b="1" dirty="0" smtClean="0"/>
              <a:t>   760mmHg</a:t>
            </a:r>
          </a:p>
          <a:p>
            <a:pPr algn="ctr" eaLnBrk="1" hangingPunct="1">
              <a:buFontTx/>
              <a:buNone/>
            </a:pPr>
            <a:endParaRPr lang="es-ES" b="1" dirty="0" smtClean="0"/>
          </a:p>
        </p:txBody>
      </p:sp>
      <p:sp>
        <p:nvSpPr>
          <p:cNvPr id="70661" name="Line 5"/>
          <p:cNvSpPr>
            <a:spLocks noChangeShapeType="1"/>
          </p:cNvSpPr>
          <p:nvPr/>
        </p:nvSpPr>
        <p:spPr bwMode="auto">
          <a:xfrm>
            <a:off x="1187624" y="3212976"/>
            <a:ext cx="936625"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70662" name="Line 6"/>
          <p:cNvSpPr>
            <a:spLocks noChangeShapeType="1"/>
          </p:cNvSpPr>
          <p:nvPr/>
        </p:nvSpPr>
        <p:spPr bwMode="auto">
          <a:xfrm>
            <a:off x="6318251" y="3212976"/>
            <a:ext cx="11509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70663" name="Text Box 7"/>
          <p:cNvSpPr txBox="1">
            <a:spLocks noChangeArrowheads="1"/>
          </p:cNvSpPr>
          <p:nvPr/>
        </p:nvSpPr>
        <p:spPr bwMode="auto">
          <a:xfrm>
            <a:off x="179512" y="894080"/>
            <a:ext cx="3419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200" u="sng" dirty="0" smtClean="0">
                <a:solidFill>
                  <a:prstClr val="black"/>
                </a:solidFill>
              </a:rPr>
              <a:t>Aire atmosférico</a:t>
            </a:r>
          </a:p>
        </p:txBody>
      </p:sp>
      <p:sp>
        <p:nvSpPr>
          <p:cNvPr id="70664" name="Text Box 8"/>
          <p:cNvSpPr txBox="1">
            <a:spLocks noChangeArrowheads="1"/>
          </p:cNvSpPr>
          <p:nvPr/>
        </p:nvSpPr>
        <p:spPr bwMode="auto">
          <a:xfrm>
            <a:off x="4824413" y="894080"/>
            <a:ext cx="2644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200" u="sng" dirty="0" smtClean="0">
                <a:solidFill>
                  <a:prstClr val="black"/>
                </a:solidFill>
              </a:rPr>
              <a:t>Aire alveolar</a:t>
            </a:r>
          </a:p>
        </p:txBody>
      </p:sp>
      <p:sp>
        <p:nvSpPr>
          <p:cNvPr id="3" name="2 CuadroTexto"/>
          <p:cNvSpPr txBox="1"/>
          <p:nvPr/>
        </p:nvSpPr>
        <p:spPr>
          <a:xfrm>
            <a:off x="359792" y="4159899"/>
            <a:ext cx="2592288" cy="523220"/>
          </a:xfrm>
          <a:prstGeom prst="rect">
            <a:avLst/>
          </a:prstGeom>
          <a:blipFill>
            <a:blip r:embed="rId2"/>
            <a:tile tx="0" ty="0" sx="100000" sy="100000" flip="none" algn="tl"/>
          </a:blipFill>
          <a:ln>
            <a:solidFill>
              <a:srgbClr val="C00000"/>
            </a:solidFill>
          </a:ln>
          <a:scene3d>
            <a:camera prst="orthographicFront"/>
            <a:lightRig rig="threePt" dir="t"/>
          </a:scene3d>
          <a:sp3d>
            <a:bevelT/>
          </a:sp3d>
        </p:spPr>
        <p:txBody>
          <a:bodyPr wrap="square" rtlCol="0">
            <a:spAutoFit/>
          </a:bodyPr>
          <a:lstStyle/>
          <a:p>
            <a:pPr algn="ctr"/>
            <a:r>
              <a:rPr lang="es-ES" sz="2800" b="1" dirty="0" smtClean="0"/>
              <a:t>Ley de Dalton </a:t>
            </a:r>
            <a:endParaRPr lang="es-ES" sz="2800" b="1" dirty="0"/>
          </a:p>
        </p:txBody>
      </p:sp>
      <p:sp>
        <p:nvSpPr>
          <p:cNvPr id="11" name="10 CuadroTexto"/>
          <p:cNvSpPr txBox="1"/>
          <p:nvPr/>
        </p:nvSpPr>
        <p:spPr>
          <a:xfrm>
            <a:off x="359792" y="5768022"/>
            <a:ext cx="2592288" cy="523220"/>
          </a:xfrm>
          <a:prstGeom prst="rect">
            <a:avLst/>
          </a:prstGeom>
          <a:blipFill>
            <a:blip r:embed="rId2"/>
            <a:tile tx="0" ty="0" sx="100000" sy="100000" flip="none" algn="tl"/>
          </a:blipFill>
          <a:ln>
            <a:solidFill>
              <a:srgbClr val="C00000"/>
            </a:solidFill>
          </a:ln>
          <a:scene3d>
            <a:camera prst="orthographicFront"/>
            <a:lightRig rig="threePt" dir="t"/>
          </a:scene3d>
          <a:sp3d>
            <a:bevelT/>
          </a:sp3d>
        </p:spPr>
        <p:txBody>
          <a:bodyPr wrap="square" rtlCol="0">
            <a:spAutoFit/>
          </a:bodyPr>
          <a:lstStyle/>
          <a:p>
            <a:pPr algn="ctr"/>
            <a:r>
              <a:rPr lang="es-ES" sz="2800" b="1" dirty="0" smtClean="0"/>
              <a:t>Ley de Henry </a:t>
            </a:r>
            <a:endParaRPr lang="es-ES" sz="2800" b="1" dirty="0"/>
          </a:p>
        </p:txBody>
      </p:sp>
      <p:sp>
        <p:nvSpPr>
          <p:cNvPr id="4" name="3 CuadroTexto"/>
          <p:cNvSpPr txBox="1"/>
          <p:nvPr/>
        </p:nvSpPr>
        <p:spPr>
          <a:xfrm>
            <a:off x="3267408" y="3759789"/>
            <a:ext cx="5688632" cy="1631216"/>
          </a:xfrm>
          <a:prstGeom prst="rect">
            <a:avLst/>
          </a:prstGeom>
          <a:noFill/>
          <a:ln>
            <a:solidFill>
              <a:srgbClr val="C00000"/>
            </a:solidFill>
          </a:ln>
        </p:spPr>
        <p:txBody>
          <a:bodyPr wrap="square" rtlCol="0">
            <a:spAutoFit/>
          </a:bodyPr>
          <a:lstStyle/>
          <a:p>
            <a:pPr lvl="0" fontAlgn="base">
              <a:spcBef>
                <a:spcPct val="20000"/>
              </a:spcBef>
              <a:spcAft>
                <a:spcPct val="0"/>
              </a:spcAft>
              <a:defRPr/>
            </a:pPr>
            <a:r>
              <a:rPr lang="es-ES" sz="2000" dirty="0" smtClean="0"/>
              <a:t>Es una mezcla de gases, cada gas ejerce  su presión (presión parcial) como si ningún gas estuviera presente y esa presión parcial   es la que determina el desplazamiento. </a:t>
            </a:r>
            <a:r>
              <a:rPr lang="es-MX" sz="2000" dirty="0" smtClean="0">
                <a:solidFill>
                  <a:prstClr val="black"/>
                </a:solidFill>
                <a:ea typeface="Calibri" pitchFamily="34" charset="0"/>
                <a:cs typeface="Calibri" pitchFamily="34" charset="0"/>
              </a:rPr>
              <a:t>La </a:t>
            </a:r>
            <a:r>
              <a:rPr lang="es-MX" sz="2000" dirty="0">
                <a:solidFill>
                  <a:prstClr val="black"/>
                </a:solidFill>
                <a:ea typeface="Calibri" pitchFamily="34" charset="0"/>
                <a:cs typeface="Calibri" pitchFamily="34" charset="0"/>
              </a:rPr>
              <a:t>presión parcial de un gas es proporcional a su </a:t>
            </a:r>
            <a:r>
              <a:rPr lang="es-MX" sz="2000" b="1" dirty="0">
                <a:solidFill>
                  <a:prstClr val="black"/>
                </a:solidFill>
                <a:ea typeface="Calibri" pitchFamily="34" charset="0"/>
                <a:cs typeface="Calibri" pitchFamily="34" charset="0"/>
              </a:rPr>
              <a:t>concentración</a:t>
            </a:r>
            <a:r>
              <a:rPr lang="es-MX" sz="2000" dirty="0">
                <a:solidFill>
                  <a:prstClr val="black"/>
                </a:solidFill>
                <a:ea typeface="Calibri" pitchFamily="34" charset="0"/>
                <a:cs typeface="Calibri" pitchFamily="34" charset="0"/>
              </a:rPr>
              <a:t> de moléculas</a:t>
            </a:r>
            <a:r>
              <a:rPr lang="es-MX" sz="2000" dirty="0" smtClean="0">
                <a:solidFill>
                  <a:prstClr val="black"/>
                </a:solidFill>
                <a:ea typeface="Calibri" pitchFamily="34" charset="0"/>
                <a:cs typeface="Calibri" pitchFamily="34" charset="0"/>
              </a:rPr>
              <a:t>. </a:t>
            </a:r>
            <a:r>
              <a:rPr lang="el-GR" sz="2000" b="1" dirty="0">
                <a:solidFill>
                  <a:prstClr val="black"/>
                </a:solidFill>
              </a:rPr>
              <a:t>Δ</a:t>
            </a:r>
            <a:r>
              <a:rPr lang="es-ES" sz="2000" b="1" dirty="0">
                <a:solidFill>
                  <a:prstClr val="black"/>
                </a:solidFill>
              </a:rPr>
              <a:t>P </a:t>
            </a:r>
            <a:endParaRPr lang="es-ES" sz="2000" b="1" dirty="0"/>
          </a:p>
        </p:txBody>
      </p:sp>
      <p:sp>
        <p:nvSpPr>
          <p:cNvPr id="5" name="4 CuadroTexto"/>
          <p:cNvSpPr txBox="1"/>
          <p:nvPr/>
        </p:nvSpPr>
        <p:spPr>
          <a:xfrm>
            <a:off x="3131840" y="5521800"/>
            <a:ext cx="5688632" cy="1015663"/>
          </a:xfrm>
          <a:prstGeom prst="rect">
            <a:avLst/>
          </a:prstGeom>
          <a:noFill/>
          <a:ln>
            <a:solidFill>
              <a:srgbClr val="C00000"/>
            </a:solidFill>
          </a:ln>
        </p:spPr>
        <p:txBody>
          <a:bodyPr wrap="square" rtlCol="0">
            <a:spAutoFit/>
          </a:bodyPr>
          <a:lstStyle/>
          <a:p>
            <a:r>
              <a:rPr lang="es-ES" sz="2000" dirty="0" smtClean="0"/>
              <a:t>La cantidad de un gas que va a disolverse en un líquido es proporcional a su presión parcial y a su </a:t>
            </a:r>
            <a:r>
              <a:rPr lang="es-ES" sz="2000" b="1" dirty="0" smtClean="0"/>
              <a:t>solubilidad</a:t>
            </a:r>
            <a:r>
              <a:rPr lang="es-ES" sz="2000" dirty="0" smtClean="0"/>
              <a:t>. Aplicación es la cámara hiperbárica.</a:t>
            </a:r>
            <a:endParaRPr lang="es-ES" sz="2000" dirty="0"/>
          </a:p>
        </p:txBody>
      </p:sp>
    </p:spTree>
    <p:extLst>
      <p:ext uri="{BB962C8B-B14F-4D97-AF65-F5344CB8AC3E}">
        <p14:creationId xmlns:p14="http://schemas.microsoft.com/office/powerpoint/2010/main" val="21481435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70659">
                                            <p:txEl>
                                              <p:pRg st="0" end="0"/>
                                            </p:txEl>
                                          </p:spTgt>
                                        </p:tgtEl>
                                        <p:attrNameLst>
                                          <p:attrName>style.visibility</p:attrName>
                                        </p:attrNameLst>
                                      </p:cBhvr>
                                      <p:to>
                                        <p:strVal val="visible"/>
                                      </p:to>
                                    </p:set>
                                    <p:animEffect transition="in" filter="randombar(horizontal)">
                                      <p:cBhvr>
                                        <p:cTn id="19" dur="500"/>
                                        <p:tgtEl>
                                          <p:spTgt spid="70659">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0660">
                                            <p:txEl>
                                              <p:pRg st="0" end="0"/>
                                            </p:txEl>
                                          </p:spTgt>
                                        </p:tgtEl>
                                        <p:attrNameLst>
                                          <p:attrName>style.visibility</p:attrName>
                                        </p:attrNameLst>
                                      </p:cBhvr>
                                      <p:to>
                                        <p:strVal val="visible"/>
                                      </p:to>
                                    </p:set>
                                    <p:animEffect transition="in" filter="randombar(horizontal)">
                                      <p:cBhvr>
                                        <p:cTn id="22" dur="500"/>
                                        <p:tgtEl>
                                          <p:spTgt spid="7066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70659">
                                            <p:txEl>
                                              <p:pRg st="1" end="1"/>
                                            </p:txEl>
                                          </p:spTgt>
                                        </p:tgtEl>
                                        <p:attrNameLst>
                                          <p:attrName>style.visibility</p:attrName>
                                        </p:attrNameLst>
                                      </p:cBhvr>
                                      <p:to>
                                        <p:strVal val="visible"/>
                                      </p:to>
                                    </p:set>
                                    <p:animEffect transition="in" filter="randombar(horizontal)">
                                      <p:cBhvr>
                                        <p:cTn id="27" dur="500"/>
                                        <p:tgtEl>
                                          <p:spTgt spid="70659">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70660">
                                            <p:txEl>
                                              <p:pRg st="1" end="1"/>
                                            </p:txEl>
                                          </p:spTgt>
                                        </p:tgtEl>
                                        <p:attrNameLst>
                                          <p:attrName>style.visibility</p:attrName>
                                        </p:attrNameLst>
                                      </p:cBhvr>
                                      <p:to>
                                        <p:strVal val="visible"/>
                                      </p:to>
                                    </p:set>
                                    <p:animEffect transition="in" filter="randombar(horizontal)">
                                      <p:cBhvr>
                                        <p:cTn id="30" dur="500"/>
                                        <p:tgtEl>
                                          <p:spTgt spid="70660">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70659">
                                            <p:txEl>
                                              <p:pRg st="2" end="2"/>
                                            </p:txEl>
                                          </p:spTgt>
                                        </p:tgtEl>
                                        <p:attrNameLst>
                                          <p:attrName>style.visibility</p:attrName>
                                        </p:attrNameLst>
                                      </p:cBhvr>
                                      <p:to>
                                        <p:strVal val="visible"/>
                                      </p:to>
                                    </p:set>
                                    <p:animEffect transition="in" filter="randombar(horizontal)">
                                      <p:cBhvr>
                                        <p:cTn id="35" dur="500"/>
                                        <p:tgtEl>
                                          <p:spTgt spid="70659">
                                            <p:txEl>
                                              <p:pRg st="2" end="2"/>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70660">
                                            <p:txEl>
                                              <p:pRg st="2" end="2"/>
                                            </p:txEl>
                                          </p:spTgt>
                                        </p:tgtEl>
                                        <p:attrNameLst>
                                          <p:attrName>style.visibility</p:attrName>
                                        </p:attrNameLst>
                                      </p:cBhvr>
                                      <p:to>
                                        <p:strVal val="visible"/>
                                      </p:to>
                                    </p:set>
                                    <p:animEffect transition="in" filter="randombar(horizontal)">
                                      <p:cBhvr>
                                        <p:cTn id="38" dur="500"/>
                                        <p:tgtEl>
                                          <p:spTgt spid="70660">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nodeType="clickEffect">
                                  <p:stCondLst>
                                    <p:cond delay="0"/>
                                  </p:stCondLst>
                                  <p:childTnLst>
                                    <p:set>
                                      <p:cBhvr>
                                        <p:cTn id="42" dur="1" fill="hold">
                                          <p:stCondLst>
                                            <p:cond delay="0"/>
                                          </p:stCondLst>
                                        </p:cTn>
                                        <p:tgtEl>
                                          <p:spTgt spid="70659">
                                            <p:txEl>
                                              <p:pRg st="3" end="3"/>
                                            </p:txEl>
                                          </p:spTgt>
                                        </p:tgtEl>
                                        <p:attrNameLst>
                                          <p:attrName>style.visibility</p:attrName>
                                        </p:attrNameLst>
                                      </p:cBhvr>
                                      <p:to>
                                        <p:strVal val="visible"/>
                                      </p:to>
                                    </p:set>
                                    <p:animEffect transition="in" filter="randombar(horizontal)">
                                      <p:cBhvr>
                                        <p:cTn id="43" dur="500"/>
                                        <p:tgtEl>
                                          <p:spTgt spid="70659">
                                            <p:txEl>
                                              <p:pRg st="3" end="3"/>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70660">
                                            <p:txEl>
                                              <p:pRg st="3" end="3"/>
                                            </p:txEl>
                                          </p:spTgt>
                                        </p:tgtEl>
                                        <p:attrNameLst>
                                          <p:attrName>style.visibility</p:attrName>
                                        </p:attrNameLst>
                                      </p:cBhvr>
                                      <p:to>
                                        <p:strVal val="visible"/>
                                      </p:to>
                                    </p:set>
                                    <p:animEffect transition="in" filter="randombar(horizontal)">
                                      <p:cBhvr>
                                        <p:cTn id="46" dur="500"/>
                                        <p:tgtEl>
                                          <p:spTgt spid="70660">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6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66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nodeType="clickEffect">
                                  <p:stCondLst>
                                    <p:cond delay="0"/>
                                  </p:stCondLst>
                                  <p:childTnLst>
                                    <p:set>
                                      <p:cBhvr>
                                        <p:cTn id="56" dur="1" fill="hold">
                                          <p:stCondLst>
                                            <p:cond delay="0"/>
                                          </p:stCondLst>
                                        </p:cTn>
                                        <p:tgtEl>
                                          <p:spTgt spid="70659">
                                            <p:txEl>
                                              <p:pRg st="4" end="4"/>
                                            </p:txEl>
                                          </p:spTgt>
                                        </p:tgtEl>
                                        <p:attrNameLst>
                                          <p:attrName>style.visibility</p:attrName>
                                        </p:attrNameLst>
                                      </p:cBhvr>
                                      <p:to>
                                        <p:strVal val="visible"/>
                                      </p:to>
                                    </p:set>
                                    <p:animEffect transition="in" filter="randombar(horizontal)">
                                      <p:cBhvr>
                                        <p:cTn id="57" dur="500"/>
                                        <p:tgtEl>
                                          <p:spTgt spid="70659">
                                            <p:txEl>
                                              <p:pRg st="4" end="4"/>
                                            </p:txEl>
                                          </p:spTgt>
                                        </p:tgtEl>
                                      </p:cBhvr>
                                    </p:animEffect>
                                  </p:childTnLst>
                                </p:cTn>
                              </p:par>
                              <p:par>
                                <p:cTn id="58" presetID="14" presetClass="entr" presetSubtype="10" fill="hold" nodeType="withEffect">
                                  <p:stCondLst>
                                    <p:cond delay="0"/>
                                  </p:stCondLst>
                                  <p:childTnLst>
                                    <p:set>
                                      <p:cBhvr>
                                        <p:cTn id="59" dur="1" fill="hold">
                                          <p:stCondLst>
                                            <p:cond delay="0"/>
                                          </p:stCondLst>
                                        </p:cTn>
                                        <p:tgtEl>
                                          <p:spTgt spid="70660">
                                            <p:txEl>
                                              <p:pRg st="4" end="4"/>
                                            </p:txEl>
                                          </p:spTgt>
                                        </p:tgtEl>
                                        <p:attrNameLst>
                                          <p:attrName>style.visibility</p:attrName>
                                        </p:attrNameLst>
                                      </p:cBhvr>
                                      <p:to>
                                        <p:strVal val="visible"/>
                                      </p:to>
                                    </p:set>
                                    <p:animEffect transition="in" filter="randombar(horizontal)">
                                      <p:cBhvr>
                                        <p:cTn id="60" dur="500"/>
                                        <p:tgtEl>
                                          <p:spTgt spid="706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61" grpId="0" animBg="1"/>
      <p:bldP spid="70662" grpId="0" animBg="1"/>
      <p:bldP spid="70663" grpId="0"/>
      <p:bldP spid="706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bwMode="auto">
          <a:xfrm>
            <a:off x="683568" y="250467"/>
            <a:ext cx="2880320" cy="1018293"/>
          </a:xfrm>
          <a:prstGeom prst="rect">
            <a:avLst/>
          </a:prstGeom>
          <a:blipFill>
            <a:blip r:embed="rId2"/>
            <a:tile tx="0" ty="0" sx="100000" sy="100000" flip="none" algn="tl"/>
          </a:blipFill>
          <a:ln>
            <a:solidFill>
              <a:srgbClr val="C00000"/>
            </a:solidFill>
          </a:ln>
          <a:effectLst>
            <a:glow rad="228600">
              <a:schemeClr val="accent4">
                <a:satMod val="175000"/>
                <a:alpha val="40000"/>
              </a:schemeClr>
            </a:glow>
          </a:effectLs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s-ES" sz="4800" b="1" dirty="0" smtClean="0"/>
              <a:t>  Objetivos </a:t>
            </a:r>
            <a:endParaRPr lang="es-ES" sz="4800" b="1" dirty="0"/>
          </a:p>
        </p:txBody>
      </p:sp>
      <p:sp>
        <p:nvSpPr>
          <p:cNvPr id="2" name="1 Rectángulo"/>
          <p:cNvSpPr/>
          <p:nvPr/>
        </p:nvSpPr>
        <p:spPr>
          <a:xfrm>
            <a:off x="251520" y="1351508"/>
            <a:ext cx="8892480" cy="4770537"/>
          </a:xfrm>
          <a:prstGeom prst="rect">
            <a:avLst/>
          </a:prstGeom>
        </p:spPr>
        <p:txBody>
          <a:bodyPr wrap="square">
            <a:spAutoFit/>
          </a:bodyPr>
          <a:lstStyle/>
          <a:p>
            <a:pPr algn="just">
              <a:spcAft>
                <a:spcPts val="0"/>
              </a:spcAft>
            </a:pPr>
            <a:r>
              <a:rPr lang="es-ES" sz="2800" b="1" dirty="0" smtClean="0">
                <a:ea typeface="Times New Roman"/>
                <a:cs typeface="Arial"/>
              </a:rPr>
              <a:t>1-Interpretar las modificaciones  de la ventilación y las  </a:t>
            </a:r>
            <a:r>
              <a:rPr lang="es-ES" sz="2800" b="1" dirty="0">
                <a:ea typeface="Times New Roman"/>
                <a:cs typeface="Arial"/>
              </a:rPr>
              <a:t>presiones de gases respiratorios a distintos niveles: alveolar, arterial, tisular, </a:t>
            </a:r>
            <a:r>
              <a:rPr lang="es-ES" sz="2800" b="1" dirty="0" smtClean="0">
                <a:ea typeface="Times New Roman"/>
                <a:cs typeface="Arial"/>
              </a:rPr>
              <a:t> </a:t>
            </a:r>
            <a:r>
              <a:rPr lang="es-ES" sz="2800" b="1" dirty="0">
                <a:ea typeface="Times New Roman"/>
                <a:cs typeface="Arial"/>
              </a:rPr>
              <a:t>que tienen lugar en situaciones fisiológicas y/o </a:t>
            </a:r>
            <a:r>
              <a:rPr lang="es-ES" sz="2800" b="1" dirty="0" smtClean="0">
                <a:ea typeface="Times New Roman"/>
                <a:cs typeface="Arial"/>
              </a:rPr>
              <a:t>fisiopatológicas</a:t>
            </a:r>
            <a:r>
              <a:rPr lang="es-ES" sz="2800" b="1" dirty="0">
                <a:ea typeface="Times New Roman"/>
                <a:cs typeface="Arial"/>
              </a:rPr>
              <a:t>, teniendo en cuenta los factores y mecanismos implicados. </a:t>
            </a:r>
            <a:endParaRPr lang="es-ES" sz="2800" b="1" dirty="0">
              <a:ea typeface="Times New Roman"/>
              <a:cs typeface="Times New Roman"/>
            </a:endParaRPr>
          </a:p>
          <a:p>
            <a:pPr algn="just">
              <a:spcAft>
                <a:spcPts val="0"/>
              </a:spcAft>
            </a:pPr>
            <a:r>
              <a:rPr lang="es-ES" sz="2800" b="1" dirty="0" smtClean="0">
                <a:ea typeface="Times New Roman"/>
                <a:cs typeface="Arial"/>
              </a:rPr>
              <a:t>2- Predecir </a:t>
            </a:r>
            <a:r>
              <a:rPr lang="es-ES" sz="2800" b="1" dirty="0">
                <a:solidFill>
                  <a:prstClr val="black"/>
                </a:solidFill>
                <a:ea typeface="Times New Roman"/>
                <a:cs typeface="Arial"/>
              </a:rPr>
              <a:t>las modificaciones </a:t>
            </a:r>
            <a:r>
              <a:rPr lang="es-ES" sz="2800" b="1" dirty="0" smtClean="0">
                <a:solidFill>
                  <a:prstClr val="black"/>
                </a:solidFill>
                <a:ea typeface="Times New Roman"/>
                <a:cs typeface="Arial"/>
              </a:rPr>
              <a:t>de la</a:t>
            </a:r>
            <a:r>
              <a:rPr lang="es-ES" sz="2800" b="1" dirty="0" smtClean="0">
                <a:ea typeface="Times New Roman"/>
                <a:cs typeface="Arial"/>
              </a:rPr>
              <a:t> ventilación y las  </a:t>
            </a:r>
            <a:r>
              <a:rPr lang="es-ES" sz="2800" b="1" dirty="0">
                <a:ea typeface="Times New Roman"/>
                <a:cs typeface="Arial"/>
              </a:rPr>
              <a:t>presiones de gases respiratorios a distintos niveles: alveolar, arterial, tisular, </a:t>
            </a:r>
            <a:r>
              <a:rPr lang="es-ES" sz="2800" b="1" dirty="0" smtClean="0">
                <a:ea typeface="Times New Roman"/>
                <a:cs typeface="Arial"/>
              </a:rPr>
              <a:t>que </a:t>
            </a:r>
            <a:r>
              <a:rPr lang="es-ES" sz="2800" b="1" dirty="0">
                <a:ea typeface="Times New Roman"/>
                <a:cs typeface="Arial"/>
              </a:rPr>
              <a:t>tienen lugar en situaciones fisiológicas y/o fisiopatológicas, teniendo en cuenta los factores y mecanismos implicados.</a:t>
            </a:r>
            <a:endParaRPr lang="es-ES" sz="2800" b="1" dirty="0">
              <a:ea typeface="Times New Roman"/>
              <a:cs typeface="Times New Roman"/>
            </a:endParaRPr>
          </a:p>
          <a:p>
            <a:pPr lvl="0">
              <a:defRPr/>
            </a:pPr>
            <a:endParaRPr lang="es-ES" sz="2400" b="1"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219506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9512" y="332656"/>
            <a:ext cx="7915275" cy="5172075"/>
          </a:xfrm>
          <a:prstGeom prst="rect">
            <a:avLst/>
          </a:prstGeom>
        </p:spPr>
      </p:pic>
      <p:pic>
        <p:nvPicPr>
          <p:cNvPr id="3" name="Imagen 2"/>
          <p:cNvPicPr>
            <a:picLocks noChangeAspect="1"/>
          </p:cNvPicPr>
          <p:nvPr/>
        </p:nvPicPr>
        <p:blipFill>
          <a:blip r:embed="rId3"/>
          <a:stretch>
            <a:fillRect/>
          </a:stretch>
        </p:blipFill>
        <p:spPr>
          <a:xfrm>
            <a:off x="6660232" y="5085184"/>
            <a:ext cx="2375993" cy="1772816"/>
          </a:xfrm>
          <a:prstGeom prst="rect">
            <a:avLst/>
          </a:prstGeom>
        </p:spPr>
      </p:pic>
      <p:pic>
        <p:nvPicPr>
          <p:cNvPr id="4" name="Imagen 3"/>
          <p:cNvPicPr>
            <a:picLocks noChangeAspect="1"/>
          </p:cNvPicPr>
          <p:nvPr/>
        </p:nvPicPr>
        <p:blipFill>
          <a:blip r:embed="rId4"/>
          <a:stretch>
            <a:fillRect/>
          </a:stretch>
        </p:blipFill>
        <p:spPr>
          <a:xfrm>
            <a:off x="6858121" y="2132856"/>
            <a:ext cx="2339752" cy="1872209"/>
          </a:xfrm>
          <a:prstGeom prst="rect">
            <a:avLst/>
          </a:prstGeom>
        </p:spPr>
      </p:pic>
    </p:spTree>
    <p:extLst>
      <p:ext uri="{BB962C8B-B14F-4D97-AF65-F5344CB8AC3E}">
        <p14:creationId xmlns:p14="http://schemas.microsoft.com/office/powerpoint/2010/main" val="3976214109"/>
      </p:ext>
    </p:extLst>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67544" y="476672"/>
            <a:ext cx="7992888" cy="5976663"/>
          </a:xfrm>
          <a:prstGeom prst="rect">
            <a:avLst/>
          </a:prstGeom>
        </p:spPr>
      </p:pic>
    </p:spTree>
    <p:extLst>
      <p:ext uri="{BB962C8B-B14F-4D97-AF65-F5344CB8AC3E}">
        <p14:creationId xmlns:p14="http://schemas.microsoft.com/office/powerpoint/2010/main" val="1720771479"/>
      </p:ext>
    </p:extLst>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50825" y="260648"/>
            <a:ext cx="8424863" cy="1268487"/>
          </a:xfrm>
        </p:spPr>
        <p:txBody>
          <a:bodyPr rtlCol="0">
            <a:normAutofit fontScale="90000"/>
          </a:bodyPr>
          <a:lstStyle/>
          <a:p>
            <a:pPr eaLnBrk="1" fontAlgn="auto" hangingPunct="1">
              <a:spcAft>
                <a:spcPts val="0"/>
              </a:spcAft>
              <a:defRPr/>
            </a:pPr>
            <a:r>
              <a:rPr lang="es-ES" sz="3200" b="1" dirty="0" smtClean="0"/>
              <a:t>Factores de que depende la intensidad de difusión (D) o el «intercambio» de los gases a través de la membrana respiratoria.</a:t>
            </a:r>
          </a:p>
        </p:txBody>
      </p:sp>
      <p:sp>
        <p:nvSpPr>
          <p:cNvPr id="12299" name="Line 11"/>
          <p:cNvSpPr>
            <a:spLocks noChangeShapeType="1"/>
          </p:cNvSpPr>
          <p:nvPr/>
        </p:nvSpPr>
        <p:spPr bwMode="auto">
          <a:xfrm>
            <a:off x="2771775" y="3933825"/>
            <a:ext cx="3529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12300" name="Line 12"/>
          <p:cNvSpPr>
            <a:spLocks noChangeShapeType="1"/>
          </p:cNvSpPr>
          <p:nvPr/>
        </p:nvSpPr>
        <p:spPr bwMode="auto">
          <a:xfrm>
            <a:off x="5364163" y="4076700"/>
            <a:ext cx="936625"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12301" name="Oval 13"/>
          <p:cNvSpPr>
            <a:spLocks noChangeArrowheads="1"/>
          </p:cNvSpPr>
          <p:nvPr/>
        </p:nvSpPr>
        <p:spPr bwMode="auto">
          <a:xfrm>
            <a:off x="4932363" y="2997200"/>
            <a:ext cx="1584325" cy="201612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2302" name="Text Box 14"/>
          <p:cNvSpPr txBox="1">
            <a:spLocks noChangeArrowheads="1"/>
          </p:cNvSpPr>
          <p:nvPr/>
        </p:nvSpPr>
        <p:spPr bwMode="auto">
          <a:xfrm>
            <a:off x="6877050" y="2997200"/>
            <a:ext cx="166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200" smtClean="0">
                <a:solidFill>
                  <a:prstClr val="black"/>
                </a:solidFill>
              </a:rPr>
              <a:t>O</a:t>
            </a:r>
            <a:r>
              <a:rPr lang="es-ES" sz="3200" baseline="-25000" smtClean="0">
                <a:solidFill>
                  <a:prstClr val="black"/>
                </a:solidFill>
              </a:rPr>
              <a:t>2 </a:t>
            </a:r>
            <a:r>
              <a:rPr lang="es-ES" sz="3200" smtClean="0">
                <a:solidFill>
                  <a:prstClr val="black"/>
                </a:solidFill>
              </a:rPr>
              <a:t> - 1.0</a:t>
            </a:r>
          </a:p>
        </p:txBody>
      </p:sp>
      <p:sp>
        <p:nvSpPr>
          <p:cNvPr id="12303" name="Text Box 15"/>
          <p:cNvSpPr txBox="1">
            <a:spLocks noChangeArrowheads="1"/>
          </p:cNvSpPr>
          <p:nvPr/>
        </p:nvSpPr>
        <p:spPr bwMode="auto">
          <a:xfrm>
            <a:off x="6588125" y="4292600"/>
            <a:ext cx="228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200" smtClean="0">
                <a:solidFill>
                  <a:prstClr val="black"/>
                </a:solidFill>
              </a:rPr>
              <a:t>CO2 -  20.3</a:t>
            </a:r>
          </a:p>
          <a:p>
            <a:pPr eaLnBrk="1" fontAlgn="base" hangingPunct="1">
              <a:spcBef>
                <a:spcPct val="0"/>
              </a:spcBef>
              <a:spcAft>
                <a:spcPct val="0"/>
              </a:spcAft>
            </a:pPr>
            <a:endParaRPr lang="es-ES" sz="3200" smtClean="0">
              <a:solidFill>
                <a:prstClr val="black"/>
              </a:solidFill>
            </a:endParaRPr>
          </a:p>
        </p:txBody>
      </p:sp>
      <p:sp>
        <p:nvSpPr>
          <p:cNvPr id="12304" name="Text Box 16"/>
          <p:cNvSpPr txBox="1">
            <a:spLocks noChangeArrowheads="1"/>
          </p:cNvSpPr>
          <p:nvPr/>
        </p:nvSpPr>
        <p:spPr bwMode="auto">
          <a:xfrm>
            <a:off x="2051050" y="364490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200" dirty="0" smtClean="0">
                <a:solidFill>
                  <a:prstClr val="black"/>
                </a:solidFill>
              </a:rPr>
              <a:t>=</a:t>
            </a:r>
          </a:p>
        </p:txBody>
      </p:sp>
      <p:sp>
        <p:nvSpPr>
          <p:cNvPr id="12305" name="Text Box 17"/>
          <p:cNvSpPr txBox="1">
            <a:spLocks noChangeArrowheads="1"/>
          </p:cNvSpPr>
          <p:nvPr/>
        </p:nvSpPr>
        <p:spPr bwMode="auto">
          <a:xfrm>
            <a:off x="2674938" y="3219450"/>
            <a:ext cx="817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l-GR" sz="3600" smtClean="0">
                <a:solidFill>
                  <a:prstClr val="black"/>
                </a:solidFill>
              </a:rPr>
              <a:t>Δ</a:t>
            </a:r>
            <a:r>
              <a:rPr lang="es-ES" sz="3600" smtClean="0">
                <a:solidFill>
                  <a:prstClr val="black"/>
                </a:solidFill>
              </a:rPr>
              <a:t>P</a:t>
            </a:r>
          </a:p>
        </p:txBody>
      </p:sp>
      <p:sp>
        <p:nvSpPr>
          <p:cNvPr id="12306" name="Text Box 18"/>
          <p:cNvSpPr txBox="1">
            <a:spLocks noChangeArrowheads="1"/>
          </p:cNvSpPr>
          <p:nvPr/>
        </p:nvSpPr>
        <p:spPr bwMode="auto">
          <a:xfrm>
            <a:off x="3492500" y="3141663"/>
            <a:ext cx="647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600" smtClean="0">
                <a:solidFill>
                  <a:prstClr val="black"/>
                </a:solidFill>
              </a:rPr>
              <a:t>x</a:t>
            </a:r>
          </a:p>
        </p:txBody>
      </p:sp>
      <p:sp>
        <p:nvSpPr>
          <p:cNvPr id="12307" name="Text Box 19"/>
          <p:cNvSpPr txBox="1">
            <a:spLocks noChangeArrowheads="1"/>
          </p:cNvSpPr>
          <p:nvPr/>
        </p:nvSpPr>
        <p:spPr bwMode="auto">
          <a:xfrm>
            <a:off x="3986213" y="32194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600" dirty="0" smtClean="0">
                <a:solidFill>
                  <a:prstClr val="black"/>
                </a:solidFill>
              </a:rPr>
              <a:t>A</a:t>
            </a:r>
          </a:p>
        </p:txBody>
      </p:sp>
      <p:sp>
        <p:nvSpPr>
          <p:cNvPr id="12308" name="Text Box 20"/>
          <p:cNvSpPr txBox="1">
            <a:spLocks noChangeArrowheads="1"/>
          </p:cNvSpPr>
          <p:nvPr/>
        </p:nvSpPr>
        <p:spPr bwMode="auto">
          <a:xfrm>
            <a:off x="4378325" y="4005263"/>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200" smtClean="0">
                <a:solidFill>
                  <a:prstClr val="black"/>
                </a:solidFill>
              </a:rPr>
              <a:t>x</a:t>
            </a:r>
          </a:p>
        </p:txBody>
      </p:sp>
      <p:sp>
        <p:nvSpPr>
          <p:cNvPr id="12309" name="Text Box 21"/>
          <p:cNvSpPr txBox="1">
            <a:spLocks noChangeArrowheads="1"/>
          </p:cNvSpPr>
          <p:nvPr/>
        </p:nvSpPr>
        <p:spPr bwMode="auto">
          <a:xfrm>
            <a:off x="5148263" y="3284538"/>
            <a:ext cx="596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600" smtClean="0">
                <a:solidFill>
                  <a:prstClr val="black"/>
                </a:solidFill>
              </a:rPr>
              <a:t>S</a:t>
            </a:r>
          </a:p>
        </p:txBody>
      </p:sp>
      <p:sp>
        <p:nvSpPr>
          <p:cNvPr id="12310" name="Text Box 22"/>
          <p:cNvSpPr txBox="1">
            <a:spLocks noChangeArrowheads="1"/>
          </p:cNvSpPr>
          <p:nvPr/>
        </p:nvSpPr>
        <p:spPr bwMode="auto">
          <a:xfrm>
            <a:off x="3563938" y="4011613"/>
            <a:ext cx="46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600" smtClean="0">
                <a:solidFill>
                  <a:prstClr val="black"/>
                </a:solidFill>
              </a:rPr>
              <a:t>d</a:t>
            </a:r>
          </a:p>
        </p:txBody>
      </p:sp>
      <p:sp>
        <p:nvSpPr>
          <p:cNvPr id="12311" name="Text Box 23"/>
          <p:cNvSpPr txBox="1">
            <a:spLocks noChangeArrowheads="1"/>
          </p:cNvSpPr>
          <p:nvPr/>
        </p:nvSpPr>
        <p:spPr bwMode="auto">
          <a:xfrm>
            <a:off x="4565650" y="3163888"/>
            <a:ext cx="43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600" smtClean="0">
                <a:solidFill>
                  <a:prstClr val="black"/>
                </a:solidFill>
              </a:rPr>
              <a:t>x</a:t>
            </a:r>
          </a:p>
        </p:txBody>
      </p:sp>
      <p:sp>
        <p:nvSpPr>
          <p:cNvPr id="12312" name="Text Box 24"/>
          <p:cNvSpPr txBox="1">
            <a:spLocks noChangeArrowheads="1"/>
          </p:cNvSpPr>
          <p:nvPr/>
        </p:nvSpPr>
        <p:spPr bwMode="auto">
          <a:xfrm>
            <a:off x="5003800" y="4005263"/>
            <a:ext cx="1120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0"/>
              </a:spcBef>
              <a:spcAft>
                <a:spcPct val="0"/>
              </a:spcAft>
            </a:pPr>
            <a:r>
              <a:rPr lang="es-ES" sz="3600" smtClean="0">
                <a:solidFill>
                  <a:prstClr val="black"/>
                </a:solidFill>
              </a:rPr>
              <a:t>√PM</a:t>
            </a:r>
          </a:p>
        </p:txBody>
      </p:sp>
      <p:sp>
        <p:nvSpPr>
          <p:cNvPr id="12313" name="Text Box 25"/>
          <p:cNvSpPr txBox="1">
            <a:spLocks noChangeArrowheads="1"/>
          </p:cNvSpPr>
          <p:nvPr/>
        </p:nvSpPr>
        <p:spPr bwMode="auto">
          <a:xfrm>
            <a:off x="1258888" y="3689350"/>
            <a:ext cx="812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lnSpc>
                <a:spcPct val="80000"/>
              </a:lnSpc>
              <a:spcBef>
                <a:spcPct val="20000"/>
              </a:spcBef>
              <a:spcAft>
                <a:spcPct val="0"/>
              </a:spcAft>
            </a:pPr>
            <a:r>
              <a:rPr lang="es-ES" sz="3600" smtClean="0">
                <a:solidFill>
                  <a:prstClr val="black"/>
                </a:solidFill>
              </a:rPr>
              <a:t> D</a:t>
            </a:r>
          </a:p>
        </p:txBody>
      </p:sp>
      <p:sp>
        <p:nvSpPr>
          <p:cNvPr id="2" name="1 Rectángulo"/>
          <p:cNvSpPr/>
          <p:nvPr/>
        </p:nvSpPr>
        <p:spPr>
          <a:xfrm>
            <a:off x="176213" y="5359400"/>
            <a:ext cx="8499475" cy="1200150"/>
          </a:xfrm>
          <a:prstGeom prst="rect">
            <a:avLst/>
          </a:prstGeom>
          <a:ln>
            <a:solidFill>
              <a:srgbClr val="C00000"/>
            </a:solidFill>
          </a:ln>
        </p:spPr>
        <p:txBody>
          <a:bodyPr>
            <a:spAutoFit/>
          </a:bodyPr>
          <a:lstStyle/>
          <a:p>
            <a:pPr marL="0" lvl="1" fontAlgn="base">
              <a:spcBef>
                <a:spcPct val="20000"/>
              </a:spcBef>
              <a:spcAft>
                <a:spcPct val="0"/>
              </a:spcAft>
              <a:defRPr/>
            </a:pPr>
            <a:r>
              <a:rPr lang="es-ES" sz="2400" b="1" dirty="0">
                <a:solidFill>
                  <a:prstClr val="black"/>
                </a:solidFill>
              </a:rPr>
              <a:t>Capacidad de difusión de la membrana respiratoria:</a:t>
            </a:r>
            <a:r>
              <a:rPr lang="es-MX" sz="2400" b="1" dirty="0">
                <a:solidFill>
                  <a:prstClr val="black"/>
                </a:solidFill>
              </a:rPr>
              <a:t>Volumen de un gas que atraviesa la barrera en la unidad de tiempo y por cada torr de diferencia de presión. </a:t>
            </a:r>
            <a:endParaRPr lang="es-ES" sz="2400" b="1" dirty="0">
              <a:solidFill>
                <a:prstClr val="black"/>
              </a:solidFill>
              <a:latin typeface="Arial" charset="0"/>
            </a:endParaRPr>
          </a:p>
        </p:txBody>
      </p:sp>
    </p:spTree>
    <p:extLst>
      <p:ext uri="{BB962C8B-B14F-4D97-AF65-F5344CB8AC3E}">
        <p14:creationId xmlns:p14="http://schemas.microsoft.com/office/powerpoint/2010/main" val="29235675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31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30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29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30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31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30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30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31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30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30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3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308"/>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301"/>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mph" presetSubtype="0" fill="hold" grpId="1" nodeType="clickEffect">
                                  <p:stCondLst>
                                    <p:cond delay="0"/>
                                  </p:stCondLst>
                                  <p:childTnLst>
                                    <p:animClr clrSpc="rgb" dir="cw">
                                      <p:cBhvr override="childStyle">
                                        <p:cTn id="51" dur="1900" fill="hold">
                                          <p:stCondLst>
                                            <p:cond delay="100"/>
                                          </p:stCondLst>
                                        </p:cTn>
                                        <p:tgtEl>
                                          <p:spTgt spid="12301"/>
                                        </p:tgtEl>
                                        <p:attrNameLst>
                                          <p:attrName>style.color</p:attrName>
                                        </p:attrNameLst>
                                      </p:cBhvr>
                                      <p:to>
                                        <a:srgbClr val="FF3300"/>
                                      </p:to>
                                    </p:animClr>
                                    <p:animClr clrSpc="rgb" dir="cw">
                                      <p:cBhvr>
                                        <p:cTn id="52" dur="1900" fill="hold">
                                          <p:stCondLst>
                                            <p:cond delay="100"/>
                                          </p:stCondLst>
                                        </p:cTn>
                                        <p:tgtEl>
                                          <p:spTgt spid="12301"/>
                                        </p:tgtEl>
                                        <p:attrNameLst>
                                          <p:attrName>fillColor</p:attrName>
                                        </p:attrNameLst>
                                      </p:cBhvr>
                                      <p:to>
                                        <a:srgbClr val="FF3300"/>
                                      </p:to>
                                    </p:animClr>
                                    <p:set>
                                      <p:cBhvr>
                                        <p:cTn id="53" dur="1900" fill="hold">
                                          <p:stCondLst>
                                            <p:cond delay="100"/>
                                          </p:stCondLst>
                                        </p:cTn>
                                        <p:tgtEl>
                                          <p:spTgt spid="12301"/>
                                        </p:tgtEl>
                                        <p:attrNameLst>
                                          <p:attrName>fill.type</p:attrName>
                                        </p:attrNameLst>
                                      </p:cBhvr>
                                      <p:to>
                                        <p:strVal val="solid"/>
                                      </p:to>
                                    </p:set>
                                    <p:set>
                                      <p:cBhvr>
                                        <p:cTn id="54" dur="1900" fill="hold">
                                          <p:stCondLst>
                                            <p:cond delay="100"/>
                                          </p:stCondLst>
                                        </p:cTn>
                                        <p:tgtEl>
                                          <p:spTgt spid="12301"/>
                                        </p:tgtEl>
                                        <p:attrNameLst>
                                          <p:attrName>fill.on</p:attrName>
                                        </p:attrNameLst>
                                      </p:cBhvr>
                                      <p:to>
                                        <p:strVal val="true"/>
                                      </p:to>
                                    </p:set>
                                    <p:animScale>
                                      <p:cBhvr>
                                        <p:cTn id="55" dur="200" fill="hold">
                                          <p:stCondLst>
                                            <p:cond delay="0"/>
                                          </p:stCondLst>
                                        </p:cTn>
                                        <p:tgtEl>
                                          <p:spTgt spid="12301"/>
                                        </p:tgtEl>
                                      </p:cBhvr>
                                      <p:from x="100000" y="100000"/>
                                      <p:to x="100000" y="5000"/>
                                    </p:animScale>
                                    <p:animScale>
                                      <p:cBhvr>
                                        <p:cTn id="56" dur="200" fill="hold">
                                          <p:stCondLst>
                                            <p:cond delay="200"/>
                                          </p:stCondLst>
                                        </p:cTn>
                                        <p:tgtEl>
                                          <p:spTgt spid="12301"/>
                                        </p:tgtEl>
                                      </p:cBhvr>
                                      <p:from x="100000" y="5000"/>
                                      <p:to x="120000" y="150000"/>
                                    </p:animScale>
                                    <p:animScale>
                                      <p:cBhvr>
                                        <p:cTn id="57" dur="600" fill="hold">
                                          <p:stCondLst>
                                            <p:cond delay="1400"/>
                                          </p:stCondLst>
                                        </p:cTn>
                                        <p:tgtEl>
                                          <p:spTgt spid="12301"/>
                                        </p:tgtEl>
                                      </p:cBhvr>
                                      <p:to x="120000" y="15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230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2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9" grpId="0" animBg="1"/>
      <p:bldP spid="12300" grpId="0" animBg="1"/>
      <p:bldP spid="12301" grpId="0" animBg="1"/>
      <p:bldP spid="12301" grpId="1" animBg="1"/>
      <p:bldP spid="12302" grpId="0"/>
      <p:bldP spid="12303" grpId="0"/>
      <p:bldP spid="12304" grpId="0"/>
      <p:bldP spid="12305" grpId="0"/>
      <p:bldP spid="12306" grpId="0"/>
      <p:bldP spid="12307" grpId="0"/>
      <p:bldP spid="12308" grpId="0"/>
      <p:bldP spid="12309" grpId="0"/>
      <p:bldP spid="12310" grpId="0"/>
      <p:bldP spid="12311" grpId="0"/>
      <p:bldP spid="123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76287" y="747712"/>
            <a:ext cx="7591425" cy="5362575"/>
          </a:xfrm>
          <a:prstGeom prst="rect">
            <a:avLst/>
          </a:prstGeom>
        </p:spPr>
      </p:pic>
    </p:spTree>
    <p:extLst>
      <p:ext uri="{BB962C8B-B14F-4D97-AF65-F5344CB8AC3E}">
        <p14:creationId xmlns:p14="http://schemas.microsoft.com/office/powerpoint/2010/main" val="1504888738"/>
      </p:ext>
    </p:extLst>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66762" y="728662"/>
            <a:ext cx="7610475" cy="5400675"/>
          </a:xfrm>
          <a:prstGeom prst="rect">
            <a:avLst/>
          </a:prstGeom>
        </p:spPr>
      </p:pic>
    </p:spTree>
    <p:extLst>
      <p:ext uri="{BB962C8B-B14F-4D97-AF65-F5344CB8AC3E}">
        <p14:creationId xmlns:p14="http://schemas.microsoft.com/office/powerpoint/2010/main" val="4058908077"/>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5312" y="785812"/>
            <a:ext cx="7953375" cy="5286375"/>
          </a:xfrm>
          <a:prstGeom prst="rect">
            <a:avLst/>
          </a:prstGeom>
        </p:spPr>
      </p:pic>
    </p:spTree>
    <p:extLst>
      <p:ext uri="{BB962C8B-B14F-4D97-AF65-F5344CB8AC3E}">
        <p14:creationId xmlns:p14="http://schemas.microsoft.com/office/powerpoint/2010/main" val="3879366684"/>
      </p:ext>
    </p:extLst>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0825" y="404813"/>
            <a:ext cx="8424863" cy="5184775"/>
          </a:xfrm>
        </p:spPr>
        <p:txBody>
          <a:bodyPr/>
          <a:lstStyle/>
          <a:p>
            <a:pPr eaLnBrk="1" hangingPunct="1"/>
            <a:r>
              <a:rPr lang="es-ES" b="1" dirty="0" smtClean="0"/>
              <a:t/>
            </a:r>
            <a:br>
              <a:rPr lang="es-ES" b="1" dirty="0" smtClean="0"/>
            </a:br>
            <a:r>
              <a:rPr lang="es-ES" b="1" dirty="0"/>
              <a:t/>
            </a:r>
            <a:br>
              <a:rPr lang="es-ES" b="1" dirty="0"/>
            </a:br>
            <a:r>
              <a:rPr lang="es-ES" b="1" dirty="0" smtClean="0"/>
              <a:t>¿Cómo los trastornos ventilatorios y </a:t>
            </a:r>
            <a:r>
              <a:rPr lang="es-ES" b="1" dirty="0" err="1" smtClean="0"/>
              <a:t>difusionales</a:t>
            </a:r>
            <a:r>
              <a:rPr lang="es-ES" b="1" dirty="0" smtClean="0"/>
              <a:t> repercuten en los gases a nivel arterial y tisular?</a:t>
            </a:r>
            <a:r>
              <a:rPr lang="es-MX" b="1" dirty="0" smtClean="0"/>
              <a:t/>
            </a:r>
            <a:br>
              <a:rPr lang="es-MX" b="1" dirty="0" smtClean="0"/>
            </a:br>
            <a:endParaRPr lang="es-ES" sz="4800" b="1" dirty="0" smtClean="0"/>
          </a:p>
        </p:txBody>
      </p:sp>
      <p:pic>
        <p:nvPicPr>
          <p:cNvPr id="3" name="Picture 5" descr="j0299125"/>
          <p:cNvPicPr>
            <a:picLocks noChangeAspect="1" noChangeArrowheads="1"/>
          </p:cNvPicPr>
          <p:nvPr/>
        </p:nvPicPr>
        <p:blipFill>
          <a:blip r:embed="rId2"/>
          <a:srcRect/>
          <a:stretch>
            <a:fillRect/>
          </a:stretch>
        </p:blipFill>
        <p:spPr bwMode="auto">
          <a:xfrm>
            <a:off x="225999" y="260648"/>
            <a:ext cx="1454150" cy="1692771"/>
          </a:xfrm>
          <a:prstGeom prst="rect">
            <a:avLst/>
          </a:prstGeom>
          <a:noFill/>
          <a:ln w="25400">
            <a:solidFill>
              <a:sysClr val="windowText" lastClr="000000"/>
            </a:solidFill>
            <a:miter lim="800000"/>
            <a:headEnd/>
            <a:tailEnd/>
          </a:ln>
        </p:spPr>
      </p:pic>
    </p:spTree>
    <p:extLst>
      <p:ext uri="{BB962C8B-B14F-4D97-AF65-F5344CB8AC3E}">
        <p14:creationId xmlns:p14="http://schemas.microsoft.com/office/powerpoint/2010/main" val="39130199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03944" y="224633"/>
            <a:ext cx="8280400" cy="2741612"/>
          </a:xfrm>
          <a:blipFill>
            <a:blip r:embed="rId2"/>
            <a:tile tx="0" ty="0" sx="100000" sy="100000" flip="none" algn="tl"/>
          </a:blipFill>
          <a:ln w="38100">
            <a:solidFill>
              <a:srgbClr val="00B050"/>
            </a:solidFill>
          </a:ln>
          <a:scene3d>
            <a:camera prst="orthographicFront"/>
            <a:lightRig rig="threePt" dir="t"/>
          </a:scene3d>
          <a:sp3d>
            <a:bevelT prst="convex"/>
          </a:sp3d>
        </p:spPr>
        <p:txBody>
          <a:bodyPr rtlCol="0">
            <a:normAutofit fontScale="90000"/>
          </a:bodyPr>
          <a:lstStyle/>
          <a:p>
            <a:pPr algn="l" eaLnBrk="1" fontAlgn="auto" hangingPunct="1">
              <a:spcAft>
                <a:spcPts val="0"/>
              </a:spcAft>
              <a:buFont typeface="Wingdings" pitchFamily="2" charset="2"/>
              <a:buChar char="Ø"/>
              <a:defRPr/>
            </a:pPr>
            <a:r>
              <a:rPr lang="es-ES" b="1" dirty="0" smtClean="0">
                <a:ea typeface="Calibri" pitchFamily="34" charset="0"/>
                <a:cs typeface="Calibri" pitchFamily="34" charset="0"/>
              </a:rPr>
              <a:t/>
            </a:r>
            <a:br>
              <a:rPr lang="es-ES" b="1" dirty="0" smtClean="0">
                <a:ea typeface="Calibri" pitchFamily="34" charset="0"/>
                <a:cs typeface="Calibri" pitchFamily="34" charset="0"/>
              </a:rPr>
            </a:br>
            <a:r>
              <a:rPr lang="es-ES" b="1" dirty="0" smtClean="0">
                <a:ea typeface="Calibri" pitchFamily="34" charset="0"/>
                <a:cs typeface="Calibri" pitchFamily="34" charset="0"/>
              </a:rPr>
              <a:t/>
            </a:r>
            <a:br>
              <a:rPr lang="es-ES" b="1" dirty="0" smtClean="0">
                <a:ea typeface="Calibri" pitchFamily="34" charset="0"/>
                <a:cs typeface="Calibri" pitchFamily="34" charset="0"/>
              </a:rPr>
            </a:br>
            <a:r>
              <a:rPr lang="es-ES" b="1" dirty="0" smtClean="0">
                <a:ea typeface="Calibri" pitchFamily="34" charset="0"/>
                <a:cs typeface="Calibri" pitchFamily="34" charset="0"/>
              </a:rPr>
              <a:t/>
            </a:r>
            <a:br>
              <a:rPr lang="es-ES" b="1" dirty="0" smtClean="0">
                <a:ea typeface="Calibri" pitchFamily="34" charset="0"/>
                <a:cs typeface="Calibri" pitchFamily="34" charset="0"/>
              </a:rPr>
            </a:br>
            <a:r>
              <a:rPr lang="es-ES" b="1" dirty="0" smtClean="0">
                <a:ea typeface="Calibri" pitchFamily="34" charset="0"/>
                <a:cs typeface="Calibri" pitchFamily="34" charset="0"/>
              </a:rPr>
              <a:t>Factores de que depende la </a:t>
            </a:r>
            <a:r>
              <a:rPr lang="es-ES" b="1" dirty="0" smtClean="0">
                <a:solidFill>
                  <a:srgbClr val="C00000"/>
                </a:solidFill>
                <a:ea typeface="Calibri" pitchFamily="34" charset="0"/>
                <a:cs typeface="Calibri" pitchFamily="34" charset="0"/>
              </a:rPr>
              <a:t>PO</a:t>
            </a:r>
            <a:r>
              <a:rPr lang="es-ES" b="1" baseline="-25000" dirty="0" smtClean="0">
                <a:solidFill>
                  <a:srgbClr val="C00000"/>
                </a:solidFill>
                <a:ea typeface="Calibri" pitchFamily="34" charset="0"/>
                <a:cs typeface="Calibri" pitchFamily="34" charset="0"/>
              </a:rPr>
              <a:t>2 </a:t>
            </a:r>
            <a:r>
              <a:rPr lang="es-ES" b="1" dirty="0" smtClean="0">
                <a:solidFill>
                  <a:srgbClr val="C00000"/>
                </a:solidFill>
                <a:ea typeface="Calibri" pitchFamily="34" charset="0"/>
                <a:cs typeface="Calibri" pitchFamily="34" charset="0"/>
              </a:rPr>
              <a:t> </a:t>
            </a:r>
            <a:r>
              <a:rPr lang="es-ES" b="1" dirty="0" smtClean="0">
                <a:ea typeface="Calibri" pitchFamily="34" charset="0"/>
                <a:cs typeface="Calibri" pitchFamily="34" charset="0"/>
              </a:rPr>
              <a:t> alveolar y </a:t>
            </a:r>
            <a:r>
              <a:rPr lang="es-ES" b="1" dirty="0" smtClean="0">
                <a:solidFill>
                  <a:srgbClr val="C00000"/>
                </a:solidFill>
                <a:ea typeface="Calibri" pitchFamily="34" charset="0"/>
                <a:cs typeface="Calibri" pitchFamily="34" charset="0"/>
              </a:rPr>
              <a:t>arterial</a:t>
            </a:r>
            <a:r>
              <a:rPr lang="es-ES" b="1" dirty="0" smtClean="0">
                <a:ea typeface="Calibri" pitchFamily="34" charset="0"/>
                <a:cs typeface="Calibri" pitchFamily="34" charset="0"/>
              </a:rPr>
              <a:t>:</a:t>
            </a:r>
            <a:br>
              <a:rPr lang="es-ES" b="1" dirty="0" smtClean="0">
                <a:ea typeface="Calibri" pitchFamily="34" charset="0"/>
                <a:cs typeface="Calibri" pitchFamily="34" charset="0"/>
              </a:rPr>
            </a:br>
            <a:r>
              <a:rPr lang="es-ES" b="1" dirty="0" smtClean="0">
                <a:ea typeface="Calibri" pitchFamily="34" charset="0"/>
                <a:cs typeface="Calibri" pitchFamily="34" charset="0"/>
              </a:rPr>
              <a:t>                                   </a:t>
            </a:r>
            <a:r>
              <a:rPr lang="es-ES_tradnl" b="1" dirty="0" smtClean="0">
                <a:latin typeface="Arial" pitchFamily="34" charset="0"/>
                <a:cs typeface="Arial" pitchFamily="34" charset="0"/>
              </a:rPr>
              <a:t>Ventilación</a:t>
            </a:r>
            <a:br>
              <a:rPr lang="es-ES_tradnl" b="1" dirty="0" smtClean="0">
                <a:latin typeface="Arial" pitchFamily="34" charset="0"/>
                <a:cs typeface="Arial" pitchFamily="34" charset="0"/>
              </a:rPr>
            </a:br>
            <a:r>
              <a:rPr lang="es-ES_tradnl" b="1" dirty="0" smtClean="0">
                <a:latin typeface="Arial" pitchFamily="34" charset="0"/>
                <a:cs typeface="Arial" pitchFamily="34" charset="0"/>
              </a:rPr>
              <a:t>                             Difusión </a:t>
            </a:r>
            <a:r>
              <a:rPr lang="es-ES" dirty="0" smtClean="0"/>
              <a:t/>
            </a:r>
            <a:br>
              <a:rPr lang="es-ES" dirty="0" smtClean="0"/>
            </a:br>
            <a:r>
              <a:rPr lang="es-ES" dirty="0" smtClean="0"/>
              <a:t/>
            </a:r>
            <a:br>
              <a:rPr lang="es-ES" dirty="0" smtClean="0"/>
            </a:br>
            <a:r>
              <a:rPr lang="es-ES" b="1" dirty="0" smtClean="0">
                <a:ea typeface="Calibri" pitchFamily="34" charset="0"/>
                <a:cs typeface="Calibri" pitchFamily="34" charset="0"/>
              </a:rPr>
              <a:t/>
            </a:r>
            <a:br>
              <a:rPr lang="es-ES" b="1" dirty="0" smtClean="0">
                <a:ea typeface="Calibri" pitchFamily="34" charset="0"/>
                <a:cs typeface="Calibri" pitchFamily="34" charset="0"/>
              </a:rPr>
            </a:br>
            <a:endParaRPr lang="es-ES" b="1" baseline="-25000" dirty="0" smtClean="0">
              <a:ea typeface="Calibri" pitchFamily="34" charset="0"/>
              <a:cs typeface="Calibri" pitchFamily="34" charset="0"/>
            </a:endParaRPr>
          </a:p>
        </p:txBody>
      </p:sp>
      <p:sp>
        <p:nvSpPr>
          <p:cNvPr id="13315" name="Rectangle 3"/>
          <p:cNvSpPr>
            <a:spLocks noGrp="1" noChangeArrowheads="1"/>
          </p:cNvSpPr>
          <p:nvPr>
            <p:ph idx="1"/>
          </p:nvPr>
        </p:nvSpPr>
        <p:spPr>
          <a:xfrm>
            <a:off x="323850" y="3141663"/>
            <a:ext cx="8534400" cy="3573462"/>
          </a:xfrm>
          <a:blipFill>
            <a:blip r:embed="rId3"/>
            <a:tile tx="0" ty="0" sx="100000" sy="100000" flip="none" algn="tl"/>
          </a:blipFill>
          <a:ln w="38100">
            <a:solidFill>
              <a:srgbClr val="00B050"/>
            </a:solidFill>
            <a:miter lim="800000"/>
            <a:headEnd/>
            <a:tailEnd/>
          </a:ln>
          <a:scene3d>
            <a:camera prst="orthographicFront"/>
            <a:lightRig rig="threePt" dir="t"/>
          </a:scene3d>
          <a:sp3d>
            <a:bevelT prst="convex"/>
          </a:sp3d>
        </p:spPr>
        <p:txBody>
          <a:bodyPr/>
          <a:lstStyle/>
          <a:p>
            <a:pPr marL="0" indent="0" eaLnBrk="1" hangingPunct="1">
              <a:buFontTx/>
              <a:buNone/>
            </a:pPr>
            <a:r>
              <a:rPr lang="es-ES" sz="4400" b="1" dirty="0" smtClean="0">
                <a:cs typeface="Calibri" pitchFamily="34" charset="0"/>
              </a:rPr>
              <a:t>Factores de que depende la </a:t>
            </a:r>
            <a:r>
              <a:rPr lang="es-ES" sz="4400" b="1" dirty="0" smtClean="0">
                <a:solidFill>
                  <a:srgbClr val="C00000"/>
                </a:solidFill>
                <a:cs typeface="Calibri" pitchFamily="34" charset="0"/>
              </a:rPr>
              <a:t>PO</a:t>
            </a:r>
            <a:r>
              <a:rPr lang="es-ES" sz="4400" b="1" baseline="-25000" dirty="0" smtClean="0">
                <a:solidFill>
                  <a:srgbClr val="C00000"/>
                </a:solidFill>
                <a:cs typeface="Calibri" pitchFamily="34" charset="0"/>
              </a:rPr>
              <a:t>2</a:t>
            </a:r>
            <a:r>
              <a:rPr lang="es-ES" sz="4400" b="1" dirty="0" smtClean="0">
                <a:solidFill>
                  <a:srgbClr val="C00000"/>
                </a:solidFill>
                <a:cs typeface="Calibri" pitchFamily="34" charset="0"/>
              </a:rPr>
              <a:t> tisular</a:t>
            </a:r>
            <a:r>
              <a:rPr lang="es-ES" sz="4400" b="1" dirty="0" smtClean="0">
                <a:cs typeface="Calibri" pitchFamily="34" charset="0"/>
              </a:rPr>
              <a:t>:</a:t>
            </a:r>
            <a:endParaRPr lang="es-ES" sz="4400" dirty="0" smtClean="0"/>
          </a:p>
        </p:txBody>
      </p:sp>
      <p:sp>
        <p:nvSpPr>
          <p:cNvPr id="11268" name="Text Box 4"/>
          <p:cNvSpPr txBox="1">
            <a:spLocks noChangeArrowheads="1"/>
          </p:cNvSpPr>
          <p:nvPr/>
        </p:nvSpPr>
        <p:spPr bwMode="auto">
          <a:xfrm>
            <a:off x="3347864" y="1341438"/>
            <a:ext cx="259256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buClr>
                <a:srgbClr val="C00000"/>
              </a:buClr>
              <a:buFont typeface="Wingdings" pitchFamily="2" charset="2"/>
              <a:buChar char="Ø"/>
            </a:pPr>
            <a:endParaRPr lang="es-ES" sz="4400" smtClean="0">
              <a:solidFill>
                <a:prstClr val="black"/>
              </a:solidFill>
            </a:endParaRPr>
          </a:p>
        </p:txBody>
      </p:sp>
      <p:sp>
        <p:nvSpPr>
          <p:cNvPr id="6" name="Text Box 4"/>
          <p:cNvSpPr txBox="1">
            <a:spLocks noChangeArrowheads="1"/>
          </p:cNvSpPr>
          <p:nvPr/>
        </p:nvSpPr>
        <p:spPr bwMode="auto">
          <a:xfrm>
            <a:off x="2071688" y="4652963"/>
            <a:ext cx="5813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buClr>
                <a:srgbClr val="C00000"/>
              </a:buClr>
            </a:pPr>
            <a:r>
              <a:rPr lang="es-ES_tradnl" sz="4000" smtClean="0">
                <a:solidFill>
                  <a:prstClr val="black"/>
                </a:solidFill>
              </a:rPr>
              <a:t> Flujo sanguíneo</a:t>
            </a:r>
            <a:endParaRPr lang="es-ES" sz="4000" smtClean="0">
              <a:solidFill>
                <a:prstClr val="black"/>
              </a:solidFill>
            </a:endParaRPr>
          </a:p>
        </p:txBody>
      </p:sp>
      <p:sp>
        <p:nvSpPr>
          <p:cNvPr id="7" name="Text Box 5"/>
          <p:cNvSpPr txBox="1">
            <a:spLocks noChangeArrowheads="1"/>
          </p:cNvSpPr>
          <p:nvPr/>
        </p:nvSpPr>
        <p:spPr bwMode="auto">
          <a:xfrm>
            <a:off x="2143125" y="5284788"/>
            <a:ext cx="4714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buClr>
                <a:srgbClr val="C00000"/>
              </a:buClr>
            </a:pPr>
            <a:r>
              <a:rPr lang="es-ES_tradnl" sz="4000" smtClean="0">
                <a:solidFill>
                  <a:prstClr val="black"/>
                </a:solidFill>
              </a:rPr>
              <a:t>Metabolismo</a:t>
            </a:r>
            <a:endParaRPr lang="es-ES" sz="4000" smtClean="0">
              <a:solidFill>
                <a:prstClr val="black"/>
              </a:solidFill>
            </a:endParaRPr>
          </a:p>
        </p:txBody>
      </p:sp>
      <p:sp>
        <p:nvSpPr>
          <p:cNvPr id="8" name="Text Box 6"/>
          <p:cNvSpPr txBox="1">
            <a:spLocks noChangeArrowheads="1"/>
          </p:cNvSpPr>
          <p:nvPr/>
        </p:nvSpPr>
        <p:spPr bwMode="auto">
          <a:xfrm>
            <a:off x="2143125" y="5954713"/>
            <a:ext cx="7000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buClr>
                <a:srgbClr val="C00000"/>
              </a:buClr>
            </a:pPr>
            <a:r>
              <a:rPr lang="es-ES_tradnl" sz="4000" smtClean="0">
                <a:solidFill>
                  <a:prstClr val="black"/>
                </a:solidFill>
              </a:rPr>
              <a:t>Concentración de Hb</a:t>
            </a:r>
            <a:endParaRPr lang="es-ES" sz="4000" smtClean="0">
              <a:solidFill>
                <a:prstClr val="black"/>
              </a:solidFill>
            </a:endParaRPr>
          </a:p>
        </p:txBody>
      </p:sp>
    </p:spTree>
    <p:extLst>
      <p:ext uri="{BB962C8B-B14F-4D97-AF65-F5344CB8AC3E}">
        <p14:creationId xmlns:p14="http://schemas.microsoft.com/office/powerpoint/2010/main" val="8821924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268"/>
                                        </p:tgtEl>
                                        <p:attrNameLst>
                                          <p:attrName>style.visibility</p:attrName>
                                        </p:attrNameLst>
                                      </p:cBhvr>
                                      <p:to>
                                        <p:strVal val="visible"/>
                                      </p:to>
                                    </p:set>
                                    <p:anim calcmode="lin" valueType="num">
                                      <p:cBhvr>
                                        <p:cTn id="12" dur="1000" fill="hold"/>
                                        <p:tgtEl>
                                          <p:spTgt spid="11268"/>
                                        </p:tgtEl>
                                        <p:attrNameLst>
                                          <p:attrName>ppt_w</p:attrName>
                                        </p:attrNameLst>
                                      </p:cBhvr>
                                      <p:tavLst>
                                        <p:tav tm="0">
                                          <p:val>
                                            <p:strVal val="#ppt_w*0.70"/>
                                          </p:val>
                                        </p:tav>
                                        <p:tav tm="100000">
                                          <p:val>
                                            <p:strVal val="#ppt_w"/>
                                          </p:val>
                                        </p:tav>
                                      </p:tavLst>
                                    </p:anim>
                                    <p:anim calcmode="lin" valueType="num">
                                      <p:cBhvr>
                                        <p:cTn id="13" dur="1000" fill="hold"/>
                                        <p:tgtEl>
                                          <p:spTgt spid="11268"/>
                                        </p:tgtEl>
                                        <p:attrNameLst>
                                          <p:attrName>ppt_h</p:attrName>
                                        </p:attrNameLst>
                                      </p:cBhvr>
                                      <p:tavLst>
                                        <p:tav tm="0">
                                          <p:val>
                                            <p:strVal val="#ppt_h"/>
                                          </p:val>
                                        </p:tav>
                                        <p:tav tm="100000">
                                          <p:val>
                                            <p:strVal val="#ppt_h"/>
                                          </p:val>
                                        </p:tav>
                                      </p:tavLst>
                                    </p:anim>
                                    <p:animEffect transition="in" filter="fade">
                                      <p:cBhvr>
                                        <p:cTn id="14" dur="1000"/>
                                        <p:tgtEl>
                                          <p:spTgt spid="112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0.70"/>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68" grpId="0"/>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8424936"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611560" y="5589240"/>
            <a:ext cx="7416824" cy="830997"/>
          </a:xfrm>
          <a:prstGeom prst="rect">
            <a:avLst/>
          </a:prstGeom>
          <a:noFill/>
          <a:ln>
            <a:solidFill>
              <a:srgbClr val="C00000"/>
            </a:solidFill>
          </a:ln>
        </p:spPr>
        <p:txBody>
          <a:bodyPr wrap="square" rtlCol="0">
            <a:spAutoFit/>
          </a:bodyPr>
          <a:lstStyle/>
          <a:p>
            <a:pPr algn="ctr"/>
            <a:r>
              <a:rPr lang="es-ES" sz="2400" b="1" dirty="0" smtClean="0"/>
              <a:t>Para una correcta función pulmonar la ventilación tiene que ser proporcional a la perfusión.    </a:t>
            </a:r>
            <a:endParaRPr lang="es-ES" sz="2400" b="1" dirty="0"/>
          </a:p>
        </p:txBody>
      </p:sp>
    </p:spTree>
    <p:extLst>
      <p:ext uri="{BB962C8B-B14F-4D97-AF65-F5344CB8AC3E}">
        <p14:creationId xmlns:p14="http://schemas.microsoft.com/office/powerpoint/2010/main" val="3869768524"/>
      </p:ext>
    </p:extLst>
  </p:cSld>
  <p:clrMapOvr>
    <a:masterClrMapping/>
  </p:clrMapOvr>
  <p:transition spd="med">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7632848" cy="547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269075"/>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j0299125"/>
          <p:cNvPicPr>
            <a:picLocks noChangeAspect="1" noChangeArrowheads="1"/>
          </p:cNvPicPr>
          <p:nvPr/>
        </p:nvPicPr>
        <p:blipFill>
          <a:blip r:embed="rId2"/>
          <a:srcRect/>
          <a:stretch>
            <a:fillRect/>
          </a:stretch>
        </p:blipFill>
        <p:spPr bwMode="auto">
          <a:xfrm>
            <a:off x="225999" y="260648"/>
            <a:ext cx="1454150" cy="1692771"/>
          </a:xfrm>
          <a:prstGeom prst="rect">
            <a:avLst/>
          </a:prstGeom>
          <a:noFill/>
          <a:ln w="25400">
            <a:solidFill>
              <a:schemeClr val="tx1"/>
            </a:solidFill>
            <a:miter lim="800000"/>
            <a:headEnd/>
            <a:tailEnd/>
          </a:ln>
        </p:spPr>
      </p:pic>
      <p:sp>
        <p:nvSpPr>
          <p:cNvPr id="3" name="2 CuadroTexto"/>
          <p:cNvSpPr txBox="1"/>
          <p:nvPr/>
        </p:nvSpPr>
        <p:spPr>
          <a:xfrm>
            <a:off x="2272417" y="260648"/>
            <a:ext cx="2296654" cy="1692771"/>
          </a:xfrm>
          <a:prstGeom prst="rect">
            <a:avLst/>
          </a:prstGeom>
          <a:noFill/>
          <a:ln>
            <a:solidFill>
              <a:srgbClr val="C00000"/>
            </a:solidFill>
          </a:ln>
        </p:spPr>
        <p:txBody>
          <a:bodyPr wrap="none" rtlCol="0">
            <a:spAutoFit/>
          </a:bodyPr>
          <a:lstStyle/>
          <a:p>
            <a:r>
              <a:rPr lang="es-ES" sz="3200" b="1" dirty="0" smtClean="0"/>
              <a:t>¿ Respirar ?</a:t>
            </a:r>
          </a:p>
          <a:p>
            <a:r>
              <a:rPr lang="es-ES" sz="3200" b="1" dirty="0"/>
              <a:t> </a:t>
            </a:r>
            <a:r>
              <a:rPr lang="es-ES" sz="3200" b="1" dirty="0" smtClean="0"/>
              <a:t>       </a:t>
            </a:r>
          </a:p>
          <a:p>
            <a:r>
              <a:rPr lang="es-ES" sz="3200" b="1" dirty="0" smtClean="0"/>
              <a:t>¿ Ventilar ? </a:t>
            </a:r>
            <a:r>
              <a:rPr lang="es-ES" sz="4000" b="1" dirty="0" smtClean="0">
                <a:solidFill>
                  <a:srgbClr val="C00000"/>
                </a:solidFill>
              </a:rPr>
              <a:t> </a:t>
            </a:r>
            <a:endParaRPr lang="es-ES" sz="4000" b="1" dirty="0">
              <a:solidFill>
                <a:srgbClr val="C00000"/>
              </a:solidFill>
            </a:endParaRPr>
          </a:p>
        </p:txBody>
      </p:sp>
      <p:sp>
        <p:nvSpPr>
          <p:cNvPr id="4" name="3 Distinto de"/>
          <p:cNvSpPr/>
          <p:nvPr/>
        </p:nvSpPr>
        <p:spPr>
          <a:xfrm>
            <a:off x="2915816" y="762349"/>
            <a:ext cx="720080" cy="689367"/>
          </a:xfrm>
          <a:prstGeom prst="mathNotEqual">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5" name="4 CuadroTexto"/>
          <p:cNvSpPr txBox="1"/>
          <p:nvPr/>
        </p:nvSpPr>
        <p:spPr>
          <a:xfrm>
            <a:off x="226000" y="2162166"/>
            <a:ext cx="8723250" cy="1569660"/>
          </a:xfrm>
          <a:prstGeom prst="rect">
            <a:avLst/>
          </a:prstGeom>
          <a:noFill/>
          <a:ln>
            <a:solidFill>
              <a:srgbClr val="C00000"/>
            </a:solidFill>
          </a:ln>
        </p:spPr>
        <p:txBody>
          <a:bodyPr wrap="square" rtlCol="0">
            <a:spAutoFit/>
          </a:bodyPr>
          <a:lstStyle/>
          <a:p>
            <a:pPr marL="342900" indent="-342900">
              <a:buFont typeface="Wingdings" pitchFamily="2" charset="2"/>
              <a:buChar char="ü"/>
            </a:pPr>
            <a:r>
              <a:rPr lang="es-ES" sz="2400" b="1" dirty="0" smtClean="0"/>
              <a:t>¿Para qué respiramos ?</a:t>
            </a:r>
          </a:p>
          <a:p>
            <a:pPr marL="342900" indent="-342900">
              <a:buFont typeface="Wingdings" pitchFamily="2" charset="2"/>
              <a:buChar char="ü"/>
            </a:pPr>
            <a:r>
              <a:rPr lang="es-ES" sz="2400" b="1" dirty="0" smtClean="0"/>
              <a:t>¿Dónde se usa el oxígeno que ingresa por el pulmón y se</a:t>
            </a:r>
          </a:p>
          <a:p>
            <a:r>
              <a:rPr lang="es-ES" sz="2400" b="1" dirty="0"/>
              <a:t> </a:t>
            </a:r>
            <a:r>
              <a:rPr lang="es-ES" sz="2400" b="1" dirty="0" smtClean="0"/>
              <a:t>     transporta por la sangre?</a:t>
            </a:r>
          </a:p>
          <a:p>
            <a:pPr marL="342900" indent="-342900">
              <a:buFont typeface="Wingdings" pitchFamily="2" charset="2"/>
              <a:buChar char="ü"/>
            </a:pPr>
            <a:r>
              <a:rPr lang="es-ES" sz="2400" b="1" dirty="0" smtClean="0"/>
              <a:t>¿Dónde se produce el dióxido de carbono?</a:t>
            </a:r>
            <a:endParaRPr lang="es-ES" sz="2400" b="1" dirty="0"/>
          </a:p>
        </p:txBody>
      </p:sp>
      <p:sp>
        <p:nvSpPr>
          <p:cNvPr id="7" name="6 Rectángulo"/>
          <p:cNvSpPr/>
          <p:nvPr/>
        </p:nvSpPr>
        <p:spPr>
          <a:xfrm>
            <a:off x="198361" y="3726850"/>
            <a:ext cx="8741420" cy="3046988"/>
          </a:xfrm>
          <a:prstGeom prst="rect">
            <a:avLst/>
          </a:prstGeom>
        </p:spPr>
        <p:txBody>
          <a:bodyPr wrap="square">
            <a:spAutoFit/>
          </a:bodyPr>
          <a:lstStyle/>
          <a:p>
            <a:pPr lvl="0">
              <a:defRPr/>
            </a:pPr>
            <a:r>
              <a:rPr lang="es-ES" sz="2400" b="1" dirty="0">
                <a:solidFill>
                  <a:prstClr val="black"/>
                </a:solidFill>
                <a:ea typeface="Calibri" pitchFamily="34" charset="0"/>
                <a:cs typeface="Calibri" pitchFamily="34" charset="0"/>
              </a:rPr>
              <a:t>La respiración es un mecanismo complejo que involucra  al aparato cardiovascular , al aparato respiratorio, al sistema hematopoyético y al </a:t>
            </a:r>
            <a:r>
              <a:rPr lang="es-ES" sz="2400" b="1" dirty="0" smtClean="0">
                <a:solidFill>
                  <a:prstClr val="black"/>
                </a:solidFill>
                <a:ea typeface="Calibri" pitchFamily="34" charset="0"/>
                <a:cs typeface="Calibri" pitchFamily="34" charset="0"/>
              </a:rPr>
              <a:t>sistema </a:t>
            </a:r>
            <a:r>
              <a:rPr lang="es-ES" sz="2400" b="1" dirty="0">
                <a:solidFill>
                  <a:prstClr val="black"/>
                </a:solidFill>
                <a:ea typeface="Calibri" pitchFamily="34" charset="0"/>
                <a:cs typeface="Calibri" pitchFamily="34" charset="0"/>
              </a:rPr>
              <a:t>nervioso y cuyo objetivo final es proporcionar O</a:t>
            </a:r>
            <a:r>
              <a:rPr lang="es-ES" sz="2400" b="1" baseline="-25000" dirty="0">
                <a:solidFill>
                  <a:prstClr val="black"/>
                </a:solidFill>
                <a:ea typeface="Calibri" pitchFamily="34" charset="0"/>
                <a:cs typeface="Calibri" pitchFamily="34" charset="0"/>
              </a:rPr>
              <a:t>2</a:t>
            </a:r>
            <a:r>
              <a:rPr lang="es-ES" sz="2400" b="1" dirty="0">
                <a:solidFill>
                  <a:prstClr val="black"/>
                </a:solidFill>
                <a:ea typeface="Calibri" pitchFamily="34" charset="0"/>
                <a:cs typeface="Calibri" pitchFamily="34" charset="0"/>
              </a:rPr>
              <a:t> a las células y retirar de CO</a:t>
            </a:r>
            <a:r>
              <a:rPr lang="es-ES" sz="2400" b="1" baseline="-25000" dirty="0">
                <a:solidFill>
                  <a:prstClr val="black"/>
                </a:solidFill>
                <a:ea typeface="Calibri" pitchFamily="34" charset="0"/>
                <a:cs typeface="Calibri" pitchFamily="34" charset="0"/>
              </a:rPr>
              <a:t>2</a:t>
            </a:r>
            <a:r>
              <a:rPr lang="es-ES" sz="2400" b="1" dirty="0">
                <a:solidFill>
                  <a:prstClr val="black"/>
                </a:solidFill>
                <a:ea typeface="Calibri" pitchFamily="34" charset="0"/>
                <a:cs typeface="Calibri" pitchFamily="34" charset="0"/>
              </a:rPr>
              <a:t>. </a:t>
            </a:r>
          </a:p>
          <a:p>
            <a:pPr marL="571500" lvl="0" indent="236538">
              <a:buFont typeface="Wingdings" pitchFamily="2" charset="2"/>
              <a:buChar char="Ø"/>
              <a:defRPr/>
            </a:pPr>
            <a:r>
              <a:rPr lang="es-ES" sz="2400" dirty="0">
                <a:solidFill>
                  <a:prstClr val="black"/>
                </a:solidFill>
                <a:ea typeface="Calibri" pitchFamily="34" charset="0"/>
                <a:cs typeface="Calibri" pitchFamily="34" charset="0"/>
              </a:rPr>
              <a:t>Ventilación pulmonar.</a:t>
            </a:r>
          </a:p>
          <a:p>
            <a:pPr marL="571500" lvl="0" indent="236538">
              <a:buFont typeface="Wingdings" pitchFamily="2" charset="2"/>
              <a:buChar char="Ø"/>
              <a:defRPr/>
            </a:pPr>
            <a:r>
              <a:rPr lang="es-ES" sz="2400" dirty="0">
                <a:solidFill>
                  <a:prstClr val="black"/>
                </a:solidFill>
                <a:ea typeface="Calibri" pitchFamily="34" charset="0"/>
                <a:cs typeface="Calibri" pitchFamily="34" charset="0"/>
              </a:rPr>
              <a:t>Difusión.</a:t>
            </a:r>
          </a:p>
          <a:p>
            <a:pPr marL="571500" lvl="0" indent="236538">
              <a:buFont typeface="Wingdings" pitchFamily="2" charset="2"/>
              <a:buChar char="Ø"/>
              <a:defRPr/>
            </a:pPr>
            <a:r>
              <a:rPr lang="es-ES" sz="2400" dirty="0">
                <a:solidFill>
                  <a:prstClr val="black"/>
                </a:solidFill>
                <a:ea typeface="Calibri" pitchFamily="34" charset="0"/>
                <a:cs typeface="Calibri" pitchFamily="34" charset="0"/>
              </a:rPr>
              <a:t>Transporte de los gases.</a:t>
            </a:r>
          </a:p>
          <a:p>
            <a:pPr marL="571500" lvl="0" indent="236538">
              <a:buFont typeface="Wingdings" pitchFamily="2" charset="2"/>
              <a:buChar char="Ø"/>
              <a:defRPr/>
            </a:pPr>
            <a:r>
              <a:rPr lang="es-ES" sz="2400" dirty="0">
                <a:solidFill>
                  <a:prstClr val="black"/>
                </a:solidFill>
                <a:ea typeface="Calibri" pitchFamily="34" charset="0"/>
                <a:cs typeface="Calibri" pitchFamily="34" charset="0"/>
              </a:rPr>
              <a:t>Intercambio de gaseoso celular.</a:t>
            </a:r>
          </a:p>
        </p:txBody>
      </p:sp>
      <p:sp>
        <p:nvSpPr>
          <p:cNvPr id="8" name="7 CuadroTexto"/>
          <p:cNvSpPr txBox="1"/>
          <p:nvPr/>
        </p:nvSpPr>
        <p:spPr>
          <a:xfrm>
            <a:off x="5436096" y="322203"/>
            <a:ext cx="3024336" cy="1569660"/>
          </a:xfrm>
          <a:prstGeom prst="rect">
            <a:avLst/>
          </a:prstGeom>
          <a:noFill/>
          <a:ln>
            <a:solidFill>
              <a:srgbClr val="C00000"/>
            </a:solidFill>
          </a:ln>
        </p:spPr>
        <p:txBody>
          <a:bodyPr wrap="square" rtlCol="0">
            <a:spAutoFit/>
          </a:bodyPr>
          <a:lstStyle/>
          <a:p>
            <a:pPr marL="285750" indent="-285750">
              <a:buFont typeface="Wingdings" pitchFamily="2" charset="2"/>
              <a:buChar char="ü"/>
            </a:pPr>
            <a:r>
              <a:rPr lang="es-ES" sz="2400" b="1" dirty="0" smtClean="0"/>
              <a:t>¿Se puede ventilar y no respirar?</a:t>
            </a:r>
          </a:p>
          <a:p>
            <a:pPr marL="285750" indent="-285750">
              <a:buFont typeface="Wingdings" pitchFamily="2" charset="2"/>
              <a:buChar char="ü"/>
            </a:pPr>
            <a:r>
              <a:rPr lang="es-ES" sz="2400" b="1" dirty="0" smtClean="0"/>
              <a:t>¿Se puede no ventilar y respirar?</a:t>
            </a:r>
            <a:endParaRPr lang="es-ES" sz="2400" b="1" dirty="0"/>
          </a:p>
        </p:txBody>
      </p:sp>
      <p:sp>
        <p:nvSpPr>
          <p:cNvPr id="6" name="5 Flecha abajo"/>
          <p:cNvSpPr/>
          <p:nvPr/>
        </p:nvSpPr>
        <p:spPr>
          <a:xfrm>
            <a:off x="4067944" y="1891863"/>
            <a:ext cx="288032" cy="529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864606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8280919"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086599"/>
      </p:ext>
    </p:extLst>
  </p:cSld>
  <p:clrMapOvr>
    <a:masterClrMapping/>
  </p:clrMapOvr>
  <p:transition spd="med">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0"/>
            <a:ext cx="7975688" cy="830997"/>
          </a:xfrm>
          <a:prstGeom prst="rect">
            <a:avLst/>
          </a:prstGeom>
          <a:ln>
            <a:solidFill>
              <a:srgbClr val="C00000"/>
            </a:solidFill>
          </a:ln>
        </p:spPr>
        <p:txBody>
          <a:bodyPr wrap="square">
            <a:spAutoFit/>
          </a:bodyPr>
          <a:lstStyle/>
          <a:p>
            <a:pPr algn="ctr"/>
            <a:r>
              <a:rPr lang="es-ES" sz="2400" b="1" dirty="0">
                <a:solidFill>
                  <a:prstClr val="black"/>
                </a:solidFill>
              </a:rPr>
              <a:t>Efecto del cociente de ventilación-perfusión sobre la concentración de gas alveolar </a:t>
            </a:r>
          </a:p>
        </p:txBody>
      </p:sp>
      <p:sp>
        <p:nvSpPr>
          <p:cNvPr id="3" name="2 Rectángulo"/>
          <p:cNvSpPr/>
          <p:nvPr/>
        </p:nvSpPr>
        <p:spPr>
          <a:xfrm>
            <a:off x="14536" y="980728"/>
            <a:ext cx="9129464" cy="5632311"/>
          </a:xfrm>
          <a:prstGeom prst="rect">
            <a:avLst/>
          </a:prstGeom>
        </p:spPr>
        <p:txBody>
          <a:bodyPr wrap="square">
            <a:spAutoFit/>
          </a:bodyPr>
          <a:lstStyle/>
          <a:p>
            <a:r>
              <a:rPr lang="es-ES" sz="2600" dirty="0">
                <a:solidFill>
                  <a:prstClr val="black"/>
                </a:solidFill>
              </a:rPr>
              <a:t>En términos cuantitativos el cociente ventilación-perfusión se expresa </a:t>
            </a:r>
            <a:r>
              <a:rPr lang="es-ES" sz="2600" dirty="0" smtClean="0">
                <a:solidFill>
                  <a:prstClr val="black"/>
                </a:solidFill>
              </a:rPr>
              <a:t>como:.</a:t>
            </a:r>
          </a:p>
          <a:p>
            <a:pPr marL="285750" indent="-285750">
              <a:buFont typeface="Wingdings" pitchFamily="2" charset="2"/>
              <a:buChar char="Ø"/>
            </a:pPr>
            <a:r>
              <a:rPr lang="es-ES" sz="2600" dirty="0" smtClean="0">
                <a:solidFill>
                  <a:prstClr val="black"/>
                </a:solidFill>
              </a:rPr>
              <a:t> </a:t>
            </a:r>
            <a:r>
              <a:rPr lang="es-ES" sz="2600" dirty="0">
                <a:solidFill>
                  <a:prstClr val="black"/>
                </a:solidFill>
              </a:rPr>
              <a:t>Cuando (ventilación alveolar) es normal para </a:t>
            </a:r>
            <a:endParaRPr lang="es-ES" sz="2600" dirty="0" smtClean="0">
              <a:solidFill>
                <a:prstClr val="black"/>
              </a:solidFill>
            </a:endParaRPr>
          </a:p>
          <a:p>
            <a:r>
              <a:rPr lang="es-ES" sz="2600" dirty="0" smtClean="0">
                <a:solidFill>
                  <a:prstClr val="black"/>
                </a:solidFill>
              </a:rPr>
              <a:t>un </a:t>
            </a:r>
            <a:r>
              <a:rPr lang="es-ES" sz="2600" dirty="0">
                <a:solidFill>
                  <a:prstClr val="black"/>
                </a:solidFill>
              </a:rPr>
              <a:t>alvéolo dado y (flujo sanguíneo) también es </a:t>
            </a:r>
            <a:endParaRPr lang="es-ES" sz="2600" dirty="0" smtClean="0">
              <a:solidFill>
                <a:prstClr val="black"/>
              </a:solidFill>
            </a:endParaRPr>
          </a:p>
          <a:p>
            <a:r>
              <a:rPr lang="es-ES" sz="2600" dirty="0" smtClean="0">
                <a:solidFill>
                  <a:prstClr val="black"/>
                </a:solidFill>
              </a:rPr>
              <a:t>normal </a:t>
            </a:r>
            <a:r>
              <a:rPr lang="es-ES" sz="2600" dirty="0">
                <a:solidFill>
                  <a:prstClr val="black"/>
                </a:solidFill>
              </a:rPr>
              <a:t>para el mismo alvéolo, se dice que el </a:t>
            </a:r>
            <a:endParaRPr lang="es-ES" sz="2600" dirty="0" smtClean="0">
              <a:solidFill>
                <a:prstClr val="black"/>
              </a:solidFill>
            </a:endParaRPr>
          </a:p>
          <a:p>
            <a:r>
              <a:rPr lang="es-ES" sz="2600" dirty="0" smtClean="0">
                <a:solidFill>
                  <a:prstClr val="black"/>
                </a:solidFill>
              </a:rPr>
              <a:t>cociente </a:t>
            </a:r>
            <a:r>
              <a:rPr lang="es-ES" sz="2600" dirty="0">
                <a:solidFill>
                  <a:prstClr val="black"/>
                </a:solidFill>
              </a:rPr>
              <a:t>de ventilación-perfusión  es normal</a:t>
            </a:r>
            <a:r>
              <a:rPr lang="es-ES" sz="2600" dirty="0" smtClean="0">
                <a:solidFill>
                  <a:prstClr val="black"/>
                </a:solidFill>
              </a:rPr>
              <a:t>.* </a:t>
            </a:r>
          </a:p>
          <a:p>
            <a:endParaRPr lang="es-ES" sz="2600" dirty="0" smtClean="0">
              <a:solidFill>
                <a:prstClr val="black"/>
              </a:solidFill>
            </a:endParaRPr>
          </a:p>
          <a:p>
            <a:pPr marL="285750" indent="-285750">
              <a:buFont typeface="Wingdings" pitchFamily="2" charset="2"/>
              <a:buChar char="Ø"/>
            </a:pPr>
            <a:r>
              <a:rPr lang="es-ES" sz="2600" dirty="0" smtClean="0">
                <a:solidFill>
                  <a:prstClr val="black"/>
                </a:solidFill>
              </a:rPr>
              <a:t>Cuando </a:t>
            </a:r>
            <a:r>
              <a:rPr lang="es-ES" sz="2600" dirty="0">
                <a:solidFill>
                  <a:prstClr val="black"/>
                </a:solidFill>
              </a:rPr>
              <a:t>la ventilación ( </a:t>
            </a:r>
            <a:r>
              <a:rPr lang="es-ES" sz="2600" dirty="0" smtClean="0">
                <a:solidFill>
                  <a:prstClr val="black"/>
                </a:solidFill>
              </a:rPr>
              <a:t>Va) </a:t>
            </a:r>
            <a:r>
              <a:rPr lang="es-ES" sz="2600" dirty="0">
                <a:solidFill>
                  <a:prstClr val="black"/>
                </a:solidFill>
              </a:rPr>
              <a:t>es cero y sigue habiendo perfusión </a:t>
            </a:r>
            <a:r>
              <a:rPr lang="es-ES" sz="2600" dirty="0" smtClean="0">
                <a:solidFill>
                  <a:prstClr val="black"/>
                </a:solidFill>
              </a:rPr>
              <a:t>(Q </a:t>
            </a:r>
            <a:r>
              <a:rPr lang="es-ES" sz="2600" dirty="0">
                <a:solidFill>
                  <a:prstClr val="black"/>
                </a:solidFill>
              </a:rPr>
              <a:t>) del alvéolo, el cociente  es cero. </a:t>
            </a:r>
            <a:r>
              <a:rPr lang="es-ES" sz="2600" dirty="0" smtClean="0">
                <a:solidFill>
                  <a:prstClr val="black"/>
                </a:solidFill>
              </a:rPr>
              <a:t> Si &gt; 0 y &lt; 0.8 Disminuido.</a:t>
            </a:r>
          </a:p>
          <a:p>
            <a:endParaRPr lang="es-ES" sz="2600" dirty="0" smtClean="0">
              <a:solidFill>
                <a:prstClr val="black"/>
              </a:solidFill>
            </a:endParaRPr>
          </a:p>
          <a:p>
            <a:pPr marL="285750" indent="-285750">
              <a:buFont typeface="Wingdings" pitchFamily="2" charset="2"/>
              <a:buChar char="Ø"/>
            </a:pPr>
            <a:r>
              <a:rPr lang="es-ES" sz="2600" dirty="0" smtClean="0">
                <a:solidFill>
                  <a:prstClr val="black"/>
                </a:solidFill>
              </a:rPr>
              <a:t>Cuando </a:t>
            </a:r>
            <a:r>
              <a:rPr lang="es-ES" sz="2600" dirty="0">
                <a:solidFill>
                  <a:prstClr val="black"/>
                </a:solidFill>
              </a:rPr>
              <a:t>hay una ventilación </a:t>
            </a:r>
            <a:r>
              <a:rPr lang="es-ES" sz="2600" dirty="0" smtClean="0">
                <a:solidFill>
                  <a:prstClr val="black"/>
                </a:solidFill>
              </a:rPr>
              <a:t>(Va </a:t>
            </a:r>
            <a:r>
              <a:rPr lang="es-ES" sz="2600" dirty="0">
                <a:solidFill>
                  <a:prstClr val="black"/>
                </a:solidFill>
              </a:rPr>
              <a:t>) adecuada pero una perfusión </a:t>
            </a:r>
            <a:r>
              <a:rPr lang="es-ES" sz="2600" dirty="0" smtClean="0">
                <a:solidFill>
                  <a:prstClr val="black"/>
                </a:solidFill>
              </a:rPr>
              <a:t>  (Q) </a:t>
            </a:r>
            <a:r>
              <a:rPr lang="es-ES" sz="2600" dirty="0">
                <a:solidFill>
                  <a:prstClr val="black"/>
                </a:solidFill>
              </a:rPr>
              <a:t>cero, el cociente </a:t>
            </a:r>
            <a:r>
              <a:rPr lang="es-ES" sz="2600" dirty="0" smtClean="0">
                <a:solidFill>
                  <a:prstClr val="black"/>
                </a:solidFill>
              </a:rPr>
              <a:t> </a:t>
            </a:r>
            <a:r>
              <a:rPr lang="es-ES" sz="2600" dirty="0">
                <a:solidFill>
                  <a:prstClr val="black"/>
                </a:solidFill>
              </a:rPr>
              <a:t>es infinito. </a:t>
            </a:r>
            <a:r>
              <a:rPr lang="es-ES" sz="2600" dirty="0" smtClean="0">
                <a:solidFill>
                  <a:prstClr val="black"/>
                </a:solidFill>
              </a:rPr>
              <a:t>Si &gt; 0.8 y &lt; ∞ Aumentado.</a:t>
            </a:r>
          </a:p>
          <a:p>
            <a:r>
              <a:rPr lang="es-ES" sz="2400" b="1" dirty="0" smtClean="0">
                <a:solidFill>
                  <a:srgbClr val="C00000"/>
                </a:solidFill>
              </a:rPr>
              <a:t>Cuando </a:t>
            </a:r>
            <a:r>
              <a:rPr lang="es-ES" sz="2400" b="1" dirty="0">
                <a:solidFill>
                  <a:srgbClr val="C00000"/>
                </a:solidFill>
              </a:rPr>
              <a:t>el cociente es cero o infinito no hay intercambio de gases a través de la membrana respiratoria de los alvéolos </a:t>
            </a:r>
            <a:r>
              <a:rPr lang="es-ES" sz="2400" b="1" dirty="0" smtClean="0">
                <a:solidFill>
                  <a:srgbClr val="C00000"/>
                </a:solidFill>
              </a:rPr>
              <a:t>afectados</a:t>
            </a:r>
            <a:endParaRPr lang="es-ES" sz="2400" b="1" dirty="0">
              <a:solidFill>
                <a:srgbClr val="C0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683295"/>
            <a:ext cx="2304256" cy="19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060640"/>
      </p:ext>
    </p:extLst>
  </p:cSld>
  <p:clrMapOvr>
    <a:masterClrMapping/>
  </p:clrMapOvr>
  <p:transition spd="med">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a:tile tx="0" ty="0" sx="100000" sy="100000" flip="none" algn="tl"/>
          </a:blipFill>
          <a:ln>
            <a:solidFill>
              <a:srgbClr val="C00000"/>
            </a:solidFill>
          </a:ln>
          <a:scene3d>
            <a:camera prst="orthographicFront"/>
            <a:lightRig rig="threePt" dir="t"/>
          </a:scene3d>
          <a:sp3d>
            <a:bevelT/>
          </a:sp3d>
        </p:spPr>
        <p:txBody>
          <a:bodyPr/>
          <a:lstStyle/>
          <a:p>
            <a:r>
              <a:rPr lang="es-ES" dirty="0" smtClean="0"/>
              <a:t>Distribución de la relación Va/Q e insuficiencia respiratoria</a:t>
            </a:r>
            <a:endParaRPr lang="es-E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72816"/>
            <a:ext cx="8208912" cy="465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282548"/>
      </p:ext>
    </p:extLst>
  </p:cSld>
  <p:clrMapOvr>
    <a:masterClrMapping/>
  </p:clrMapOvr>
  <p:transition spd="med">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107950" y="620713"/>
            <a:ext cx="8589963" cy="5761037"/>
          </a:xfrm>
        </p:spPr>
        <p:txBody>
          <a:bodyPr rtlCol="0">
            <a:normAutofit/>
          </a:bodyPr>
          <a:lstStyle/>
          <a:p>
            <a:pPr marL="609600" indent="-609600" algn="just" eaLnBrk="1" fontAlgn="auto" hangingPunct="1">
              <a:lnSpc>
                <a:spcPct val="90000"/>
              </a:lnSpc>
              <a:spcAft>
                <a:spcPts val="0"/>
              </a:spcAft>
              <a:buFontTx/>
              <a:buNone/>
              <a:defRPr/>
            </a:pPr>
            <a:r>
              <a:rPr lang="es-ES" b="1" dirty="0">
                <a:cs typeface="Calibri" pitchFamily="34" charset="0"/>
              </a:rPr>
              <a:t>3.</a:t>
            </a:r>
            <a:r>
              <a:rPr lang="es-ES" b="1" dirty="0">
                <a:solidFill>
                  <a:schemeClr val="tx1">
                    <a:lumMod val="65000"/>
                    <a:lumOff val="35000"/>
                  </a:schemeClr>
                </a:solidFill>
                <a:cs typeface="Calibri" pitchFamily="34" charset="0"/>
              </a:rPr>
              <a:t> </a:t>
            </a:r>
            <a:r>
              <a:rPr lang="es-ES" b="1" dirty="0">
                <a:cs typeface="Calibri" pitchFamily="34" charset="0"/>
              </a:rPr>
              <a:t>Los factores de que depende la intensidad de difusión son el gradiente de presión, el área y grosor de la membrana así como característica dependiente del gas en cuestión.</a:t>
            </a:r>
          </a:p>
          <a:p>
            <a:pPr marL="609600" indent="-609600" algn="just" eaLnBrk="1" fontAlgn="auto" hangingPunct="1">
              <a:lnSpc>
                <a:spcPct val="90000"/>
              </a:lnSpc>
              <a:spcAft>
                <a:spcPts val="0"/>
              </a:spcAft>
              <a:buFontTx/>
              <a:buNone/>
              <a:defRPr/>
            </a:pPr>
            <a:r>
              <a:rPr lang="es-ES" b="1" dirty="0" smtClean="0">
                <a:cs typeface="Calibri" pitchFamily="34" charset="0"/>
              </a:rPr>
              <a:t>4. La ventilación y la perfusión suelen estar acopladas, de tal forma que el movimiento de los gases desde el exterior y hacia este sea óptimo.  </a:t>
            </a:r>
          </a:p>
          <a:p>
            <a:pPr marL="609600" indent="-609600" eaLnBrk="1" fontAlgn="auto" hangingPunct="1">
              <a:lnSpc>
                <a:spcPct val="90000"/>
              </a:lnSpc>
              <a:spcAft>
                <a:spcPts val="0"/>
              </a:spcAft>
              <a:buFontTx/>
              <a:buNone/>
              <a:defRPr/>
            </a:pPr>
            <a:endParaRPr lang="es-ES" b="1" dirty="0" smtClean="0">
              <a:cs typeface="Calibri" pitchFamily="34" charset="0"/>
            </a:endParaRPr>
          </a:p>
        </p:txBody>
      </p:sp>
    </p:spTree>
    <p:extLst>
      <p:ext uri="{BB962C8B-B14F-4D97-AF65-F5344CB8AC3E}">
        <p14:creationId xmlns:p14="http://schemas.microsoft.com/office/powerpoint/2010/main" val="297282694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blinds(horizontal)">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blinds(horizontal)">
                                      <p:cBhvr>
                                        <p:cTn id="12" dur="500"/>
                                        <p:tgtEl>
                                          <p:spTgt spid="25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352928" cy="590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727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71600" y="692696"/>
            <a:ext cx="7488832" cy="5616624"/>
          </a:xfrm>
          <a:prstGeom prst="rect">
            <a:avLst/>
          </a:prstGeom>
        </p:spPr>
      </p:pic>
    </p:spTree>
    <p:extLst>
      <p:ext uri="{BB962C8B-B14F-4D97-AF65-F5344CB8AC3E}">
        <p14:creationId xmlns:p14="http://schemas.microsoft.com/office/powerpoint/2010/main" val="2760791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2"/>
          <p:cNvSpPr>
            <a:spLocks noChangeArrowheads="1"/>
          </p:cNvSpPr>
          <p:nvPr/>
        </p:nvSpPr>
        <p:spPr bwMode="auto">
          <a:xfrm>
            <a:off x="3348038" y="476250"/>
            <a:ext cx="2592387" cy="2303463"/>
          </a:xfrm>
          <a:prstGeom prst="ellipse">
            <a:avLst/>
          </a:prstGeom>
          <a:solidFill>
            <a:srgbClr val="00CCFF"/>
          </a:solidFill>
          <a:ln w="38100">
            <a:solidFill>
              <a:schemeClr val="accent1"/>
            </a:solidFill>
            <a:round/>
            <a:headEnd/>
            <a:tailEnd/>
          </a:ln>
        </p:spPr>
        <p:txBody>
          <a:bodyPr wrap="none" anchor="ctr"/>
          <a:lstStyle/>
          <a:p>
            <a:pPr algn="ctr" fontAlgn="base">
              <a:spcBef>
                <a:spcPct val="0"/>
              </a:spcBef>
              <a:spcAft>
                <a:spcPct val="0"/>
              </a:spcAft>
            </a:pPr>
            <a:r>
              <a:rPr lang="es-ES" sz="3600" smtClean="0">
                <a:solidFill>
                  <a:prstClr val="black"/>
                </a:solidFill>
                <a:latin typeface="Arial" charset="0"/>
              </a:rPr>
              <a:t>PO</a:t>
            </a:r>
            <a:r>
              <a:rPr lang="es-ES" sz="3600" baseline="-25000" smtClean="0">
                <a:solidFill>
                  <a:prstClr val="black"/>
                </a:solidFill>
                <a:latin typeface="Arial" charset="0"/>
              </a:rPr>
              <a:t>2</a:t>
            </a:r>
            <a:r>
              <a:rPr lang="es-ES" sz="3600" smtClean="0">
                <a:solidFill>
                  <a:prstClr val="black"/>
                </a:solidFill>
                <a:latin typeface="Arial" charset="0"/>
              </a:rPr>
              <a:t> 104</a:t>
            </a:r>
          </a:p>
        </p:txBody>
      </p:sp>
      <p:sp>
        <p:nvSpPr>
          <p:cNvPr id="14339" name="Line 3"/>
          <p:cNvSpPr>
            <a:spLocks noChangeShapeType="1"/>
          </p:cNvSpPr>
          <p:nvPr/>
        </p:nvSpPr>
        <p:spPr bwMode="auto">
          <a:xfrm>
            <a:off x="4859338" y="0"/>
            <a:ext cx="0" cy="531813"/>
          </a:xfrm>
          <a:prstGeom prst="line">
            <a:avLst/>
          </a:prstGeom>
          <a:noFill/>
          <a:ln w="444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14340" name="Rectangle 4"/>
          <p:cNvSpPr>
            <a:spLocks noChangeArrowheads="1"/>
          </p:cNvSpPr>
          <p:nvPr/>
        </p:nvSpPr>
        <p:spPr bwMode="auto">
          <a:xfrm>
            <a:off x="3492500" y="2997200"/>
            <a:ext cx="2592388" cy="2447925"/>
          </a:xfrm>
          <a:prstGeom prst="rect">
            <a:avLst/>
          </a:prstGeom>
          <a:solidFill>
            <a:srgbClr val="00CCFF"/>
          </a:solidFill>
          <a:ln w="9525">
            <a:solidFill>
              <a:schemeClr val="tx1"/>
            </a:solidFill>
            <a:miter lim="800000"/>
            <a:headEnd/>
            <a:tailEnd/>
          </a:ln>
        </p:spPr>
        <p:txBody>
          <a:bodyPr wrap="none" anchor="ctr"/>
          <a:lstStyle/>
          <a:p>
            <a:pPr algn="ctr" fontAlgn="base">
              <a:spcBef>
                <a:spcPct val="0"/>
              </a:spcBef>
              <a:spcAft>
                <a:spcPct val="0"/>
              </a:spcAft>
            </a:pPr>
            <a:endParaRPr lang="es-MX" sz="2800" smtClean="0">
              <a:solidFill>
                <a:prstClr val="black"/>
              </a:solidFill>
              <a:latin typeface="Arial" charset="0"/>
            </a:endParaRPr>
          </a:p>
        </p:txBody>
      </p:sp>
      <p:sp>
        <p:nvSpPr>
          <p:cNvPr id="14341" name="Rectangle 5"/>
          <p:cNvSpPr>
            <a:spLocks noChangeArrowheads="1"/>
          </p:cNvSpPr>
          <p:nvPr/>
        </p:nvSpPr>
        <p:spPr bwMode="auto">
          <a:xfrm>
            <a:off x="3924300" y="3716338"/>
            <a:ext cx="1800225" cy="1439862"/>
          </a:xfrm>
          <a:prstGeom prst="rect">
            <a:avLst/>
          </a:prstGeom>
          <a:solidFill>
            <a:srgbClr val="0033CC"/>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42" name="AutoShape 6"/>
          <p:cNvSpPr>
            <a:spLocks noChangeArrowheads="1"/>
          </p:cNvSpPr>
          <p:nvPr/>
        </p:nvSpPr>
        <p:spPr bwMode="auto">
          <a:xfrm>
            <a:off x="3492500" y="5661025"/>
            <a:ext cx="431800" cy="908050"/>
          </a:xfrm>
          <a:prstGeom prst="can">
            <a:avLst>
              <a:gd name="adj" fmla="val 5257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43" name="AutoShape 7"/>
          <p:cNvSpPr>
            <a:spLocks noChangeArrowheads="1"/>
          </p:cNvSpPr>
          <p:nvPr/>
        </p:nvSpPr>
        <p:spPr bwMode="auto">
          <a:xfrm>
            <a:off x="3779838"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44" name="AutoShape 8"/>
          <p:cNvSpPr>
            <a:spLocks noChangeArrowheads="1"/>
          </p:cNvSpPr>
          <p:nvPr/>
        </p:nvSpPr>
        <p:spPr bwMode="auto">
          <a:xfrm>
            <a:off x="4067175"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45" name="AutoShape 9"/>
          <p:cNvSpPr>
            <a:spLocks noChangeArrowheads="1"/>
          </p:cNvSpPr>
          <p:nvPr/>
        </p:nvSpPr>
        <p:spPr bwMode="auto">
          <a:xfrm>
            <a:off x="4427538" y="5734050"/>
            <a:ext cx="431800" cy="908050"/>
          </a:xfrm>
          <a:prstGeom prst="can">
            <a:avLst>
              <a:gd name="adj" fmla="val 62504"/>
            </a:avLst>
          </a:prstGeom>
          <a:solidFill>
            <a:srgbClr val="00CCFF"/>
          </a:solidFill>
          <a:ln w="9525">
            <a:solidFill>
              <a:schemeClr val="tx2"/>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46" name="AutoShape 10"/>
          <p:cNvSpPr>
            <a:spLocks noChangeArrowheads="1"/>
          </p:cNvSpPr>
          <p:nvPr/>
        </p:nvSpPr>
        <p:spPr bwMode="auto">
          <a:xfrm>
            <a:off x="4716463"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47" name="AutoShape 11"/>
          <p:cNvSpPr>
            <a:spLocks noChangeArrowheads="1"/>
          </p:cNvSpPr>
          <p:nvPr/>
        </p:nvSpPr>
        <p:spPr bwMode="auto">
          <a:xfrm>
            <a:off x="5003800"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48" name="AutoShape 12"/>
          <p:cNvSpPr>
            <a:spLocks noChangeArrowheads="1"/>
          </p:cNvSpPr>
          <p:nvPr/>
        </p:nvSpPr>
        <p:spPr bwMode="auto">
          <a:xfrm>
            <a:off x="5292725"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49" name="Line 13"/>
          <p:cNvSpPr>
            <a:spLocks noChangeShapeType="1"/>
          </p:cNvSpPr>
          <p:nvPr/>
        </p:nvSpPr>
        <p:spPr bwMode="auto">
          <a:xfrm>
            <a:off x="4284663" y="0"/>
            <a:ext cx="0" cy="531813"/>
          </a:xfrm>
          <a:prstGeom prst="line">
            <a:avLst/>
          </a:prstGeom>
          <a:noFill/>
          <a:ln w="444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14350" name="AutoShape 14"/>
          <p:cNvSpPr>
            <a:spLocks noChangeArrowheads="1"/>
          </p:cNvSpPr>
          <p:nvPr/>
        </p:nvSpPr>
        <p:spPr bwMode="auto">
          <a:xfrm rot="9385915">
            <a:off x="5867400" y="1125538"/>
            <a:ext cx="1079500" cy="555625"/>
          </a:xfrm>
          <a:prstGeom prst="notchedRightArrow">
            <a:avLst>
              <a:gd name="adj1" fmla="val 50000"/>
              <a:gd name="adj2" fmla="val 4857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51" name="Text Box 15"/>
          <p:cNvSpPr txBox="1">
            <a:spLocks noChangeArrowheads="1"/>
          </p:cNvSpPr>
          <p:nvPr/>
        </p:nvSpPr>
        <p:spPr bwMode="auto">
          <a:xfrm>
            <a:off x="7019925" y="765175"/>
            <a:ext cx="2124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600" smtClean="0">
                <a:solidFill>
                  <a:prstClr val="black"/>
                </a:solidFill>
              </a:rPr>
              <a:t>alvéolos</a:t>
            </a:r>
          </a:p>
        </p:txBody>
      </p:sp>
      <p:sp>
        <p:nvSpPr>
          <p:cNvPr id="14352" name="AutoShape 16"/>
          <p:cNvSpPr>
            <a:spLocks noChangeArrowheads="1"/>
          </p:cNvSpPr>
          <p:nvPr/>
        </p:nvSpPr>
        <p:spPr bwMode="auto">
          <a:xfrm rot="-10001891">
            <a:off x="6084888" y="4221163"/>
            <a:ext cx="1079500" cy="555625"/>
          </a:xfrm>
          <a:prstGeom prst="notchedRightArrow">
            <a:avLst>
              <a:gd name="adj1" fmla="val 50000"/>
              <a:gd name="adj2" fmla="val 4857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53" name="AutoShape 17"/>
          <p:cNvSpPr>
            <a:spLocks noChangeArrowheads="1"/>
          </p:cNvSpPr>
          <p:nvPr/>
        </p:nvSpPr>
        <p:spPr bwMode="auto">
          <a:xfrm rot="9385915">
            <a:off x="5867400" y="6021388"/>
            <a:ext cx="1079500" cy="555625"/>
          </a:xfrm>
          <a:prstGeom prst="notchedRightArrow">
            <a:avLst>
              <a:gd name="adj1" fmla="val 50000"/>
              <a:gd name="adj2" fmla="val 4857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54" name="Text Box 18"/>
          <p:cNvSpPr txBox="1">
            <a:spLocks noChangeArrowheads="1"/>
          </p:cNvSpPr>
          <p:nvPr/>
        </p:nvSpPr>
        <p:spPr bwMode="auto">
          <a:xfrm>
            <a:off x="7092950" y="5734050"/>
            <a:ext cx="1692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600" smtClean="0">
                <a:solidFill>
                  <a:prstClr val="black"/>
                </a:solidFill>
              </a:rPr>
              <a:t>tejidos</a:t>
            </a:r>
          </a:p>
        </p:txBody>
      </p:sp>
      <p:sp>
        <p:nvSpPr>
          <p:cNvPr id="14355" name="AutoShape 19"/>
          <p:cNvSpPr>
            <a:spLocks noChangeArrowheads="1"/>
          </p:cNvSpPr>
          <p:nvPr/>
        </p:nvSpPr>
        <p:spPr bwMode="auto">
          <a:xfrm rot="2462292">
            <a:off x="2339975" y="2708275"/>
            <a:ext cx="1079500" cy="339725"/>
          </a:xfrm>
          <a:prstGeom prst="notchedRightArrow">
            <a:avLst>
              <a:gd name="adj1" fmla="val 50000"/>
              <a:gd name="adj2" fmla="val 79439"/>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56" name="Text Box 20"/>
          <p:cNvSpPr txBox="1">
            <a:spLocks noChangeArrowheads="1"/>
          </p:cNvSpPr>
          <p:nvPr/>
        </p:nvSpPr>
        <p:spPr bwMode="auto">
          <a:xfrm>
            <a:off x="323850" y="2276475"/>
            <a:ext cx="25193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200" smtClean="0">
                <a:solidFill>
                  <a:prstClr val="black"/>
                </a:solidFill>
              </a:rPr>
              <a:t>Capilares pulmonares</a:t>
            </a:r>
          </a:p>
        </p:txBody>
      </p:sp>
      <p:sp>
        <p:nvSpPr>
          <p:cNvPr id="14357" name="AutoShape 21"/>
          <p:cNvSpPr>
            <a:spLocks noChangeArrowheads="1"/>
          </p:cNvSpPr>
          <p:nvPr/>
        </p:nvSpPr>
        <p:spPr bwMode="auto">
          <a:xfrm rot="-1218567">
            <a:off x="2195513" y="5661025"/>
            <a:ext cx="1079500" cy="339725"/>
          </a:xfrm>
          <a:prstGeom prst="notchedRightArrow">
            <a:avLst>
              <a:gd name="adj1" fmla="val 50000"/>
              <a:gd name="adj2" fmla="val 79439"/>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4358" name="Text Box 22"/>
          <p:cNvSpPr txBox="1">
            <a:spLocks noChangeArrowheads="1"/>
          </p:cNvSpPr>
          <p:nvPr/>
        </p:nvSpPr>
        <p:spPr bwMode="auto">
          <a:xfrm>
            <a:off x="323850" y="5300663"/>
            <a:ext cx="25193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200" smtClean="0">
                <a:solidFill>
                  <a:prstClr val="black"/>
                </a:solidFill>
              </a:rPr>
              <a:t>Capilares tisulares</a:t>
            </a:r>
          </a:p>
        </p:txBody>
      </p:sp>
      <p:sp>
        <p:nvSpPr>
          <p:cNvPr id="71703" name="Text Box 23"/>
          <p:cNvSpPr txBox="1">
            <a:spLocks noChangeArrowheads="1"/>
          </p:cNvSpPr>
          <p:nvPr/>
        </p:nvSpPr>
        <p:spPr bwMode="auto">
          <a:xfrm>
            <a:off x="3419475" y="3141663"/>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2400" smtClean="0">
                <a:solidFill>
                  <a:prstClr val="black"/>
                </a:solidFill>
              </a:rPr>
              <a:t>PO</a:t>
            </a:r>
            <a:r>
              <a:rPr lang="es-ES" sz="2400" baseline="-25000" smtClean="0">
                <a:solidFill>
                  <a:prstClr val="black"/>
                </a:solidFill>
              </a:rPr>
              <a:t>2</a:t>
            </a:r>
            <a:r>
              <a:rPr lang="es-ES" sz="2400" smtClean="0">
                <a:solidFill>
                  <a:prstClr val="black"/>
                </a:solidFill>
              </a:rPr>
              <a:t>40</a:t>
            </a:r>
          </a:p>
        </p:txBody>
      </p:sp>
      <p:sp>
        <p:nvSpPr>
          <p:cNvPr id="71704" name="Text Box 24"/>
          <p:cNvSpPr txBox="1">
            <a:spLocks noChangeArrowheads="1"/>
          </p:cNvSpPr>
          <p:nvPr/>
        </p:nvSpPr>
        <p:spPr bwMode="auto">
          <a:xfrm>
            <a:off x="4787900" y="3213100"/>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2400" smtClean="0">
                <a:solidFill>
                  <a:prstClr val="black"/>
                </a:solidFill>
              </a:rPr>
              <a:t>PO</a:t>
            </a:r>
            <a:r>
              <a:rPr lang="es-ES" sz="2400" baseline="-25000" smtClean="0">
                <a:solidFill>
                  <a:prstClr val="black"/>
                </a:solidFill>
              </a:rPr>
              <a:t>2 </a:t>
            </a:r>
            <a:r>
              <a:rPr lang="es-ES" sz="2400" smtClean="0">
                <a:solidFill>
                  <a:prstClr val="black"/>
                </a:solidFill>
              </a:rPr>
              <a:t>104</a:t>
            </a:r>
          </a:p>
        </p:txBody>
      </p:sp>
      <p:sp>
        <p:nvSpPr>
          <p:cNvPr id="71706" name="Text Box 26"/>
          <p:cNvSpPr txBox="1">
            <a:spLocks noChangeArrowheads="1"/>
          </p:cNvSpPr>
          <p:nvPr/>
        </p:nvSpPr>
        <p:spPr bwMode="auto">
          <a:xfrm>
            <a:off x="5148263" y="5589588"/>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1800" smtClean="0">
                <a:solidFill>
                  <a:prstClr val="black"/>
                </a:solidFill>
              </a:rPr>
              <a:t>          </a:t>
            </a:r>
            <a:r>
              <a:rPr lang="es-ES" sz="2400" smtClean="0">
                <a:solidFill>
                  <a:prstClr val="black"/>
                </a:solidFill>
              </a:rPr>
              <a:t>PO</a:t>
            </a:r>
            <a:r>
              <a:rPr lang="es-ES" sz="2400" baseline="-25000" smtClean="0">
                <a:solidFill>
                  <a:prstClr val="black"/>
                </a:solidFill>
              </a:rPr>
              <a:t>2 </a:t>
            </a:r>
            <a:r>
              <a:rPr lang="es-ES" sz="2400" smtClean="0">
                <a:solidFill>
                  <a:prstClr val="black"/>
                </a:solidFill>
              </a:rPr>
              <a:t> 40</a:t>
            </a:r>
          </a:p>
        </p:txBody>
      </p:sp>
      <p:sp>
        <p:nvSpPr>
          <p:cNvPr id="71707" name="Text Box 27"/>
          <p:cNvSpPr txBox="1">
            <a:spLocks noChangeArrowheads="1"/>
          </p:cNvSpPr>
          <p:nvPr/>
        </p:nvSpPr>
        <p:spPr bwMode="auto">
          <a:xfrm>
            <a:off x="3492500" y="4005263"/>
            <a:ext cx="86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2400" smtClean="0">
                <a:solidFill>
                  <a:prstClr val="black"/>
                </a:solidFill>
              </a:rPr>
              <a:t>PO</a:t>
            </a:r>
            <a:r>
              <a:rPr lang="es-ES" sz="2400" baseline="-25000" smtClean="0">
                <a:solidFill>
                  <a:prstClr val="black"/>
                </a:solidFill>
              </a:rPr>
              <a:t>2</a:t>
            </a:r>
            <a:r>
              <a:rPr lang="es-ES" sz="2400" smtClean="0">
                <a:solidFill>
                  <a:prstClr val="black"/>
                </a:solidFill>
              </a:rPr>
              <a:t>40</a:t>
            </a:r>
          </a:p>
        </p:txBody>
      </p:sp>
      <p:sp>
        <p:nvSpPr>
          <p:cNvPr id="71708" name="Text Box 28"/>
          <p:cNvSpPr txBox="1">
            <a:spLocks noChangeArrowheads="1"/>
          </p:cNvSpPr>
          <p:nvPr/>
        </p:nvSpPr>
        <p:spPr bwMode="auto">
          <a:xfrm>
            <a:off x="3276600" y="6092825"/>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1800" smtClean="0">
                <a:solidFill>
                  <a:prstClr val="black"/>
                </a:solidFill>
              </a:rPr>
              <a:t>         </a:t>
            </a:r>
            <a:r>
              <a:rPr lang="es-ES" sz="2400" smtClean="0">
                <a:solidFill>
                  <a:prstClr val="black"/>
                </a:solidFill>
              </a:rPr>
              <a:t>PO</a:t>
            </a:r>
            <a:r>
              <a:rPr lang="es-ES" sz="2400" baseline="-25000" smtClean="0">
                <a:solidFill>
                  <a:prstClr val="black"/>
                </a:solidFill>
              </a:rPr>
              <a:t>2 </a:t>
            </a:r>
            <a:r>
              <a:rPr lang="es-ES" sz="2400" baseline="-25000" smtClean="0">
                <a:solidFill>
                  <a:prstClr val="black"/>
                </a:solidFill>
                <a:cs typeface="Arial" charset="0"/>
              </a:rPr>
              <a:t>  </a:t>
            </a:r>
            <a:r>
              <a:rPr lang="es-ES" sz="2400" smtClean="0">
                <a:solidFill>
                  <a:prstClr val="black"/>
                </a:solidFill>
              </a:rPr>
              <a:t>   40</a:t>
            </a:r>
          </a:p>
        </p:txBody>
      </p:sp>
      <p:sp>
        <p:nvSpPr>
          <p:cNvPr id="71709" name="AutoShape 29"/>
          <p:cNvSpPr>
            <a:spLocks noChangeArrowheads="1"/>
          </p:cNvSpPr>
          <p:nvPr/>
        </p:nvSpPr>
        <p:spPr bwMode="auto">
          <a:xfrm>
            <a:off x="4500563" y="6165850"/>
            <a:ext cx="215900" cy="476250"/>
          </a:xfrm>
          <a:prstGeom prst="downArrow">
            <a:avLst>
              <a:gd name="adj1" fmla="val 50000"/>
              <a:gd name="adj2" fmla="val 55147"/>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1710" name="AutoShape 30"/>
          <p:cNvSpPr>
            <a:spLocks noChangeArrowheads="1"/>
          </p:cNvSpPr>
          <p:nvPr/>
        </p:nvSpPr>
        <p:spPr bwMode="auto">
          <a:xfrm>
            <a:off x="4716463" y="6165850"/>
            <a:ext cx="215900" cy="476250"/>
          </a:xfrm>
          <a:prstGeom prst="downArrow">
            <a:avLst>
              <a:gd name="adj1" fmla="val 50000"/>
              <a:gd name="adj2" fmla="val 55147"/>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endParaRPr lang="es-MX" sz="6000" smtClean="0">
              <a:solidFill>
                <a:prstClr val="black"/>
              </a:solidFill>
              <a:latin typeface="Arial" charset="0"/>
            </a:endParaRPr>
          </a:p>
        </p:txBody>
      </p:sp>
      <p:sp>
        <p:nvSpPr>
          <p:cNvPr id="14366" name="Text Box 31"/>
          <p:cNvSpPr txBox="1">
            <a:spLocks noChangeArrowheads="1"/>
          </p:cNvSpPr>
          <p:nvPr/>
        </p:nvSpPr>
        <p:spPr bwMode="auto">
          <a:xfrm>
            <a:off x="7019925" y="4221163"/>
            <a:ext cx="21240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600" smtClean="0">
                <a:solidFill>
                  <a:prstClr val="black"/>
                </a:solidFill>
              </a:rPr>
              <a:t>Sistema arterial</a:t>
            </a:r>
          </a:p>
        </p:txBody>
      </p:sp>
      <p:sp>
        <p:nvSpPr>
          <p:cNvPr id="14367" name="Text Box 32"/>
          <p:cNvSpPr txBox="1">
            <a:spLocks noChangeArrowheads="1"/>
          </p:cNvSpPr>
          <p:nvPr/>
        </p:nvSpPr>
        <p:spPr bwMode="auto">
          <a:xfrm>
            <a:off x="5076825" y="4221163"/>
            <a:ext cx="9350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endParaRPr lang="es-MX" sz="6000" smtClean="0">
              <a:solidFill>
                <a:prstClr val="black"/>
              </a:solidFill>
            </a:endParaRPr>
          </a:p>
        </p:txBody>
      </p:sp>
      <p:sp>
        <p:nvSpPr>
          <p:cNvPr id="71713" name="Text Box 33"/>
          <p:cNvSpPr txBox="1">
            <a:spLocks noChangeArrowheads="1"/>
          </p:cNvSpPr>
          <p:nvPr/>
        </p:nvSpPr>
        <p:spPr bwMode="auto">
          <a:xfrm>
            <a:off x="5003800" y="4149725"/>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2400" smtClean="0">
                <a:solidFill>
                  <a:prstClr val="black"/>
                </a:solidFill>
              </a:rPr>
              <a:t>PO</a:t>
            </a:r>
            <a:r>
              <a:rPr lang="es-ES" sz="2400" baseline="-25000" smtClean="0">
                <a:solidFill>
                  <a:prstClr val="black"/>
                </a:solidFill>
              </a:rPr>
              <a:t>2 </a:t>
            </a:r>
            <a:r>
              <a:rPr lang="es-ES" sz="2400" smtClean="0">
                <a:solidFill>
                  <a:prstClr val="black"/>
                </a:solidFill>
              </a:rPr>
              <a:t>95</a:t>
            </a:r>
          </a:p>
        </p:txBody>
      </p:sp>
      <p:sp>
        <p:nvSpPr>
          <p:cNvPr id="71715" name="AutoShape 35"/>
          <p:cNvSpPr>
            <a:spLocks noChangeArrowheads="1"/>
          </p:cNvSpPr>
          <p:nvPr/>
        </p:nvSpPr>
        <p:spPr bwMode="auto">
          <a:xfrm rot="9385915">
            <a:off x="6084888" y="3357563"/>
            <a:ext cx="1079500" cy="360362"/>
          </a:xfrm>
          <a:prstGeom prst="notchedRightArrow">
            <a:avLst>
              <a:gd name="adj1" fmla="val 50000"/>
              <a:gd name="adj2" fmla="val 7489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1717" name="Text Box 37"/>
          <p:cNvSpPr txBox="1">
            <a:spLocks noChangeArrowheads="1"/>
          </p:cNvSpPr>
          <p:nvPr/>
        </p:nvSpPr>
        <p:spPr bwMode="auto">
          <a:xfrm>
            <a:off x="7019925" y="2492375"/>
            <a:ext cx="1835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_tradnl" sz="3600" smtClean="0">
                <a:solidFill>
                  <a:prstClr val="black"/>
                </a:solidFill>
              </a:rPr>
              <a:t>Mezcla venosa</a:t>
            </a:r>
            <a:endParaRPr lang="es-ES" sz="3600" smtClean="0">
              <a:solidFill>
                <a:prstClr val="black"/>
              </a:solidFill>
            </a:endParaRPr>
          </a:p>
        </p:txBody>
      </p:sp>
      <p:sp>
        <p:nvSpPr>
          <p:cNvPr id="14371" name="Oval 46"/>
          <p:cNvSpPr>
            <a:spLocks noChangeArrowheads="1"/>
          </p:cNvSpPr>
          <p:nvPr/>
        </p:nvSpPr>
        <p:spPr bwMode="auto">
          <a:xfrm>
            <a:off x="3348038" y="476250"/>
            <a:ext cx="2592387" cy="2303463"/>
          </a:xfrm>
          <a:prstGeom prst="ellipse">
            <a:avLst/>
          </a:prstGeom>
          <a:solidFill>
            <a:srgbClr val="00CCFF"/>
          </a:solidFill>
          <a:ln w="38100">
            <a:solidFill>
              <a:schemeClr val="accent1"/>
            </a:solidFill>
            <a:round/>
            <a:headEnd/>
            <a:tailEnd/>
          </a:ln>
        </p:spPr>
        <p:txBody>
          <a:bodyPr wrap="none" anchor="ctr"/>
          <a:lstStyle/>
          <a:p>
            <a:pPr algn="ctr" fontAlgn="base">
              <a:spcBef>
                <a:spcPct val="0"/>
              </a:spcBef>
              <a:spcAft>
                <a:spcPct val="0"/>
              </a:spcAft>
            </a:pPr>
            <a:r>
              <a:rPr lang="es-ES" sz="3600" smtClean="0">
                <a:solidFill>
                  <a:prstClr val="black"/>
                </a:solidFill>
                <a:latin typeface="Arial" charset="0"/>
              </a:rPr>
              <a:t>PO</a:t>
            </a:r>
            <a:r>
              <a:rPr lang="es-ES" sz="3600" baseline="-25000" smtClean="0">
                <a:solidFill>
                  <a:prstClr val="black"/>
                </a:solidFill>
                <a:latin typeface="Arial" charset="0"/>
              </a:rPr>
              <a:t>2</a:t>
            </a:r>
            <a:r>
              <a:rPr lang="es-ES" sz="3600" smtClean="0">
                <a:solidFill>
                  <a:prstClr val="black"/>
                </a:solidFill>
                <a:latin typeface="Arial" charset="0"/>
              </a:rPr>
              <a:t> 104</a:t>
            </a:r>
          </a:p>
        </p:txBody>
      </p:sp>
      <p:sp>
        <p:nvSpPr>
          <p:cNvPr id="71728" name="Oval 48"/>
          <p:cNvSpPr>
            <a:spLocks noChangeArrowheads="1"/>
          </p:cNvSpPr>
          <p:nvPr/>
        </p:nvSpPr>
        <p:spPr bwMode="auto">
          <a:xfrm>
            <a:off x="3348038" y="476250"/>
            <a:ext cx="2592387" cy="2303463"/>
          </a:xfrm>
          <a:prstGeom prst="ellipse">
            <a:avLst/>
          </a:prstGeom>
          <a:solidFill>
            <a:srgbClr val="00CCFF"/>
          </a:solidFill>
          <a:ln w="38100">
            <a:solidFill>
              <a:schemeClr val="accent1"/>
            </a:solidFill>
            <a:round/>
            <a:headEnd/>
            <a:tailEnd/>
          </a:ln>
        </p:spPr>
        <p:txBody>
          <a:bodyPr wrap="none" anchor="ctr"/>
          <a:lstStyle/>
          <a:p>
            <a:pPr algn="ctr" fontAlgn="base">
              <a:spcBef>
                <a:spcPct val="0"/>
              </a:spcBef>
              <a:spcAft>
                <a:spcPct val="0"/>
              </a:spcAft>
            </a:pPr>
            <a:r>
              <a:rPr lang="es-ES" sz="3600" smtClean="0">
                <a:solidFill>
                  <a:prstClr val="black"/>
                </a:solidFill>
                <a:latin typeface="Arial" charset="0"/>
              </a:rPr>
              <a:t>PO</a:t>
            </a:r>
            <a:r>
              <a:rPr lang="es-ES" sz="3600" baseline="-25000" smtClean="0">
                <a:solidFill>
                  <a:prstClr val="black"/>
                </a:solidFill>
                <a:latin typeface="Arial" charset="0"/>
              </a:rPr>
              <a:t>2</a:t>
            </a:r>
            <a:r>
              <a:rPr lang="es-ES" sz="3600" smtClean="0">
                <a:solidFill>
                  <a:prstClr val="black"/>
                </a:solidFill>
                <a:latin typeface="Arial" charset="0"/>
              </a:rPr>
              <a:t> 104</a:t>
            </a:r>
          </a:p>
        </p:txBody>
      </p:sp>
      <p:sp>
        <p:nvSpPr>
          <p:cNvPr id="71729" name="AutoShape 49"/>
          <p:cNvSpPr>
            <a:spLocks noChangeArrowheads="1"/>
          </p:cNvSpPr>
          <p:nvPr/>
        </p:nvSpPr>
        <p:spPr bwMode="auto">
          <a:xfrm>
            <a:off x="4427538" y="2276475"/>
            <a:ext cx="360362" cy="792163"/>
          </a:xfrm>
          <a:prstGeom prst="downArrow">
            <a:avLst>
              <a:gd name="adj1" fmla="val 50000"/>
              <a:gd name="adj2" fmla="val 54956"/>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1730" name="AutoShape 50"/>
          <p:cNvSpPr>
            <a:spLocks noChangeArrowheads="1"/>
          </p:cNvSpPr>
          <p:nvPr/>
        </p:nvSpPr>
        <p:spPr bwMode="auto">
          <a:xfrm>
            <a:off x="3779838" y="2276475"/>
            <a:ext cx="433387" cy="936625"/>
          </a:xfrm>
          <a:prstGeom prst="downArrow">
            <a:avLst>
              <a:gd name="adj1" fmla="val 50000"/>
              <a:gd name="adj2" fmla="val 54029"/>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1731" name="AutoShape 51"/>
          <p:cNvSpPr>
            <a:spLocks noChangeArrowheads="1"/>
          </p:cNvSpPr>
          <p:nvPr/>
        </p:nvSpPr>
        <p:spPr bwMode="auto">
          <a:xfrm>
            <a:off x="3995738" y="5084763"/>
            <a:ext cx="360362" cy="647700"/>
          </a:xfrm>
          <a:prstGeom prst="downArrow">
            <a:avLst>
              <a:gd name="adj1" fmla="val 50000"/>
              <a:gd name="adj2" fmla="val 44934"/>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1732" name="AutoShape 52"/>
          <p:cNvSpPr>
            <a:spLocks noChangeArrowheads="1"/>
          </p:cNvSpPr>
          <p:nvPr/>
        </p:nvSpPr>
        <p:spPr bwMode="auto">
          <a:xfrm>
            <a:off x="5146675" y="4868863"/>
            <a:ext cx="433388" cy="936625"/>
          </a:xfrm>
          <a:prstGeom prst="downArrow">
            <a:avLst>
              <a:gd name="adj1" fmla="val 50000"/>
              <a:gd name="adj2" fmla="val 54029"/>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1733" name="AutoShape 53"/>
          <p:cNvSpPr>
            <a:spLocks noChangeArrowheads="1"/>
          </p:cNvSpPr>
          <p:nvPr/>
        </p:nvSpPr>
        <p:spPr bwMode="auto">
          <a:xfrm>
            <a:off x="4572000" y="5013325"/>
            <a:ext cx="360363" cy="792163"/>
          </a:xfrm>
          <a:prstGeom prst="downArrow">
            <a:avLst>
              <a:gd name="adj1" fmla="val 50000"/>
              <a:gd name="adj2" fmla="val 54956"/>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1734" name="AutoShape 54"/>
          <p:cNvSpPr>
            <a:spLocks noChangeArrowheads="1"/>
          </p:cNvSpPr>
          <p:nvPr/>
        </p:nvSpPr>
        <p:spPr bwMode="auto">
          <a:xfrm>
            <a:off x="5003800" y="2420938"/>
            <a:ext cx="360363" cy="647700"/>
          </a:xfrm>
          <a:prstGeom prst="downArrow">
            <a:avLst>
              <a:gd name="adj1" fmla="val 50000"/>
              <a:gd name="adj2" fmla="val 44934"/>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Tree>
    <p:extLst>
      <p:ext uri="{BB962C8B-B14F-4D97-AF65-F5344CB8AC3E}">
        <p14:creationId xmlns:p14="http://schemas.microsoft.com/office/powerpoint/2010/main" val="39183346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1728">
                                            <p:txEl>
                                              <p:pRg st="0" end="0"/>
                                            </p:txEl>
                                          </p:spTgt>
                                        </p:tgtEl>
                                        <p:attrNameLst>
                                          <p:attrName>style.visibility</p:attrName>
                                        </p:attrNameLst>
                                      </p:cBhvr>
                                      <p:to>
                                        <p:strVal val="visible"/>
                                      </p:to>
                                    </p:set>
                                    <p:animEffect transition="in" filter="fade">
                                      <p:cBhvr>
                                        <p:cTn id="7" dur="1000"/>
                                        <p:tgtEl>
                                          <p:spTgt spid="71728">
                                            <p:txEl>
                                              <p:pRg st="0" end="0"/>
                                            </p:txEl>
                                          </p:spTgt>
                                        </p:tgtEl>
                                      </p:cBhvr>
                                    </p:animEffect>
                                    <p:anim calcmode="lin" valueType="num">
                                      <p:cBhvr>
                                        <p:cTn id="8" dur="1000" fill="hold"/>
                                        <p:tgtEl>
                                          <p:spTgt spid="717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1703"/>
                                        </p:tgtEl>
                                        <p:attrNameLst>
                                          <p:attrName>style.visibility</p:attrName>
                                        </p:attrNameLst>
                                      </p:cBhvr>
                                      <p:to>
                                        <p:strVal val="visible"/>
                                      </p:to>
                                    </p:set>
                                    <p:animEffect transition="in" filter="fade">
                                      <p:cBhvr>
                                        <p:cTn id="14" dur="1000"/>
                                        <p:tgtEl>
                                          <p:spTgt spid="71703"/>
                                        </p:tgtEl>
                                      </p:cBhvr>
                                    </p:animEffect>
                                    <p:anim calcmode="lin" valueType="num">
                                      <p:cBhvr>
                                        <p:cTn id="15" dur="1000" fill="hold"/>
                                        <p:tgtEl>
                                          <p:spTgt spid="71703"/>
                                        </p:tgtEl>
                                        <p:attrNameLst>
                                          <p:attrName>ppt_x</p:attrName>
                                        </p:attrNameLst>
                                      </p:cBhvr>
                                      <p:tavLst>
                                        <p:tav tm="0">
                                          <p:val>
                                            <p:strVal val="#ppt_x"/>
                                          </p:val>
                                        </p:tav>
                                        <p:tav tm="100000">
                                          <p:val>
                                            <p:strVal val="#ppt_x"/>
                                          </p:val>
                                        </p:tav>
                                      </p:tavLst>
                                    </p:anim>
                                    <p:anim calcmode="lin" valueType="num">
                                      <p:cBhvr>
                                        <p:cTn id="16" dur="1000" fill="hold"/>
                                        <p:tgtEl>
                                          <p:spTgt spid="7170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1730"/>
                                        </p:tgtEl>
                                        <p:attrNameLst>
                                          <p:attrName>style.visibility</p:attrName>
                                        </p:attrNameLst>
                                      </p:cBhvr>
                                      <p:to>
                                        <p:strVal val="visible"/>
                                      </p:to>
                                    </p:set>
                                    <p:animEffect transition="in" filter="fade">
                                      <p:cBhvr>
                                        <p:cTn id="21" dur="1000"/>
                                        <p:tgtEl>
                                          <p:spTgt spid="71730"/>
                                        </p:tgtEl>
                                      </p:cBhvr>
                                    </p:animEffect>
                                    <p:anim calcmode="lin" valueType="num">
                                      <p:cBhvr>
                                        <p:cTn id="22" dur="1000" fill="hold"/>
                                        <p:tgtEl>
                                          <p:spTgt spid="71730"/>
                                        </p:tgtEl>
                                        <p:attrNameLst>
                                          <p:attrName>ppt_x</p:attrName>
                                        </p:attrNameLst>
                                      </p:cBhvr>
                                      <p:tavLst>
                                        <p:tav tm="0">
                                          <p:val>
                                            <p:strVal val="#ppt_x"/>
                                          </p:val>
                                        </p:tav>
                                        <p:tav tm="100000">
                                          <p:val>
                                            <p:strVal val="#ppt_x"/>
                                          </p:val>
                                        </p:tav>
                                      </p:tavLst>
                                    </p:anim>
                                    <p:anim calcmode="lin" valueType="num">
                                      <p:cBhvr>
                                        <p:cTn id="23" dur="1000" fill="hold"/>
                                        <p:tgtEl>
                                          <p:spTgt spid="7173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71729"/>
                                        </p:tgtEl>
                                        <p:attrNameLst>
                                          <p:attrName>style.visibility</p:attrName>
                                        </p:attrNameLst>
                                      </p:cBhvr>
                                      <p:to>
                                        <p:strVal val="visible"/>
                                      </p:to>
                                    </p:set>
                                    <p:animEffect transition="in" filter="fade">
                                      <p:cBhvr>
                                        <p:cTn id="26" dur="1000"/>
                                        <p:tgtEl>
                                          <p:spTgt spid="71729"/>
                                        </p:tgtEl>
                                      </p:cBhvr>
                                    </p:animEffect>
                                    <p:anim calcmode="lin" valueType="num">
                                      <p:cBhvr>
                                        <p:cTn id="27" dur="1000" fill="hold"/>
                                        <p:tgtEl>
                                          <p:spTgt spid="71729"/>
                                        </p:tgtEl>
                                        <p:attrNameLst>
                                          <p:attrName>ppt_x</p:attrName>
                                        </p:attrNameLst>
                                      </p:cBhvr>
                                      <p:tavLst>
                                        <p:tav tm="0">
                                          <p:val>
                                            <p:strVal val="#ppt_x"/>
                                          </p:val>
                                        </p:tav>
                                        <p:tav tm="100000">
                                          <p:val>
                                            <p:strVal val="#ppt_x"/>
                                          </p:val>
                                        </p:tav>
                                      </p:tavLst>
                                    </p:anim>
                                    <p:anim calcmode="lin" valueType="num">
                                      <p:cBhvr>
                                        <p:cTn id="28" dur="1000" fill="hold"/>
                                        <p:tgtEl>
                                          <p:spTgt spid="71729"/>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71734"/>
                                        </p:tgtEl>
                                        <p:attrNameLst>
                                          <p:attrName>style.visibility</p:attrName>
                                        </p:attrNameLst>
                                      </p:cBhvr>
                                      <p:to>
                                        <p:strVal val="visible"/>
                                      </p:to>
                                    </p:set>
                                    <p:animEffect transition="in" filter="fade">
                                      <p:cBhvr>
                                        <p:cTn id="31" dur="1000"/>
                                        <p:tgtEl>
                                          <p:spTgt spid="71734"/>
                                        </p:tgtEl>
                                      </p:cBhvr>
                                    </p:animEffect>
                                    <p:anim calcmode="lin" valueType="num">
                                      <p:cBhvr>
                                        <p:cTn id="32" dur="1000" fill="hold"/>
                                        <p:tgtEl>
                                          <p:spTgt spid="71734"/>
                                        </p:tgtEl>
                                        <p:attrNameLst>
                                          <p:attrName>ppt_x</p:attrName>
                                        </p:attrNameLst>
                                      </p:cBhvr>
                                      <p:tavLst>
                                        <p:tav tm="0">
                                          <p:val>
                                            <p:strVal val="#ppt_x"/>
                                          </p:val>
                                        </p:tav>
                                        <p:tav tm="100000">
                                          <p:val>
                                            <p:strVal val="#ppt_x"/>
                                          </p:val>
                                        </p:tav>
                                      </p:tavLst>
                                    </p:anim>
                                    <p:anim calcmode="lin" valueType="num">
                                      <p:cBhvr>
                                        <p:cTn id="33" dur="1000" fill="hold"/>
                                        <p:tgtEl>
                                          <p:spTgt spid="71734"/>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71704"/>
                                        </p:tgtEl>
                                        <p:attrNameLst>
                                          <p:attrName>style.visibility</p:attrName>
                                        </p:attrNameLst>
                                      </p:cBhvr>
                                      <p:to>
                                        <p:strVal val="visible"/>
                                      </p:to>
                                    </p:set>
                                    <p:animEffect transition="in" filter="fade">
                                      <p:cBhvr>
                                        <p:cTn id="38" dur="1000"/>
                                        <p:tgtEl>
                                          <p:spTgt spid="71704"/>
                                        </p:tgtEl>
                                      </p:cBhvr>
                                    </p:animEffect>
                                    <p:anim calcmode="lin" valueType="num">
                                      <p:cBhvr>
                                        <p:cTn id="39" dur="1000" fill="hold"/>
                                        <p:tgtEl>
                                          <p:spTgt spid="71704"/>
                                        </p:tgtEl>
                                        <p:attrNameLst>
                                          <p:attrName>ppt_x</p:attrName>
                                        </p:attrNameLst>
                                      </p:cBhvr>
                                      <p:tavLst>
                                        <p:tav tm="0">
                                          <p:val>
                                            <p:strVal val="#ppt_x"/>
                                          </p:val>
                                        </p:tav>
                                        <p:tav tm="100000">
                                          <p:val>
                                            <p:strVal val="#ppt_x"/>
                                          </p:val>
                                        </p:tav>
                                      </p:tavLst>
                                    </p:anim>
                                    <p:anim calcmode="lin" valueType="num">
                                      <p:cBhvr>
                                        <p:cTn id="40" dur="1000" fill="hold"/>
                                        <p:tgtEl>
                                          <p:spTgt spid="71704"/>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71713"/>
                                        </p:tgtEl>
                                        <p:attrNameLst>
                                          <p:attrName>style.visibility</p:attrName>
                                        </p:attrNameLst>
                                      </p:cBhvr>
                                      <p:to>
                                        <p:strVal val="visible"/>
                                      </p:to>
                                    </p:set>
                                    <p:animEffect transition="in" filter="fade">
                                      <p:cBhvr>
                                        <p:cTn id="45" dur="1000"/>
                                        <p:tgtEl>
                                          <p:spTgt spid="71713"/>
                                        </p:tgtEl>
                                      </p:cBhvr>
                                    </p:animEffect>
                                    <p:anim calcmode="lin" valueType="num">
                                      <p:cBhvr>
                                        <p:cTn id="46" dur="1000" fill="hold"/>
                                        <p:tgtEl>
                                          <p:spTgt spid="71713"/>
                                        </p:tgtEl>
                                        <p:attrNameLst>
                                          <p:attrName>ppt_x</p:attrName>
                                        </p:attrNameLst>
                                      </p:cBhvr>
                                      <p:tavLst>
                                        <p:tav tm="0">
                                          <p:val>
                                            <p:strVal val="#ppt_x"/>
                                          </p:val>
                                        </p:tav>
                                        <p:tav tm="100000">
                                          <p:val>
                                            <p:strVal val="#ppt_x"/>
                                          </p:val>
                                        </p:tav>
                                      </p:tavLst>
                                    </p:anim>
                                    <p:anim calcmode="lin" valueType="num">
                                      <p:cBhvr>
                                        <p:cTn id="47" dur="1000" fill="hold"/>
                                        <p:tgtEl>
                                          <p:spTgt spid="71713"/>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71717"/>
                                        </p:tgtEl>
                                        <p:attrNameLst>
                                          <p:attrName>style.visibility</p:attrName>
                                        </p:attrNameLst>
                                      </p:cBhvr>
                                      <p:to>
                                        <p:strVal val="visible"/>
                                      </p:to>
                                    </p:set>
                                    <p:animEffect transition="in" filter="wipe(right)">
                                      <p:cBhvr>
                                        <p:cTn id="52" dur="500"/>
                                        <p:tgtEl>
                                          <p:spTgt spid="71717"/>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1715"/>
                                        </p:tgtEl>
                                        <p:attrNameLst>
                                          <p:attrName>style.visibility</p:attrName>
                                        </p:attrNameLst>
                                      </p:cBhvr>
                                      <p:to>
                                        <p:strVal val="visible"/>
                                      </p:to>
                                    </p:set>
                                    <p:animEffect transition="in" filter="wipe(right)">
                                      <p:cBhvr>
                                        <p:cTn id="55" dur="500"/>
                                        <p:tgtEl>
                                          <p:spTgt spid="7171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71706"/>
                                        </p:tgtEl>
                                        <p:attrNameLst>
                                          <p:attrName>style.visibility</p:attrName>
                                        </p:attrNameLst>
                                      </p:cBhvr>
                                      <p:to>
                                        <p:strVal val="visible"/>
                                      </p:to>
                                    </p:set>
                                    <p:animEffect transition="in" filter="fade">
                                      <p:cBhvr>
                                        <p:cTn id="60" dur="1000"/>
                                        <p:tgtEl>
                                          <p:spTgt spid="71706"/>
                                        </p:tgtEl>
                                      </p:cBhvr>
                                    </p:animEffect>
                                    <p:anim calcmode="lin" valueType="num">
                                      <p:cBhvr>
                                        <p:cTn id="61" dur="1000" fill="hold"/>
                                        <p:tgtEl>
                                          <p:spTgt spid="71706"/>
                                        </p:tgtEl>
                                        <p:attrNameLst>
                                          <p:attrName>ppt_x</p:attrName>
                                        </p:attrNameLst>
                                      </p:cBhvr>
                                      <p:tavLst>
                                        <p:tav tm="0">
                                          <p:val>
                                            <p:strVal val="#ppt_x"/>
                                          </p:val>
                                        </p:tav>
                                        <p:tav tm="100000">
                                          <p:val>
                                            <p:strVal val="#ppt_x"/>
                                          </p:val>
                                        </p:tav>
                                      </p:tavLst>
                                    </p:anim>
                                    <p:anim calcmode="lin" valueType="num">
                                      <p:cBhvr>
                                        <p:cTn id="62" dur="1000" fill="hold"/>
                                        <p:tgtEl>
                                          <p:spTgt spid="71706"/>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71732"/>
                                        </p:tgtEl>
                                        <p:attrNameLst>
                                          <p:attrName>style.visibility</p:attrName>
                                        </p:attrNameLst>
                                      </p:cBhvr>
                                      <p:to>
                                        <p:strVal val="visible"/>
                                      </p:to>
                                    </p:set>
                                    <p:animEffect transition="in" filter="fade">
                                      <p:cBhvr>
                                        <p:cTn id="67" dur="1000"/>
                                        <p:tgtEl>
                                          <p:spTgt spid="71732"/>
                                        </p:tgtEl>
                                      </p:cBhvr>
                                    </p:animEffect>
                                    <p:anim calcmode="lin" valueType="num">
                                      <p:cBhvr>
                                        <p:cTn id="68" dur="1000" fill="hold"/>
                                        <p:tgtEl>
                                          <p:spTgt spid="71732"/>
                                        </p:tgtEl>
                                        <p:attrNameLst>
                                          <p:attrName>ppt_x</p:attrName>
                                        </p:attrNameLst>
                                      </p:cBhvr>
                                      <p:tavLst>
                                        <p:tav tm="0">
                                          <p:val>
                                            <p:strVal val="#ppt_x"/>
                                          </p:val>
                                        </p:tav>
                                        <p:tav tm="100000">
                                          <p:val>
                                            <p:strVal val="#ppt_x"/>
                                          </p:val>
                                        </p:tav>
                                      </p:tavLst>
                                    </p:anim>
                                    <p:anim calcmode="lin" valueType="num">
                                      <p:cBhvr>
                                        <p:cTn id="69" dur="1000" fill="hold"/>
                                        <p:tgtEl>
                                          <p:spTgt spid="71732"/>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71733"/>
                                        </p:tgtEl>
                                        <p:attrNameLst>
                                          <p:attrName>style.visibility</p:attrName>
                                        </p:attrNameLst>
                                      </p:cBhvr>
                                      <p:to>
                                        <p:strVal val="visible"/>
                                      </p:to>
                                    </p:set>
                                    <p:animEffect transition="in" filter="fade">
                                      <p:cBhvr>
                                        <p:cTn id="72" dur="1000"/>
                                        <p:tgtEl>
                                          <p:spTgt spid="71733"/>
                                        </p:tgtEl>
                                      </p:cBhvr>
                                    </p:animEffect>
                                    <p:anim calcmode="lin" valueType="num">
                                      <p:cBhvr>
                                        <p:cTn id="73" dur="1000" fill="hold"/>
                                        <p:tgtEl>
                                          <p:spTgt spid="71733"/>
                                        </p:tgtEl>
                                        <p:attrNameLst>
                                          <p:attrName>ppt_x</p:attrName>
                                        </p:attrNameLst>
                                      </p:cBhvr>
                                      <p:tavLst>
                                        <p:tav tm="0">
                                          <p:val>
                                            <p:strVal val="#ppt_x"/>
                                          </p:val>
                                        </p:tav>
                                        <p:tav tm="100000">
                                          <p:val>
                                            <p:strVal val="#ppt_x"/>
                                          </p:val>
                                        </p:tav>
                                      </p:tavLst>
                                    </p:anim>
                                    <p:anim calcmode="lin" valueType="num">
                                      <p:cBhvr>
                                        <p:cTn id="74" dur="1000" fill="hold"/>
                                        <p:tgtEl>
                                          <p:spTgt spid="71733"/>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71731"/>
                                        </p:tgtEl>
                                        <p:attrNameLst>
                                          <p:attrName>style.visibility</p:attrName>
                                        </p:attrNameLst>
                                      </p:cBhvr>
                                      <p:to>
                                        <p:strVal val="visible"/>
                                      </p:to>
                                    </p:set>
                                    <p:animEffect transition="in" filter="fade">
                                      <p:cBhvr>
                                        <p:cTn id="77" dur="1000"/>
                                        <p:tgtEl>
                                          <p:spTgt spid="71731"/>
                                        </p:tgtEl>
                                      </p:cBhvr>
                                    </p:animEffect>
                                    <p:anim calcmode="lin" valueType="num">
                                      <p:cBhvr>
                                        <p:cTn id="78" dur="1000" fill="hold"/>
                                        <p:tgtEl>
                                          <p:spTgt spid="71731"/>
                                        </p:tgtEl>
                                        <p:attrNameLst>
                                          <p:attrName>ppt_x</p:attrName>
                                        </p:attrNameLst>
                                      </p:cBhvr>
                                      <p:tavLst>
                                        <p:tav tm="0">
                                          <p:val>
                                            <p:strVal val="#ppt_x"/>
                                          </p:val>
                                        </p:tav>
                                        <p:tav tm="100000">
                                          <p:val>
                                            <p:strVal val="#ppt_x"/>
                                          </p:val>
                                        </p:tav>
                                      </p:tavLst>
                                    </p:anim>
                                    <p:anim calcmode="lin" valueType="num">
                                      <p:cBhvr>
                                        <p:cTn id="79" dur="1000" fill="hold"/>
                                        <p:tgtEl>
                                          <p:spTgt spid="71731"/>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71707"/>
                                        </p:tgtEl>
                                        <p:attrNameLst>
                                          <p:attrName>style.visibility</p:attrName>
                                        </p:attrNameLst>
                                      </p:cBhvr>
                                      <p:to>
                                        <p:strVal val="visible"/>
                                      </p:to>
                                    </p:set>
                                    <p:animEffect transition="in" filter="fade">
                                      <p:cBhvr>
                                        <p:cTn id="84" dur="1000"/>
                                        <p:tgtEl>
                                          <p:spTgt spid="71707"/>
                                        </p:tgtEl>
                                      </p:cBhvr>
                                    </p:animEffect>
                                    <p:anim calcmode="lin" valueType="num">
                                      <p:cBhvr>
                                        <p:cTn id="85" dur="1000" fill="hold"/>
                                        <p:tgtEl>
                                          <p:spTgt spid="71707"/>
                                        </p:tgtEl>
                                        <p:attrNameLst>
                                          <p:attrName>ppt_x</p:attrName>
                                        </p:attrNameLst>
                                      </p:cBhvr>
                                      <p:tavLst>
                                        <p:tav tm="0">
                                          <p:val>
                                            <p:strVal val="#ppt_x"/>
                                          </p:val>
                                        </p:tav>
                                        <p:tav tm="100000">
                                          <p:val>
                                            <p:strVal val="#ppt_x"/>
                                          </p:val>
                                        </p:tav>
                                      </p:tavLst>
                                    </p:anim>
                                    <p:anim calcmode="lin" valueType="num">
                                      <p:cBhvr>
                                        <p:cTn id="86" dur="1000" fill="hold"/>
                                        <p:tgtEl>
                                          <p:spTgt spid="71707"/>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71709"/>
                                        </p:tgtEl>
                                        <p:attrNameLst>
                                          <p:attrName>style.visibility</p:attrName>
                                        </p:attrNameLst>
                                      </p:cBhvr>
                                      <p:to>
                                        <p:strVal val="visible"/>
                                      </p:to>
                                    </p:set>
                                    <p:animEffect transition="in" filter="fade">
                                      <p:cBhvr>
                                        <p:cTn id="91" dur="1000"/>
                                        <p:tgtEl>
                                          <p:spTgt spid="71709"/>
                                        </p:tgtEl>
                                      </p:cBhvr>
                                    </p:animEffect>
                                    <p:anim calcmode="lin" valueType="num">
                                      <p:cBhvr>
                                        <p:cTn id="92" dur="1000" fill="hold"/>
                                        <p:tgtEl>
                                          <p:spTgt spid="71709"/>
                                        </p:tgtEl>
                                        <p:attrNameLst>
                                          <p:attrName>ppt_x</p:attrName>
                                        </p:attrNameLst>
                                      </p:cBhvr>
                                      <p:tavLst>
                                        <p:tav tm="0">
                                          <p:val>
                                            <p:strVal val="#ppt_x"/>
                                          </p:val>
                                        </p:tav>
                                        <p:tav tm="100000">
                                          <p:val>
                                            <p:strVal val="#ppt_x"/>
                                          </p:val>
                                        </p:tav>
                                      </p:tavLst>
                                    </p:anim>
                                    <p:anim calcmode="lin" valueType="num">
                                      <p:cBhvr>
                                        <p:cTn id="93" dur="1000" fill="hold"/>
                                        <p:tgtEl>
                                          <p:spTgt spid="71709"/>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71710"/>
                                        </p:tgtEl>
                                        <p:attrNameLst>
                                          <p:attrName>style.visibility</p:attrName>
                                        </p:attrNameLst>
                                      </p:cBhvr>
                                      <p:to>
                                        <p:strVal val="visible"/>
                                      </p:to>
                                    </p:set>
                                    <p:animEffect transition="in" filter="fade">
                                      <p:cBhvr>
                                        <p:cTn id="96" dur="1000"/>
                                        <p:tgtEl>
                                          <p:spTgt spid="71710"/>
                                        </p:tgtEl>
                                      </p:cBhvr>
                                    </p:animEffect>
                                    <p:anim calcmode="lin" valueType="num">
                                      <p:cBhvr>
                                        <p:cTn id="97" dur="1000" fill="hold"/>
                                        <p:tgtEl>
                                          <p:spTgt spid="71710"/>
                                        </p:tgtEl>
                                        <p:attrNameLst>
                                          <p:attrName>ppt_x</p:attrName>
                                        </p:attrNameLst>
                                      </p:cBhvr>
                                      <p:tavLst>
                                        <p:tav tm="0">
                                          <p:val>
                                            <p:strVal val="#ppt_x"/>
                                          </p:val>
                                        </p:tav>
                                        <p:tav tm="100000">
                                          <p:val>
                                            <p:strVal val="#ppt_x"/>
                                          </p:val>
                                        </p:tav>
                                      </p:tavLst>
                                    </p:anim>
                                    <p:anim calcmode="lin" valueType="num">
                                      <p:cBhvr>
                                        <p:cTn id="98" dur="1000" fill="hold"/>
                                        <p:tgtEl>
                                          <p:spTgt spid="71710"/>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71708"/>
                                        </p:tgtEl>
                                        <p:attrNameLst>
                                          <p:attrName>style.visibility</p:attrName>
                                        </p:attrNameLst>
                                      </p:cBhvr>
                                      <p:to>
                                        <p:strVal val="visible"/>
                                      </p:to>
                                    </p:set>
                                    <p:animEffect transition="in" filter="fade">
                                      <p:cBhvr>
                                        <p:cTn id="101" dur="1000"/>
                                        <p:tgtEl>
                                          <p:spTgt spid="71708"/>
                                        </p:tgtEl>
                                      </p:cBhvr>
                                    </p:animEffect>
                                    <p:anim calcmode="lin" valueType="num">
                                      <p:cBhvr>
                                        <p:cTn id="102" dur="1000" fill="hold"/>
                                        <p:tgtEl>
                                          <p:spTgt spid="71708"/>
                                        </p:tgtEl>
                                        <p:attrNameLst>
                                          <p:attrName>ppt_x</p:attrName>
                                        </p:attrNameLst>
                                      </p:cBhvr>
                                      <p:tavLst>
                                        <p:tav tm="0">
                                          <p:val>
                                            <p:strVal val="#ppt_x"/>
                                          </p:val>
                                        </p:tav>
                                        <p:tav tm="100000">
                                          <p:val>
                                            <p:strVal val="#ppt_x"/>
                                          </p:val>
                                        </p:tav>
                                      </p:tavLst>
                                    </p:anim>
                                    <p:anim calcmode="lin" valueType="num">
                                      <p:cBhvr>
                                        <p:cTn id="103" dur="1000" fill="hold"/>
                                        <p:tgtEl>
                                          <p:spTgt spid="71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3" grpId="0"/>
      <p:bldP spid="71704" grpId="0"/>
      <p:bldP spid="71706" grpId="0"/>
      <p:bldP spid="71707" grpId="0"/>
      <p:bldP spid="71708" grpId="0"/>
      <p:bldP spid="71709" grpId="0" animBg="1"/>
      <p:bldP spid="71710" grpId="0" animBg="1"/>
      <p:bldP spid="71713" grpId="0"/>
      <p:bldP spid="71715" grpId="0" animBg="1"/>
      <p:bldP spid="71717" grpId="0"/>
      <p:bldP spid="71729" grpId="0" animBg="1"/>
      <p:bldP spid="71730" grpId="0" animBg="1"/>
      <p:bldP spid="71731" grpId="0" animBg="1"/>
      <p:bldP spid="71732" grpId="0" animBg="1"/>
      <p:bldP spid="71733" grpId="0" animBg="1"/>
      <p:bldP spid="7173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611188" y="0"/>
            <a:ext cx="81375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4400" b="0" smtClean="0">
                <a:solidFill>
                  <a:prstClr val="black"/>
                </a:solidFill>
              </a:rPr>
              <a:t>¿Como se transporta el oxígeno en la   sangre a los tejidos?</a:t>
            </a:r>
          </a:p>
        </p:txBody>
      </p:sp>
      <p:sp>
        <p:nvSpPr>
          <p:cNvPr id="17415" name="Oval 7"/>
          <p:cNvSpPr>
            <a:spLocks noChangeArrowheads="1"/>
          </p:cNvSpPr>
          <p:nvPr/>
        </p:nvSpPr>
        <p:spPr bwMode="auto">
          <a:xfrm>
            <a:off x="971550" y="1989138"/>
            <a:ext cx="3960813" cy="2162175"/>
          </a:xfrm>
          <a:prstGeom prst="ellipse">
            <a:avLst/>
          </a:prstGeom>
          <a:solidFill>
            <a:srgbClr val="FF00FF"/>
          </a:solidFill>
          <a:ln w="9525">
            <a:solidFill>
              <a:schemeClr val="tx1"/>
            </a:solidFill>
            <a:round/>
            <a:headEnd/>
            <a:tailEnd/>
          </a:ln>
        </p:spPr>
        <p:txBody>
          <a:bodyPr wrap="none" anchor="ctr"/>
          <a:lstStyle/>
          <a:p>
            <a:pPr algn="ctr" fontAlgn="base">
              <a:spcBef>
                <a:spcPct val="0"/>
              </a:spcBef>
              <a:spcAft>
                <a:spcPct val="0"/>
              </a:spcAft>
            </a:pPr>
            <a:r>
              <a:rPr lang="es-ES" sz="3200" b="1" smtClean="0">
                <a:solidFill>
                  <a:prstClr val="black"/>
                </a:solidFill>
                <a:latin typeface="Arial" charset="0"/>
              </a:rPr>
              <a:t>97% </a:t>
            </a:r>
          </a:p>
          <a:p>
            <a:pPr algn="ctr" fontAlgn="base">
              <a:spcBef>
                <a:spcPct val="0"/>
              </a:spcBef>
              <a:spcAft>
                <a:spcPct val="0"/>
              </a:spcAft>
            </a:pPr>
            <a:r>
              <a:rPr lang="es-ES" sz="3200" b="1" smtClean="0">
                <a:solidFill>
                  <a:prstClr val="black"/>
                </a:solidFill>
                <a:latin typeface="Arial" charset="0"/>
              </a:rPr>
              <a:t> oxihemoglobina</a:t>
            </a:r>
          </a:p>
        </p:txBody>
      </p:sp>
      <p:sp>
        <p:nvSpPr>
          <p:cNvPr id="17416" name="Oval 8"/>
          <p:cNvSpPr>
            <a:spLocks noChangeArrowheads="1"/>
          </p:cNvSpPr>
          <p:nvPr/>
        </p:nvSpPr>
        <p:spPr bwMode="auto">
          <a:xfrm>
            <a:off x="5256213" y="1916113"/>
            <a:ext cx="3887787" cy="2232025"/>
          </a:xfrm>
          <a:prstGeom prst="ellipse">
            <a:avLst/>
          </a:prstGeom>
          <a:solidFill>
            <a:srgbClr val="FF00FF"/>
          </a:solidFill>
          <a:ln w="9525">
            <a:solidFill>
              <a:schemeClr val="tx1"/>
            </a:solidFill>
            <a:round/>
            <a:headEnd/>
            <a:tailEnd/>
          </a:ln>
        </p:spPr>
        <p:txBody>
          <a:bodyPr wrap="none" anchor="ctr"/>
          <a:lstStyle/>
          <a:p>
            <a:pPr algn="ctr" fontAlgn="base">
              <a:spcBef>
                <a:spcPct val="0"/>
              </a:spcBef>
              <a:spcAft>
                <a:spcPct val="0"/>
              </a:spcAft>
            </a:pPr>
            <a:r>
              <a:rPr lang="es-ES" sz="3200" b="1" smtClean="0">
                <a:solidFill>
                  <a:prstClr val="black"/>
                </a:solidFill>
                <a:latin typeface="Arial" charset="0"/>
              </a:rPr>
              <a:t>3% </a:t>
            </a:r>
          </a:p>
          <a:p>
            <a:pPr algn="ctr" fontAlgn="base">
              <a:spcBef>
                <a:spcPct val="0"/>
              </a:spcBef>
              <a:spcAft>
                <a:spcPct val="0"/>
              </a:spcAft>
            </a:pPr>
            <a:r>
              <a:rPr lang="es-ES" sz="3200" b="1" smtClean="0">
                <a:solidFill>
                  <a:prstClr val="black"/>
                </a:solidFill>
                <a:latin typeface="Arial" charset="0"/>
              </a:rPr>
              <a:t>disuelto en plasma</a:t>
            </a:r>
          </a:p>
        </p:txBody>
      </p:sp>
      <p:sp>
        <p:nvSpPr>
          <p:cNvPr id="17421" name="Text Box 13"/>
          <p:cNvSpPr txBox="1">
            <a:spLocks noChangeArrowheads="1"/>
          </p:cNvSpPr>
          <p:nvPr/>
        </p:nvSpPr>
        <p:spPr bwMode="auto">
          <a:xfrm>
            <a:off x="2195513" y="5373688"/>
            <a:ext cx="46799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200" smtClean="0">
                <a:solidFill>
                  <a:prstClr val="black"/>
                </a:solidFill>
              </a:rPr>
              <a:t>Contenido de oxigeno de la sangre</a:t>
            </a:r>
          </a:p>
        </p:txBody>
      </p:sp>
      <p:grpSp>
        <p:nvGrpSpPr>
          <p:cNvPr id="2" name="Group 19"/>
          <p:cNvGrpSpPr>
            <a:grpSpLocks/>
          </p:cNvGrpSpPr>
          <p:nvPr/>
        </p:nvGrpSpPr>
        <p:grpSpPr bwMode="auto">
          <a:xfrm>
            <a:off x="4211638" y="3933825"/>
            <a:ext cx="1868487" cy="1655763"/>
            <a:chOff x="2653" y="2478"/>
            <a:chExt cx="1177" cy="1043"/>
          </a:xfrm>
        </p:grpSpPr>
        <p:sp>
          <p:nvSpPr>
            <p:cNvPr id="16396" name="AutoShape 14"/>
            <p:cNvSpPr>
              <a:spLocks noChangeArrowheads="1"/>
            </p:cNvSpPr>
            <p:nvPr/>
          </p:nvSpPr>
          <p:spPr bwMode="auto">
            <a:xfrm rot="1313202">
              <a:off x="3470" y="2523"/>
              <a:ext cx="360" cy="998"/>
            </a:xfrm>
            <a:prstGeom prst="downArrow">
              <a:avLst>
                <a:gd name="adj1" fmla="val 50000"/>
                <a:gd name="adj2" fmla="val 69306"/>
              </a:avLst>
            </a:prstGeom>
            <a:solidFill>
              <a:srgbClr val="FF00FF"/>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6397" name="AutoShape 15"/>
            <p:cNvSpPr>
              <a:spLocks noChangeArrowheads="1"/>
            </p:cNvSpPr>
            <p:nvPr/>
          </p:nvSpPr>
          <p:spPr bwMode="auto">
            <a:xfrm rot="-1142721">
              <a:off x="2653" y="2478"/>
              <a:ext cx="361" cy="998"/>
            </a:xfrm>
            <a:prstGeom prst="downArrow">
              <a:avLst>
                <a:gd name="adj1" fmla="val 50000"/>
                <a:gd name="adj2" fmla="val 69114"/>
              </a:avLst>
            </a:prstGeom>
            <a:solidFill>
              <a:srgbClr val="FF00FF"/>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grpSp>
      <p:grpSp>
        <p:nvGrpSpPr>
          <p:cNvPr id="3" name="Group 18"/>
          <p:cNvGrpSpPr>
            <a:grpSpLocks/>
          </p:cNvGrpSpPr>
          <p:nvPr/>
        </p:nvGrpSpPr>
        <p:grpSpPr bwMode="auto">
          <a:xfrm>
            <a:off x="6732588" y="4149725"/>
            <a:ext cx="2411412" cy="2708275"/>
            <a:chOff x="4241" y="2614"/>
            <a:chExt cx="1519" cy="1706"/>
          </a:xfrm>
        </p:grpSpPr>
        <p:sp>
          <p:nvSpPr>
            <p:cNvPr id="16393" name="AutoShape 9"/>
            <p:cNvSpPr>
              <a:spLocks noChangeArrowheads="1"/>
            </p:cNvSpPr>
            <p:nvPr/>
          </p:nvSpPr>
          <p:spPr bwMode="auto">
            <a:xfrm>
              <a:off x="4468" y="2614"/>
              <a:ext cx="317" cy="409"/>
            </a:xfrm>
            <a:prstGeom prst="downArrow">
              <a:avLst>
                <a:gd name="adj1" fmla="val 50000"/>
                <a:gd name="adj2" fmla="val 32256"/>
              </a:avLst>
            </a:prstGeom>
            <a:solidFill>
              <a:srgbClr val="FF00FF"/>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6394" name="AutoShape 16"/>
            <p:cNvSpPr>
              <a:spLocks noChangeArrowheads="1"/>
            </p:cNvSpPr>
            <p:nvPr/>
          </p:nvSpPr>
          <p:spPr bwMode="auto">
            <a:xfrm>
              <a:off x="4241" y="2840"/>
              <a:ext cx="1519" cy="1480"/>
            </a:xfrm>
            <a:prstGeom prst="irregularSeal2">
              <a:avLst/>
            </a:prstGeom>
            <a:solidFill>
              <a:srgbClr val="FFFF00"/>
            </a:solidFill>
            <a:ln w="9525">
              <a:solidFill>
                <a:schemeClr val="tx1"/>
              </a:solidFill>
              <a:miter lim="800000"/>
              <a:headEnd/>
              <a:tailEnd/>
            </a:ln>
          </p:spPr>
          <p:txBody>
            <a:bodyPr wrap="none" anchor="ctr"/>
            <a:lstStyle/>
            <a:p>
              <a:pPr algn="ctr" fontAlgn="base">
                <a:spcBef>
                  <a:spcPct val="0"/>
                </a:spcBef>
                <a:spcAft>
                  <a:spcPct val="0"/>
                </a:spcAft>
              </a:pPr>
              <a:endParaRPr lang="es-MX" sz="2000" b="1" smtClean="0">
                <a:solidFill>
                  <a:prstClr val="black"/>
                </a:solidFill>
                <a:latin typeface="Arial" charset="0"/>
              </a:endParaRPr>
            </a:p>
          </p:txBody>
        </p:sp>
        <p:sp>
          <p:nvSpPr>
            <p:cNvPr id="16395" name="Text Box 17"/>
            <p:cNvSpPr txBox="1">
              <a:spLocks noChangeArrowheads="1"/>
            </p:cNvSpPr>
            <p:nvPr/>
          </p:nvSpPr>
          <p:spPr bwMode="auto">
            <a:xfrm>
              <a:off x="4490" y="3385"/>
              <a:ext cx="127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4000" smtClean="0">
                  <a:solidFill>
                    <a:prstClr val="black"/>
                  </a:solidFill>
                </a:rPr>
                <a:t>PO</a:t>
              </a:r>
              <a:r>
                <a:rPr lang="es-ES" sz="4000" baseline="-25000" smtClean="0">
                  <a:solidFill>
                    <a:prstClr val="black"/>
                  </a:solidFill>
                </a:rPr>
                <a:t>2</a:t>
              </a:r>
              <a:endParaRPr lang="es-ES" sz="4000" smtClean="0">
                <a:solidFill>
                  <a:prstClr val="black"/>
                </a:solidFill>
              </a:endParaRPr>
            </a:p>
          </p:txBody>
        </p:sp>
      </p:grpSp>
      <p:pic>
        <p:nvPicPr>
          <p:cNvPr id="13" name="Picture 4" descr="viv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081463"/>
            <a:ext cx="1984376" cy="19939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85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linds(horizontal)">
                                      <p:cBhvr>
                                        <p:cTn id="7" dur="500"/>
                                        <p:tgtEl>
                                          <p:spTgt spid="17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17415"/>
                                        </p:tgtEl>
                                        <p:attrNameLst>
                                          <p:attrName>style.visibility</p:attrName>
                                        </p:attrNameLst>
                                      </p:cBhvr>
                                      <p:to>
                                        <p:strVal val="visible"/>
                                      </p:to>
                                    </p:set>
                                    <p:animEffect transition="in" filter="fade">
                                      <p:cBhvr>
                                        <p:cTn id="12" dur="770" decel="100000"/>
                                        <p:tgtEl>
                                          <p:spTgt spid="17415"/>
                                        </p:tgtEl>
                                      </p:cBhvr>
                                    </p:animEffect>
                                    <p:animScale>
                                      <p:cBhvr>
                                        <p:cTn id="13" dur="770" decel="100000"/>
                                        <p:tgtEl>
                                          <p:spTgt spid="17415"/>
                                        </p:tgtEl>
                                      </p:cBhvr>
                                      <p:from x="10000" y="10000"/>
                                      <p:to x="200000" y="450000"/>
                                    </p:animScale>
                                    <p:animScale>
                                      <p:cBhvr>
                                        <p:cTn id="14" dur="1230" accel="100000" fill="hold">
                                          <p:stCondLst>
                                            <p:cond delay="770"/>
                                          </p:stCondLst>
                                        </p:cTn>
                                        <p:tgtEl>
                                          <p:spTgt spid="17415"/>
                                        </p:tgtEl>
                                      </p:cBhvr>
                                      <p:from x="200000" y="450000"/>
                                      <p:to x="100000" y="100000"/>
                                    </p:animScale>
                                    <p:set>
                                      <p:cBhvr>
                                        <p:cTn id="15" dur="770" fill="hold"/>
                                        <p:tgtEl>
                                          <p:spTgt spid="17415"/>
                                        </p:tgtEl>
                                        <p:attrNameLst>
                                          <p:attrName>ppt_x</p:attrName>
                                        </p:attrNameLst>
                                      </p:cBhvr>
                                      <p:to>
                                        <p:strVal val="(0.5)"/>
                                      </p:to>
                                    </p:set>
                                    <p:anim from="(0.5)" to="(#ppt_x)" calcmode="lin" valueType="num">
                                      <p:cBhvr>
                                        <p:cTn id="16" dur="1230" accel="100000" fill="hold">
                                          <p:stCondLst>
                                            <p:cond delay="770"/>
                                          </p:stCondLst>
                                        </p:cTn>
                                        <p:tgtEl>
                                          <p:spTgt spid="17415"/>
                                        </p:tgtEl>
                                        <p:attrNameLst>
                                          <p:attrName>ppt_x</p:attrName>
                                        </p:attrNameLst>
                                      </p:cBhvr>
                                    </p:anim>
                                    <p:set>
                                      <p:cBhvr>
                                        <p:cTn id="17" dur="770" fill="hold"/>
                                        <p:tgtEl>
                                          <p:spTgt spid="17415"/>
                                        </p:tgtEl>
                                        <p:attrNameLst>
                                          <p:attrName>ppt_y</p:attrName>
                                        </p:attrNameLst>
                                      </p:cBhvr>
                                      <p:to>
                                        <p:strVal val="(#ppt_y+0.4)"/>
                                      </p:to>
                                    </p:set>
                                    <p:anim from="(#ppt_y+0.4)" to="(#ppt_y)" calcmode="lin" valueType="num">
                                      <p:cBhvr>
                                        <p:cTn id="18" dur="1230" accel="100000" fill="hold">
                                          <p:stCondLst>
                                            <p:cond delay="770"/>
                                          </p:stCondLst>
                                        </p:cTn>
                                        <p:tgtEl>
                                          <p:spTgt spid="17415"/>
                                        </p:tgtEl>
                                        <p:attrNameLst>
                                          <p:attrName>ppt_y</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grpId="0" nodeType="clickEffect">
                                  <p:stCondLst>
                                    <p:cond delay="0"/>
                                  </p:stCondLst>
                                  <p:childTnLst>
                                    <p:set>
                                      <p:cBhvr>
                                        <p:cTn id="22" dur="1" fill="hold">
                                          <p:stCondLst>
                                            <p:cond delay="0"/>
                                          </p:stCondLst>
                                        </p:cTn>
                                        <p:tgtEl>
                                          <p:spTgt spid="17416"/>
                                        </p:tgtEl>
                                        <p:attrNameLst>
                                          <p:attrName>style.visibility</p:attrName>
                                        </p:attrNameLst>
                                      </p:cBhvr>
                                      <p:to>
                                        <p:strVal val="visible"/>
                                      </p:to>
                                    </p:set>
                                    <p:animEffect transition="in" filter="fade">
                                      <p:cBhvr>
                                        <p:cTn id="23" dur="770" decel="100000"/>
                                        <p:tgtEl>
                                          <p:spTgt spid="17416"/>
                                        </p:tgtEl>
                                      </p:cBhvr>
                                    </p:animEffect>
                                    <p:animScale>
                                      <p:cBhvr>
                                        <p:cTn id="24" dur="770" decel="100000"/>
                                        <p:tgtEl>
                                          <p:spTgt spid="17416"/>
                                        </p:tgtEl>
                                      </p:cBhvr>
                                      <p:from x="10000" y="10000"/>
                                      <p:to x="200000" y="450000"/>
                                    </p:animScale>
                                    <p:animScale>
                                      <p:cBhvr>
                                        <p:cTn id="25" dur="1230" accel="100000" fill="hold">
                                          <p:stCondLst>
                                            <p:cond delay="770"/>
                                          </p:stCondLst>
                                        </p:cTn>
                                        <p:tgtEl>
                                          <p:spTgt spid="17416"/>
                                        </p:tgtEl>
                                      </p:cBhvr>
                                      <p:from x="200000" y="450000"/>
                                      <p:to x="100000" y="100000"/>
                                    </p:animScale>
                                    <p:set>
                                      <p:cBhvr>
                                        <p:cTn id="26" dur="770" fill="hold"/>
                                        <p:tgtEl>
                                          <p:spTgt spid="17416"/>
                                        </p:tgtEl>
                                        <p:attrNameLst>
                                          <p:attrName>ppt_x</p:attrName>
                                        </p:attrNameLst>
                                      </p:cBhvr>
                                      <p:to>
                                        <p:strVal val="(0.5)"/>
                                      </p:to>
                                    </p:set>
                                    <p:anim from="(0.5)" to="(#ppt_x)" calcmode="lin" valueType="num">
                                      <p:cBhvr>
                                        <p:cTn id="27" dur="1230" accel="100000" fill="hold">
                                          <p:stCondLst>
                                            <p:cond delay="770"/>
                                          </p:stCondLst>
                                        </p:cTn>
                                        <p:tgtEl>
                                          <p:spTgt spid="17416"/>
                                        </p:tgtEl>
                                        <p:attrNameLst>
                                          <p:attrName>ppt_x</p:attrName>
                                        </p:attrNameLst>
                                      </p:cBhvr>
                                    </p:anim>
                                    <p:set>
                                      <p:cBhvr>
                                        <p:cTn id="28" dur="770" fill="hold"/>
                                        <p:tgtEl>
                                          <p:spTgt spid="17416"/>
                                        </p:tgtEl>
                                        <p:attrNameLst>
                                          <p:attrName>ppt_y</p:attrName>
                                        </p:attrNameLst>
                                      </p:cBhvr>
                                      <p:to>
                                        <p:strVal val="(#ppt_y+0.4)"/>
                                      </p:to>
                                    </p:set>
                                    <p:anim from="(#ppt_y+0.4)" to="(#ppt_y)" calcmode="lin" valueType="num">
                                      <p:cBhvr>
                                        <p:cTn id="29" dur="1230" accel="100000" fill="hold">
                                          <p:stCondLst>
                                            <p:cond delay="770"/>
                                          </p:stCondLst>
                                        </p:cTn>
                                        <p:tgtEl>
                                          <p:spTgt spid="17416"/>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7421"/>
                                        </p:tgtEl>
                                        <p:attrNameLst>
                                          <p:attrName>style.visibility</p:attrName>
                                        </p:attrNameLst>
                                      </p:cBhvr>
                                      <p:to>
                                        <p:strVal val="visible"/>
                                      </p:to>
                                    </p:set>
                                    <p:animEffect transition="in" filter="fade">
                                      <p:cBhvr>
                                        <p:cTn id="47" dur="1000"/>
                                        <p:tgtEl>
                                          <p:spTgt spid="17421"/>
                                        </p:tgtEl>
                                      </p:cBhvr>
                                    </p:animEffect>
                                    <p:anim calcmode="lin" valueType="num">
                                      <p:cBhvr>
                                        <p:cTn id="48" dur="1000" fill="hold"/>
                                        <p:tgtEl>
                                          <p:spTgt spid="17421"/>
                                        </p:tgtEl>
                                        <p:attrNameLst>
                                          <p:attrName>ppt_x</p:attrName>
                                        </p:attrNameLst>
                                      </p:cBhvr>
                                      <p:tavLst>
                                        <p:tav tm="0">
                                          <p:val>
                                            <p:strVal val="#ppt_x"/>
                                          </p:val>
                                        </p:tav>
                                        <p:tav tm="100000">
                                          <p:val>
                                            <p:strVal val="#ppt_x"/>
                                          </p:val>
                                        </p:tav>
                                      </p:tavLst>
                                    </p:anim>
                                    <p:anim calcmode="lin" valueType="num">
                                      <p:cBhvr>
                                        <p:cTn id="49" dur="1000" fill="hold"/>
                                        <p:tgtEl>
                                          <p:spTgt spid="1742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51"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770" decel="100000"/>
                                        <p:tgtEl>
                                          <p:spTgt spid="13"/>
                                        </p:tgtEl>
                                      </p:cBhvr>
                                    </p:animEffect>
                                    <p:animScale>
                                      <p:cBhvr>
                                        <p:cTn id="55" dur="770" decel="100000"/>
                                        <p:tgtEl>
                                          <p:spTgt spid="13"/>
                                        </p:tgtEl>
                                      </p:cBhvr>
                                      <p:from x="10000" y="10000"/>
                                      <p:to x="200000" y="450000"/>
                                    </p:animScale>
                                    <p:animScale>
                                      <p:cBhvr>
                                        <p:cTn id="56" dur="1230" accel="100000" fill="hold">
                                          <p:stCondLst>
                                            <p:cond delay="770"/>
                                          </p:stCondLst>
                                        </p:cTn>
                                        <p:tgtEl>
                                          <p:spTgt spid="13"/>
                                        </p:tgtEl>
                                      </p:cBhvr>
                                      <p:from x="200000" y="450000"/>
                                      <p:to x="100000" y="100000"/>
                                    </p:animScale>
                                    <p:set>
                                      <p:cBhvr>
                                        <p:cTn id="57" dur="770" fill="hold"/>
                                        <p:tgtEl>
                                          <p:spTgt spid="13"/>
                                        </p:tgtEl>
                                        <p:attrNameLst>
                                          <p:attrName>ppt_x</p:attrName>
                                        </p:attrNameLst>
                                      </p:cBhvr>
                                      <p:to>
                                        <p:strVal val="(0.5)"/>
                                      </p:to>
                                    </p:set>
                                    <p:anim from="(0.5)" to="(#ppt_x)" calcmode="lin" valueType="num">
                                      <p:cBhvr>
                                        <p:cTn id="58" dur="1230" accel="100000" fill="hold">
                                          <p:stCondLst>
                                            <p:cond delay="770"/>
                                          </p:stCondLst>
                                        </p:cTn>
                                        <p:tgtEl>
                                          <p:spTgt spid="13"/>
                                        </p:tgtEl>
                                        <p:attrNameLst>
                                          <p:attrName>ppt_x</p:attrName>
                                        </p:attrNameLst>
                                      </p:cBhvr>
                                    </p:anim>
                                    <p:set>
                                      <p:cBhvr>
                                        <p:cTn id="59" dur="770" fill="hold"/>
                                        <p:tgtEl>
                                          <p:spTgt spid="13"/>
                                        </p:tgtEl>
                                        <p:attrNameLst>
                                          <p:attrName>ppt_y</p:attrName>
                                        </p:attrNameLst>
                                      </p:cBhvr>
                                      <p:to>
                                        <p:strVal val="(#ppt_y+0.4)"/>
                                      </p:to>
                                    </p:set>
                                    <p:anim from="(#ppt_y+0.4)" to="(#ppt_y)" calcmode="lin" valueType="num">
                                      <p:cBhvr>
                                        <p:cTn id="60" dur="1230" accel="100000" fill="hold">
                                          <p:stCondLst>
                                            <p:cond delay="770"/>
                                          </p:stCondLst>
                                        </p:cTn>
                                        <p:tgtEl>
                                          <p:spTgt spid="1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17415" grpId="0" animBg="1"/>
      <p:bldP spid="17416" grpId="0" animBg="1"/>
      <p:bldP spid="174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7504" y="116632"/>
            <a:ext cx="8229600" cy="1143000"/>
          </a:xfrm>
        </p:spPr>
        <p:txBody>
          <a:bodyPr rtlCol="0">
            <a:normAutofit/>
          </a:bodyPr>
          <a:lstStyle/>
          <a:p>
            <a:pPr eaLnBrk="1" fontAlgn="auto" hangingPunct="1">
              <a:spcAft>
                <a:spcPts val="0"/>
              </a:spcAft>
              <a:defRPr/>
            </a:pPr>
            <a:r>
              <a:rPr lang="es-ES" sz="2800" b="1" dirty="0" smtClean="0"/>
              <a:t>Cantidad máxima de oxígeno que se puede combinar con la hemoglobina de la sangre</a:t>
            </a:r>
          </a:p>
        </p:txBody>
      </p:sp>
      <p:sp>
        <p:nvSpPr>
          <p:cNvPr id="18435" name="Rectangle 3"/>
          <p:cNvSpPr>
            <a:spLocks noGrp="1" noChangeArrowheads="1"/>
          </p:cNvSpPr>
          <p:nvPr>
            <p:ph idx="1"/>
          </p:nvPr>
        </p:nvSpPr>
        <p:spPr>
          <a:xfrm>
            <a:off x="179512" y="1268761"/>
            <a:ext cx="8229600" cy="1296143"/>
          </a:xfrm>
        </p:spPr>
        <p:txBody>
          <a:bodyPr/>
          <a:lstStyle/>
          <a:p>
            <a:pPr eaLnBrk="1" hangingPunct="1"/>
            <a:r>
              <a:rPr lang="es-ES" sz="2000" b="1" dirty="0" smtClean="0"/>
              <a:t>Sujeto normal </a:t>
            </a:r>
            <a:r>
              <a:rPr lang="es-ES" sz="2000" b="1" dirty="0" smtClean="0">
                <a:cs typeface="Arial" charset="0"/>
              </a:rPr>
              <a:t>≈ 1</a:t>
            </a:r>
            <a:r>
              <a:rPr lang="es-ES" sz="2000" b="1" dirty="0" smtClean="0"/>
              <a:t>5g de </a:t>
            </a:r>
            <a:r>
              <a:rPr lang="es-ES" sz="2000" b="1" dirty="0" err="1" smtClean="0"/>
              <a:t>Hb</a:t>
            </a:r>
            <a:r>
              <a:rPr lang="es-ES" sz="2000" b="1" dirty="0" smtClean="0"/>
              <a:t> / 100ml de sangre </a:t>
            </a:r>
          </a:p>
          <a:p>
            <a:pPr eaLnBrk="1" hangingPunct="1"/>
            <a:r>
              <a:rPr lang="es-ES" sz="2000" b="1" dirty="0" smtClean="0"/>
              <a:t>1g de </a:t>
            </a:r>
            <a:r>
              <a:rPr lang="es-ES" sz="2000" b="1" dirty="0" err="1" smtClean="0"/>
              <a:t>Hb</a:t>
            </a:r>
            <a:r>
              <a:rPr lang="es-ES" sz="2000" b="1" dirty="0" smtClean="0"/>
              <a:t> contiene: 1.34ml de oxígeno</a:t>
            </a:r>
          </a:p>
          <a:p>
            <a:pPr eaLnBrk="1" hangingPunct="1"/>
            <a:r>
              <a:rPr lang="es-ES" sz="2000" b="1" dirty="0" err="1" smtClean="0"/>
              <a:t>Hb</a:t>
            </a:r>
            <a:r>
              <a:rPr lang="es-ES" sz="2000" b="1" dirty="0" smtClean="0"/>
              <a:t> en 100ml:  20ml de oxígeno (20 volúmenes%)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2636912"/>
            <a:ext cx="5544616" cy="363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865" y="2420888"/>
            <a:ext cx="2931056"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9762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linds(horizontal)">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 calcmode="lin" valueType="num">
                                      <p:cBhvr>
                                        <p:cTn id="12" dur="1000" fill="hold"/>
                                        <p:tgtEl>
                                          <p:spTgt spid="18435">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1843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843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8435">
                                            <p:txEl>
                                              <p:pRg st="1" end="1"/>
                                            </p:txEl>
                                          </p:spTgt>
                                        </p:tgtEl>
                                        <p:attrNameLst>
                                          <p:attrName>style.visibility</p:attrName>
                                        </p:attrNameLst>
                                      </p:cBhvr>
                                      <p:to>
                                        <p:strVal val="visible"/>
                                      </p:to>
                                    </p:set>
                                    <p:anim calcmode="lin" valueType="num">
                                      <p:cBhvr>
                                        <p:cTn id="19" dur="1000" fill="hold"/>
                                        <p:tgtEl>
                                          <p:spTgt spid="18435">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1843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1843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8435">
                                            <p:txEl>
                                              <p:pRg st="2" end="2"/>
                                            </p:txEl>
                                          </p:spTgt>
                                        </p:tgtEl>
                                        <p:attrNameLst>
                                          <p:attrName>style.visibility</p:attrName>
                                        </p:attrNameLst>
                                      </p:cBhvr>
                                      <p:to>
                                        <p:strVal val="visible"/>
                                      </p:to>
                                    </p:set>
                                    <p:anim calcmode="lin" valueType="num">
                                      <p:cBhvr>
                                        <p:cTn id="26" dur="1000" fill="hold"/>
                                        <p:tgtEl>
                                          <p:spTgt spid="18435">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18435">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184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323528" y="5013176"/>
            <a:ext cx="8208963" cy="954107"/>
          </a:xfrm>
          <a:prstGeom prst="rect">
            <a:avLst/>
          </a:prstGeom>
          <a:noFill/>
          <a:ln>
            <a:solidFill>
              <a:schemeClr val="accent1"/>
            </a:solidFill>
          </a:ln>
          <a:scene3d>
            <a:camera prst="orthographicFront"/>
            <a:lightRig rig="threePt" dir="t"/>
          </a:scene3d>
          <a:sp3d>
            <a:bevelT w="139700" prst="cross"/>
          </a:sp3d>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defRPr/>
            </a:pPr>
            <a:r>
              <a:rPr lang="es-ES" sz="2800" i="1" dirty="0" smtClean="0">
                <a:solidFill>
                  <a:prstClr val="black"/>
                </a:solidFill>
                <a:latin typeface="Calibri"/>
              </a:rPr>
              <a:t>El oxígeno transportado es el que se queda en el tejido. 5ml de O</a:t>
            </a:r>
            <a:r>
              <a:rPr lang="es-ES" sz="2800" i="1" baseline="-25000" dirty="0" smtClean="0">
                <a:solidFill>
                  <a:prstClr val="black"/>
                </a:solidFill>
                <a:latin typeface="Calibri"/>
              </a:rPr>
              <a:t>2</a:t>
            </a:r>
            <a:r>
              <a:rPr lang="es-ES" sz="2800" i="1" dirty="0" smtClean="0">
                <a:solidFill>
                  <a:prstClr val="black"/>
                </a:solidFill>
                <a:latin typeface="Calibri"/>
              </a:rPr>
              <a:t> / 100ml de sangre</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777686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0539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770" decel="100000"/>
                                        <p:tgtEl>
                                          <p:spTgt spid="20484"/>
                                        </p:tgtEl>
                                      </p:cBhvr>
                                    </p:animEffect>
                                    <p:animScale>
                                      <p:cBhvr>
                                        <p:cTn id="8" dur="770" decel="100000"/>
                                        <p:tgtEl>
                                          <p:spTgt spid="20484"/>
                                        </p:tgtEl>
                                      </p:cBhvr>
                                      <p:from x="10000" y="10000"/>
                                      <p:to x="200000" y="450000"/>
                                    </p:animScale>
                                    <p:animScale>
                                      <p:cBhvr>
                                        <p:cTn id="9" dur="1230" accel="100000" fill="hold">
                                          <p:stCondLst>
                                            <p:cond delay="770"/>
                                          </p:stCondLst>
                                        </p:cTn>
                                        <p:tgtEl>
                                          <p:spTgt spid="20484"/>
                                        </p:tgtEl>
                                      </p:cBhvr>
                                      <p:from x="200000" y="450000"/>
                                      <p:to x="100000" y="100000"/>
                                    </p:animScale>
                                    <p:set>
                                      <p:cBhvr>
                                        <p:cTn id="10" dur="770" fill="hold"/>
                                        <p:tgtEl>
                                          <p:spTgt spid="20484"/>
                                        </p:tgtEl>
                                        <p:attrNameLst>
                                          <p:attrName>ppt_x</p:attrName>
                                        </p:attrNameLst>
                                      </p:cBhvr>
                                      <p:to>
                                        <p:strVal val="(0.5)"/>
                                      </p:to>
                                    </p:set>
                                    <p:anim from="(0.5)" to="(#ppt_x)" calcmode="lin" valueType="num">
                                      <p:cBhvr>
                                        <p:cTn id="11" dur="1230" accel="100000" fill="hold">
                                          <p:stCondLst>
                                            <p:cond delay="770"/>
                                          </p:stCondLst>
                                        </p:cTn>
                                        <p:tgtEl>
                                          <p:spTgt spid="20484"/>
                                        </p:tgtEl>
                                        <p:attrNameLst>
                                          <p:attrName>ppt_x</p:attrName>
                                        </p:attrNameLst>
                                      </p:cBhvr>
                                    </p:anim>
                                    <p:set>
                                      <p:cBhvr>
                                        <p:cTn id="12" dur="770" fill="hold"/>
                                        <p:tgtEl>
                                          <p:spTgt spid="20484"/>
                                        </p:tgtEl>
                                        <p:attrNameLst>
                                          <p:attrName>ppt_y</p:attrName>
                                        </p:attrNameLst>
                                      </p:cBhvr>
                                      <p:to>
                                        <p:strVal val="(#ppt_y+0.4)"/>
                                      </p:to>
                                    </p:set>
                                    <p:anim from="(#ppt_y+0.4)" to="(#ppt_y)" calcmode="lin" valueType="num">
                                      <p:cBhvr>
                                        <p:cTn id="13" dur="1230" accel="100000" fill="hold">
                                          <p:stCondLst>
                                            <p:cond delay="770"/>
                                          </p:stCondLst>
                                        </p:cTn>
                                        <p:tgtEl>
                                          <p:spTgt spid="2048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p:cNvSpPr>
            <a:spLocks noChangeArrowheads="1"/>
          </p:cNvSpPr>
          <p:nvPr/>
        </p:nvSpPr>
        <p:spPr bwMode="auto">
          <a:xfrm>
            <a:off x="412891" y="332656"/>
            <a:ext cx="7786688" cy="3539430"/>
          </a:xfrm>
          <a:prstGeom prst="rect">
            <a:avLst/>
          </a:prstGeom>
          <a:blipFill>
            <a:blip r:embed="rId3"/>
            <a:tile tx="0" ty="0" sx="100000" sy="100000" flip="none" algn="tl"/>
          </a:blipFill>
          <a:ln w="38100">
            <a:solidFill>
              <a:srgbClr val="467A4F"/>
            </a:solidFill>
            <a:miter lim="800000"/>
            <a:headEnd/>
            <a:tailEnd/>
          </a:ln>
          <a:scene3d>
            <a:camera prst="obliqueTopLeft"/>
            <a:lightRig rig="threePt" dir="t"/>
          </a:scene3d>
        </p:spPr>
        <p:txBody>
          <a:bodyPr>
            <a:spAutoFit/>
          </a:bodyPr>
          <a:lstStyle/>
          <a:p>
            <a:pPr>
              <a:defRPr/>
            </a:pPr>
            <a:r>
              <a:rPr lang="es-ES" sz="3200" dirty="0">
                <a:solidFill>
                  <a:schemeClr val="tx1"/>
                </a:solidFill>
                <a:latin typeface="Calibri" pitchFamily="34" charset="0"/>
                <a:ea typeface="Calibri" pitchFamily="34" charset="0"/>
                <a:cs typeface="Calibri" pitchFamily="34" charset="0"/>
              </a:rPr>
              <a:t>La </a:t>
            </a:r>
            <a:r>
              <a:rPr lang="es-ES" sz="3200" dirty="0" smtClean="0">
                <a:solidFill>
                  <a:schemeClr val="tx1"/>
                </a:solidFill>
                <a:latin typeface="Calibri" pitchFamily="34" charset="0"/>
                <a:ea typeface="Calibri" pitchFamily="34" charset="0"/>
                <a:cs typeface="Calibri" pitchFamily="34" charset="0"/>
              </a:rPr>
              <a:t>función principal del aparato respiratorio es </a:t>
            </a:r>
            <a:r>
              <a:rPr lang="es-ES" sz="3200" b="1" dirty="0">
                <a:solidFill>
                  <a:srgbClr val="FF0000"/>
                </a:solidFill>
                <a:latin typeface="Calibri" pitchFamily="34" charset="0"/>
                <a:ea typeface="Calibri" pitchFamily="34" charset="0"/>
                <a:cs typeface="Calibri" pitchFamily="34" charset="0"/>
              </a:rPr>
              <a:t>el intercambio de gases </a:t>
            </a:r>
            <a:r>
              <a:rPr lang="es-ES" sz="3200" dirty="0" smtClean="0">
                <a:solidFill>
                  <a:schemeClr val="tx1"/>
                </a:solidFill>
                <a:latin typeface="Calibri" pitchFamily="34" charset="0"/>
                <a:ea typeface="Calibri" pitchFamily="34" charset="0"/>
                <a:cs typeface="Calibri" pitchFamily="34" charset="0"/>
              </a:rPr>
              <a:t>y se </a:t>
            </a:r>
            <a:r>
              <a:rPr lang="es-ES" sz="3200" dirty="0">
                <a:solidFill>
                  <a:schemeClr val="tx1"/>
                </a:solidFill>
                <a:latin typeface="Calibri" pitchFamily="34" charset="0"/>
                <a:ea typeface="Calibri" pitchFamily="34" charset="0"/>
                <a:cs typeface="Calibri" pitchFamily="34" charset="0"/>
              </a:rPr>
              <a:t>garantiza a través de </a:t>
            </a:r>
            <a:r>
              <a:rPr lang="es-ES" sz="3200" dirty="0" smtClean="0">
                <a:solidFill>
                  <a:schemeClr val="tx1"/>
                </a:solidFill>
                <a:latin typeface="Calibri" pitchFamily="34" charset="0"/>
                <a:ea typeface="Calibri" pitchFamily="34" charset="0"/>
                <a:cs typeface="Calibri" pitchFamily="34" charset="0"/>
              </a:rPr>
              <a:t>cuatro procesos</a:t>
            </a:r>
            <a:r>
              <a:rPr lang="es-ES" sz="3200" dirty="0">
                <a:solidFill>
                  <a:schemeClr val="tx1"/>
                </a:solidFill>
                <a:latin typeface="Calibri" pitchFamily="34" charset="0"/>
                <a:ea typeface="Calibri" pitchFamily="34" charset="0"/>
                <a:cs typeface="Calibri" pitchFamily="34" charset="0"/>
              </a:rPr>
              <a:t>:</a:t>
            </a:r>
          </a:p>
          <a:p>
            <a:pPr>
              <a:defRPr/>
            </a:pPr>
            <a:r>
              <a:rPr lang="es-ES" sz="3200" dirty="0">
                <a:solidFill>
                  <a:schemeClr val="tx1"/>
                </a:solidFill>
                <a:latin typeface="Calibri" pitchFamily="34" charset="0"/>
                <a:ea typeface="Calibri" pitchFamily="34" charset="0"/>
                <a:cs typeface="Calibri" pitchFamily="34" charset="0"/>
              </a:rPr>
              <a:t>1- </a:t>
            </a:r>
            <a:r>
              <a:rPr lang="es-ES" sz="3200" b="1" dirty="0">
                <a:solidFill>
                  <a:srgbClr val="C00000"/>
                </a:solidFill>
                <a:latin typeface="Calibri" pitchFamily="34" charset="0"/>
                <a:ea typeface="Calibri" pitchFamily="34" charset="0"/>
                <a:cs typeface="Calibri" pitchFamily="34" charset="0"/>
              </a:rPr>
              <a:t>La </a:t>
            </a:r>
            <a:r>
              <a:rPr lang="es-ES" sz="3200" b="1" dirty="0" smtClean="0">
                <a:solidFill>
                  <a:srgbClr val="C00000"/>
                </a:solidFill>
                <a:latin typeface="Calibri" pitchFamily="34" charset="0"/>
                <a:ea typeface="Calibri" pitchFamily="34" charset="0"/>
                <a:cs typeface="Calibri" pitchFamily="34" charset="0"/>
              </a:rPr>
              <a:t>ventilación pulmonar</a:t>
            </a:r>
            <a:r>
              <a:rPr lang="es-ES" sz="3200" dirty="0" smtClean="0">
                <a:solidFill>
                  <a:schemeClr val="tx1"/>
                </a:solidFill>
                <a:latin typeface="Calibri" pitchFamily="34" charset="0"/>
                <a:ea typeface="Calibri" pitchFamily="34" charset="0"/>
                <a:cs typeface="Calibri" pitchFamily="34" charset="0"/>
              </a:rPr>
              <a:t>.</a:t>
            </a:r>
            <a:endParaRPr lang="es-ES" sz="3200" dirty="0">
              <a:solidFill>
                <a:schemeClr val="tx1"/>
              </a:solidFill>
              <a:latin typeface="Calibri" pitchFamily="34" charset="0"/>
              <a:ea typeface="Calibri" pitchFamily="34" charset="0"/>
              <a:cs typeface="Calibri" pitchFamily="34" charset="0"/>
            </a:endParaRPr>
          </a:p>
          <a:p>
            <a:pPr>
              <a:defRPr/>
            </a:pPr>
            <a:r>
              <a:rPr lang="es-ES" sz="3200" dirty="0">
                <a:solidFill>
                  <a:schemeClr val="tx1"/>
                </a:solidFill>
                <a:latin typeface="Calibri" pitchFamily="34" charset="0"/>
                <a:ea typeface="Calibri" pitchFamily="34" charset="0"/>
                <a:cs typeface="Calibri" pitchFamily="34" charset="0"/>
              </a:rPr>
              <a:t>2- La </a:t>
            </a:r>
            <a:r>
              <a:rPr lang="es-ES" sz="3200" dirty="0" smtClean="0">
                <a:solidFill>
                  <a:schemeClr val="tx1"/>
                </a:solidFill>
                <a:latin typeface="Calibri" pitchFamily="34" charset="0"/>
                <a:ea typeface="Calibri" pitchFamily="34" charset="0"/>
                <a:cs typeface="Calibri" pitchFamily="34" charset="0"/>
              </a:rPr>
              <a:t>difusión o hematosis.</a:t>
            </a:r>
            <a:endParaRPr lang="es-ES" sz="3200" dirty="0">
              <a:solidFill>
                <a:schemeClr val="tx1"/>
              </a:solidFill>
              <a:latin typeface="Calibri" pitchFamily="34" charset="0"/>
              <a:ea typeface="Calibri" pitchFamily="34" charset="0"/>
              <a:cs typeface="Calibri" pitchFamily="34" charset="0"/>
            </a:endParaRPr>
          </a:p>
          <a:p>
            <a:pPr>
              <a:defRPr/>
            </a:pPr>
            <a:r>
              <a:rPr lang="es-ES" sz="3200" dirty="0">
                <a:solidFill>
                  <a:schemeClr val="tx1"/>
                </a:solidFill>
                <a:latin typeface="Calibri" pitchFamily="34" charset="0"/>
                <a:ea typeface="Calibri" pitchFamily="34" charset="0"/>
                <a:cs typeface="Calibri" pitchFamily="34" charset="0"/>
              </a:rPr>
              <a:t>3- El </a:t>
            </a:r>
            <a:r>
              <a:rPr lang="es-ES" sz="3200" dirty="0" smtClean="0">
                <a:solidFill>
                  <a:schemeClr val="tx1"/>
                </a:solidFill>
                <a:latin typeface="Calibri" pitchFamily="34" charset="0"/>
                <a:ea typeface="Calibri" pitchFamily="34" charset="0"/>
                <a:cs typeface="Calibri" pitchFamily="34" charset="0"/>
              </a:rPr>
              <a:t>transporte de los gases.</a:t>
            </a:r>
            <a:endParaRPr lang="es-ES" sz="3200" dirty="0">
              <a:solidFill>
                <a:schemeClr val="tx1"/>
              </a:solidFill>
              <a:latin typeface="Calibri" pitchFamily="34" charset="0"/>
              <a:ea typeface="Calibri" pitchFamily="34" charset="0"/>
              <a:cs typeface="Calibri" pitchFamily="34" charset="0"/>
            </a:endParaRPr>
          </a:p>
          <a:p>
            <a:pPr>
              <a:defRPr/>
            </a:pPr>
            <a:r>
              <a:rPr lang="es-ES" sz="3200" dirty="0">
                <a:solidFill>
                  <a:schemeClr val="tx1"/>
                </a:solidFill>
                <a:latin typeface="Calibri" pitchFamily="34" charset="0"/>
                <a:ea typeface="Calibri" pitchFamily="34" charset="0"/>
                <a:cs typeface="Calibri" pitchFamily="34" charset="0"/>
              </a:rPr>
              <a:t>4- La regulación de la ventilación.     </a:t>
            </a:r>
            <a:endParaRPr lang="es-ES" sz="3200" dirty="0"/>
          </a:p>
        </p:txBody>
      </p:sp>
      <p:sp>
        <p:nvSpPr>
          <p:cNvPr id="3" name="1 CuadroTexto"/>
          <p:cNvSpPr txBox="1">
            <a:spLocks noChangeArrowheads="1"/>
          </p:cNvSpPr>
          <p:nvPr/>
        </p:nvSpPr>
        <p:spPr bwMode="auto">
          <a:xfrm>
            <a:off x="183725" y="4077072"/>
            <a:ext cx="8704263" cy="2554545"/>
          </a:xfrm>
          <a:prstGeom prst="rect">
            <a:avLst/>
          </a:prstGeom>
          <a:noFill/>
          <a:ln w="9525">
            <a:solidFill>
              <a:srgbClr val="00B050"/>
            </a:solidFill>
            <a:prstDash val="dash"/>
            <a:miter lim="800000"/>
            <a:headEnd/>
            <a:tailEnd/>
          </a:ln>
          <a:effectLst>
            <a:glow rad="63500">
              <a:schemeClr val="accent5">
                <a:satMod val="175000"/>
                <a:alpha val="40000"/>
              </a:schemeClr>
            </a:glow>
          </a:effectLst>
        </p:spPr>
        <p:txBody>
          <a:bodyPr>
            <a:spAutoFit/>
          </a:bodyPr>
          <a:lstStyle/>
          <a:p>
            <a:pPr>
              <a:defRPr/>
            </a:pPr>
            <a:r>
              <a:rPr lang="es-MX" sz="3200" b="1" u="sng" dirty="0">
                <a:solidFill>
                  <a:srgbClr val="C00000"/>
                </a:solidFill>
                <a:latin typeface="+mj-lt"/>
              </a:rPr>
              <a:t>La ventilación </a:t>
            </a:r>
            <a:r>
              <a:rPr lang="es-MX" sz="3200" b="0" dirty="0">
                <a:solidFill>
                  <a:schemeClr val="tx1"/>
                </a:solidFill>
                <a:latin typeface="+mj-lt"/>
              </a:rPr>
              <a:t>es un proceso mecánico automático y  rítmico que garantiza la </a:t>
            </a:r>
            <a:r>
              <a:rPr lang="es-MX" sz="3200" b="0" dirty="0" smtClean="0">
                <a:solidFill>
                  <a:schemeClr val="tx1"/>
                </a:solidFill>
                <a:latin typeface="+mj-lt"/>
              </a:rPr>
              <a:t>entrada (inspiración) </a:t>
            </a:r>
            <a:r>
              <a:rPr lang="es-MX" sz="3200" b="0" dirty="0">
                <a:solidFill>
                  <a:schemeClr val="tx1"/>
                </a:solidFill>
                <a:latin typeface="+mj-lt"/>
              </a:rPr>
              <a:t>y </a:t>
            </a:r>
            <a:r>
              <a:rPr lang="es-MX" sz="3200" b="0" dirty="0" smtClean="0">
                <a:solidFill>
                  <a:schemeClr val="tx1"/>
                </a:solidFill>
                <a:latin typeface="+mj-lt"/>
              </a:rPr>
              <a:t>salida(espiración) </a:t>
            </a:r>
            <a:r>
              <a:rPr lang="es-MX" sz="3200" b="0" dirty="0">
                <a:solidFill>
                  <a:schemeClr val="tx1"/>
                </a:solidFill>
                <a:latin typeface="+mj-lt"/>
              </a:rPr>
              <a:t>del aire a través de la </a:t>
            </a:r>
            <a:r>
              <a:rPr lang="es-MX" sz="3200" b="0" dirty="0" smtClean="0">
                <a:solidFill>
                  <a:schemeClr val="tx1"/>
                </a:solidFill>
                <a:latin typeface="+mj-lt"/>
              </a:rPr>
              <a:t>vía respiratoria y por tanto </a:t>
            </a:r>
            <a:r>
              <a:rPr lang="es-MX" sz="3200" b="1" dirty="0" smtClean="0">
                <a:solidFill>
                  <a:schemeClr val="tx1"/>
                </a:solidFill>
                <a:latin typeface="+mj-lt"/>
              </a:rPr>
              <a:t>renueva el aire alveolar</a:t>
            </a:r>
            <a:r>
              <a:rPr lang="es-MX" sz="3200" b="0" dirty="0" smtClean="0">
                <a:solidFill>
                  <a:schemeClr val="tx1"/>
                </a:solidFill>
                <a:latin typeface="+mj-lt"/>
              </a:rPr>
              <a:t>. </a:t>
            </a:r>
            <a:r>
              <a:rPr lang="es-MX" sz="3200" dirty="0">
                <a:solidFill>
                  <a:srgbClr val="C00000"/>
                </a:solidFill>
                <a:latin typeface="+mj-lt"/>
              </a:rPr>
              <a:t>*</a:t>
            </a:r>
            <a:r>
              <a:rPr lang="es-MX" sz="3200" b="0" dirty="0">
                <a:solidFill>
                  <a:schemeClr val="tx1"/>
                </a:solidFill>
                <a:latin typeface="+mj-lt"/>
              </a:rPr>
              <a:t>Este proceso es regulado por el SNC.</a:t>
            </a:r>
          </a:p>
        </p:txBody>
      </p:sp>
      <p:pic>
        <p:nvPicPr>
          <p:cNvPr id="4" name="Picture 2" descr="C:\Users\Abel-Roberto\Picture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087" y="116632"/>
            <a:ext cx="9316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Arco"/>
          <p:cNvSpPr/>
          <p:nvPr/>
        </p:nvSpPr>
        <p:spPr>
          <a:xfrm>
            <a:off x="4306235" y="2102371"/>
            <a:ext cx="1692327" cy="1512168"/>
          </a:xfrm>
          <a:prstGeom prst="arc">
            <a:avLst>
              <a:gd name="adj1" fmla="val 16261810"/>
              <a:gd name="adj2" fmla="val 2522362"/>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5383932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val 2"/>
          <p:cNvSpPr>
            <a:spLocks noChangeArrowheads="1"/>
          </p:cNvSpPr>
          <p:nvPr/>
        </p:nvSpPr>
        <p:spPr bwMode="auto">
          <a:xfrm>
            <a:off x="3276600" y="476250"/>
            <a:ext cx="2592388" cy="2303463"/>
          </a:xfrm>
          <a:prstGeom prst="ellipse">
            <a:avLst/>
          </a:prstGeom>
          <a:solidFill>
            <a:srgbClr val="00CCFF"/>
          </a:solidFill>
          <a:ln w="38100">
            <a:solidFill>
              <a:schemeClr val="accent1"/>
            </a:solidFill>
            <a:round/>
            <a:headEnd/>
            <a:tailEnd/>
          </a:ln>
        </p:spPr>
        <p:txBody>
          <a:bodyPr wrap="none" anchor="ctr"/>
          <a:lstStyle/>
          <a:p>
            <a:pPr algn="ctr" fontAlgn="base">
              <a:spcBef>
                <a:spcPct val="0"/>
              </a:spcBef>
              <a:spcAft>
                <a:spcPct val="0"/>
              </a:spcAft>
            </a:pPr>
            <a:r>
              <a:rPr lang="es-ES" sz="3600" smtClean="0">
                <a:solidFill>
                  <a:prstClr val="black"/>
                </a:solidFill>
                <a:latin typeface="Arial" charset="0"/>
              </a:rPr>
              <a:t>PCO</a:t>
            </a:r>
            <a:r>
              <a:rPr lang="es-ES" sz="3600" baseline="-25000" smtClean="0">
                <a:solidFill>
                  <a:prstClr val="black"/>
                </a:solidFill>
                <a:latin typeface="Arial" charset="0"/>
              </a:rPr>
              <a:t>2</a:t>
            </a:r>
            <a:r>
              <a:rPr lang="es-ES" sz="3600" smtClean="0">
                <a:solidFill>
                  <a:prstClr val="black"/>
                </a:solidFill>
                <a:latin typeface="Arial" charset="0"/>
              </a:rPr>
              <a:t> 40</a:t>
            </a:r>
          </a:p>
        </p:txBody>
      </p:sp>
      <p:sp>
        <p:nvSpPr>
          <p:cNvPr id="19459" name="Line 3"/>
          <p:cNvSpPr>
            <a:spLocks noChangeShapeType="1"/>
          </p:cNvSpPr>
          <p:nvPr/>
        </p:nvSpPr>
        <p:spPr bwMode="auto">
          <a:xfrm>
            <a:off x="4859338" y="0"/>
            <a:ext cx="0" cy="531813"/>
          </a:xfrm>
          <a:prstGeom prst="line">
            <a:avLst/>
          </a:prstGeom>
          <a:noFill/>
          <a:ln w="444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19460" name="Rectangle 4"/>
          <p:cNvSpPr>
            <a:spLocks noChangeArrowheads="1"/>
          </p:cNvSpPr>
          <p:nvPr/>
        </p:nvSpPr>
        <p:spPr bwMode="auto">
          <a:xfrm>
            <a:off x="3492500" y="2997200"/>
            <a:ext cx="2592388" cy="2447925"/>
          </a:xfrm>
          <a:prstGeom prst="rect">
            <a:avLst/>
          </a:prstGeom>
          <a:solidFill>
            <a:srgbClr val="00CCFF"/>
          </a:solidFill>
          <a:ln w="9525">
            <a:solidFill>
              <a:schemeClr val="tx1"/>
            </a:solidFill>
            <a:miter lim="800000"/>
            <a:headEnd/>
            <a:tailEnd/>
          </a:ln>
        </p:spPr>
        <p:txBody>
          <a:bodyPr wrap="none" anchor="ctr"/>
          <a:lstStyle/>
          <a:p>
            <a:pPr algn="ctr" fontAlgn="base">
              <a:spcBef>
                <a:spcPct val="0"/>
              </a:spcBef>
              <a:spcAft>
                <a:spcPct val="0"/>
              </a:spcAft>
            </a:pPr>
            <a:endParaRPr lang="es-MX" sz="2800" smtClean="0">
              <a:solidFill>
                <a:prstClr val="black"/>
              </a:solidFill>
              <a:latin typeface="Arial" charset="0"/>
            </a:endParaRPr>
          </a:p>
        </p:txBody>
      </p:sp>
      <p:sp>
        <p:nvSpPr>
          <p:cNvPr id="19461" name="Rectangle 5"/>
          <p:cNvSpPr>
            <a:spLocks noChangeArrowheads="1"/>
          </p:cNvSpPr>
          <p:nvPr/>
        </p:nvSpPr>
        <p:spPr bwMode="auto">
          <a:xfrm>
            <a:off x="3924300" y="3716338"/>
            <a:ext cx="1800225" cy="1439862"/>
          </a:xfrm>
          <a:prstGeom prst="rect">
            <a:avLst/>
          </a:prstGeom>
          <a:solidFill>
            <a:srgbClr val="0033CC"/>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62" name="AutoShape 6"/>
          <p:cNvSpPr>
            <a:spLocks noChangeArrowheads="1"/>
          </p:cNvSpPr>
          <p:nvPr/>
        </p:nvSpPr>
        <p:spPr bwMode="auto">
          <a:xfrm>
            <a:off x="3492500" y="5661025"/>
            <a:ext cx="431800" cy="908050"/>
          </a:xfrm>
          <a:prstGeom prst="can">
            <a:avLst>
              <a:gd name="adj" fmla="val 5257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63" name="AutoShape 7"/>
          <p:cNvSpPr>
            <a:spLocks noChangeArrowheads="1"/>
          </p:cNvSpPr>
          <p:nvPr/>
        </p:nvSpPr>
        <p:spPr bwMode="auto">
          <a:xfrm>
            <a:off x="3779838"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64" name="AutoShape 8"/>
          <p:cNvSpPr>
            <a:spLocks noChangeArrowheads="1"/>
          </p:cNvSpPr>
          <p:nvPr/>
        </p:nvSpPr>
        <p:spPr bwMode="auto">
          <a:xfrm>
            <a:off x="4067175"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65" name="AutoShape 9"/>
          <p:cNvSpPr>
            <a:spLocks noChangeArrowheads="1"/>
          </p:cNvSpPr>
          <p:nvPr/>
        </p:nvSpPr>
        <p:spPr bwMode="auto">
          <a:xfrm>
            <a:off x="4427538" y="5734050"/>
            <a:ext cx="431800" cy="908050"/>
          </a:xfrm>
          <a:prstGeom prst="can">
            <a:avLst>
              <a:gd name="adj" fmla="val 62504"/>
            </a:avLst>
          </a:prstGeom>
          <a:solidFill>
            <a:srgbClr val="00CCFF"/>
          </a:solidFill>
          <a:ln w="9525">
            <a:solidFill>
              <a:schemeClr val="tx2"/>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66" name="AutoShape 10"/>
          <p:cNvSpPr>
            <a:spLocks noChangeArrowheads="1"/>
          </p:cNvSpPr>
          <p:nvPr/>
        </p:nvSpPr>
        <p:spPr bwMode="auto">
          <a:xfrm>
            <a:off x="4716463"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67" name="AutoShape 11"/>
          <p:cNvSpPr>
            <a:spLocks noChangeArrowheads="1"/>
          </p:cNvSpPr>
          <p:nvPr/>
        </p:nvSpPr>
        <p:spPr bwMode="auto">
          <a:xfrm>
            <a:off x="5003800"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68" name="AutoShape 12"/>
          <p:cNvSpPr>
            <a:spLocks noChangeArrowheads="1"/>
          </p:cNvSpPr>
          <p:nvPr/>
        </p:nvSpPr>
        <p:spPr bwMode="auto">
          <a:xfrm>
            <a:off x="5292725" y="5734050"/>
            <a:ext cx="431800" cy="908050"/>
          </a:xfrm>
          <a:prstGeom prst="can">
            <a:avLst>
              <a:gd name="adj" fmla="val 62504"/>
            </a:avLst>
          </a:prstGeom>
          <a:solidFill>
            <a:srgbClr val="00CCFF"/>
          </a:solidFill>
          <a:ln w="9525">
            <a:solidFill>
              <a:schemeClr val="tx1"/>
            </a:solidFill>
            <a:round/>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69" name="Line 13"/>
          <p:cNvSpPr>
            <a:spLocks noChangeShapeType="1"/>
          </p:cNvSpPr>
          <p:nvPr/>
        </p:nvSpPr>
        <p:spPr bwMode="auto">
          <a:xfrm>
            <a:off x="4284663" y="0"/>
            <a:ext cx="0" cy="531813"/>
          </a:xfrm>
          <a:prstGeom prst="line">
            <a:avLst/>
          </a:prstGeom>
          <a:noFill/>
          <a:ln w="444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19470" name="AutoShape 14"/>
          <p:cNvSpPr>
            <a:spLocks noChangeArrowheads="1"/>
          </p:cNvSpPr>
          <p:nvPr/>
        </p:nvSpPr>
        <p:spPr bwMode="auto">
          <a:xfrm rot="9385915">
            <a:off x="5867400" y="1125538"/>
            <a:ext cx="1079500" cy="555625"/>
          </a:xfrm>
          <a:prstGeom prst="notchedRightArrow">
            <a:avLst>
              <a:gd name="adj1" fmla="val 50000"/>
              <a:gd name="adj2" fmla="val 4857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71" name="Text Box 15"/>
          <p:cNvSpPr txBox="1">
            <a:spLocks noChangeArrowheads="1"/>
          </p:cNvSpPr>
          <p:nvPr/>
        </p:nvSpPr>
        <p:spPr bwMode="auto">
          <a:xfrm>
            <a:off x="7019925" y="765175"/>
            <a:ext cx="2124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600" smtClean="0">
                <a:solidFill>
                  <a:prstClr val="black"/>
                </a:solidFill>
              </a:rPr>
              <a:t>alvéolos</a:t>
            </a:r>
          </a:p>
        </p:txBody>
      </p:sp>
      <p:sp>
        <p:nvSpPr>
          <p:cNvPr id="19472" name="AutoShape 16"/>
          <p:cNvSpPr>
            <a:spLocks noChangeArrowheads="1"/>
          </p:cNvSpPr>
          <p:nvPr/>
        </p:nvSpPr>
        <p:spPr bwMode="auto">
          <a:xfrm rot="9385915">
            <a:off x="6084888" y="3644900"/>
            <a:ext cx="1079500" cy="555625"/>
          </a:xfrm>
          <a:prstGeom prst="notchedRightArrow">
            <a:avLst>
              <a:gd name="adj1" fmla="val 50000"/>
              <a:gd name="adj2" fmla="val 4857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73" name="AutoShape 17"/>
          <p:cNvSpPr>
            <a:spLocks noChangeArrowheads="1"/>
          </p:cNvSpPr>
          <p:nvPr/>
        </p:nvSpPr>
        <p:spPr bwMode="auto">
          <a:xfrm rot="9385915">
            <a:off x="5867400" y="6021388"/>
            <a:ext cx="1079500" cy="555625"/>
          </a:xfrm>
          <a:prstGeom prst="notchedRightArrow">
            <a:avLst>
              <a:gd name="adj1" fmla="val 50000"/>
              <a:gd name="adj2" fmla="val 48571"/>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74" name="Text Box 18"/>
          <p:cNvSpPr txBox="1">
            <a:spLocks noChangeArrowheads="1"/>
          </p:cNvSpPr>
          <p:nvPr/>
        </p:nvSpPr>
        <p:spPr bwMode="auto">
          <a:xfrm>
            <a:off x="7092950" y="5734050"/>
            <a:ext cx="1692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600" smtClean="0">
                <a:solidFill>
                  <a:prstClr val="black"/>
                </a:solidFill>
              </a:rPr>
              <a:t>tejidos</a:t>
            </a:r>
          </a:p>
        </p:txBody>
      </p:sp>
      <p:sp>
        <p:nvSpPr>
          <p:cNvPr id="19475" name="AutoShape 19"/>
          <p:cNvSpPr>
            <a:spLocks noChangeArrowheads="1"/>
          </p:cNvSpPr>
          <p:nvPr/>
        </p:nvSpPr>
        <p:spPr bwMode="auto">
          <a:xfrm rot="2462292">
            <a:off x="2339975" y="2708275"/>
            <a:ext cx="1079500" cy="339725"/>
          </a:xfrm>
          <a:prstGeom prst="notchedRightArrow">
            <a:avLst>
              <a:gd name="adj1" fmla="val 50000"/>
              <a:gd name="adj2" fmla="val 79439"/>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76" name="Text Box 20"/>
          <p:cNvSpPr txBox="1">
            <a:spLocks noChangeArrowheads="1"/>
          </p:cNvSpPr>
          <p:nvPr/>
        </p:nvSpPr>
        <p:spPr bwMode="auto">
          <a:xfrm>
            <a:off x="323850" y="2276475"/>
            <a:ext cx="25193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200" smtClean="0">
                <a:solidFill>
                  <a:prstClr val="black"/>
                </a:solidFill>
              </a:rPr>
              <a:t>Capilares pulmonares</a:t>
            </a:r>
          </a:p>
        </p:txBody>
      </p:sp>
      <p:sp>
        <p:nvSpPr>
          <p:cNvPr id="19477" name="AutoShape 21"/>
          <p:cNvSpPr>
            <a:spLocks noChangeArrowheads="1"/>
          </p:cNvSpPr>
          <p:nvPr/>
        </p:nvSpPr>
        <p:spPr bwMode="auto">
          <a:xfrm rot="-1218567">
            <a:off x="2195513" y="5661025"/>
            <a:ext cx="1079500" cy="339725"/>
          </a:xfrm>
          <a:prstGeom prst="notchedRightArrow">
            <a:avLst>
              <a:gd name="adj1" fmla="val 50000"/>
              <a:gd name="adj2" fmla="val 79439"/>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19478" name="Text Box 22"/>
          <p:cNvSpPr txBox="1">
            <a:spLocks noChangeArrowheads="1"/>
          </p:cNvSpPr>
          <p:nvPr/>
        </p:nvSpPr>
        <p:spPr bwMode="auto">
          <a:xfrm>
            <a:off x="323850" y="5300663"/>
            <a:ext cx="25193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200" smtClean="0">
                <a:solidFill>
                  <a:prstClr val="black"/>
                </a:solidFill>
              </a:rPr>
              <a:t>Capilares tisulares</a:t>
            </a:r>
          </a:p>
        </p:txBody>
      </p:sp>
      <p:sp>
        <p:nvSpPr>
          <p:cNvPr id="74775" name="Text Box 23"/>
          <p:cNvSpPr txBox="1">
            <a:spLocks noChangeArrowheads="1"/>
          </p:cNvSpPr>
          <p:nvPr/>
        </p:nvSpPr>
        <p:spPr bwMode="auto">
          <a:xfrm>
            <a:off x="3492500" y="2997200"/>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2400" smtClean="0">
                <a:solidFill>
                  <a:prstClr val="black"/>
                </a:solidFill>
              </a:rPr>
              <a:t>PCO</a:t>
            </a:r>
            <a:r>
              <a:rPr lang="es-ES" sz="2400" baseline="-25000" smtClean="0">
                <a:solidFill>
                  <a:prstClr val="black"/>
                </a:solidFill>
              </a:rPr>
              <a:t>2</a:t>
            </a:r>
            <a:r>
              <a:rPr lang="es-ES" sz="2400" smtClean="0">
                <a:solidFill>
                  <a:prstClr val="black"/>
                </a:solidFill>
              </a:rPr>
              <a:t>45</a:t>
            </a:r>
          </a:p>
        </p:txBody>
      </p:sp>
      <p:sp>
        <p:nvSpPr>
          <p:cNvPr id="74776" name="Text Box 24"/>
          <p:cNvSpPr txBox="1">
            <a:spLocks noChangeArrowheads="1"/>
          </p:cNvSpPr>
          <p:nvPr/>
        </p:nvSpPr>
        <p:spPr bwMode="auto">
          <a:xfrm>
            <a:off x="4932363" y="2997200"/>
            <a:ext cx="1512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2400" smtClean="0">
                <a:solidFill>
                  <a:prstClr val="black"/>
                </a:solidFill>
              </a:rPr>
              <a:t>PCO</a:t>
            </a:r>
            <a:r>
              <a:rPr lang="es-ES" sz="2400" baseline="-25000" smtClean="0">
                <a:solidFill>
                  <a:prstClr val="black"/>
                </a:solidFill>
              </a:rPr>
              <a:t>2 </a:t>
            </a:r>
            <a:r>
              <a:rPr lang="es-ES" sz="2400" smtClean="0">
                <a:solidFill>
                  <a:prstClr val="black"/>
                </a:solidFill>
              </a:rPr>
              <a:t>40</a:t>
            </a:r>
          </a:p>
        </p:txBody>
      </p:sp>
      <p:sp>
        <p:nvSpPr>
          <p:cNvPr id="19481" name="Text Box 25"/>
          <p:cNvSpPr txBox="1">
            <a:spLocks noChangeArrowheads="1"/>
          </p:cNvSpPr>
          <p:nvPr/>
        </p:nvSpPr>
        <p:spPr bwMode="auto">
          <a:xfrm>
            <a:off x="6084888" y="5300663"/>
            <a:ext cx="129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endParaRPr lang="es-MX" sz="6000" b="0" smtClean="0">
              <a:solidFill>
                <a:prstClr val="black"/>
              </a:solidFill>
            </a:endParaRPr>
          </a:p>
        </p:txBody>
      </p:sp>
      <p:sp>
        <p:nvSpPr>
          <p:cNvPr id="74778" name="Text Box 26"/>
          <p:cNvSpPr txBox="1">
            <a:spLocks noChangeArrowheads="1"/>
          </p:cNvSpPr>
          <p:nvPr/>
        </p:nvSpPr>
        <p:spPr bwMode="auto">
          <a:xfrm>
            <a:off x="5148263" y="5589588"/>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1800" smtClean="0">
                <a:solidFill>
                  <a:prstClr val="black"/>
                </a:solidFill>
              </a:rPr>
              <a:t>          </a:t>
            </a:r>
            <a:r>
              <a:rPr lang="es-ES" sz="2400" smtClean="0">
                <a:solidFill>
                  <a:prstClr val="black"/>
                </a:solidFill>
              </a:rPr>
              <a:t>PCO</a:t>
            </a:r>
            <a:r>
              <a:rPr lang="es-ES" sz="2400" baseline="-25000" smtClean="0">
                <a:solidFill>
                  <a:prstClr val="black"/>
                </a:solidFill>
              </a:rPr>
              <a:t>2 </a:t>
            </a:r>
            <a:r>
              <a:rPr lang="es-ES" sz="2400" smtClean="0">
                <a:solidFill>
                  <a:prstClr val="black"/>
                </a:solidFill>
              </a:rPr>
              <a:t> 45</a:t>
            </a:r>
          </a:p>
        </p:txBody>
      </p:sp>
      <p:sp>
        <p:nvSpPr>
          <p:cNvPr id="74779" name="Text Box 27"/>
          <p:cNvSpPr txBox="1">
            <a:spLocks noChangeArrowheads="1"/>
          </p:cNvSpPr>
          <p:nvPr/>
        </p:nvSpPr>
        <p:spPr bwMode="auto">
          <a:xfrm>
            <a:off x="3276600" y="4005263"/>
            <a:ext cx="1079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2400" smtClean="0">
                <a:solidFill>
                  <a:prstClr val="black"/>
                </a:solidFill>
              </a:rPr>
              <a:t>PCO</a:t>
            </a:r>
            <a:r>
              <a:rPr lang="es-ES" sz="2400" baseline="-25000" smtClean="0">
                <a:solidFill>
                  <a:prstClr val="black"/>
                </a:solidFill>
              </a:rPr>
              <a:t>2</a:t>
            </a:r>
            <a:r>
              <a:rPr lang="es-ES" sz="2400" smtClean="0">
                <a:solidFill>
                  <a:prstClr val="black"/>
                </a:solidFill>
              </a:rPr>
              <a:t>45</a:t>
            </a:r>
          </a:p>
        </p:txBody>
      </p:sp>
      <p:sp>
        <p:nvSpPr>
          <p:cNvPr id="74780" name="Text Box 28"/>
          <p:cNvSpPr txBox="1">
            <a:spLocks noChangeArrowheads="1"/>
          </p:cNvSpPr>
          <p:nvPr/>
        </p:nvSpPr>
        <p:spPr bwMode="auto">
          <a:xfrm>
            <a:off x="3348038" y="6021388"/>
            <a:ext cx="244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1800" smtClean="0">
                <a:solidFill>
                  <a:prstClr val="black"/>
                </a:solidFill>
              </a:rPr>
              <a:t>         </a:t>
            </a:r>
            <a:r>
              <a:rPr lang="es-ES" sz="2400" smtClean="0">
                <a:solidFill>
                  <a:srgbClr val="1F497D"/>
                </a:solidFill>
              </a:rPr>
              <a:t>PCO</a:t>
            </a:r>
            <a:r>
              <a:rPr lang="es-ES" sz="2400" baseline="-25000" smtClean="0">
                <a:solidFill>
                  <a:srgbClr val="1F497D"/>
                </a:solidFill>
              </a:rPr>
              <a:t>2</a:t>
            </a:r>
            <a:r>
              <a:rPr lang="es-ES" sz="2400" smtClean="0">
                <a:solidFill>
                  <a:srgbClr val="FFFF00"/>
                </a:solidFill>
              </a:rPr>
              <a:t> </a:t>
            </a:r>
            <a:r>
              <a:rPr lang="es-ES" sz="2400" smtClean="0">
                <a:solidFill>
                  <a:srgbClr val="1F497D"/>
                </a:solidFill>
              </a:rPr>
              <a:t>46</a:t>
            </a:r>
          </a:p>
        </p:txBody>
      </p:sp>
      <p:sp>
        <p:nvSpPr>
          <p:cNvPr id="19485" name="Text Box 29"/>
          <p:cNvSpPr txBox="1">
            <a:spLocks noChangeArrowheads="1"/>
          </p:cNvSpPr>
          <p:nvPr/>
        </p:nvSpPr>
        <p:spPr bwMode="auto">
          <a:xfrm>
            <a:off x="7019925" y="3357563"/>
            <a:ext cx="21240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600" smtClean="0">
                <a:solidFill>
                  <a:prstClr val="black"/>
                </a:solidFill>
              </a:rPr>
              <a:t>sistema arterial</a:t>
            </a:r>
          </a:p>
        </p:txBody>
      </p:sp>
      <p:sp>
        <p:nvSpPr>
          <p:cNvPr id="74782" name="Rectangle 30"/>
          <p:cNvSpPr>
            <a:spLocks noChangeArrowheads="1"/>
          </p:cNvSpPr>
          <p:nvPr/>
        </p:nvSpPr>
        <p:spPr bwMode="auto">
          <a:xfrm>
            <a:off x="5219700" y="4076700"/>
            <a:ext cx="1077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s-ES" sz="2400" b="1" smtClean="0">
                <a:solidFill>
                  <a:prstClr val="black"/>
                </a:solidFill>
                <a:latin typeface="Arial" charset="0"/>
              </a:rPr>
              <a:t>PCO</a:t>
            </a:r>
            <a:r>
              <a:rPr lang="es-ES" sz="2400" b="1" baseline="-25000" smtClean="0">
                <a:solidFill>
                  <a:prstClr val="black"/>
                </a:solidFill>
                <a:latin typeface="Arial" charset="0"/>
              </a:rPr>
              <a:t>2 </a:t>
            </a:r>
            <a:r>
              <a:rPr lang="es-ES" sz="2400" b="1" smtClean="0">
                <a:solidFill>
                  <a:prstClr val="black"/>
                </a:solidFill>
                <a:latin typeface="Arial" charset="0"/>
              </a:rPr>
              <a:t>40</a:t>
            </a:r>
          </a:p>
        </p:txBody>
      </p:sp>
      <p:sp>
        <p:nvSpPr>
          <p:cNvPr id="74784" name="AutoShape 32"/>
          <p:cNvSpPr>
            <a:spLocks noChangeArrowheads="1"/>
          </p:cNvSpPr>
          <p:nvPr/>
        </p:nvSpPr>
        <p:spPr bwMode="auto">
          <a:xfrm>
            <a:off x="5003800" y="4797425"/>
            <a:ext cx="504825" cy="936625"/>
          </a:xfrm>
          <a:prstGeom prst="upArrow">
            <a:avLst>
              <a:gd name="adj1" fmla="val 50000"/>
              <a:gd name="adj2" fmla="val 46384"/>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4785" name="AutoShape 33"/>
          <p:cNvSpPr>
            <a:spLocks noChangeArrowheads="1"/>
          </p:cNvSpPr>
          <p:nvPr/>
        </p:nvSpPr>
        <p:spPr bwMode="auto">
          <a:xfrm>
            <a:off x="4500563" y="4941888"/>
            <a:ext cx="504825" cy="792162"/>
          </a:xfrm>
          <a:prstGeom prst="upArrow">
            <a:avLst>
              <a:gd name="adj1" fmla="val 50000"/>
              <a:gd name="adj2" fmla="val 39230"/>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4786" name="AutoShape 34"/>
          <p:cNvSpPr>
            <a:spLocks noChangeArrowheads="1"/>
          </p:cNvSpPr>
          <p:nvPr/>
        </p:nvSpPr>
        <p:spPr bwMode="auto">
          <a:xfrm>
            <a:off x="4067175" y="5084763"/>
            <a:ext cx="431800" cy="647700"/>
          </a:xfrm>
          <a:prstGeom prst="upArrow">
            <a:avLst>
              <a:gd name="adj1" fmla="val 50000"/>
              <a:gd name="adj2" fmla="val 37500"/>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4787" name="AutoShape 35"/>
          <p:cNvSpPr>
            <a:spLocks noChangeArrowheads="1"/>
          </p:cNvSpPr>
          <p:nvPr/>
        </p:nvSpPr>
        <p:spPr bwMode="auto">
          <a:xfrm>
            <a:off x="5003800" y="2349500"/>
            <a:ext cx="431800" cy="647700"/>
          </a:xfrm>
          <a:prstGeom prst="upArrow">
            <a:avLst>
              <a:gd name="adj1" fmla="val 50000"/>
              <a:gd name="adj2" fmla="val 37500"/>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4788" name="AutoShape 36"/>
          <p:cNvSpPr>
            <a:spLocks noChangeArrowheads="1"/>
          </p:cNvSpPr>
          <p:nvPr/>
        </p:nvSpPr>
        <p:spPr bwMode="auto">
          <a:xfrm>
            <a:off x="4500563" y="2205038"/>
            <a:ext cx="504825" cy="792162"/>
          </a:xfrm>
          <a:prstGeom prst="upArrow">
            <a:avLst>
              <a:gd name="adj1" fmla="val 50000"/>
              <a:gd name="adj2" fmla="val 39230"/>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74789" name="AutoShape 37"/>
          <p:cNvSpPr>
            <a:spLocks noChangeArrowheads="1"/>
          </p:cNvSpPr>
          <p:nvPr/>
        </p:nvSpPr>
        <p:spPr bwMode="auto">
          <a:xfrm>
            <a:off x="3995738" y="2060575"/>
            <a:ext cx="504825" cy="936625"/>
          </a:xfrm>
          <a:prstGeom prst="upArrow">
            <a:avLst>
              <a:gd name="adj1" fmla="val 50000"/>
              <a:gd name="adj2" fmla="val 46384"/>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endParaRPr lang="es-MX" sz="2000" b="1" smtClean="0">
              <a:solidFill>
                <a:prstClr val="black"/>
              </a:solidFill>
              <a:latin typeface="Arial" charset="0"/>
            </a:endParaRPr>
          </a:p>
        </p:txBody>
      </p:sp>
    </p:spTree>
    <p:extLst>
      <p:ext uri="{BB962C8B-B14F-4D97-AF65-F5344CB8AC3E}">
        <p14:creationId xmlns:p14="http://schemas.microsoft.com/office/powerpoint/2010/main" val="27705893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4780"/>
                                        </p:tgtEl>
                                        <p:attrNameLst>
                                          <p:attrName>style.visibility</p:attrName>
                                        </p:attrNameLst>
                                      </p:cBhvr>
                                      <p:to>
                                        <p:strVal val="visible"/>
                                      </p:to>
                                    </p:set>
                                    <p:animEffect transition="in" filter="fade">
                                      <p:cBhvr>
                                        <p:cTn id="7" dur="1000"/>
                                        <p:tgtEl>
                                          <p:spTgt spid="74780"/>
                                        </p:tgtEl>
                                      </p:cBhvr>
                                    </p:animEffect>
                                    <p:anim calcmode="lin" valueType="num">
                                      <p:cBhvr>
                                        <p:cTn id="8" dur="1000" fill="hold"/>
                                        <p:tgtEl>
                                          <p:spTgt spid="74780"/>
                                        </p:tgtEl>
                                        <p:attrNameLst>
                                          <p:attrName>ppt_x</p:attrName>
                                        </p:attrNameLst>
                                      </p:cBhvr>
                                      <p:tavLst>
                                        <p:tav tm="0">
                                          <p:val>
                                            <p:strVal val="#ppt_x"/>
                                          </p:val>
                                        </p:tav>
                                        <p:tav tm="100000">
                                          <p:val>
                                            <p:strVal val="#ppt_x"/>
                                          </p:val>
                                        </p:tav>
                                      </p:tavLst>
                                    </p:anim>
                                    <p:anim calcmode="lin" valueType="num">
                                      <p:cBhvr>
                                        <p:cTn id="9" dur="1000" fill="hold"/>
                                        <p:tgtEl>
                                          <p:spTgt spid="7478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4778"/>
                                        </p:tgtEl>
                                        <p:attrNameLst>
                                          <p:attrName>style.visibility</p:attrName>
                                        </p:attrNameLst>
                                      </p:cBhvr>
                                      <p:to>
                                        <p:strVal val="visible"/>
                                      </p:to>
                                    </p:set>
                                    <p:animEffect transition="in" filter="fade">
                                      <p:cBhvr>
                                        <p:cTn id="14" dur="1000"/>
                                        <p:tgtEl>
                                          <p:spTgt spid="74778"/>
                                        </p:tgtEl>
                                      </p:cBhvr>
                                    </p:animEffect>
                                    <p:anim calcmode="lin" valueType="num">
                                      <p:cBhvr>
                                        <p:cTn id="15" dur="1000" fill="hold"/>
                                        <p:tgtEl>
                                          <p:spTgt spid="74778"/>
                                        </p:tgtEl>
                                        <p:attrNameLst>
                                          <p:attrName>ppt_x</p:attrName>
                                        </p:attrNameLst>
                                      </p:cBhvr>
                                      <p:tavLst>
                                        <p:tav tm="0">
                                          <p:val>
                                            <p:strVal val="#ppt_x"/>
                                          </p:val>
                                        </p:tav>
                                        <p:tav tm="100000">
                                          <p:val>
                                            <p:strVal val="#ppt_x"/>
                                          </p:val>
                                        </p:tav>
                                      </p:tavLst>
                                    </p:anim>
                                    <p:anim calcmode="lin" valueType="num">
                                      <p:cBhvr>
                                        <p:cTn id="16" dur="1000" fill="hold"/>
                                        <p:tgtEl>
                                          <p:spTgt spid="7477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4782"/>
                                        </p:tgtEl>
                                        <p:attrNameLst>
                                          <p:attrName>style.visibility</p:attrName>
                                        </p:attrNameLst>
                                      </p:cBhvr>
                                      <p:to>
                                        <p:strVal val="visible"/>
                                      </p:to>
                                    </p:set>
                                    <p:animEffect transition="in" filter="fade">
                                      <p:cBhvr>
                                        <p:cTn id="21" dur="1000"/>
                                        <p:tgtEl>
                                          <p:spTgt spid="74782"/>
                                        </p:tgtEl>
                                      </p:cBhvr>
                                    </p:animEffect>
                                    <p:anim calcmode="lin" valueType="num">
                                      <p:cBhvr>
                                        <p:cTn id="22" dur="1000" fill="hold"/>
                                        <p:tgtEl>
                                          <p:spTgt spid="74782"/>
                                        </p:tgtEl>
                                        <p:attrNameLst>
                                          <p:attrName>ppt_x</p:attrName>
                                        </p:attrNameLst>
                                      </p:cBhvr>
                                      <p:tavLst>
                                        <p:tav tm="0">
                                          <p:val>
                                            <p:strVal val="#ppt_x"/>
                                          </p:val>
                                        </p:tav>
                                        <p:tav tm="100000">
                                          <p:val>
                                            <p:strVal val="#ppt_x"/>
                                          </p:val>
                                        </p:tav>
                                      </p:tavLst>
                                    </p:anim>
                                    <p:anim calcmode="lin" valueType="num">
                                      <p:cBhvr>
                                        <p:cTn id="23" dur="1000" fill="hold"/>
                                        <p:tgtEl>
                                          <p:spTgt spid="7478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4784"/>
                                        </p:tgtEl>
                                        <p:attrNameLst>
                                          <p:attrName>style.visibility</p:attrName>
                                        </p:attrNameLst>
                                      </p:cBhvr>
                                      <p:to>
                                        <p:strVal val="visible"/>
                                      </p:to>
                                    </p:set>
                                    <p:animEffect transition="in" filter="fade">
                                      <p:cBhvr>
                                        <p:cTn id="28" dur="1000"/>
                                        <p:tgtEl>
                                          <p:spTgt spid="74784"/>
                                        </p:tgtEl>
                                      </p:cBhvr>
                                    </p:animEffect>
                                    <p:anim calcmode="lin" valueType="num">
                                      <p:cBhvr>
                                        <p:cTn id="29" dur="1000" fill="hold"/>
                                        <p:tgtEl>
                                          <p:spTgt spid="74784"/>
                                        </p:tgtEl>
                                        <p:attrNameLst>
                                          <p:attrName>ppt_x</p:attrName>
                                        </p:attrNameLst>
                                      </p:cBhvr>
                                      <p:tavLst>
                                        <p:tav tm="0">
                                          <p:val>
                                            <p:strVal val="#ppt_x"/>
                                          </p:val>
                                        </p:tav>
                                        <p:tav tm="100000">
                                          <p:val>
                                            <p:strVal val="#ppt_x"/>
                                          </p:val>
                                        </p:tav>
                                      </p:tavLst>
                                    </p:anim>
                                    <p:anim calcmode="lin" valueType="num">
                                      <p:cBhvr>
                                        <p:cTn id="30" dur="1000" fill="hold"/>
                                        <p:tgtEl>
                                          <p:spTgt spid="7478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4785"/>
                                        </p:tgtEl>
                                        <p:attrNameLst>
                                          <p:attrName>style.visibility</p:attrName>
                                        </p:attrNameLst>
                                      </p:cBhvr>
                                      <p:to>
                                        <p:strVal val="visible"/>
                                      </p:to>
                                    </p:set>
                                    <p:animEffect transition="in" filter="fade">
                                      <p:cBhvr>
                                        <p:cTn id="33" dur="1000"/>
                                        <p:tgtEl>
                                          <p:spTgt spid="74785"/>
                                        </p:tgtEl>
                                      </p:cBhvr>
                                    </p:animEffect>
                                    <p:anim calcmode="lin" valueType="num">
                                      <p:cBhvr>
                                        <p:cTn id="34" dur="1000" fill="hold"/>
                                        <p:tgtEl>
                                          <p:spTgt spid="74785"/>
                                        </p:tgtEl>
                                        <p:attrNameLst>
                                          <p:attrName>ppt_x</p:attrName>
                                        </p:attrNameLst>
                                      </p:cBhvr>
                                      <p:tavLst>
                                        <p:tav tm="0">
                                          <p:val>
                                            <p:strVal val="#ppt_x"/>
                                          </p:val>
                                        </p:tav>
                                        <p:tav tm="100000">
                                          <p:val>
                                            <p:strVal val="#ppt_x"/>
                                          </p:val>
                                        </p:tav>
                                      </p:tavLst>
                                    </p:anim>
                                    <p:anim calcmode="lin" valueType="num">
                                      <p:cBhvr>
                                        <p:cTn id="35" dur="1000" fill="hold"/>
                                        <p:tgtEl>
                                          <p:spTgt spid="7478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4786"/>
                                        </p:tgtEl>
                                        <p:attrNameLst>
                                          <p:attrName>style.visibility</p:attrName>
                                        </p:attrNameLst>
                                      </p:cBhvr>
                                      <p:to>
                                        <p:strVal val="visible"/>
                                      </p:to>
                                    </p:set>
                                    <p:animEffect transition="in" filter="fade">
                                      <p:cBhvr>
                                        <p:cTn id="38" dur="1000"/>
                                        <p:tgtEl>
                                          <p:spTgt spid="74786"/>
                                        </p:tgtEl>
                                      </p:cBhvr>
                                    </p:animEffect>
                                    <p:anim calcmode="lin" valueType="num">
                                      <p:cBhvr>
                                        <p:cTn id="39" dur="1000" fill="hold"/>
                                        <p:tgtEl>
                                          <p:spTgt spid="74786"/>
                                        </p:tgtEl>
                                        <p:attrNameLst>
                                          <p:attrName>ppt_x</p:attrName>
                                        </p:attrNameLst>
                                      </p:cBhvr>
                                      <p:tavLst>
                                        <p:tav tm="0">
                                          <p:val>
                                            <p:strVal val="#ppt_x"/>
                                          </p:val>
                                        </p:tav>
                                        <p:tav tm="100000">
                                          <p:val>
                                            <p:strVal val="#ppt_x"/>
                                          </p:val>
                                        </p:tav>
                                      </p:tavLst>
                                    </p:anim>
                                    <p:anim calcmode="lin" valueType="num">
                                      <p:cBhvr>
                                        <p:cTn id="40" dur="1000" fill="hold"/>
                                        <p:tgtEl>
                                          <p:spTgt spid="74786"/>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4779"/>
                                        </p:tgtEl>
                                        <p:attrNameLst>
                                          <p:attrName>style.visibility</p:attrName>
                                        </p:attrNameLst>
                                      </p:cBhvr>
                                      <p:to>
                                        <p:strVal val="visible"/>
                                      </p:to>
                                    </p:set>
                                    <p:animEffect transition="in" filter="fade">
                                      <p:cBhvr>
                                        <p:cTn id="45" dur="1000"/>
                                        <p:tgtEl>
                                          <p:spTgt spid="74779"/>
                                        </p:tgtEl>
                                      </p:cBhvr>
                                    </p:animEffect>
                                    <p:anim calcmode="lin" valueType="num">
                                      <p:cBhvr>
                                        <p:cTn id="46" dur="1000" fill="hold"/>
                                        <p:tgtEl>
                                          <p:spTgt spid="74779"/>
                                        </p:tgtEl>
                                        <p:attrNameLst>
                                          <p:attrName>ppt_x</p:attrName>
                                        </p:attrNameLst>
                                      </p:cBhvr>
                                      <p:tavLst>
                                        <p:tav tm="0">
                                          <p:val>
                                            <p:strVal val="#ppt_x"/>
                                          </p:val>
                                        </p:tav>
                                        <p:tav tm="100000">
                                          <p:val>
                                            <p:strVal val="#ppt_x"/>
                                          </p:val>
                                        </p:tav>
                                      </p:tavLst>
                                    </p:anim>
                                    <p:anim calcmode="lin" valueType="num">
                                      <p:cBhvr>
                                        <p:cTn id="47" dur="1000" fill="hold"/>
                                        <p:tgtEl>
                                          <p:spTgt spid="74779"/>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4775"/>
                                        </p:tgtEl>
                                        <p:attrNameLst>
                                          <p:attrName>style.visibility</p:attrName>
                                        </p:attrNameLst>
                                      </p:cBhvr>
                                      <p:to>
                                        <p:strVal val="visible"/>
                                      </p:to>
                                    </p:set>
                                    <p:animEffect transition="in" filter="fade">
                                      <p:cBhvr>
                                        <p:cTn id="52" dur="1000"/>
                                        <p:tgtEl>
                                          <p:spTgt spid="74775"/>
                                        </p:tgtEl>
                                      </p:cBhvr>
                                    </p:animEffect>
                                    <p:anim calcmode="lin" valueType="num">
                                      <p:cBhvr>
                                        <p:cTn id="53" dur="1000" fill="hold"/>
                                        <p:tgtEl>
                                          <p:spTgt spid="74775"/>
                                        </p:tgtEl>
                                        <p:attrNameLst>
                                          <p:attrName>ppt_x</p:attrName>
                                        </p:attrNameLst>
                                      </p:cBhvr>
                                      <p:tavLst>
                                        <p:tav tm="0">
                                          <p:val>
                                            <p:strVal val="#ppt_x"/>
                                          </p:val>
                                        </p:tav>
                                        <p:tav tm="100000">
                                          <p:val>
                                            <p:strVal val="#ppt_x"/>
                                          </p:val>
                                        </p:tav>
                                      </p:tavLst>
                                    </p:anim>
                                    <p:anim calcmode="lin" valueType="num">
                                      <p:cBhvr>
                                        <p:cTn id="54" dur="1000" fill="hold"/>
                                        <p:tgtEl>
                                          <p:spTgt spid="74775"/>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4789"/>
                                        </p:tgtEl>
                                        <p:attrNameLst>
                                          <p:attrName>style.visibility</p:attrName>
                                        </p:attrNameLst>
                                      </p:cBhvr>
                                      <p:to>
                                        <p:strVal val="visible"/>
                                      </p:to>
                                    </p:set>
                                    <p:animEffect transition="in" filter="fade">
                                      <p:cBhvr>
                                        <p:cTn id="59" dur="1000"/>
                                        <p:tgtEl>
                                          <p:spTgt spid="74789"/>
                                        </p:tgtEl>
                                      </p:cBhvr>
                                    </p:animEffect>
                                    <p:anim calcmode="lin" valueType="num">
                                      <p:cBhvr>
                                        <p:cTn id="60" dur="1000" fill="hold"/>
                                        <p:tgtEl>
                                          <p:spTgt spid="74789"/>
                                        </p:tgtEl>
                                        <p:attrNameLst>
                                          <p:attrName>ppt_x</p:attrName>
                                        </p:attrNameLst>
                                      </p:cBhvr>
                                      <p:tavLst>
                                        <p:tav tm="0">
                                          <p:val>
                                            <p:strVal val="#ppt_x"/>
                                          </p:val>
                                        </p:tav>
                                        <p:tav tm="100000">
                                          <p:val>
                                            <p:strVal val="#ppt_x"/>
                                          </p:val>
                                        </p:tav>
                                      </p:tavLst>
                                    </p:anim>
                                    <p:anim calcmode="lin" valueType="num">
                                      <p:cBhvr>
                                        <p:cTn id="61" dur="1000" fill="hold"/>
                                        <p:tgtEl>
                                          <p:spTgt spid="7478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4788"/>
                                        </p:tgtEl>
                                        <p:attrNameLst>
                                          <p:attrName>style.visibility</p:attrName>
                                        </p:attrNameLst>
                                      </p:cBhvr>
                                      <p:to>
                                        <p:strVal val="visible"/>
                                      </p:to>
                                    </p:set>
                                    <p:animEffect transition="in" filter="fade">
                                      <p:cBhvr>
                                        <p:cTn id="64" dur="1000"/>
                                        <p:tgtEl>
                                          <p:spTgt spid="74788"/>
                                        </p:tgtEl>
                                      </p:cBhvr>
                                    </p:animEffect>
                                    <p:anim calcmode="lin" valueType="num">
                                      <p:cBhvr>
                                        <p:cTn id="65" dur="1000" fill="hold"/>
                                        <p:tgtEl>
                                          <p:spTgt spid="74788"/>
                                        </p:tgtEl>
                                        <p:attrNameLst>
                                          <p:attrName>ppt_x</p:attrName>
                                        </p:attrNameLst>
                                      </p:cBhvr>
                                      <p:tavLst>
                                        <p:tav tm="0">
                                          <p:val>
                                            <p:strVal val="#ppt_x"/>
                                          </p:val>
                                        </p:tav>
                                        <p:tav tm="100000">
                                          <p:val>
                                            <p:strVal val="#ppt_x"/>
                                          </p:val>
                                        </p:tav>
                                      </p:tavLst>
                                    </p:anim>
                                    <p:anim calcmode="lin" valueType="num">
                                      <p:cBhvr>
                                        <p:cTn id="66" dur="1000" fill="hold"/>
                                        <p:tgtEl>
                                          <p:spTgt spid="7478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4787"/>
                                        </p:tgtEl>
                                        <p:attrNameLst>
                                          <p:attrName>style.visibility</p:attrName>
                                        </p:attrNameLst>
                                      </p:cBhvr>
                                      <p:to>
                                        <p:strVal val="visible"/>
                                      </p:to>
                                    </p:set>
                                    <p:animEffect transition="in" filter="fade">
                                      <p:cBhvr>
                                        <p:cTn id="69" dur="1000"/>
                                        <p:tgtEl>
                                          <p:spTgt spid="74787"/>
                                        </p:tgtEl>
                                      </p:cBhvr>
                                    </p:animEffect>
                                    <p:anim calcmode="lin" valueType="num">
                                      <p:cBhvr>
                                        <p:cTn id="70" dur="1000" fill="hold"/>
                                        <p:tgtEl>
                                          <p:spTgt spid="74787"/>
                                        </p:tgtEl>
                                        <p:attrNameLst>
                                          <p:attrName>ppt_x</p:attrName>
                                        </p:attrNameLst>
                                      </p:cBhvr>
                                      <p:tavLst>
                                        <p:tav tm="0">
                                          <p:val>
                                            <p:strVal val="#ppt_x"/>
                                          </p:val>
                                        </p:tav>
                                        <p:tav tm="100000">
                                          <p:val>
                                            <p:strVal val="#ppt_x"/>
                                          </p:val>
                                        </p:tav>
                                      </p:tavLst>
                                    </p:anim>
                                    <p:anim calcmode="lin" valueType="num">
                                      <p:cBhvr>
                                        <p:cTn id="71" dur="1000" fill="hold"/>
                                        <p:tgtEl>
                                          <p:spTgt spid="74787"/>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2" presetClass="entr" presetSubtype="0" fill="hold" nodeType="clickEffect">
                                  <p:stCondLst>
                                    <p:cond delay="0"/>
                                  </p:stCondLst>
                                  <p:childTnLst>
                                    <p:set>
                                      <p:cBhvr>
                                        <p:cTn id="75" dur="1" fill="hold">
                                          <p:stCondLst>
                                            <p:cond delay="0"/>
                                          </p:stCondLst>
                                        </p:cTn>
                                        <p:tgtEl>
                                          <p:spTgt spid="74754">
                                            <p:txEl>
                                              <p:pRg st="0" end="0"/>
                                            </p:txEl>
                                          </p:spTgt>
                                        </p:tgtEl>
                                        <p:attrNameLst>
                                          <p:attrName>style.visibility</p:attrName>
                                        </p:attrNameLst>
                                      </p:cBhvr>
                                      <p:to>
                                        <p:strVal val="visible"/>
                                      </p:to>
                                    </p:set>
                                    <p:animEffect transition="in" filter="fade">
                                      <p:cBhvr>
                                        <p:cTn id="76" dur="1000"/>
                                        <p:tgtEl>
                                          <p:spTgt spid="74754">
                                            <p:txEl>
                                              <p:pRg st="0" end="0"/>
                                            </p:txEl>
                                          </p:spTgt>
                                        </p:tgtEl>
                                      </p:cBhvr>
                                    </p:animEffect>
                                    <p:anim calcmode="lin" valueType="num">
                                      <p:cBhvr>
                                        <p:cTn id="77" dur="1000" fill="hold"/>
                                        <p:tgtEl>
                                          <p:spTgt spid="74754">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747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74776"/>
                                        </p:tgtEl>
                                        <p:attrNameLst>
                                          <p:attrName>style.visibility</p:attrName>
                                        </p:attrNameLst>
                                      </p:cBhvr>
                                      <p:to>
                                        <p:strVal val="visible"/>
                                      </p:to>
                                    </p:set>
                                    <p:animEffect transition="in" filter="fade">
                                      <p:cBhvr>
                                        <p:cTn id="83" dur="1000"/>
                                        <p:tgtEl>
                                          <p:spTgt spid="74776"/>
                                        </p:tgtEl>
                                      </p:cBhvr>
                                    </p:animEffect>
                                    <p:anim calcmode="lin" valueType="num">
                                      <p:cBhvr>
                                        <p:cTn id="84" dur="1000" fill="hold"/>
                                        <p:tgtEl>
                                          <p:spTgt spid="74776"/>
                                        </p:tgtEl>
                                        <p:attrNameLst>
                                          <p:attrName>ppt_x</p:attrName>
                                        </p:attrNameLst>
                                      </p:cBhvr>
                                      <p:tavLst>
                                        <p:tav tm="0">
                                          <p:val>
                                            <p:strVal val="#ppt_x"/>
                                          </p:val>
                                        </p:tav>
                                        <p:tav tm="100000">
                                          <p:val>
                                            <p:strVal val="#ppt_x"/>
                                          </p:val>
                                        </p:tav>
                                      </p:tavLst>
                                    </p:anim>
                                    <p:anim calcmode="lin" valueType="num">
                                      <p:cBhvr>
                                        <p:cTn id="85" dur="1000" fill="hold"/>
                                        <p:tgtEl>
                                          <p:spTgt spid="747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5" grpId="0"/>
      <p:bldP spid="74776" grpId="0"/>
      <p:bldP spid="74778" grpId="0"/>
      <p:bldP spid="74779" grpId="0"/>
      <p:bldP spid="74780" grpId="0"/>
      <p:bldP spid="74782" grpId="0"/>
      <p:bldP spid="74784" grpId="0" animBg="1"/>
      <p:bldP spid="74785" grpId="0" animBg="1"/>
      <p:bldP spid="74786" grpId="0" animBg="1"/>
      <p:bldP spid="74787" grpId="0" animBg="1"/>
      <p:bldP spid="74788" grpId="0" animBg="1"/>
      <p:bldP spid="7478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vivi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531813"/>
            <a:ext cx="11377613" cy="85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5538788" y="14288"/>
            <a:ext cx="2520950"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200" smtClean="0">
                <a:solidFill>
                  <a:srgbClr val="0033CC"/>
                </a:solidFill>
              </a:rPr>
              <a:t>7% disuelto</a:t>
            </a:r>
          </a:p>
        </p:txBody>
      </p:sp>
      <p:sp>
        <p:nvSpPr>
          <p:cNvPr id="21508" name="Text Box 7"/>
          <p:cNvSpPr txBox="1">
            <a:spLocks noChangeArrowheads="1"/>
          </p:cNvSpPr>
          <p:nvPr/>
        </p:nvSpPr>
        <p:spPr bwMode="auto">
          <a:xfrm>
            <a:off x="1362075" y="752475"/>
            <a:ext cx="2232025" cy="822325"/>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2400" smtClean="0">
                <a:solidFill>
                  <a:srgbClr val="FFFF66"/>
                </a:solidFill>
              </a:rPr>
              <a:t>93% en el glóbulo rojo</a:t>
            </a:r>
          </a:p>
        </p:txBody>
      </p:sp>
      <p:sp>
        <p:nvSpPr>
          <p:cNvPr id="21509" name="Text Box 8"/>
          <p:cNvSpPr txBox="1">
            <a:spLocks noChangeArrowheads="1"/>
          </p:cNvSpPr>
          <p:nvPr/>
        </p:nvSpPr>
        <p:spPr bwMode="auto">
          <a:xfrm>
            <a:off x="128588" y="3141663"/>
            <a:ext cx="2016125" cy="1127125"/>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200" smtClean="0">
                <a:solidFill>
                  <a:srgbClr val="FFFF66"/>
                </a:solidFill>
              </a:rPr>
              <a:t>  </a:t>
            </a:r>
            <a:r>
              <a:rPr lang="es-ES" sz="2400" smtClean="0">
                <a:solidFill>
                  <a:srgbClr val="FFFF66"/>
                </a:solidFill>
              </a:rPr>
              <a:t>23%</a:t>
            </a:r>
          </a:p>
          <a:p>
            <a:pPr eaLnBrk="1" fontAlgn="base" hangingPunct="1">
              <a:spcBef>
                <a:spcPct val="50000"/>
              </a:spcBef>
              <a:spcAft>
                <a:spcPct val="0"/>
              </a:spcAft>
            </a:pPr>
            <a:r>
              <a:rPr lang="es-ES" sz="2400" smtClean="0">
                <a:solidFill>
                  <a:srgbClr val="FFFF66"/>
                </a:solidFill>
              </a:rPr>
              <a:t>CO</a:t>
            </a:r>
            <a:r>
              <a:rPr lang="es-ES" sz="2400" baseline="-25000" smtClean="0">
                <a:solidFill>
                  <a:srgbClr val="FFFF66"/>
                </a:solidFill>
              </a:rPr>
              <a:t>2</a:t>
            </a:r>
            <a:r>
              <a:rPr lang="es-ES" sz="2400" smtClean="0">
                <a:solidFill>
                  <a:srgbClr val="FFFF66"/>
                </a:solidFill>
              </a:rPr>
              <a:t>Hb</a:t>
            </a:r>
            <a:endParaRPr lang="es-ES" sz="2400" baseline="-25000" smtClean="0">
              <a:solidFill>
                <a:srgbClr val="FFFF66"/>
              </a:solidFill>
            </a:endParaRPr>
          </a:p>
        </p:txBody>
      </p:sp>
      <p:sp>
        <p:nvSpPr>
          <p:cNvPr id="21510" name="Text Box 9"/>
          <p:cNvSpPr txBox="1">
            <a:spLocks noChangeArrowheads="1"/>
          </p:cNvSpPr>
          <p:nvPr/>
        </p:nvSpPr>
        <p:spPr bwMode="auto">
          <a:xfrm>
            <a:off x="2216150" y="3141663"/>
            <a:ext cx="2305050" cy="944562"/>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200" smtClean="0">
                <a:solidFill>
                  <a:srgbClr val="FFFF66"/>
                </a:solidFill>
              </a:rPr>
              <a:t>  </a:t>
            </a:r>
            <a:r>
              <a:rPr lang="es-ES" sz="2400" smtClean="0">
                <a:solidFill>
                  <a:srgbClr val="FFFF66"/>
                </a:solidFill>
              </a:rPr>
              <a:t>70% Ión bicarbonato</a:t>
            </a:r>
            <a:endParaRPr lang="es-ES" sz="2400" baseline="-25000" smtClean="0">
              <a:solidFill>
                <a:srgbClr val="FFFF66"/>
              </a:solidFill>
            </a:endParaRPr>
          </a:p>
        </p:txBody>
      </p:sp>
      <p:sp>
        <p:nvSpPr>
          <p:cNvPr id="21511" name="Oval 10"/>
          <p:cNvSpPr>
            <a:spLocks noChangeArrowheads="1"/>
          </p:cNvSpPr>
          <p:nvPr/>
        </p:nvSpPr>
        <p:spPr bwMode="auto">
          <a:xfrm>
            <a:off x="5148263" y="4797425"/>
            <a:ext cx="215900" cy="287338"/>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12" name="Oval 15"/>
          <p:cNvSpPr>
            <a:spLocks noChangeArrowheads="1"/>
          </p:cNvSpPr>
          <p:nvPr/>
        </p:nvSpPr>
        <p:spPr bwMode="auto">
          <a:xfrm>
            <a:off x="6084888" y="5302250"/>
            <a:ext cx="215900" cy="287338"/>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13" name="Oval 16"/>
          <p:cNvSpPr>
            <a:spLocks noChangeArrowheads="1"/>
          </p:cNvSpPr>
          <p:nvPr/>
        </p:nvSpPr>
        <p:spPr bwMode="auto">
          <a:xfrm>
            <a:off x="6413500" y="5589588"/>
            <a:ext cx="215900" cy="287337"/>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14" name="Oval 17"/>
          <p:cNvSpPr>
            <a:spLocks noChangeArrowheads="1"/>
          </p:cNvSpPr>
          <p:nvPr/>
        </p:nvSpPr>
        <p:spPr bwMode="auto">
          <a:xfrm>
            <a:off x="8532813" y="4437063"/>
            <a:ext cx="215900" cy="287337"/>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15" name="Oval 18"/>
          <p:cNvSpPr>
            <a:spLocks noChangeArrowheads="1"/>
          </p:cNvSpPr>
          <p:nvPr/>
        </p:nvSpPr>
        <p:spPr bwMode="auto">
          <a:xfrm>
            <a:off x="3779838" y="5589588"/>
            <a:ext cx="215900" cy="287337"/>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16" name="Oval 19"/>
          <p:cNvSpPr>
            <a:spLocks noChangeArrowheads="1"/>
          </p:cNvSpPr>
          <p:nvPr/>
        </p:nvSpPr>
        <p:spPr bwMode="auto">
          <a:xfrm>
            <a:off x="4932363" y="5949950"/>
            <a:ext cx="215900" cy="287338"/>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17" name="Oval 20"/>
          <p:cNvSpPr>
            <a:spLocks noChangeArrowheads="1"/>
          </p:cNvSpPr>
          <p:nvPr/>
        </p:nvSpPr>
        <p:spPr bwMode="auto">
          <a:xfrm>
            <a:off x="7092950" y="5518150"/>
            <a:ext cx="215900" cy="287338"/>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18" name="Oval 21"/>
          <p:cNvSpPr>
            <a:spLocks noChangeArrowheads="1"/>
          </p:cNvSpPr>
          <p:nvPr/>
        </p:nvSpPr>
        <p:spPr bwMode="auto">
          <a:xfrm>
            <a:off x="5641975" y="6310313"/>
            <a:ext cx="215900" cy="287337"/>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19" name="Oval 22"/>
          <p:cNvSpPr>
            <a:spLocks noChangeArrowheads="1"/>
          </p:cNvSpPr>
          <p:nvPr/>
        </p:nvSpPr>
        <p:spPr bwMode="auto">
          <a:xfrm>
            <a:off x="5775325" y="1658938"/>
            <a:ext cx="215900" cy="287337"/>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20" name="Oval 23"/>
          <p:cNvSpPr>
            <a:spLocks noChangeArrowheads="1"/>
          </p:cNvSpPr>
          <p:nvPr/>
        </p:nvSpPr>
        <p:spPr bwMode="auto">
          <a:xfrm>
            <a:off x="5456238" y="1309688"/>
            <a:ext cx="215900" cy="287337"/>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21" name="Oval 24"/>
          <p:cNvSpPr>
            <a:spLocks noChangeArrowheads="1"/>
          </p:cNvSpPr>
          <p:nvPr/>
        </p:nvSpPr>
        <p:spPr bwMode="auto">
          <a:xfrm>
            <a:off x="6948488" y="1341438"/>
            <a:ext cx="215900" cy="287337"/>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22" name="Oval 25"/>
          <p:cNvSpPr>
            <a:spLocks noChangeArrowheads="1"/>
          </p:cNvSpPr>
          <p:nvPr/>
        </p:nvSpPr>
        <p:spPr bwMode="auto">
          <a:xfrm>
            <a:off x="5600700" y="2154238"/>
            <a:ext cx="215900" cy="287337"/>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23" name="Oval 26"/>
          <p:cNvSpPr>
            <a:spLocks noChangeArrowheads="1"/>
          </p:cNvSpPr>
          <p:nvPr/>
        </p:nvSpPr>
        <p:spPr bwMode="auto">
          <a:xfrm>
            <a:off x="5272088" y="1906588"/>
            <a:ext cx="215900" cy="287337"/>
          </a:xfrm>
          <a:prstGeom prst="ellipse">
            <a:avLst/>
          </a:prstGeom>
          <a:solidFill>
            <a:srgbClr val="CAD4D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24" name="AutoShape 28"/>
          <p:cNvSpPr>
            <a:spLocks noChangeArrowheads="1"/>
          </p:cNvSpPr>
          <p:nvPr/>
        </p:nvSpPr>
        <p:spPr bwMode="auto">
          <a:xfrm>
            <a:off x="6804025" y="4437063"/>
            <a:ext cx="636588" cy="863600"/>
          </a:xfrm>
          <a:prstGeom prst="downArrow">
            <a:avLst>
              <a:gd name="adj1" fmla="val 38870"/>
              <a:gd name="adj2" fmla="val 24997"/>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1525" name="Text Box 29"/>
          <p:cNvSpPr txBox="1">
            <a:spLocks noChangeArrowheads="1"/>
          </p:cNvSpPr>
          <p:nvPr/>
        </p:nvSpPr>
        <p:spPr bwMode="auto">
          <a:xfrm>
            <a:off x="6659563" y="3933825"/>
            <a:ext cx="1079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ES" sz="3200" smtClean="0">
                <a:solidFill>
                  <a:srgbClr val="0033CC"/>
                </a:solidFill>
              </a:rPr>
              <a:t>CO</a:t>
            </a:r>
            <a:r>
              <a:rPr lang="es-ES" sz="3200" baseline="-25000" smtClean="0">
                <a:solidFill>
                  <a:srgbClr val="0033CC"/>
                </a:solidFill>
              </a:rPr>
              <a:t>2</a:t>
            </a:r>
          </a:p>
        </p:txBody>
      </p:sp>
    </p:spTree>
    <p:extLst>
      <p:ext uri="{BB962C8B-B14F-4D97-AF65-F5344CB8AC3E}">
        <p14:creationId xmlns:p14="http://schemas.microsoft.com/office/powerpoint/2010/main" val="534743219"/>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241" y="202704"/>
            <a:ext cx="7060828" cy="420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54" y="4437112"/>
            <a:ext cx="7935986" cy="231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753105"/>
      </p:ext>
    </p:extLst>
  </p:cSld>
  <p:clrMapOvr>
    <a:masterClrMapping/>
  </p:clrMapOvr>
  <p:transition spd="med">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68313" y="333375"/>
            <a:ext cx="8280400" cy="1309688"/>
          </a:xfrm>
        </p:spPr>
        <p:txBody>
          <a:bodyPr/>
          <a:lstStyle/>
          <a:p>
            <a:pPr algn="l" eaLnBrk="1" hangingPunct="1"/>
            <a:r>
              <a:rPr lang="es-ES" b="1" dirty="0" smtClean="0"/>
              <a:t>Factores de que depende la </a:t>
            </a:r>
            <a:r>
              <a:rPr lang="es-ES" b="1" dirty="0" smtClean="0">
                <a:solidFill>
                  <a:srgbClr val="C00000"/>
                </a:solidFill>
              </a:rPr>
              <a:t>PCO</a:t>
            </a:r>
            <a:r>
              <a:rPr lang="es-ES" b="1" baseline="-25000" dirty="0" smtClean="0">
                <a:solidFill>
                  <a:srgbClr val="C00000"/>
                </a:solidFill>
              </a:rPr>
              <a:t>2 </a:t>
            </a:r>
            <a:r>
              <a:rPr lang="es-ES" b="1" dirty="0" smtClean="0"/>
              <a:t>alveolar y </a:t>
            </a:r>
            <a:r>
              <a:rPr lang="es-ES" b="1" dirty="0" smtClean="0">
                <a:solidFill>
                  <a:srgbClr val="C00000"/>
                </a:solidFill>
              </a:rPr>
              <a:t>arterial</a:t>
            </a:r>
            <a:r>
              <a:rPr lang="es-ES" b="1" dirty="0" smtClean="0"/>
              <a:t>:</a:t>
            </a:r>
            <a:endParaRPr lang="es-ES" b="1" baseline="-25000" dirty="0" smtClean="0"/>
          </a:p>
        </p:txBody>
      </p:sp>
      <p:sp>
        <p:nvSpPr>
          <p:cNvPr id="20483" name="Rectangle 3"/>
          <p:cNvSpPr>
            <a:spLocks noGrp="1" noChangeArrowheads="1"/>
          </p:cNvSpPr>
          <p:nvPr>
            <p:ph idx="1"/>
          </p:nvPr>
        </p:nvSpPr>
        <p:spPr>
          <a:xfrm>
            <a:off x="468313" y="3141663"/>
            <a:ext cx="8675687" cy="4525962"/>
          </a:xfrm>
        </p:spPr>
        <p:txBody>
          <a:bodyPr/>
          <a:lstStyle/>
          <a:p>
            <a:pPr marL="0" indent="0" eaLnBrk="1" hangingPunct="1">
              <a:buFont typeface="Arial" charset="0"/>
              <a:buNone/>
            </a:pPr>
            <a:r>
              <a:rPr lang="es-ES" sz="4400" b="1" dirty="0" smtClean="0"/>
              <a:t>Factores de que depende la </a:t>
            </a:r>
            <a:r>
              <a:rPr lang="es-ES" sz="4400" b="1" dirty="0" smtClean="0">
                <a:solidFill>
                  <a:srgbClr val="C00000"/>
                </a:solidFill>
              </a:rPr>
              <a:t>PCO</a:t>
            </a:r>
            <a:r>
              <a:rPr lang="es-ES" sz="4400" b="1" baseline="-25000" dirty="0" smtClean="0">
                <a:solidFill>
                  <a:srgbClr val="C00000"/>
                </a:solidFill>
              </a:rPr>
              <a:t>2</a:t>
            </a:r>
            <a:r>
              <a:rPr lang="es-ES" sz="4400" b="1" dirty="0" smtClean="0">
                <a:solidFill>
                  <a:srgbClr val="C00000"/>
                </a:solidFill>
              </a:rPr>
              <a:t> tisular</a:t>
            </a:r>
            <a:r>
              <a:rPr lang="es-ES" sz="4400" b="1" dirty="0" smtClean="0"/>
              <a:t>:</a:t>
            </a:r>
          </a:p>
          <a:p>
            <a:pPr marL="0" indent="0" eaLnBrk="1" hangingPunct="1">
              <a:buFont typeface="Wingdings" pitchFamily="2" charset="2"/>
              <a:buChar char="Ø"/>
            </a:pPr>
            <a:r>
              <a:rPr lang="es-ES_tradnl" sz="3600" dirty="0" smtClean="0">
                <a:latin typeface="Arial" charset="0"/>
                <a:cs typeface="Arial" charset="0"/>
              </a:rPr>
              <a:t>Flujo sanguíneo</a:t>
            </a:r>
            <a:endParaRPr lang="es-ES" sz="3600" dirty="0" smtClean="0">
              <a:latin typeface="Arial" charset="0"/>
              <a:cs typeface="Arial" charset="0"/>
            </a:endParaRPr>
          </a:p>
          <a:p>
            <a:pPr marL="0" indent="0" eaLnBrk="1" hangingPunct="1">
              <a:buFont typeface="Wingdings" pitchFamily="2" charset="2"/>
              <a:buChar char="Ø"/>
            </a:pPr>
            <a:r>
              <a:rPr lang="es-ES_tradnl" sz="3600" dirty="0" smtClean="0">
                <a:latin typeface="Arial" charset="0"/>
                <a:cs typeface="Arial" charset="0"/>
              </a:rPr>
              <a:t>Metabolismo</a:t>
            </a:r>
            <a:endParaRPr lang="es-ES" sz="3600" dirty="0" smtClean="0">
              <a:latin typeface="Arial" charset="0"/>
              <a:cs typeface="Arial" charset="0"/>
            </a:endParaRPr>
          </a:p>
          <a:p>
            <a:pPr marL="0" indent="0" eaLnBrk="1" hangingPunct="1">
              <a:buFontTx/>
              <a:buNone/>
            </a:pPr>
            <a:endParaRPr lang="es-ES" sz="4400" b="1" dirty="0" smtClean="0"/>
          </a:p>
          <a:p>
            <a:pPr marL="0" indent="0" eaLnBrk="1" hangingPunct="1">
              <a:buFontTx/>
              <a:buNone/>
            </a:pPr>
            <a:endParaRPr lang="es-ES" sz="4400" b="1" dirty="0" smtClean="0"/>
          </a:p>
        </p:txBody>
      </p:sp>
      <p:sp>
        <p:nvSpPr>
          <p:cNvPr id="91140" name="Text Box 4"/>
          <p:cNvSpPr txBox="1">
            <a:spLocks noChangeArrowheads="1"/>
          </p:cNvSpPr>
          <p:nvPr/>
        </p:nvSpPr>
        <p:spPr bwMode="auto">
          <a:xfrm>
            <a:off x="928688" y="1643063"/>
            <a:ext cx="5256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buFont typeface="Wingdings" pitchFamily="2" charset="2"/>
              <a:buChar char="Ø"/>
            </a:pPr>
            <a:r>
              <a:rPr lang="es-ES_tradnl" sz="3600" smtClean="0">
                <a:solidFill>
                  <a:prstClr val="black"/>
                </a:solidFill>
              </a:rPr>
              <a:t>Ventilación</a:t>
            </a:r>
            <a:endParaRPr lang="es-ES" sz="3600" smtClean="0">
              <a:solidFill>
                <a:prstClr val="black"/>
              </a:solidFill>
            </a:endParaRPr>
          </a:p>
        </p:txBody>
      </p:sp>
      <p:sp>
        <p:nvSpPr>
          <p:cNvPr id="91141" name="Text Box 5"/>
          <p:cNvSpPr txBox="1">
            <a:spLocks noChangeArrowheads="1"/>
          </p:cNvSpPr>
          <p:nvPr/>
        </p:nvSpPr>
        <p:spPr bwMode="auto">
          <a:xfrm>
            <a:off x="1000125" y="2214563"/>
            <a:ext cx="3600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buFont typeface="Wingdings" pitchFamily="2" charset="2"/>
              <a:buChar char="Ø"/>
            </a:pPr>
            <a:r>
              <a:rPr lang="es-ES_tradnl" sz="3600" dirty="0" smtClean="0">
                <a:solidFill>
                  <a:prstClr val="black"/>
                </a:solidFill>
              </a:rPr>
              <a:t>Difusión</a:t>
            </a:r>
            <a:r>
              <a:rPr lang="es-ES_tradnl" sz="4400" dirty="0" smtClean="0">
                <a:solidFill>
                  <a:srgbClr val="FFFF00"/>
                </a:solidFill>
              </a:rPr>
              <a:t> </a:t>
            </a:r>
            <a:endParaRPr lang="es-ES" sz="4400" dirty="0" smtClean="0">
              <a:solidFill>
                <a:srgbClr val="FFFF00"/>
              </a:solidFill>
            </a:endParaRPr>
          </a:p>
        </p:txBody>
      </p:sp>
    </p:spTree>
    <p:extLst>
      <p:ext uri="{BB962C8B-B14F-4D97-AF65-F5344CB8AC3E}">
        <p14:creationId xmlns:p14="http://schemas.microsoft.com/office/powerpoint/2010/main" val="206920644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blinds(horizontal)">
                                      <p:cBhvr>
                                        <p:cTn id="7" dur="500"/>
                                        <p:tgtEl>
                                          <p:spTgt spid="91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91140"/>
                                        </p:tgtEl>
                                        <p:attrNameLst>
                                          <p:attrName>style.visibility</p:attrName>
                                        </p:attrNameLst>
                                      </p:cBhvr>
                                      <p:to>
                                        <p:strVal val="visible"/>
                                      </p:to>
                                    </p:set>
                                    <p:anim calcmode="lin" valueType="num">
                                      <p:cBhvr>
                                        <p:cTn id="12" dur="1000" fill="hold"/>
                                        <p:tgtEl>
                                          <p:spTgt spid="91140"/>
                                        </p:tgtEl>
                                        <p:attrNameLst>
                                          <p:attrName>ppt_w</p:attrName>
                                        </p:attrNameLst>
                                      </p:cBhvr>
                                      <p:tavLst>
                                        <p:tav tm="0">
                                          <p:val>
                                            <p:strVal val="#ppt_w*0.70"/>
                                          </p:val>
                                        </p:tav>
                                        <p:tav tm="100000">
                                          <p:val>
                                            <p:strVal val="#ppt_w"/>
                                          </p:val>
                                        </p:tav>
                                      </p:tavLst>
                                    </p:anim>
                                    <p:anim calcmode="lin" valueType="num">
                                      <p:cBhvr>
                                        <p:cTn id="13" dur="1000" fill="hold"/>
                                        <p:tgtEl>
                                          <p:spTgt spid="91140"/>
                                        </p:tgtEl>
                                        <p:attrNameLst>
                                          <p:attrName>ppt_h</p:attrName>
                                        </p:attrNameLst>
                                      </p:cBhvr>
                                      <p:tavLst>
                                        <p:tav tm="0">
                                          <p:val>
                                            <p:strVal val="#ppt_h"/>
                                          </p:val>
                                        </p:tav>
                                        <p:tav tm="100000">
                                          <p:val>
                                            <p:strVal val="#ppt_h"/>
                                          </p:val>
                                        </p:tav>
                                      </p:tavLst>
                                    </p:anim>
                                    <p:animEffect transition="in" filter="fade">
                                      <p:cBhvr>
                                        <p:cTn id="14" dur="1000"/>
                                        <p:tgtEl>
                                          <p:spTgt spid="9114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1141"/>
                                        </p:tgtEl>
                                        <p:attrNameLst>
                                          <p:attrName>style.visibility</p:attrName>
                                        </p:attrNameLst>
                                      </p:cBhvr>
                                      <p:to>
                                        <p:strVal val="visible"/>
                                      </p:to>
                                    </p:set>
                                    <p:anim calcmode="lin" valueType="num">
                                      <p:cBhvr>
                                        <p:cTn id="19" dur="1000" fill="hold"/>
                                        <p:tgtEl>
                                          <p:spTgt spid="91141"/>
                                        </p:tgtEl>
                                        <p:attrNameLst>
                                          <p:attrName>ppt_w</p:attrName>
                                        </p:attrNameLst>
                                      </p:cBhvr>
                                      <p:tavLst>
                                        <p:tav tm="0">
                                          <p:val>
                                            <p:strVal val="#ppt_w*0.70"/>
                                          </p:val>
                                        </p:tav>
                                        <p:tav tm="100000">
                                          <p:val>
                                            <p:strVal val="#ppt_w"/>
                                          </p:val>
                                        </p:tav>
                                      </p:tavLst>
                                    </p:anim>
                                    <p:anim calcmode="lin" valueType="num">
                                      <p:cBhvr>
                                        <p:cTn id="20" dur="1000" fill="hold"/>
                                        <p:tgtEl>
                                          <p:spTgt spid="91141"/>
                                        </p:tgtEl>
                                        <p:attrNameLst>
                                          <p:attrName>ppt_h</p:attrName>
                                        </p:attrNameLst>
                                      </p:cBhvr>
                                      <p:tavLst>
                                        <p:tav tm="0">
                                          <p:val>
                                            <p:strVal val="#ppt_h"/>
                                          </p:val>
                                        </p:tav>
                                        <p:tav tm="100000">
                                          <p:val>
                                            <p:strVal val="#ppt_h"/>
                                          </p:val>
                                        </p:tav>
                                      </p:tavLst>
                                    </p:anim>
                                    <p:animEffect transition="in" filter="fade">
                                      <p:cBhvr>
                                        <p:cTn id="21" dur="1000"/>
                                        <p:tgtEl>
                                          <p:spTgt spid="91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0" grpId="0"/>
      <p:bldP spid="9114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107505" y="1700808"/>
            <a:ext cx="8928992" cy="4031873"/>
          </a:xfrm>
          <a:prstGeom prst="rect">
            <a:avLst/>
          </a:prstGeom>
          <a:noFill/>
          <a:ln w="25400">
            <a:solidFill>
              <a:srgbClr val="C00000"/>
            </a:solidFill>
            <a:prstDash val="sysDot"/>
            <a:miter lim="800000"/>
            <a:headEnd/>
            <a:tailEnd/>
          </a:ln>
        </p:spPr>
        <p:txBody>
          <a:bodyPr wrap="square">
            <a:spAutoFit/>
          </a:bodyPr>
          <a:lstStyle/>
          <a:p>
            <a:pPr marL="541338" lvl="3" indent="-541338" fontAlgn="base">
              <a:spcAft>
                <a:spcPct val="0"/>
              </a:spcAft>
              <a:buFont typeface="Wingdings" pitchFamily="2" charset="2"/>
              <a:buChar char="Ø"/>
              <a:defRPr/>
            </a:pPr>
            <a:r>
              <a:rPr lang="es-ES" sz="3200" b="1" dirty="0" smtClean="0">
                <a:solidFill>
                  <a:prstClr val="black"/>
                </a:solidFill>
              </a:rPr>
              <a:t>El oxígeno se transporta </a:t>
            </a:r>
            <a:r>
              <a:rPr lang="es-ES" sz="3200" b="1" dirty="0">
                <a:solidFill>
                  <a:prstClr val="black"/>
                </a:solidFill>
              </a:rPr>
              <a:t>fundamentalmente unido a la HB.</a:t>
            </a:r>
          </a:p>
          <a:p>
            <a:pPr marL="541338" lvl="3" indent="-541338" algn="just" fontAlgn="base">
              <a:spcBef>
                <a:spcPct val="50000"/>
              </a:spcBef>
              <a:spcAft>
                <a:spcPct val="0"/>
              </a:spcAft>
              <a:buFont typeface="Wingdings" pitchFamily="2" charset="2"/>
              <a:buChar char="Ø"/>
              <a:defRPr/>
            </a:pPr>
            <a:r>
              <a:rPr lang="es-ES" sz="3200" b="1" dirty="0">
                <a:solidFill>
                  <a:prstClr val="black"/>
                </a:solidFill>
              </a:rPr>
              <a:t> La PO</a:t>
            </a:r>
            <a:r>
              <a:rPr lang="es-ES" sz="3200" b="1" baseline="-25000" dirty="0">
                <a:solidFill>
                  <a:prstClr val="black"/>
                </a:solidFill>
              </a:rPr>
              <a:t>2 </a:t>
            </a:r>
            <a:r>
              <a:rPr lang="es-ES" sz="3200" b="1" dirty="0">
                <a:solidFill>
                  <a:prstClr val="black"/>
                </a:solidFill>
              </a:rPr>
              <a:t>arterial esta dada por el oxígeno disuelto en el plasma y no por el unido a la hemoglobina.</a:t>
            </a:r>
          </a:p>
          <a:p>
            <a:pPr marL="541338" lvl="3" indent="-541338" algn="just" fontAlgn="base">
              <a:spcBef>
                <a:spcPct val="50000"/>
              </a:spcBef>
              <a:spcAft>
                <a:spcPct val="0"/>
              </a:spcAft>
              <a:buFont typeface="Wingdings" pitchFamily="2" charset="2"/>
              <a:buChar char="Ø"/>
              <a:defRPr/>
            </a:pPr>
            <a:r>
              <a:rPr lang="es-ES" sz="3200" b="1" dirty="0">
                <a:solidFill>
                  <a:prstClr val="black"/>
                </a:solidFill>
              </a:rPr>
              <a:t>El CO</a:t>
            </a:r>
            <a:r>
              <a:rPr lang="es-ES" sz="3200" b="1" baseline="-25000" dirty="0">
                <a:solidFill>
                  <a:prstClr val="black"/>
                </a:solidFill>
              </a:rPr>
              <a:t>2</a:t>
            </a:r>
            <a:r>
              <a:rPr lang="es-ES" sz="3200" b="1" dirty="0">
                <a:solidFill>
                  <a:prstClr val="black"/>
                </a:solidFill>
              </a:rPr>
              <a:t> se transporta preferentemente en forma de ion bicarbonato lo que repercute en el equilibrio ácido- base del organismo.</a:t>
            </a:r>
          </a:p>
        </p:txBody>
      </p:sp>
    </p:spTree>
    <p:extLst>
      <p:ext uri="{BB962C8B-B14F-4D97-AF65-F5344CB8AC3E}">
        <p14:creationId xmlns:p14="http://schemas.microsoft.com/office/powerpoint/2010/main" val="92226043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linds(horizontal)">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14400" y="2133600"/>
            <a:ext cx="71866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spcBef>
                <a:spcPct val="50000"/>
              </a:spcBef>
              <a:spcAft>
                <a:spcPct val="0"/>
              </a:spcAft>
            </a:pPr>
            <a:r>
              <a:rPr lang="es-ES" sz="6000" smtClean="0">
                <a:solidFill>
                  <a:prstClr val="black"/>
                </a:solidFill>
              </a:rPr>
              <a:t>REGULACIÓN DE LA RESPIRACIÓN </a:t>
            </a:r>
          </a:p>
        </p:txBody>
      </p:sp>
    </p:spTree>
    <p:extLst>
      <p:ext uri="{BB962C8B-B14F-4D97-AF65-F5344CB8AC3E}">
        <p14:creationId xmlns:p14="http://schemas.microsoft.com/office/powerpoint/2010/main" val="3957631131"/>
      </p:ext>
    </p:extLst>
  </p:cSld>
  <p:clrMapOvr>
    <a:masterClrMapping/>
  </p:clrMapOvr>
  <p:transition spd="med">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AutoShape 6"/>
          <p:cNvSpPr>
            <a:spLocks noChangeArrowheads="1"/>
          </p:cNvSpPr>
          <p:nvPr/>
        </p:nvSpPr>
        <p:spPr bwMode="auto">
          <a:xfrm rot="-67760">
            <a:off x="3886200" y="3429000"/>
            <a:ext cx="1062038" cy="914400"/>
          </a:xfrm>
          <a:prstGeom prst="downArrow">
            <a:avLst>
              <a:gd name="adj1" fmla="val 50000"/>
              <a:gd name="adj2" fmla="val 25000"/>
            </a:avLst>
          </a:prstGeom>
          <a:solidFill>
            <a:srgbClr val="92D050"/>
          </a:solidFill>
          <a:ln w="57150">
            <a:solidFill>
              <a:schemeClr val="tx1"/>
            </a:solidFill>
            <a:miter lim="800000"/>
            <a:headEnd/>
            <a:tailEnd/>
          </a:ln>
        </p:spPr>
        <p:txBody>
          <a:bodyPr wrap="none" anchor="ctr"/>
          <a:lstStyle/>
          <a:p>
            <a:pPr fontAlgn="base">
              <a:spcBef>
                <a:spcPct val="0"/>
              </a:spcBef>
              <a:spcAft>
                <a:spcPct val="0"/>
              </a:spcAft>
            </a:pPr>
            <a:endParaRPr lang="es-MX" sz="2800" b="1" smtClean="0">
              <a:solidFill>
                <a:prstClr val="black"/>
              </a:solidFill>
              <a:latin typeface="Arial" charset="0"/>
            </a:endParaRPr>
          </a:p>
        </p:txBody>
      </p:sp>
      <p:sp>
        <p:nvSpPr>
          <p:cNvPr id="2" name="Rectangle 10"/>
          <p:cNvSpPr>
            <a:spLocks noChangeArrowheads="1"/>
          </p:cNvSpPr>
          <p:nvPr/>
        </p:nvSpPr>
        <p:spPr bwMode="auto">
          <a:xfrm>
            <a:off x="971550" y="404813"/>
            <a:ext cx="7239000" cy="838200"/>
          </a:xfrm>
          <a:prstGeom prst="rect">
            <a:avLst/>
          </a:prstGeom>
          <a:solidFill>
            <a:srgbClr val="92D050"/>
          </a:solidFill>
          <a:ln w="57150">
            <a:solidFill>
              <a:schemeClr val="tx1"/>
            </a:solidFill>
            <a:miter lim="800000"/>
            <a:headEnd/>
            <a:tailEnd/>
          </a:ln>
          <a:effectLst>
            <a:prstShdw prst="shdw13" dist="96720" dir="14808085">
              <a:schemeClr val="bg2"/>
            </a:prstShdw>
          </a:effectLst>
        </p:spPr>
        <p:txBody>
          <a:bodyPr wrap="none" anchor="ctr"/>
          <a:lstStyle/>
          <a:p>
            <a:pPr algn="ctr" fontAlgn="base">
              <a:spcBef>
                <a:spcPct val="0"/>
              </a:spcBef>
              <a:spcAft>
                <a:spcPct val="0"/>
              </a:spcAft>
            </a:pPr>
            <a:r>
              <a:rPr lang="es-MX" sz="2800" b="1" smtClean="0">
                <a:solidFill>
                  <a:prstClr val="black"/>
                </a:solidFill>
                <a:latin typeface="Arial" charset="0"/>
              </a:rPr>
              <a:t>CONTROL DE LA VENTILACIÓN</a:t>
            </a:r>
            <a:endParaRPr lang="es-ES" sz="2800" b="1" smtClean="0">
              <a:solidFill>
                <a:prstClr val="black"/>
              </a:solidFill>
              <a:latin typeface="Arial" charset="0"/>
            </a:endParaRPr>
          </a:p>
        </p:txBody>
      </p:sp>
      <p:sp>
        <p:nvSpPr>
          <p:cNvPr id="25611" name="AutoShape 11"/>
          <p:cNvSpPr>
            <a:spLocks noChangeArrowheads="1"/>
          </p:cNvSpPr>
          <p:nvPr/>
        </p:nvSpPr>
        <p:spPr bwMode="auto">
          <a:xfrm rot="-122386">
            <a:off x="3886200" y="1447800"/>
            <a:ext cx="1066800" cy="688975"/>
          </a:xfrm>
          <a:prstGeom prst="downArrow">
            <a:avLst>
              <a:gd name="adj1" fmla="val 50000"/>
              <a:gd name="adj2" fmla="val 25000"/>
            </a:avLst>
          </a:prstGeom>
          <a:solidFill>
            <a:srgbClr val="92D050"/>
          </a:solidFill>
          <a:ln w="57150">
            <a:solidFill>
              <a:schemeClr val="tx1"/>
            </a:solidFill>
            <a:miter lim="800000"/>
            <a:headEnd/>
            <a:tailEnd/>
          </a:ln>
        </p:spPr>
        <p:txBody>
          <a:bodyPr wrap="none" anchor="ctr"/>
          <a:lstStyle/>
          <a:p>
            <a:pPr fontAlgn="base">
              <a:spcBef>
                <a:spcPct val="0"/>
              </a:spcBef>
              <a:spcAft>
                <a:spcPct val="0"/>
              </a:spcAft>
            </a:pPr>
            <a:endParaRPr lang="es-MX" sz="2800" b="1" smtClean="0">
              <a:solidFill>
                <a:prstClr val="black"/>
              </a:solidFill>
              <a:latin typeface="Arial" charset="0"/>
            </a:endParaRPr>
          </a:p>
        </p:txBody>
      </p:sp>
      <p:sp>
        <p:nvSpPr>
          <p:cNvPr id="25613" name="Rectangle 13"/>
          <p:cNvSpPr>
            <a:spLocks noChangeArrowheads="1"/>
          </p:cNvSpPr>
          <p:nvPr/>
        </p:nvSpPr>
        <p:spPr bwMode="auto">
          <a:xfrm>
            <a:off x="990600" y="2438400"/>
            <a:ext cx="7239000" cy="838200"/>
          </a:xfrm>
          <a:prstGeom prst="rect">
            <a:avLst/>
          </a:prstGeom>
          <a:solidFill>
            <a:srgbClr val="92D050"/>
          </a:solidFill>
          <a:ln w="57150">
            <a:solidFill>
              <a:schemeClr val="tx1"/>
            </a:solidFill>
            <a:miter lim="800000"/>
            <a:headEnd/>
            <a:tailEnd/>
          </a:ln>
          <a:effectLst>
            <a:prstShdw prst="shdw13" dist="96720" dir="14808085">
              <a:schemeClr val="bg2"/>
            </a:prstShdw>
          </a:effectLst>
        </p:spPr>
        <p:txBody>
          <a:bodyPr wrap="none" anchor="ctr"/>
          <a:lstStyle/>
          <a:p>
            <a:pPr algn="ctr" fontAlgn="base">
              <a:spcBef>
                <a:spcPct val="0"/>
              </a:spcBef>
              <a:spcAft>
                <a:spcPct val="0"/>
              </a:spcAft>
            </a:pPr>
            <a:endParaRPr lang="es-MX" sz="2800" b="1" smtClean="0">
              <a:solidFill>
                <a:prstClr val="black"/>
              </a:solidFill>
              <a:latin typeface="Arial" charset="0"/>
            </a:endParaRPr>
          </a:p>
          <a:p>
            <a:pPr algn="ctr" fontAlgn="base">
              <a:spcBef>
                <a:spcPct val="0"/>
              </a:spcBef>
              <a:spcAft>
                <a:spcPct val="0"/>
              </a:spcAft>
            </a:pPr>
            <a:r>
              <a:rPr lang="es-MX" sz="2800" b="1" smtClean="0">
                <a:solidFill>
                  <a:prstClr val="black"/>
                </a:solidFill>
                <a:latin typeface="Arial" charset="0"/>
              </a:rPr>
              <a:t>Responde a las demandas</a:t>
            </a:r>
          </a:p>
          <a:p>
            <a:pPr algn="ctr" fontAlgn="base">
              <a:spcBef>
                <a:spcPct val="0"/>
              </a:spcBef>
              <a:spcAft>
                <a:spcPct val="0"/>
              </a:spcAft>
            </a:pPr>
            <a:endParaRPr lang="es-ES" sz="2800" b="1" smtClean="0">
              <a:solidFill>
                <a:prstClr val="black"/>
              </a:solidFill>
              <a:latin typeface="Arial" charset="0"/>
            </a:endParaRPr>
          </a:p>
        </p:txBody>
      </p:sp>
      <p:sp>
        <p:nvSpPr>
          <p:cNvPr id="25614" name="Rectangle 14"/>
          <p:cNvSpPr>
            <a:spLocks noChangeArrowheads="1"/>
          </p:cNvSpPr>
          <p:nvPr/>
        </p:nvSpPr>
        <p:spPr bwMode="auto">
          <a:xfrm>
            <a:off x="1447800" y="4648200"/>
            <a:ext cx="5867400" cy="1143000"/>
          </a:xfrm>
          <a:prstGeom prst="rect">
            <a:avLst/>
          </a:prstGeom>
          <a:solidFill>
            <a:srgbClr val="92D050"/>
          </a:solidFill>
          <a:ln w="57150">
            <a:solidFill>
              <a:schemeClr val="tx1"/>
            </a:solidFill>
            <a:miter lim="800000"/>
            <a:headEnd/>
            <a:tailEnd/>
          </a:ln>
          <a:effectLst>
            <a:prstShdw prst="shdw13" dist="96720" dir="14808085">
              <a:schemeClr val="bg2"/>
            </a:prstShdw>
          </a:effectLst>
        </p:spPr>
        <p:txBody>
          <a:bodyPr wrap="none" anchor="ctr"/>
          <a:lstStyle/>
          <a:p>
            <a:pPr algn="ctr" fontAlgn="base">
              <a:spcBef>
                <a:spcPct val="0"/>
              </a:spcBef>
              <a:spcAft>
                <a:spcPct val="0"/>
              </a:spcAft>
            </a:pPr>
            <a:r>
              <a:rPr lang="es-MX" sz="2800" b="1" smtClean="0">
                <a:solidFill>
                  <a:prstClr val="black"/>
                </a:solidFill>
                <a:latin typeface="Arial" charset="0"/>
              </a:rPr>
              <a:t>P</a:t>
            </a:r>
            <a:r>
              <a:rPr lang="es-MX" sz="2800" b="1" baseline="-25000" smtClean="0">
                <a:solidFill>
                  <a:prstClr val="black"/>
                </a:solidFill>
                <a:latin typeface="Arial" charset="0"/>
              </a:rPr>
              <a:t>a</a:t>
            </a:r>
            <a:r>
              <a:rPr lang="es-MX" sz="2800" b="1" smtClean="0">
                <a:solidFill>
                  <a:prstClr val="black"/>
                </a:solidFill>
                <a:latin typeface="Arial" charset="0"/>
              </a:rPr>
              <a:t>O</a:t>
            </a:r>
            <a:r>
              <a:rPr lang="es-MX" sz="2800" b="1" baseline="-25000" smtClean="0">
                <a:solidFill>
                  <a:prstClr val="black"/>
                </a:solidFill>
                <a:latin typeface="Arial" charset="0"/>
              </a:rPr>
              <a:t>2  </a:t>
            </a:r>
            <a:r>
              <a:rPr lang="es-MX" sz="2800" b="1" smtClean="0">
                <a:solidFill>
                  <a:prstClr val="black"/>
                </a:solidFill>
                <a:latin typeface="Arial" charset="0"/>
              </a:rPr>
              <a:t>y P</a:t>
            </a:r>
            <a:r>
              <a:rPr lang="es-MX" sz="2800" b="1" baseline="-25000" smtClean="0">
                <a:solidFill>
                  <a:prstClr val="black"/>
                </a:solidFill>
                <a:latin typeface="Arial" charset="0"/>
              </a:rPr>
              <a:t>a</a:t>
            </a:r>
            <a:r>
              <a:rPr lang="es-MX" sz="2800" b="1" smtClean="0">
                <a:solidFill>
                  <a:prstClr val="black"/>
                </a:solidFill>
                <a:latin typeface="Arial" charset="0"/>
              </a:rPr>
              <a:t>CO</a:t>
            </a:r>
            <a:r>
              <a:rPr lang="es-MX" sz="2800" b="1" baseline="-25000" smtClean="0">
                <a:solidFill>
                  <a:prstClr val="black"/>
                </a:solidFill>
                <a:latin typeface="Arial" charset="0"/>
              </a:rPr>
              <a:t>2  </a:t>
            </a:r>
            <a:r>
              <a:rPr lang="es-MX" sz="2800" b="1" smtClean="0">
                <a:solidFill>
                  <a:prstClr val="black"/>
                </a:solidFill>
                <a:latin typeface="Arial" charset="0"/>
              </a:rPr>
              <a:t>normales</a:t>
            </a:r>
          </a:p>
          <a:p>
            <a:pPr algn="ctr" fontAlgn="base">
              <a:spcBef>
                <a:spcPct val="0"/>
              </a:spcBef>
              <a:spcAft>
                <a:spcPct val="0"/>
              </a:spcAft>
            </a:pPr>
            <a:r>
              <a:rPr lang="es-MX" sz="2800" b="1" smtClean="0">
                <a:solidFill>
                  <a:prstClr val="black"/>
                </a:solidFill>
                <a:latin typeface="Arial" charset="0"/>
              </a:rPr>
              <a:t>Normoventilado</a:t>
            </a:r>
            <a:endParaRPr lang="es-ES" sz="2800" b="1" smtClean="0">
              <a:solidFill>
                <a:prstClr val="black"/>
              </a:solidFill>
              <a:latin typeface="Arial" charset="0"/>
            </a:endParaRPr>
          </a:p>
        </p:txBody>
      </p:sp>
    </p:spTree>
    <p:extLst>
      <p:ext uri="{BB962C8B-B14F-4D97-AF65-F5344CB8AC3E}">
        <p14:creationId xmlns:p14="http://schemas.microsoft.com/office/powerpoint/2010/main" val="25021885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anim calcmode="lin" valueType="num">
                                      <p:cBhvr additive="base">
                                        <p:cTn id="7" dur="500" fill="hold"/>
                                        <p:tgtEl>
                                          <p:spTgt spid="25611"/>
                                        </p:tgtEl>
                                        <p:attrNameLst>
                                          <p:attrName>ppt_x</p:attrName>
                                        </p:attrNameLst>
                                      </p:cBhvr>
                                      <p:tavLst>
                                        <p:tav tm="0">
                                          <p:val>
                                            <p:strVal val="#ppt_x"/>
                                          </p:val>
                                        </p:tav>
                                        <p:tav tm="100000">
                                          <p:val>
                                            <p:strVal val="#ppt_x"/>
                                          </p:val>
                                        </p:tav>
                                      </p:tavLst>
                                    </p:anim>
                                    <p:anim calcmode="lin" valueType="num">
                                      <p:cBhvr additive="base">
                                        <p:cTn id="8" dur="500" fill="hold"/>
                                        <p:tgtEl>
                                          <p:spTgt spid="2561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13"/>
                                        </p:tgtEl>
                                        <p:attrNameLst>
                                          <p:attrName>style.visibility</p:attrName>
                                        </p:attrNameLst>
                                      </p:cBhvr>
                                      <p:to>
                                        <p:strVal val="visible"/>
                                      </p:to>
                                    </p:set>
                                    <p:anim calcmode="lin" valueType="num">
                                      <p:cBhvr additive="base">
                                        <p:cTn id="13" dur="500" fill="hold"/>
                                        <p:tgtEl>
                                          <p:spTgt spid="25613"/>
                                        </p:tgtEl>
                                        <p:attrNameLst>
                                          <p:attrName>ppt_x</p:attrName>
                                        </p:attrNameLst>
                                      </p:cBhvr>
                                      <p:tavLst>
                                        <p:tav tm="0">
                                          <p:val>
                                            <p:strVal val="0-#ppt_w/2"/>
                                          </p:val>
                                        </p:tav>
                                        <p:tav tm="100000">
                                          <p:val>
                                            <p:strVal val="#ppt_x"/>
                                          </p:val>
                                        </p:tav>
                                      </p:tavLst>
                                    </p:anim>
                                    <p:anim calcmode="lin" valueType="num">
                                      <p:cBhvr additive="base">
                                        <p:cTn id="14" dur="500" fill="hold"/>
                                        <p:tgtEl>
                                          <p:spTgt spid="256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5606"/>
                                        </p:tgtEl>
                                        <p:attrNameLst>
                                          <p:attrName>style.visibility</p:attrName>
                                        </p:attrNameLst>
                                      </p:cBhvr>
                                      <p:to>
                                        <p:strVal val="visible"/>
                                      </p:to>
                                    </p:set>
                                    <p:anim calcmode="lin" valueType="num">
                                      <p:cBhvr additive="base">
                                        <p:cTn id="19" dur="500" fill="hold"/>
                                        <p:tgtEl>
                                          <p:spTgt spid="25606"/>
                                        </p:tgtEl>
                                        <p:attrNameLst>
                                          <p:attrName>ppt_x</p:attrName>
                                        </p:attrNameLst>
                                      </p:cBhvr>
                                      <p:tavLst>
                                        <p:tav tm="0">
                                          <p:val>
                                            <p:strVal val="#ppt_x"/>
                                          </p:val>
                                        </p:tav>
                                        <p:tav tm="100000">
                                          <p:val>
                                            <p:strVal val="#ppt_x"/>
                                          </p:val>
                                        </p:tav>
                                      </p:tavLst>
                                    </p:anim>
                                    <p:anim calcmode="lin" valueType="num">
                                      <p:cBhvr additive="base">
                                        <p:cTn id="20" dur="500" fill="hold"/>
                                        <p:tgtEl>
                                          <p:spTgt spid="2560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14"/>
                                        </p:tgtEl>
                                        <p:attrNameLst>
                                          <p:attrName>style.visibility</p:attrName>
                                        </p:attrNameLst>
                                      </p:cBhvr>
                                      <p:to>
                                        <p:strVal val="visible"/>
                                      </p:to>
                                    </p:set>
                                    <p:anim calcmode="lin" valueType="num">
                                      <p:cBhvr additive="base">
                                        <p:cTn id="25" dur="500" fill="hold"/>
                                        <p:tgtEl>
                                          <p:spTgt spid="25614"/>
                                        </p:tgtEl>
                                        <p:attrNameLst>
                                          <p:attrName>ppt_x</p:attrName>
                                        </p:attrNameLst>
                                      </p:cBhvr>
                                      <p:tavLst>
                                        <p:tav tm="0">
                                          <p:val>
                                            <p:strVal val="0-#ppt_w/2"/>
                                          </p:val>
                                        </p:tav>
                                        <p:tav tm="100000">
                                          <p:val>
                                            <p:strVal val="#ppt_x"/>
                                          </p:val>
                                        </p:tav>
                                      </p:tavLst>
                                    </p:anim>
                                    <p:anim calcmode="lin" valueType="num">
                                      <p:cBhvr additive="base">
                                        <p:cTn id="26" dur="500" fill="hold"/>
                                        <p:tgtEl>
                                          <p:spTgt spid="256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11" grpId="0" animBg="1"/>
      <p:bldP spid="25613" grpId="0" animBg="1" autoUpdateAnimBg="0"/>
      <p:bldP spid="25614"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6"/>
          <p:cNvSpPr>
            <a:spLocks noChangeArrowheads="1"/>
          </p:cNvSpPr>
          <p:nvPr/>
        </p:nvSpPr>
        <p:spPr bwMode="auto">
          <a:xfrm>
            <a:off x="990600" y="381000"/>
            <a:ext cx="7239000" cy="838200"/>
          </a:xfrm>
          <a:prstGeom prst="rect">
            <a:avLst/>
          </a:prstGeom>
          <a:solidFill>
            <a:srgbClr val="92D050"/>
          </a:solidFill>
          <a:ln w="57150">
            <a:solidFill>
              <a:schemeClr val="tx1"/>
            </a:solidFill>
            <a:miter lim="800000"/>
            <a:headEnd/>
            <a:tailEnd/>
          </a:ln>
          <a:effectLst>
            <a:outerShdw dist="137372" dir="18221404" algn="ctr" rotWithShape="0">
              <a:srgbClr val="000099"/>
            </a:outerShdw>
          </a:effectLst>
        </p:spPr>
        <p:txBody>
          <a:bodyPr wrap="none" anchor="ctr"/>
          <a:lstStyle/>
          <a:p>
            <a:pPr algn="ctr" fontAlgn="base">
              <a:spcBef>
                <a:spcPct val="0"/>
              </a:spcBef>
              <a:spcAft>
                <a:spcPct val="0"/>
              </a:spcAft>
            </a:pPr>
            <a:r>
              <a:rPr lang="es-MX" sz="2000" b="1" smtClean="0">
                <a:solidFill>
                  <a:prstClr val="black"/>
                </a:solidFill>
                <a:latin typeface="Arial" charset="0"/>
              </a:rPr>
              <a:t>CONTROL DE LA VENTILACIÓN</a:t>
            </a:r>
            <a:endParaRPr lang="es-ES" sz="2000" b="1" smtClean="0">
              <a:solidFill>
                <a:prstClr val="black"/>
              </a:solidFill>
              <a:latin typeface="Arial" charset="0"/>
            </a:endParaRPr>
          </a:p>
        </p:txBody>
      </p:sp>
      <p:sp>
        <p:nvSpPr>
          <p:cNvPr id="26630" name="AutoShape 7"/>
          <p:cNvSpPr>
            <a:spLocks noChangeArrowheads="1"/>
          </p:cNvSpPr>
          <p:nvPr/>
        </p:nvSpPr>
        <p:spPr bwMode="auto">
          <a:xfrm rot="841652">
            <a:off x="1600200" y="1371600"/>
            <a:ext cx="609600" cy="1143000"/>
          </a:xfrm>
          <a:prstGeom prst="downArrow">
            <a:avLst>
              <a:gd name="adj1" fmla="val 50000"/>
              <a:gd name="adj2" fmla="val 46875"/>
            </a:avLst>
          </a:prstGeom>
          <a:solidFill>
            <a:srgbClr val="92D050"/>
          </a:solidFill>
          <a:ln w="57150">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sp>
        <p:nvSpPr>
          <p:cNvPr id="26631" name="Rectangle 11"/>
          <p:cNvSpPr>
            <a:spLocks noChangeArrowheads="1"/>
          </p:cNvSpPr>
          <p:nvPr/>
        </p:nvSpPr>
        <p:spPr bwMode="auto">
          <a:xfrm>
            <a:off x="381000" y="2819400"/>
            <a:ext cx="3581400" cy="685800"/>
          </a:xfrm>
          <a:prstGeom prst="rect">
            <a:avLst/>
          </a:prstGeom>
          <a:solidFill>
            <a:srgbClr val="92D050"/>
          </a:solidFill>
          <a:ln w="38100">
            <a:solidFill>
              <a:schemeClr val="tx1"/>
            </a:solidFill>
            <a:miter lim="800000"/>
            <a:headEnd/>
            <a:tailEnd/>
          </a:ln>
          <a:effectLst>
            <a:outerShdw dist="92457" dir="17156724" algn="ctr" rotWithShape="0">
              <a:srgbClr val="000099"/>
            </a:outerShdw>
          </a:effectLst>
        </p:spPr>
        <p:txBody>
          <a:bodyPr wrap="none" anchor="ctr"/>
          <a:lstStyle/>
          <a:p>
            <a:pPr algn="ctr" fontAlgn="base">
              <a:spcBef>
                <a:spcPct val="0"/>
              </a:spcBef>
              <a:spcAft>
                <a:spcPct val="0"/>
              </a:spcAft>
            </a:pPr>
            <a:r>
              <a:rPr lang="es-MX" sz="2000" b="1" smtClean="0">
                <a:solidFill>
                  <a:prstClr val="black"/>
                </a:solidFill>
                <a:latin typeface="Arial" charset="0"/>
              </a:rPr>
              <a:t>VOLUNTARIO</a:t>
            </a:r>
            <a:endParaRPr lang="es-ES" sz="2000" b="1" smtClean="0">
              <a:solidFill>
                <a:prstClr val="black"/>
              </a:solidFill>
              <a:latin typeface="Arial" charset="0"/>
            </a:endParaRPr>
          </a:p>
        </p:txBody>
      </p:sp>
      <p:sp>
        <p:nvSpPr>
          <p:cNvPr id="26632" name="Rectangle 12"/>
          <p:cNvSpPr>
            <a:spLocks noChangeArrowheads="1"/>
          </p:cNvSpPr>
          <p:nvPr/>
        </p:nvSpPr>
        <p:spPr bwMode="auto">
          <a:xfrm>
            <a:off x="4572000" y="2819400"/>
            <a:ext cx="4191000" cy="762000"/>
          </a:xfrm>
          <a:prstGeom prst="rect">
            <a:avLst/>
          </a:prstGeom>
          <a:solidFill>
            <a:srgbClr val="92D050"/>
          </a:solidFill>
          <a:ln w="38100">
            <a:solidFill>
              <a:schemeClr val="tx1"/>
            </a:solidFill>
            <a:miter lim="800000"/>
            <a:headEnd/>
            <a:tailEnd/>
          </a:ln>
          <a:effectLst>
            <a:outerShdw dist="104727" dir="17042175" algn="ctr" rotWithShape="0">
              <a:srgbClr val="000099"/>
            </a:outerShdw>
          </a:effectLst>
        </p:spPr>
        <p:txBody>
          <a:bodyPr wrap="none" anchor="ctr"/>
          <a:lstStyle/>
          <a:p>
            <a:pPr algn="ctr" fontAlgn="base">
              <a:spcBef>
                <a:spcPct val="0"/>
              </a:spcBef>
              <a:spcAft>
                <a:spcPct val="0"/>
              </a:spcAft>
            </a:pPr>
            <a:r>
              <a:rPr lang="es-MX" sz="2000" b="1" smtClean="0">
                <a:solidFill>
                  <a:prstClr val="black"/>
                </a:solidFill>
                <a:latin typeface="Arial" charset="0"/>
              </a:rPr>
              <a:t>INVOLUNTARIO</a:t>
            </a:r>
            <a:endParaRPr lang="es-ES" sz="2000" b="1" smtClean="0">
              <a:solidFill>
                <a:prstClr val="black"/>
              </a:solidFill>
              <a:latin typeface="Arial" charset="0"/>
            </a:endParaRPr>
          </a:p>
        </p:txBody>
      </p:sp>
      <p:sp>
        <p:nvSpPr>
          <p:cNvPr id="26633" name="AutoShape 13"/>
          <p:cNvSpPr>
            <a:spLocks noChangeArrowheads="1"/>
          </p:cNvSpPr>
          <p:nvPr/>
        </p:nvSpPr>
        <p:spPr bwMode="auto">
          <a:xfrm rot="-1227495">
            <a:off x="7086600" y="1371600"/>
            <a:ext cx="609600" cy="1066800"/>
          </a:xfrm>
          <a:prstGeom prst="downArrow">
            <a:avLst>
              <a:gd name="adj1" fmla="val 50000"/>
              <a:gd name="adj2" fmla="val 43750"/>
            </a:avLst>
          </a:prstGeom>
          <a:solidFill>
            <a:srgbClr val="92D050"/>
          </a:solidFill>
          <a:ln w="57150">
            <a:solidFill>
              <a:schemeClr val="tx1"/>
            </a:solidFill>
            <a:miter lim="800000"/>
            <a:headEnd/>
            <a:tailEnd/>
          </a:ln>
        </p:spPr>
        <p:txBody>
          <a:bodyPr wrap="none" anchor="ctr"/>
          <a:lstStyle/>
          <a:p>
            <a:pPr fontAlgn="base">
              <a:spcBef>
                <a:spcPct val="0"/>
              </a:spcBef>
              <a:spcAft>
                <a:spcPct val="0"/>
              </a:spcAft>
            </a:pPr>
            <a:endParaRPr lang="es-MX" sz="2000" b="1" smtClean="0">
              <a:solidFill>
                <a:prstClr val="black"/>
              </a:solidFill>
              <a:latin typeface="Arial" charset="0"/>
            </a:endParaRPr>
          </a:p>
        </p:txBody>
      </p:sp>
      <p:pic>
        <p:nvPicPr>
          <p:cNvPr id="26634" name="Picture 14" descr="BD05199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581400"/>
            <a:ext cx="2590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5" descr="HM00351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657600"/>
            <a:ext cx="2209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Line 16"/>
          <p:cNvSpPr>
            <a:spLocks noChangeShapeType="1"/>
          </p:cNvSpPr>
          <p:nvPr/>
        </p:nvSpPr>
        <p:spPr bwMode="auto">
          <a:xfrm>
            <a:off x="5410200" y="4038600"/>
            <a:ext cx="1524000" cy="685800"/>
          </a:xfrm>
          <a:prstGeom prst="line">
            <a:avLst/>
          </a:prstGeom>
          <a:noFill/>
          <a:ln w="76200">
            <a:solidFill>
              <a:schemeClr val="tx1"/>
            </a:solidFill>
            <a:round/>
            <a:headEnd/>
            <a:tailEnd type="triangle" w="med" len="med"/>
          </a:ln>
          <a:effectLst>
            <a:outerShdw dist="35921" dir="2700000" algn="ctr" rotWithShape="0">
              <a:srgbClr val="000099"/>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26637" name="Text Box 18"/>
          <p:cNvSpPr txBox="1">
            <a:spLocks noChangeArrowheads="1"/>
          </p:cNvSpPr>
          <p:nvPr/>
        </p:nvSpPr>
        <p:spPr bwMode="auto">
          <a:xfrm>
            <a:off x="4495800" y="3810000"/>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MX" smtClean="0">
                <a:solidFill>
                  <a:prstClr val="black"/>
                </a:solidFill>
              </a:rPr>
              <a:t>CR</a:t>
            </a:r>
            <a:endParaRPr lang="es-ES" smtClean="0">
              <a:solidFill>
                <a:prstClr val="black"/>
              </a:solidFill>
            </a:endParaRPr>
          </a:p>
        </p:txBody>
      </p:sp>
      <p:pic>
        <p:nvPicPr>
          <p:cNvPr id="26638" name="Picture 19" descr="HM00386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5257800"/>
            <a:ext cx="160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Line 20"/>
          <p:cNvSpPr>
            <a:spLocks noChangeShapeType="1"/>
          </p:cNvSpPr>
          <p:nvPr/>
        </p:nvSpPr>
        <p:spPr bwMode="auto">
          <a:xfrm>
            <a:off x="1905000" y="3962400"/>
            <a:ext cx="0" cy="1828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26640" name="Line 21"/>
          <p:cNvSpPr>
            <a:spLocks noChangeShapeType="1"/>
          </p:cNvSpPr>
          <p:nvPr/>
        </p:nvSpPr>
        <p:spPr bwMode="auto">
          <a:xfrm>
            <a:off x="1905000" y="5791200"/>
            <a:ext cx="1600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26641" name="Line 22"/>
          <p:cNvSpPr>
            <a:spLocks noChangeShapeType="1"/>
          </p:cNvSpPr>
          <p:nvPr/>
        </p:nvSpPr>
        <p:spPr bwMode="auto">
          <a:xfrm>
            <a:off x="6934200" y="4800600"/>
            <a:ext cx="0" cy="1219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26642" name="Line 23"/>
          <p:cNvSpPr>
            <a:spLocks noChangeShapeType="1"/>
          </p:cNvSpPr>
          <p:nvPr/>
        </p:nvSpPr>
        <p:spPr bwMode="auto">
          <a:xfrm rot="10270423">
            <a:off x="5562600" y="5865813"/>
            <a:ext cx="1447800" cy="22701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S" sz="2000" b="1" smtClean="0">
              <a:solidFill>
                <a:prstClr val="black"/>
              </a:solidFill>
              <a:latin typeface="Arial" charset="0"/>
            </a:endParaRPr>
          </a:p>
        </p:txBody>
      </p:sp>
      <p:sp>
        <p:nvSpPr>
          <p:cNvPr id="26643" name="Text Box 25"/>
          <p:cNvSpPr txBox="1">
            <a:spLocks noChangeArrowheads="1"/>
          </p:cNvSpPr>
          <p:nvPr/>
        </p:nvSpPr>
        <p:spPr bwMode="auto">
          <a:xfrm>
            <a:off x="5486400" y="6324600"/>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endParaRPr lang="es-MX" smtClean="0">
              <a:solidFill>
                <a:prstClr val="black"/>
              </a:solidFill>
            </a:endParaRPr>
          </a:p>
        </p:txBody>
      </p:sp>
    </p:spTree>
    <p:extLst>
      <p:ext uri="{BB962C8B-B14F-4D97-AF65-F5344CB8AC3E}">
        <p14:creationId xmlns:p14="http://schemas.microsoft.com/office/powerpoint/2010/main" val="4291452888"/>
      </p:ext>
    </p:extLst>
  </p:cSld>
  <p:clrMapOvr>
    <a:masterClrMapping/>
  </p:clrMapOvr>
  <p:transition spd="med">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19112" y="620688"/>
            <a:ext cx="8105775" cy="5760640"/>
          </a:xfrm>
          <a:prstGeom prst="rect">
            <a:avLst/>
          </a:prstGeom>
        </p:spPr>
      </p:pic>
    </p:spTree>
    <p:extLst>
      <p:ext uri="{BB962C8B-B14F-4D97-AF65-F5344CB8AC3E}">
        <p14:creationId xmlns:p14="http://schemas.microsoft.com/office/powerpoint/2010/main" val="619254029"/>
      </p:ext>
    </p:extLst>
  </p:cSld>
  <p:clrMapOvr>
    <a:masterClrMapping/>
  </p:clrMapOvr>
  <p:transition spd="med">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3400" y="876300"/>
            <a:ext cx="8077200" cy="5649044"/>
          </a:xfrm>
          <a:prstGeom prst="rect">
            <a:avLst/>
          </a:prstGeom>
        </p:spPr>
      </p:pic>
    </p:spTree>
    <p:extLst>
      <p:ext uri="{BB962C8B-B14F-4D97-AF65-F5344CB8AC3E}">
        <p14:creationId xmlns:p14="http://schemas.microsoft.com/office/powerpoint/2010/main" val="1282075232"/>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30424" y="26328"/>
            <a:ext cx="8640960" cy="1569660"/>
          </a:xfrm>
          <a:prstGeom prst="rect">
            <a:avLst/>
          </a:prstGeom>
          <a:ln>
            <a:solidFill>
              <a:srgbClr val="C00000"/>
            </a:solidFill>
          </a:ln>
        </p:spPr>
        <p:txBody>
          <a:bodyPr wrap="square">
            <a:spAutoFit/>
          </a:bodyPr>
          <a:lstStyle/>
          <a:p>
            <a:r>
              <a:rPr lang="es-ES" sz="3200" b="1" dirty="0">
                <a:solidFill>
                  <a:prstClr val="black"/>
                </a:solidFill>
                <a:ea typeface="Calibri" pitchFamily="34" charset="0"/>
                <a:cs typeface="Calibri" pitchFamily="34" charset="0"/>
              </a:rPr>
              <a:t>El aparato respiratorio </a:t>
            </a:r>
            <a:r>
              <a:rPr lang="es-ES" sz="3200" dirty="0">
                <a:solidFill>
                  <a:prstClr val="black"/>
                </a:solidFill>
                <a:ea typeface="Calibri" pitchFamily="34" charset="0"/>
                <a:cs typeface="Calibri" pitchFamily="34" charset="0"/>
              </a:rPr>
              <a:t>está compuesto por: caja torácica y sus músculos, </a:t>
            </a:r>
            <a:r>
              <a:rPr lang="es-ES" sz="3200" b="1" dirty="0">
                <a:solidFill>
                  <a:srgbClr val="C00000"/>
                </a:solidFill>
                <a:ea typeface="Calibri" pitchFamily="34" charset="0"/>
                <a:cs typeface="Calibri" pitchFamily="34" charset="0"/>
              </a:rPr>
              <a:t>vías respiratorias</a:t>
            </a:r>
            <a:r>
              <a:rPr lang="es-ES" sz="3200" dirty="0">
                <a:solidFill>
                  <a:prstClr val="black"/>
                </a:solidFill>
                <a:ea typeface="Calibri" pitchFamily="34" charset="0"/>
                <a:cs typeface="Calibri" pitchFamily="34" charset="0"/>
              </a:rPr>
              <a:t>, los pulmones, sus vasos y la pleura. </a:t>
            </a:r>
            <a:endParaRPr lang="es-ES" sz="32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92" y="1694178"/>
            <a:ext cx="2952328" cy="3895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790714"/>
            <a:ext cx="5400600" cy="3895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318164" y="5692510"/>
            <a:ext cx="1479892" cy="954107"/>
          </a:xfrm>
          <a:prstGeom prst="rect">
            <a:avLst/>
          </a:prstGeom>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smtClean="0">
                <a:ln>
                  <a:noFill/>
                </a:ln>
                <a:solidFill>
                  <a:prstClr val="black"/>
                </a:solidFill>
                <a:effectLst/>
                <a:uLnTx/>
                <a:uFillTx/>
                <a:latin typeface="Arial Black" pitchFamily="34" charset="0"/>
              </a:rPr>
              <a:t>R = </a:t>
            </a:r>
            <a:r>
              <a:rPr kumimoji="0" lang="el-GR" sz="2800" b="0" i="0" u="sng" strike="noStrike" kern="0" cap="none" spc="0" normalizeH="0" baseline="0" noProof="0" dirty="0">
                <a:ln>
                  <a:noFill/>
                </a:ln>
                <a:solidFill>
                  <a:prstClr val="black"/>
                </a:solidFill>
                <a:effectLst/>
                <a:uLnTx/>
                <a:uFillTx/>
                <a:latin typeface="Arial Black" pitchFamily="34" charset="0"/>
              </a:rPr>
              <a:t>Δ</a:t>
            </a:r>
            <a:r>
              <a:rPr kumimoji="0" lang="es-ES" sz="2800" b="0" i="0" u="sng" strike="noStrike" kern="0" cap="none" spc="0" normalizeH="0" baseline="0" noProof="0" dirty="0" smtClean="0">
                <a:ln>
                  <a:noFill/>
                </a:ln>
                <a:solidFill>
                  <a:prstClr val="black"/>
                </a:solidFill>
                <a:effectLst/>
                <a:uLnTx/>
                <a:uFillTx/>
                <a:latin typeface="Arial Black" pitchFamily="34" charset="0"/>
              </a:rPr>
              <a:t>P</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prstClr val="black"/>
                </a:solidFill>
                <a:effectLst/>
                <a:uLnTx/>
                <a:uFillTx/>
                <a:latin typeface="Arial Black" pitchFamily="34" charset="0"/>
              </a:rPr>
              <a:t> </a:t>
            </a:r>
            <a:r>
              <a:rPr kumimoji="0" lang="es-ES" sz="2800" b="0" i="0" u="none" strike="noStrike" kern="0" cap="none" spc="0" normalizeH="0" baseline="0" noProof="0" dirty="0" smtClean="0">
                <a:ln>
                  <a:noFill/>
                </a:ln>
                <a:solidFill>
                  <a:prstClr val="black"/>
                </a:solidFill>
                <a:effectLst/>
                <a:uLnTx/>
                <a:uFillTx/>
                <a:latin typeface="Arial Black" pitchFamily="34" charset="0"/>
              </a:rPr>
              <a:t>       Q</a:t>
            </a:r>
            <a:endParaRPr kumimoji="0" lang="es-ES" sz="2800" b="0" i="0" u="none" strike="noStrike" kern="0" cap="none" spc="0" normalizeH="0" baseline="0" noProof="0" dirty="0">
              <a:ln>
                <a:noFill/>
              </a:ln>
              <a:solidFill>
                <a:sysClr val="windowText" lastClr="000000"/>
              </a:solidFill>
              <a:effectLst/>
              <a:uLnTx/>
              <a:uFillTx/>
            </a:endParaRPr>
          </a:p>
        </p:txBody>
      </p:sp>
      <p:sp>
        <p:nvSpPr>
          <p:cNvPr id="8" name="7 Rectángulo"/>
          <p:cNvSpPr/>
          <p:nvPr/>
        </p:nvSpPr>
        <p:spPr>
          <a:xfrm>
            <a:off x="2014348" y="5684220"/>
            <a:ext cx="1765564" cy="954107"/>
          </a:xfrm>
          <a:prstGeom prst="rect">
            <a:avLst/>
          </a:prstGeom>
          <a:ln w="19050">
            <a:solidFill>
              <a:srgbClr val="C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prstClr val="black"/>
                </a:solidFill>
                <a:effectLst/>
                <a:uLnTx/>
                <a:uFillTx/>
                <a:latin typeface="Arial Black" pitchFamily="34" charset="0"/>
              </a:rPr>
              <a:t>R = </a:t>
            </a:r>
            <a:r>
              <a:rPr kumimoji="0" lang="es-ES" sz="2800" b="0" i="0" u="sng" strike="noStrike" kern="0" cap="none" spc="0" normalizeH="0" baseline="0" noProof="0" dirty="0" smtClean="0">
                <a:ln>
                  <a:noFill/>
                </a:ln>
                <a:solidFill>
                  <a:prstClr val="black"/>
                </a:solidFill>
                <a:effectLst/>
                <a:uLnTx/>
                <a:uFillTx/>
                <a:latin typeface="Arial Black" pitchFamily="34" charset="0"/>
              </a:rPr>
              <a:t>8</a:t>
            </a:r>
            <a:r>
              <a:rPr kumimoji="0" lang="el-GR" sz="2800" b="0" i="0" u="sng" strike="noStrike" kern="0" cap="none" spc="0" normalizeH="0" baseline="0" noProof="0" dirty="0" smtClean="0">
                <a:ln>
                  <a:noFill/>
                </a:ln>
                <a:solidFill>
                  <a:prstClr val="black"/>
                </a:solidFill>
                <a:effectLst/>
                <a:uLnTx/>
                <a:uFillTx/>
                <a:latin typeface="Arial Black" pitchFamily="34" charset="0"/>
              </a:rPr>
              <a:t>η</a:t>
            </a:r>
            <a:r>
              <a:rPr kumimoji="0" lang="es-ES" sz="2800" b="0" i="0" u="sng" strike="noStrike" kern="0" cap="none" spc="0" normalizeH="0" baseline="0" noProof="0" dirty="0" smtClean="0">
                <a:ln>
                  <a:noFill/>
                </a:ln>
                <a:solidFill>
                  <a:prstClr val="black"/>
                </a:solidFill>
                <a:effectLst/>
                <a:uLnTx/>
                <a:uFillTx/>
                <a:latin typeface="Arial Black" pitchFamily="34" charset="0"/>
              </a:rPr>
              <a:t>l</a:t>
            </a:r>
            <a:endParaRPr kumimoji="0" lang="es-ES" sz="2800" b="0" i="0" u="sng" strike="noStrike" kern="0" cap="none" spc="0" normalizeH="0" baseline="0" noProof="0" dirty="0">
              <a:ln>
                <a:noFill/>
              </a:ln>
              <a:solidFill>
                <a:prstClr val="black"/>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prstClr val="black"/>
                </a:solidFill>
                <a:effectLst/>
                <a:uLnTx/>
                <a:uFillTx/>
                <a:latin typeface="Arial Black" pitchFamily="34" charset="0"/>
              </a:rPr>
              <a:t>       </a:t>
            </a:r>
            <a:r>
              <a:rPr kumimoji="0" lang="es-ES" sz="2800" b="0" i="0" u="none" strike="noStrike" kern="0" cap="none" spc="0" normalizeH="0" baseline="0" noProof="0" dirty="0" smtClean="0">
                <a:ln>
                  <a:noFill/>
                </a:ln>
                <a:solidFill>
                  <a:prstClr val="black"/>
                </a:solidFill>
                <a:effectLst/>
                <a:uLnTx/>
                <a:uFillTx/>
                <a:latin typeface="Arial Black" pitchFamily="34" charset="0"/>
              </a:rPr>
              <a:t>¶r</a:t>
            </a:r>
            <a:r>
              <a:rPr kumimoji="0" lang="es-ES" sz="2800" b="0" i="0" u="none" strike="noStrike" kern="0" cap="none" spc="0" normalizeH="0" baseline="30000" noProof="0" dirty="0" smtClean="0">
                <a:ln>
                  <a:noFill/>
                </a:ln>
                <a:solidFill>
                  <a:prstClr val="black"/>
                </a:solidFill>
                <a:effectLst/>
                <a:uLnTx/>
                <a:uFillTx/>
                <a:latin typeface="Arial Black" pitchFamily="34" charset="0"/>
              </a:rPr>
              <a:t>4</a:t>
            </a:r>
            <a:endParaRPr kumimoji="0" lang="es-ES" sz="2800" b="0" i="0" u="none" strike="noStrike" kern="0" cap="none" spc="0" normalizeH="0" baseline="30000" noProof="0" dirty="0">
              <a:ln>
                <a:noFill/>
              </a:ln>
              <a:solidFill>
                <a:prstClr val="black"/>
              </a:solidFill>
              <a:effectLst/>
              <a:uLnTx/>
              <a:uFillTx/>
            </a:endParaRPr>
          </a:p>
        </p:txBody>
      </p:sp>
      <p:sp>
        <p:nvSpPr>
          <p:cNvPr id="4" name="3 CuadroTexto"/>
          <p:cNvSpPr txBox="1"/>
          <p:nvPr/>
        </p:nvSpPr>
        <p:spPr>
          <a:xfrm>
            <a:off x="3959384" y="5807330"/>
            <a:ext cx="4896544" cy="830997"/>
          </a:xfrm>
          <a:prstGeom prst="rect">
            <a:avLst/>
          </a:prstGeom>
          <a:noFill/>
          <a:ln>
            <a:solidFill>
              <a:schemeClr val="accent1"/>
            </a:solidFill>
          </a:ln>
        </p:spPr>
        <p:txBody>
          <a:bodyPr wrap="square" rtlCol="0">
            <a:spAutoFit/>
          </a:bodyPr>
          <a:lstStyle/>
          <a:p>
            <a:r>
              <a:rPr lang="es-ES" sz="2400" b="1" dirty="0" smtClean="0"/>
              <a:t>¿Cuál cree Ud. qué sea el sitio anatómico de mayor resistencia?  </a:t>
            </a:r>
            <a:endParaRPr lang="es-ES" sz="2400" b="1" dirty="0"/>
          </a:p>
        </p:txBody>
      </p:sp>
    </p:spTree>
    <p:extLst>
      <p:ext uri="{BB962C8B-B14F-4D97-AF65-F5344CB8AC3E}">
        <p14:creationId xmlns:p14="http://schemas.microsoft.com/office/powerpoint/2010/main" val="3416193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Rectángulo"/>
          <p:cNvSpPr>
            <a:spLocks noChangeArrowheads="1"/>
          </p:cNvSpPr>
          <p:nvPr/>
        </p:nvSpPr>
        <p:spPr bwMode="auto">
          <a:xfrm>
            <a:off x="214313" y="0"/>
            <a:ext cx="4214812" cy="7016750"/>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fontAlgn="base">
              <a:spcBef>
                <a:spcPct val="0"/>
              </a:spcBef>
              <a:spcAft>
                <a:spcPct val="0"/>
              </a:spcAft>
            </a:pPr>
            <a:r>
              <a:rPr lang="es-ES" b="1" smtClean="0">
                <a:solidFill>
                  <a:prstClr val="black"/>
                </a:solidFill>
                <a:latin typeface="Arial" charset="0"/>
              </a:rPr>
              <a:t>APLICACIÓN CLÍNICA</a:t>
            </a:r>
          </a:p>
          <a:p>
            <a:pPr fontAlgn="base">
              <a:spcBef>
                <a:spcPct val="0"/>
              </a:spcBef>
              <a:spcAft>
                <a:spcPct val="0"/>
              </a:spcAft>
            </a:pPr>
            <a:r>
              <a:rPr lang="es-ES" b="1" smtClean="0">
                <a:solidFill>
                  <a:prstClr val="black"/>
                </a:solidFill>
                <a:latin typeface="Arial" charset="0"/>
              </a:rPr>
              <a:t>El control automático de la respiración esta regulado por fibras nerviosas que descienden por la sustancia blanca anterior y lateralde la médula espinal desde el bulbo raquídeo. El control voluntario de la respiración es una función de la corteza cerebral, y comprende axones que descienden en los tractos corticoespinales. La separación de las vías voluntaria e involuntaria esta ilustrada de manera notoria en la afección llamada la </a:t>
            </a:r>
            <a:r>
              <a:rPr lang="es-ES" b="1" smtClean="0">
                <a:solidFill>
                  <a:srgbClr val="C00000"/>
                </a:solidFill>
                <a:latin typeface="Arial" charset="0"/>
              </a:rPr>
              <a:t>Maldición de Ondina </a:t>
            </a:r>
            <a:r>
              <a:rPr lang="es-ES" b="1" smtClean="0">
                <a:solidFill>
                  <a:prstClr val="black"/>
                </a:solidFill>
                <a:latin typeface="Arial" charset="0"/>
              </a:rPr>
              <a:t>(el término esta tomado de un</a:t>
            </a:r>
          </a:p>
          <a:p>
            <a:pPr fontAlgn="base">
              <a:spcBef>
                <a:spcPct val="0"/>
              </a:spcBef>
              <a:spcAft>
                <a:spcPct val="0"/>
              </a:spcAft>
            </a:pPr>
            <a:r>
              <a:rPr lang="es-ES" b="1" smtClean="0">
                <a:solidFill>
                  <a:prstClr val="black"/>
                </a:solidFill>
                <a:latin typeface="Arial" charset="0"/>
              </a:rPr>
              <a:t>cuento de hadas alemán). El daño neurológico suprime el control automático de la respiración, no así el voluntario.</a:t>
            </a:r>
          </a:p>
          <a:p>
            <a:pPr fontAlgn="base">
              <a:spcBef>
                <a:spcPct val="0"/>
              </a:spcBef>
              <a:spcAft>
                <a:spcPct val="0"/>
              </a:spcAft>
            </a:pPr>
            <a:r>
              <a:rPr lang="es-ES" b="1" smtClean="0">
                <a:solidFill>
                  <a:prstClr val="black"/>
                </a:solidFill>
                <a:latin typeface="Arial" charset="0"/>
              </a:rPr>
              <a:t>Las personas con la maldición de Ondina deben recordarse a si mismas respirar y no pueden ir a dormir sin la ayuda de un respirador mecánico.</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0"/>
            <a:ext cx="4386262" cy="68580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6422"/>
      </p:ext>
    </p:extLst>
  </p:cSld>
  <p:clrMapOvr>
    <a:masterClrMapping/>
  </p:clrMapOvr>
  <p:transition spd="med">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7740352" cy="5581799"/>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1990449"/>
            <a:ext cx="1728192" cy="4853285"/>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282358"/>
      </p:ext>
    </p:extLst>
  </p:cSld>
  <p:clrMapOvr>
    <a:masterClrMapping/>
  </p:clrMapOvr>
  <p:transition spd="med">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0"/>
            <a:ext cx="4429125" cy="68580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57750" cy="6643688"/>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90602"/>
      </p:ext>
    </p:extLst>
  </p:cSld>
  <p:clrMapOvr>
    <a:masterClrMapping/>
  </p:clrMapOvr>
  <p:transition spd="med">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Rectangle 2"/>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0292" name="Imagen de mapa de bits" r:id="rId3" imgW="0" imgH="0" progId="PBrush">
                  <p:embed/>
                </p:oleObj>
              </mc:Choice>
              <mc:Fallback>
                <p:oleObj name="Imagen de mapa de bits" r:id="rId3" imgW="0" imgH="0" progId="PBrush">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Text Box 3"/>
          <p:cNvSpPr txBox="1">
            <a:spLocks noChangeArrowheads="1"/>
          </p:cNvSpPr>
          <p:nvPr/>
        </p:nvSpPr>
        <p:spPr bwMode="auto">
          <a:xfrm>
            <a:off x="1600200" y="838200"/>
            <a:ext cx="480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endParaRPr lang="es-MX" smtClean="0">
              <a:solidFill>
                <a:prstClr val="black"/>
              </a:solidFill>
            </a:endParaRPr>
          </a:p>
        </p:txBody>
      </p:sp>
      <p:graphicFrame>
        <p:nvGraphicFramePr>
          <p:cNvPr id="28676" name="Object 3"/>
          <p:cNvGraphicFramePr>
            <a:graphicFrameLocks noChangeAspect="1"/>
          </p:cNvGraphicFramePr>
          <p:nvPr/>
        </p:nvGraphicFramePr>
        <p:xfrm>
          <a:off x="304800" y="228600"/>
          <a:ext cx="8610600" cy="6324600"/>
        </p:xfrm>
        <a:graphic>
          <a:graphicData uri="http://schemas.openxmlformats.org/presentationml/2006/ole">
            <mc:AlternateContent xmlns:mc="http://schemas.openxmlformats.org/markup-compatibility/2006">
              <mc:Choice xmlns:v="urn:schemas-microsoft-com:vml" Requires="v">
                <p:oleObj spid="_x0000_s10293" name="Imagen de mapa de bits" r:id="rId4" imgW="5706272" imgH="3362794" progId="Paint.Picture">
                  <p:embed/>
                </p:oleObj>
              </mc:Choice>
              <mc:Fallback>
                <p:oleObj name="Imagen de mapa de bits" r:id="rId4" imgW="5706272" imgH="336279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8610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Text Box 5"/>
          <p:cNvSpPr txBox="1">
            <a:spLocks noChangeArrowheads="1"/>
          </p:cNvSpPr>
          <p:nvPr/>
        </p:nvSpPr>
        <p:spPr bwMode="auto">
          <a:xfrm>
            <a:off x="685800" y="5486400"/>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endParaRPr lang="es-MX" smtClean="0">
              <a:solidFill>
                <a:prstClr val="black"/>
              </a:solidFill>
            </a:endParaRPr>
          </a:p>
        </p:txBody>
      </p:sp>
      <p:sp>
        <p:nvSpPr>
          <p:cNvPr id="28678" name="Text Box 6"/>
          <p:cNvSpPr txBox="1">
            <a:spLocks noChangeArrowheads="1"/>
          </p:cNvSpPr>
          <p:nvPr/>
        </p:nvSpPr>
        <p:spPr bwMode="auto">
          <a:xfrm>
            <a:off x="685800" y="5410200"/>
            <a:ext cx="2514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MX" sz="2400" smtClean="0">
                <a:solidFill>
                  <a:prstClr val="black"/>
                </a:solidFill>
              </a:rPr>
              <a:t>propioceptores</a:t>
            </a:r>
            <a:endParaRPr lang="es-ES" sz="2400" smtClean="0">
              <a:solidFill>
                <a:prstClr val="black"/>
              </a:solidFill>
            </a:endParaRPr>
          </a:p>
        </p:txBody>
      </p:sp>
      <p:sp>
        <p:nvSpPr>
          <p:cNvPr id="28679" name="Text Box 7"/>
          <p:cNvSpPr txBox="1">
            <a:spLocks noChangeArrowheads="1"/>
          </p:cNvSpPr>
          <p:nvPr/>
        </p:nvSpPr>
        <p:spPr bwMode="auto">
          <a:xfrm>
            <a:off x="1600200" y="296863"/>
            <a:ext cx="609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endParaRPr lang="es-MX" smtClean="0">
              <a:solidFill>
                <a:prstClr val="black"/>
              </a:solidFill>
            </a:endParaRPr>
          </a:p>
        </p:txBody>
      </p:sp>
      <p:sp>
        <p:nvSpPr>
          <p:cNvPr id="28680" name="Text Box 8"/>
          <p:cNvSpPr txBox="1">
            <a:spLocks noChangeArrowheads="1"/>
          </p:cNvSpPr>
          <p:nvPr/>
        </p:nvSpPr>
        <p:spPr bwMode="auto">
          <a:xfrm>
            <a:off x="2057400" y="304800"/>
            <a:ext cx="609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endParaRPr lang="es-MX" smtClean="0">
              <a:solidFill>
                <a:prstClr val="black"/>
              </a:solidFill>
            </a:endParaRPr>
          </a:p>
        </p:txBody>
      </p:sp>
      <p:sp>
        <p:nvSpPr>
          <p:cNvPr id="28681" name="Text Box 9"/>
          <p:cNvSpPr txBox="1">
            <a:spLocks noChangeArrowheads="1"/>
          </p:cNvSpPr>
          <p:nvPr/>
        </p:nvSpPr>
        <p:spPr bwMode="auto">
          <a:xfrm>
            <a:off x="1371600" y="304800"/>
            <a:ext cx="63246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eaLnBrk="1" fontAlgn="base" hangingPunct="1">
              <a:spcBef>
                <a:spcPct val="50000"/>
              </a:spcBef>
              <a:spcAft>
                <a:spcPct val="0"/>
              </a:spcAft>
            </a:pPr>
            <a:r>
              <a:rPr lang="es-MX" sz="3200" u="sng" smtClean="0">
                <a:solidFill>
                  <a:prstClr val="black"/>
                </a:solidFill>
              </a:rPr>
              <a:t>Control de la ventilación</a:t>
            </a:r>
            <a:endParaRPr lang="es-ES" sz="3200" u="sng" smtClean="0">
              <a:solidFill>
                <a:prstClr val="black"/>
              </a:solidFill>
            </a:endParaRPr>
          </a:p>
        </p:txBody>
      </p:sp>
    </p:spTree>
    <p:extLst>
      <p:ext uri="{BB962C8B-B14F-4D97-AF65-F5344CB8AC3E}">
        <p14:creationId xmlns:p14="http://schemas.microsoft.com/office/powerpoint/2010/main" val="600214009"/>
      </p:ext>
    </p:extLst>
  </p:cSld>
  <p:clrMapOvr>
    <a:masterClrMapping/>
  </p:clrMapOvr>
  <p:transition spd="med">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M00386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867400"/>
            <a:ext cx="106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3233738" y="2133600"/>
            <a:ext cx="1981200" cy="838200"/>
          </a:xfrm>
          <a:prstGeom prst="rect">
            <a:avLst/>
          </a:prstGeom>
          <a:solidFill>
            <a:srgbClr val="92D050"/>
          </a:solidFill>
          <a:ln w="76200">
            <a:solidFill>
              <a:schemeClr val="tx1"/>
            </a:solidFill>
            <a:miter lim="800000"/>
            <a:headEnd/>
            <a:tailEnd/>
          </a:ln>
        </p:spPr>
        <p:txBody>
          <a:bodyPr wrap="none" anchor="ctr"/>
          <a:lstStyle/>
          <a:p>
            <a:pPr algn="ctr" fontAlgn="base">
              <a:spcBef>
                <a:spcPct val="0"/>
              </a:spcBef>
              <a:spcAft>
                <a:spcPct val="0"/>
              </a:spcAft>
            </a:pPr>
            <a:endParaRPr lang="es-MX" sz="2000" b="1" smtClean="0">
              <a:solidFill>
                <a:prstClr val="black"/>
              </a:solidFill>
              <a:latin typeface="Arial" charset="0"/>
            </a:endParaRPr>
          </a:p>
          <a:p>
            <a:pPr algn="ctr" fontAlgn="base">
              <a:spcBef>
                <a:spcPct val="0"/>
              </a:spcBef>
              <a:spcAft>
                <a:spcPct val="0"/>
              </a:spcAft>
            </a:pPr>
            <a:r>
              <a:rPr lang="es-MX" sz="4000" b="1" smtClean="0">
                <a:solidFill>
                  <a:prstClr val="black"/>
                </a:solidFill>
                <a:latin typeface="Arial" charset="0"/>
              </a:rPr>
              <a:t>GRD</a:t>
            </a:r>
          </a:p>
          <a:p>
            <a:pPr algn="ctr" fontAlgn="base">
              <a:spcBef>
                <a:spcPct val="0"/>
              </a:spcBef>
              <a:spcAft>
                <a:spcPct val="0"/>
              </a:spcAft>
            </a:pPr>
            <a:endParaRPr lang="es-ES" sz="3200" b="1" smtClean="0">
              <a:solidFill>
                <a:prstClr val="black"/>
              </a:solidFill>
              <a:latin typeface="Arial" charset="0"/>
            </a:endParaRPr>
          </a:p>
        </p:txBody>
      </p:sp>
      <p:grpSp>
        <p:nvGrpSpPr>
          <p:cNvPr id="2" name="Group 41"/>
          <p:cNvGrpSpPr>
            <a:grpSpLocks/>
          </p:cNvGrpSpPr>
          <p:nvPr/>
        </p:nvGrpSpPr>
        <p:grpSpPr bwMode="auto">
          <a:xfrm>
            <a:off x="762000" y="1676400"/>
            <a:ext cx="2209800" cy="3962400"/>
            <a:chOff x="480" y="1056"/>
            <a:chExt cx="1392" cy="2496"/>
          </a:xfrm>
          <a:solidFill>
            <a:srgbClr val="92D050"/>
          </a:solidFill>
        </p:grpSpPr>
        <p:sp>
          <p:nvSpPr>
            <p:cNvPr id="33797" name="Oval 5"/>
            <p:cNvSpPr>
              <a:spLocks noChangeArrowheads="1"/>
            </p:cNvSpPr>
            <p:nvPr/>
          </p:nvSpPr>
          <p:spPr bwMode="auto">
            <a:xfrm>
              <a:off x="576" y="2880"/>
              <a:ext cx="1056" cy="672"/>
            </a:xfrm>
            <a:prstGeom prst="ellipse">
              <a:avLst/>
            </a:prstGeom>
            <a:grpFill/>
            <a:ln w="57150">
              <a:solidFill>
                <a:schemeClr val="tx1"/>
              </a:solidFill>
              <a:round/>
              <a:headEnd/>
              <a:tailEnd/>
            </a:ln>
            <a:effectLst/>
          </p:spPr>
          <p:txBody>
            <a:bodyPr wrap="none" anchor="ctr"/>
            <a:lstStyle/>
            <a:p>
              <a:pPr algn="ctr" fontAlgn="base">
                <a:spcBef>
                  <a:spcPct val="0"/>
                </a:spcBef>
                <a:spcAft>
                  <a:spcPct val="0"/>
                </a:spcAft>
                <a:defRPr/>
              </a:pPr>
              <a:r>
                <a:rPr lang="es-MX" sz="2000" b="1">
                  <a:solidFill>
                    <a:prstClr val="black"/>
                  </a:solidFill>
                  <a:latin typeface="Arial" charset="0"/>
                </a:rPr>
                <a:t>QRP</a:t>
              </a:r>
              <a:endParaRPr lang="es-ES" sz="2000" b="1">
                <a:solidFill>
                  <a:prstClr val="black"/>
                </a:solidFill>
                <a:latin typeface="Arial" charset="0"/>
              </a:endParaRPr>
            </a:p>
          </p:txBody>
        </p:sp>
        <p:sp>
          <p:nvSpPr>
            <p:cNvPr id="33798" name="AutoShape 6"/>
            <p:cNvSpPr>
              <a:spLocks noChangeArrowheads="1"/>
            </p:cNvSpPr>
            <p:nvPr/>
          </p:nvSpPr>
          <p:spPr bwMode="auto">
            <a:xfrm>
              <a:off x="960" y="1200"/>
              <a:ext cx="912" cy="1584"/>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pFill/>
            <a:ln w="9525">
              <a:solidFill>
                <a:schemeClr val="tx1"/>
              </a:solidFill>
              <a:miter lim="800000"/>
              <a:headEnd/>
              <a:tailEnd/>
            </a:ln>
            <a:effectLst/>
          </p:spPr>
          <p:txBody>
            <a:bodyPr wrap="none" anchor="ctr"/>
            <a:lstStyle/>
            <a:p>
              <a:pPr algn="ctr" fontAlgn="base">
                <a:spcBef>
                  <a:spcPct val="0"/>
                </a:spcBef>
                <a:spcAft>
                  <a:spcPct val="0"/>
                </a:spcAft>
                <a:defRPr/>
              </a:pPr>
              <a:endParaRPr lang="es-ES" sz="2000" b="1">
                <a:solidFill>
                  <a:prstClr val="black"/>
                </a:solidFill>
                <a:latin typeface="Arial" charset="0"/>
              </a:endParaRPr>
            </a:p>
          </p:txBody>
        </p:sp>
        <p:sp>
          <p:nvSpPr>
            <p:cNvPr id="33799" name="Text Box 7"/>
            <p:cNvSpPr txBox="1">
              <a:spLocks noChangeArrowheads="1"/>
            </p:cNvSpPr>
            <p:nvPr/>
          </p:nvSpPr>
          <p:spPr bwMode="auto">
            <a:xfrm>
              <a:off x="480" y="1056"/>
              <a:ext cx="480" cy="1269"/>
            </a:xfrm>
            <a:prstGeom prst="rect">
              <a:avLst/>
            </a:prstGeom>
            <a:grpFill/>
            <a:ln w="9525">
              <a:solidFill>
                <a:schemeClr val="tx1"/>
              </a:solidFill>
              <a:miter lim="800000"/>
              <a:headEnd/>
              <a:tailEnd/>
            </a:ln>
            <a:effectLst/>
          </p:spPr>
          <p:txBody>
            <a:bodyPr>
              <a:spAutoFit/>
            </a:bodyPr>
            <a:lstStyle/>
            <a:p>
              <a:pPr fontAlgn="base">
                <a:spcBef>
                  <a:spcPct val="50000"/>
                </a:spcBef>
                <a:spcAft>
                  <a:spcPct val="0"/>
                </a:spcAft>
                <a:defRPr/>
              </a:pPr>
              <a:endParaRPr lang="es-MX" sz="2000" b="1">
                <a:solidFill>
                  <a:prstClr val="black"/>
                </a:solidFill>
                <a:latin typeface="Arial" charset="0"/>
              </a:endParaRPr>
            </a:p>
            <a:p>
              <a:pPr fontAlgn="base">
                <a:spcBef>
                  <a:spcPct val="50000"/>
                </a:spcBef>
                <a:spcAft>
                  <a:spcPct val="0"/>
                </a:spcAft>
                <a:defRPr/>
              </a:pPr>
              <a:r>
                <a:rPr lang="es-MX" sz="2000" b="1">
                  <a:solidFill>
                    <a:prstClr val="black"/>
                  </a:solidFill>
                  <a:latin typeface="Arial" charset="0"/>
                </a:rPr>
                <a:t>IX X</a:t>
              </a:r>
              <a:endParaRPr lang="es-ES" sz="2000" b="1">
                <a:solidFill>
                  <a:prstClr val="black"/>
                </a:solidFill>
                <a:latin typeface="Arial" charset="0"/>
              </a:endParaRPr>
            </a:p>
          </p:txBody>
        </p:sp>
      </p:grpSp>
      <p:grpSp>
        <p:nvGrpSpPr>
          <p:cNvPr id="3" name="Group 43"/>
          <p:cNvGrpSpPr>
            <a:grpSpLocks/>
          </p:cNvGrpSpPr>
          <p:nvPr/>
        </p:nvGrpSpPr>
        <p:grpSpPr bwMode="auto">
          <a:xfrm>
            <a:off x="3309918" y="3124200"/>
            <a:ext cx="1828800" cy="1600200"/>
            <a:chOff x="2160" y="1968"/>
            <a:chExt cx="1152" cy="1008"/>
          </a:xfrm>
          <a:solidFill>
            <a:srgbClr val="92D050"/>
          </a:solidFill>
        </p:grpSpPr>
        <p:sp>
          <p:nvSpPr>
            <p:cNvPr id="33796" name="Rectangle 4"/>
            <p:cNvSpPr>
              <a:spLocks noChangeArrowheads="1"/>
            </p:cNvSpPr>
            <p:nvPr/>
          </p:nvSpPr>
          <p:spPr bwMode="auto">
            <a:xfrm>
              <a:off x="2160" y="2448"/>
              <a:ext cx="1152" cy="528"/>
            </a:xfrm>
            <a:prstGeom prst="rect">
              <a:avLst/>
            </a:prstGeom>
            <a:grpFill/>
            <a:ln w="76200">
              <a:solidFill>
                <a:schemeClr val="tx1"/>
              </a:solidFill>
              <a:miter lim="800000"/>
              <a:headEnd/>
              <a:tailEnd/>
            </a:ln>
            <a:effectLst/>
          </p:spPr>
          <p:txBody>
            <a:bodyPr wrap="none" anchor="ctr"/>
            <a:lstStyle/>
            <a:p>
              <a:pPr algn="ctr" fontAlgn="base">
                <a:spcBef>
                  <a:spcPct val="0"/>
                </a:spcBef>
                <a:spcAft>
                  <a:spcPct val="0"/>
                </a:spcAft>
                <a:defRPr/>
              </a:pPr>
              <a:endParaRPr lang="es-MX" sz="2000" b="1">
                <a:solidFill>
                  <a:prstClr val="black"/>
                </a:solidFill>
                <a:latin typeface="Arial" charset="0"/>
              </a:endParaRPr>
            </a:p>
            <a:p>
              <a:pPr algn="ctr" fontAlgn="base">
                <a:spcBef>
                  <a:spcPct val="0"/>
                </a:spcBef>
                <a:spcAft>
                  <a:spcPct val="0"/>
                </a:spcAft>
                <a:defRPr/>
              </a:pPr>
              <a:r>
                <a:rPr lang="es-MX" sz="4000" b="1">
                  <a:solidFill>
                    <a:prstClr val="black"/>
                  </a:solidFill>
                  <a:latin typeface="Arial" charset="0"/>
                </a:rPr>
                <a:t>GRV</a:t>
              </a:r>
            </a:p>
            <a:p>
              <a:pPr algn="ctr" fontAlgn="base">
                <a:spcBef>
                  <a:spcPct val="0"/>
                </a:spcBef>
                <a:spcAft>
                  <a:spcPct val="0"/>
                </a:spcAft>
                <a:defRPr/>
              </a:pPr>
              <a:endParaRPr lang="es-ES" sz="3200" b="1">
                <a:solidFill>
                  <a:prstClr val="black"/>
                </a:solidFill>
                <a:latin typeface="Arial" charset="0"/>
              </a:endParaRPr>
            </a:p>
          </p:txBody>
        </p:sp>
        <p:sp>
          <p:nvSpPr>
            <p:cNvPr id="33803" name="AutoShape 11"/>
            <p:cNvSpPr>
              <a:spLocks noChangeArrowheads="1"/>
            </p:cNvSpPr>
            <p:nvPr/>
          </p:nvSpPr>
          <p:spPr bwMode="auto">
            <a:xfrm>
              <a:off x="2496" y="1968"/>
              <a:ext cx="480" cy="336"/>
            </a:xfrm>
            <a:prstGeom prst="downArrow">
              <a:avLst>
                <a:gd name="adj1" fmla="val 50000"/>
                <a:gd name="adj2" fmla="val 25000"/>
              </a:avLst>
            </a:prstGeom>
            <a:grpFill/>
            <a:ln w="38100">
              <a:solidFill>
                <a:schemeClr val="tx1"/>
              </a:solidFill>
              <a:miter lim="800000"/>
              <a:headEnd/>
              <a:tailEnd/>
            </a:ln>
            <a:effectLst/>
          </p:spPr>
          <p:txBody>
            <a:bodyPr wrap="none" anchor="ctr"/>
            <a:lstStyle/>
            <a:p>
              <a:pPr algn="ctr" fontAlgn="base">
                <a:spcBef>
                  <a:spcPct val="0"/>
                </a:spcBef>
                <a:spcAft>
                  <a:spcPct val="0"/>
                </a:spcAft>
                <a:defRPr/>
              </a:pPr>
              <a:endParaRPr lang="es-ES" sz="2000" b="1">
                <a:solidFill>
                  <a:prstClr val="black"/>
                </a:solidFill>
                <a:latin typeface="Arial" charset="0"/>
              </a:endParaRPr>
            </a:p>
          </p:txBody>
        </p:sp>
      </p:grpSp>
      <p:grpSp>
        <p:nvGrpSpPr>
          <p:cNvPr id="4" name="Group 44"/>
          <p:cNvGrpSpPr>
            <a:grpSpLocks/>
          </p:cNvGrpSpPr>
          <p:nvPr/>
        </p:nvGrpSpPr>
        <p:grpSpPr bwMode="auto">
          <a:xfrm>
            <a:off x="1785918" y="228600"/>
            <a:ext cx="4876800" cy="1860550"/>
            <a:chOff x="1200" y="144"/>
            <a:chExt cx="3072" cy="1172"/>
          </a:xfrm>
          <a:solidFill>
            <a:srgbClr val="92D050"/>
          </a:solidFill>
        </p:grpSpPr>
        <p:sp>
          <p:nvSpPr>
            <p:cNvPr id="33801" name="AutoShape 9"/>
            <p:cNvSpPr>
              <a:spLocks noChangeArrowheads="1"/>
            </p:cNvSpPr>
            <p:nvPr/>
          </p:nvSpPr>
          <p:spPr bwMode="auto">
            <a:xfrm>
              <a:off x="1200" y="144"/>
              <a:ext cx="3072" cy="768"/>
            </a:xfrm>
            <a:prstGeom prst="octagon">
              <a:avLst>
                <a:gd name="adj" fmla="val 29287"/>
              </a:avLst>
            </a:prstGeom>
            <a:grpFill/>
            <a:ln w="57150">
              <a:solidFill>
                <a:schemeClr val="tx1"/>
              </a:solidFill>
              <a:miter lim="800000"/>
              <a:headEnd/>
              <a:tailEnd/>
            </a:ln>
            <a:effectLst/>
          </p:spPr>
          <p:txBody>
            <a:bodyPr wrap="none" anchor="ctr"/>
            <a:lstStyle/>
            <a:p>
              <a:pPr algn="ctr" fontAlgn="base">
                <a:spcBef>
                  <a:spcPct val="0"/>
                </a:spcBef>
                <a:spcAft>
                  <a:spcPct val="0"/>
                </a:spcAft>
                <a:defRPr/>
              </a:pPr>
              <a:r>
                <a:rPr lang="es-MX" sz="2000" b="1" dirty="0">
                  <a:solidFill>
                    <a:prstClr val="black"/>
                  </a:solidFill>
                  <a:latin typeface="Arial" charset="0"/>
                </a:rPr>
                <a:t>Centro </a:t>
              </a:r>
              <a:r>
                <a:rPr lang="es-MX" sz="2000" b="1" dirty="0" err="1">
                  <a:solidFill>
                    <a:prstClr val="black"/>
                  </a:solidFill>
                  <a:latin typeface="Arial" charset="0"/>
                </a:rPr>
                <a:t>Neumotáxico</a:t>
              </a:r>
              <a:endParaRPr lang="es-ES" sz="2000" b="1" dirty="0">
                <a:solidFill>
                  <a:prstClr val="black"/>
                </a:solidFill>
                <a:latin typeface="Arial" charset="0"/>
              </a:endParaRPr>
            </a:p>
          </p:txBody>
        </p:sp>
        <p:sp>
          <p:nvSpPr>
            <p:cNvPr id="33802" name="AutoShape 10"/>
            <p:cNvSpPr>
              <a:spLocks noChangeArrowheads="1"/>
            </p:cNvSpPr>
            <p:nvPr/>
          </p:nvSpPr>
          <p:spPr bwMode="auto">
            <a:xfrm>
              <a:off x="2496" y="960"/>
              <a:ext cx="480" cy="336"/>
            </a:xfrm>
            <a:prstGeom prst="downArrow">
              <a:avLst>
                <a:gd name="adj1" fmla="val 50000"/>
                <a:gd name="adj2" fmla="val 25000"/>
              </a:avLst>
            </a:prstGeom>
            <a:grpFill/>
            <a:ln w="38100">
              <a:solidFill>
                <a:schemeClr val="tx1"/>
              </a:solidFill>
              <a:miter lim="800000"/>
              <a:headEnd/>
              <a:tailEnd/>
            </a:ln>
            <a:effectLst/>
          </p:spPr>
          <p:txBody>
            <a:bodyPr wrap="none" anchor="ctr"/>
            <a:lstStyle/>
            <a:p>
              <a:pPr algn="ctr" fontAlgn="base">
                <a:spcBef>
                  <a:spcPct val="0"/>
                </a:spcBef>
                <a:spcAft>
                  <a:spcPct val="0"/>
                </a:spcAft>
                <a:defRPr/>
              </a:pPr>
              <a:r>
                <a:rPr lang="es-MX" sz="2000" b="1">
                  <a:solidFill>
                    <a:prstClr val="black"/>
                  </a:solidFill>
                  <a:latin typeface="Arial" charset="0"/>
                </a:rPr>
                <a:t>--</a:t>
              </a:r>
              <a:endParaRPr lang="es-ES" sz="2000" b="1">
                <a:solidFill>
                  <a:prstClr val="black"/>
                </a:solidFill>
                <a:latin typeface="Arial" charset="0"/>
              </a:endParaRPr>
            </a:p>
          </p:txBody>
        </p:sp>
        <p:sp>
          <p:nvSpPr>
            <p:cNvPr id="33805" name="Text Box 13"/>
            <p:cNvSpPr txBox="1">
              <a:spLocks noChangeArrowheads="1"/>
            </p:cNvSpPr>
            <p:nvPr/>
          </p:nvSpPr>
          <p:spPr bwMode="auto">
            <a:xfrm>
              <a:off x="3072" y="912"/>
              <a:ext cx="432" cy="404"/>
            </a:xfrm>
            <a:prstGeom prst="rect">
              <a:avLst/>
            </a:prstGeom>
            <a:grpFill/>
            <a:ln w="9525">
              <a:solidFill>
                <a:schemeClr val="tx1"/>
              </a:solidFill>
              <a:miter lim="800000"/>
              <a:headEnd/>
              <a:tailEnd/>
            </a:ln>
            <a:effectLst/>
          </p:spPr>
          <p:txBody>
            <a:bodyPr>
              <a:spAutoFit/>
            </a:bodyPr>
            <a:lstStyle/>
            <a:p>
              <a:pPr fontAlgn="base">
                <a:spcBef>
                  <a:spcPct val="50000"/>
                </a:spcBef>
                <a:spcAft>
                  <a:spcPct val="0"/>
                </a:spcAft>
                <a:defRPr/>
              </a:pPr>
              <a:r>
                <a:rPr lang="es-MX" sz="2000" b="1">
                  <a:solidFill>
                    <a:prstClr val="black"/>
                  </a:solidFill>
                  <a:latin typeface="Arial" charset="0"/>
                </a:rPr>
                <a:t>(-)</a:t>
              </a:r>
              <a:endParaRPr lang="es-ES" sz="2000" b="1">
                <a:solidFill>
                  <a:prstClr val="black"/>
                </a:solidFill>
                <a:latin typeface="Arial" charset="0"/>
              </a:endParaRPr>
            </a:p>
          </p:txBody>
        </p:sp>
      </p:grpSp>
      <p:grpSp>
        <p:nvGrpSpPr>
          <p:cNvPr id="5" name="Group 42"/>
          <p:cNvGrpSpPr>
            <a:grpSpLocks/>
          </p:cNvGrpSpPr>
          <p:nvPr/>
        </p:nvGrpSpPr>
        <p:grpSpPr bwMode="auto">
          <a:xfrm>
            <a:off x="4953000" y="2819400"/>
            <a:ext cx="2971800" cy="3795713"/>
            <a:chOff x="3120" y="1776"/>
            <a:chExt cx="1872" cy="2391"/>
          </a:xfrm>
        </p:grpSpPr>
        <p:sp>
          <p:nvSpPr>
            <p:cNvPr id="30730" name="Text Box 28"/>
            <p:cNvSpPr txBox="1">
              <a:spLocks noChangeArrowheads="1"/>
            </p:cNvSpPr>
            <p:nvPr/>
          </p:nvSpPr>
          <p:spPr bwMode="auto">
            <a:xfrm>
              <a:off x="3120" y="3456"/>
              <a:ext cx="1872" cy="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r>
                <a:rPr lang="es-MX" smtClean="0">
                  <a:solidFill>
                    <a:prstClr val="black"/>
                  </a:solidFill>
                </a:rPr>
                <a:t>      MN </a:t>
              </a:r>
              <a:r>
                <a:rPr lang="es-MX" sz="3200" smtClean="0">
                  <a:solidFill>
                    <a:prstClr val="black"/>
                  </a:solidFill>
                </a:rPr>
                <a:t>respiratorias</a:t>
              </a:r>
              <a:endParaRPr lang="es-ES" smtClean="0">
                <a:solidFill>
                  <a:prstClr val="black"/>
                </a:solidFill>
              </a:endParaRPr>
            </a:p>
          </p:txBody>
        </p:sp>
        <p:cxnSp>
          <p:nvCxnSpPr>
            <p:cNvPr id="30731" name="AutoShape 31"/>
            <p:cNvCxnSpPr>
              <a:cxnSpLocks noChangeShapeType="1"/>
              <a:endCxn id="30730" idx="0"/>
            </p:cNvCxnSpPr>
            <p:nvPr/>
          </p:nvCxnSpPr>
          <p:spPr bwMode="auto">
            <a:xfrm rot="16200000" flipH="1">
              <a:off x="2844" y="2244"/>
              <a:ext cx="1680" cy="744"/>
            </a:xfrm>
            <a:prstGeom prst="bentConnector3">
              <a:avLst>
                <a:gd name="adj1" fmla="val 59759"/>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6" name="Group 45"/>
          <p:cNvGrpSpPr>
            <a:grpSpLocks/>
          </p:cNvGrpSpPr>
          <p:nvPr/>
        </p:nvGrpSpPr>
        <p:grpSpPr bwMode="auto">
          <a:xfrm>
            <a:off x="285720" y="5715016"/>
            <a:ext cx="4648200" cy="914400"/>
            <a:chOff x="192" y="3600"/>
            <a:chExt cx="2928" cy="576"/>
          </a:xfrm>
          <a:solidFill>
            <a:srgbClr val="92D050"/>
          </a:solidFill>
        </p:grpSpPr>
        <p:sp>
          <p:nvSpPr>
            <p:cNvPr id="33824" name="Rectangle 32"/>
            <p:cNvSpPr>
              <a:spLocks noChangeArrowheads="1"/>
            </p:cNvSpPr>
            <p:nvPr/>
          </p:nvSpPr>
          <p:spPr bwMode="auto">
            <a:xfrm>
              <a:off x="192" y="3600"/>
              <a:ext cx="2928" cy="576"/>
            </a:xfrm>
            <a:prstGeom prst="rect">
              <a:avLst/>
            </a:prstGeom>
            <a:grpFill/>
            <a:ln w="57150">
              <a:solidFill>
                <a:schemeClr val="tx1"/>
              </a:solidFill>
              <a:miter lim="800000"/>
              <a:headEnd/>
              <a:tailEnd/>
            </a:ln>
            <a:effectLst/>
          </p:spPr>
          <p:txBody>
            <a:bodyPr wrap="none" anchor="ctr"/>
            <a:lstStyle/>
            <a:p>
              <a:pPr algn="just" fontAlgn="base">
                <a:spcBef>
                  <a:spcPct val="0"/>
                </a:spcBef>
                <a:spcAft>
                  <a:spcPct val="0"/>
                </a:spcAft>
                <a:defRPr/>
              </a:pPr>
              <a:r>
                <a:rPr lang="es-MX" sz="2000" b="1" dirty="0">
                  <a:solidFill>
                    <a:prstClr val="black"/>
                  </a:solidFill>
                  <a:latin typeface="Arial" charset="0"/>
                </a:rPr>
                <a:t>  PaO</a:t>
              </a:r>
              <a:r>
                <a:rPr lang="es-MX" sz="2000" b="1" baseline="-25000" dirty="0">
                  <a:solidFill>
                    <a:prstClr val="black"/>
                  </a:solidFill>
                  <a:latin typeface="Arial" charset="0"/>
                </a:rPr>
                <a:t>2     </a:t>
              </a:r>
              <a:r>
                <a:rPr lang="es-MX" sz="2000" b="1" dirty="0">
                  <a:solidFill>
                    <a:prstClr val="black"/>
                  </a:solidFill>
                  <a:latin typeface="Arial" charset="0"/>
                </a:rPr>
                <a:t>PaCO</a:t>
              </a:r>
              <a:r>
                <a:rPr lang="es-MX" sz="2000" b="1" baseline="-25000" dirty="0">
                  <a:solidFill>
                    <a:prstClr val="black"/>
                  </a:solidFill>
                  <a:latin typeface="Arial" charset="0"/>
                </a:rPr>
                <a:t>2</a:t>
              </a:r>
              <a:r>
                <a:rPr lang="es-MX" sz="2000" b="1" dirty="0">
                  <a:solidFill>
                    <a:prstClr val="black"/>
                  </a:solidFill>
                  <a:latin typeface="Arial" charset="0"/>
                </a:rPr>
                <a:t>   pH</a:t>
              </a:r>
              <a:r>
                <a:rPr lang="es-MX" sz="2000" b="1" baseline="-25000" dirty="0">
                  <a:solidFill>
                    <a:prstClr val="black"/>
                  </a:solidFill>
                  <a:latin typeface="Arial" charset="0"/>
                </a:rPr>
                <a:t> </a:t>
              </a:r>
              <a:r>
                <a:rPr lang="es-MX" sz="2000" b="1" dirty="0">
                  <a:solidFill>
                    <a:prstClr val="black"/>
                  </a:solidFill>
                  <a:latin typeface="Arial" charset="0"/>
                </a:rPr>
                <a:t> </a:t>
              </a:r>
              <a:endParaRPr lang="es-ES" sz="2000" b="1" dirty="0">
                <a:solidFill>
                  <a:prstClr val="black"/>
                </a:solidFill>
                <a:latin typeface="Arial" charset="0"/>
              </a:endParaRPr>
            </a:p>
          </p:txBody>
        </p:sp>
        <p:sp>
          <p:nvSpPr>
            <p:cNvPr id="33827" name="Line 35"/>
            <p:cNvSpPr>
              <a:spLocks noChangeShapeType="1"/>
            </p:cNvSpPr>
            <p:nvPr/>
          </p:nvSpPr>
          <p:spPr bwMode="auto">
            <a:xfrm>
              <a:off x="777" y="3744"/>
              <a:ext cx="0" cy="336"/>
            </a:xfrm>
            <a:prstGeom prst="line">
              <a:avLst/>
            </a:prstGeom>
            <a:grpFill/>
            <a:ln w="57150">
              <a:solidFill>
                <a:schemeClr val="tx1"/>
              </a:solidFill>
              <a:round/>
              <a:headEnd/>
              <a:tailEnd type="triangle" w="med" len="med"/>
            </a:ln>
            <a:effectLst/>
          </p:spPr>
          <p:txBody>
            <a:bodyPr/>
            <a:lstStyle/>
            <a:p>
              <a:pPr fontAlgn="base">
                <a:spcBef>
                  <a:spcPct val="0"/>
                </a:spcBef>
                <a:spcAft>
                  <a:spcPct val="0"/>
                </a:spcAft>
                <a:defRPr/>
              </a:pPr>
              <a:endParaRPr lang="es-ES" sz="2000" b="1">
                <a:solidFill>
                  <a:prstClr val="black"/>
                </a:solidFill>
                <a:latin typeface="Arial" charset="0"/>
              </a:endParaRPr>
            </a:p>
          </p:txBody>
        </p:sp>
        <p:sp>
          <p:nvSpPr>
            <p:cNvPr id="33828" name="Line 36"/>
            <p:cNvSpPr>
              <a:spLocks noChangeShapeType="1"/>
            </p:cNvSpPr>
            <p:nvPr/>
          </p:nvSpPr>
          <p:spPr bwMode="auto">
            <a:xfrm flipV="1">
              <a:off x="1407" y="3696"/>
              <a:ext cx="0" cy="336"/>
            </a:xfrm>
            <a:prstGeom prst="line">
              <a:avLst/>
            </a:prstGeom>
            <a:grpFill/>
            <a:ln w="57150">
              <a:solidFill>
                <a:schemeClr val="tx1"/>
              </a:solidFill>
              <a:round/>
              <a:headEnd/>
              <a:tailEnd type="triangle" w="med" len="med"/>
            </a:ln>
            <a:effectLst/>
          </p:spPr>
          <p:txBody>
            <a:bodyPr/>
            <a:lstStyle/>
            <a:p>
              <a:pPr fontAlgn="base">
                <a:spcBef>
                  <a:spcPct val="0"/>
                </a:spcBef>
                <a:spcAft>
                  <a:spcPct val="0"/>
                </a:spcAft>
                <a:defRPr/>
              </a:pPr>
              <a:endParaRPr lang="es-ES" sz="2000" b="1">
                <a:solidFill>
                  <a:prstClr val="black"/>
                </a:solidFill>
                <a:latin typeface="Arial" charset="0"/>
              </a:endParaRPr>
            </a:p>
          </p:txBody>
        </p:sp>
        <p:sp>
          <p:nvSpPr>
            <p:cNvPr id="33829" name="Line 37"/>
            <p:cNvSpPr>
              <a:spLocks noChangeShapeType="1"/>
            </p:cNvSpPr>
            <p:nvPr/>
          </p:nvSpPr>
          <p:spPr bwMode="auto">
            <a:xfrm>
              <a:off x="1812" y="3744"/>
              <a:ext cx="0" cy="336"/>
            </a:xfrm>
            <a:prstGeom prst="line">
              <a:avLst/>
            </a:prstGeom>
            <a:grpFill/>
            <a:ln w="57150">
              <a:solidFill>
                <a:schemeClr val="tx1"/>
              </a:solidFill>
              <a:round/>
              <a:headEnd/>
              <a:tailEnd type="triangle" w="med" len="med"/>
            </a:ln>
            <a:effectLst/>
          </p:spPr>
          <p:txBody>
            <a:bodyPr/>
            <a:lstStyle/>
            <a:p>
              <a:pPr fontAlgn="base">
                <a:spcBef>
                  <a:spcPct val="0"/>
                </a:spcBef>
                <a:spcAft>
                  <a:spcPct val="0"/>
                </a:spcAft>
                <a:defRPr/>
              </a:pPr>
              <a:endParaRPr lang="es-ES" sz="2000" b="1">
                <a:solidFill>
                  <a:prstClr val="black"/>
                </a:solidFill>
                <a:latin typeface="Arial" charset="0"/>
              </a:endParaRPr>
            </a:p>
          </p:txBody>
        </p:sp>
      </p:grpSp>
      <p:grpSp>
        <p:nvGrpSpPr>
          <p:cNvPr id="7" name="Group 46"/>
          <p:cNvGrpSpPr>
            <a:grpSpLocks/>
          </p:cNvGrpSpPr>
          <p:nvPr/>
        </p:nvGrpSpPr>
        <p:grpSpPr bwMode="auto">
          <a:xfrm>
            <a:off x="5214918" y="2057400"/>
            <a:ext cx="3581400" cy="1981200"/>
            <a:chOff x="3360" y="1296"/>
            <a:chExt cx="2256" cy="1248"/>
          </a:xfrm>
          <a:solidFill>
            <a:srgbClr val="92D050"/>
          </a:solidFill>
        </p:grpSpPr>
        <p:sp>
          <p:nvSpPr>
            <p:cNvPr id="33800" name="Oval 8"/>
            <p:cNvSpPr>
              <a:spLocks noChangeArrowheads="1"/>
            </p:cNvSpPr>
            <p:nvPr/>
          </p:nvSpPr>
          <p:spPr bwMode="auto">
            <a:xfrm>
              <a:off x="3984" y="1296"/>
              <a:ext cx="1008" cy="624"/>
            </a:xfrm>
            <a:prstGeom prst="ellipse">
              <a:avLst/>
            </a:prstGeom>
            <a:grpFill/>
            <a:ln w="57150">
              <a:solidFill>
                <a:schemeClr val="tx1"/>
              </a:solidFill>
              <a:round/>
              <a:headEnd/>
              <a:tailEnd/>
            </a:ln>
            <a:effectLst/>
          </p:spPr>
          <p:txBody>
            <a:bodyPr wrap="none" anchor="ctr"/>
            <a:lstStyle/>
            <a:p>
              <a:pPr algn="ctr" fontAlgn="base">
                <a:spcBef>
                  <a:spcPct val="0"/>
                </a:spcBef>
                <a:spcAft>
                  <a:spcPct val="0"/>
                </a:spcAft>
                <a:defRPr/>
              </a:pPr>
              <a:r>
                <a:rPr lang="es-MX" sz="2000" b="1">
                  <a:solidFill>
                    <a:prstClr val="black"/>
                  </a:solidFill>
                  <a:latin typeface="Arial" charset="0"/>
                </a:rPr>
                <a:t>QRC</a:t>
              </a:r>
              <a:endParaRPr lang="es-ES" sz="2000" b="1">
                <a:solidFill>
                  <a:prstClr val="black"/>
                </a:solidFill>
                <a:latin typeface="Arial" charset="0"/>
              </a:endParaRPr>
            </a:p>
          </p:txBody>
        </p:sp>
        <p:sp>
          <p:nvSpPr>
            <p:cNvPr id="33806" name="Line 14"/>
            <p:cNvSpPr>
              <a:spLocks noChangeShapeType="1"/>
            </p:cNvSpPr>
            <p:nvPr/>
          </p:nvSpPr>
          <p:spPr bwMode="auto">
            <a:xfrm flipH="1" flipV="1">
              <a:off x="3360" y="1632"/>
              <a:ext cx="624" cy="0"/>
            </a:xfrm>
            <a:prstGeom prst="line">
              <a:avLst/>
            </a:prstGeom>
            <a:grpFill/>
            <a:ln w="57150">
              <a:solidFill>
                <a:schemeClr val="tx1"/>
              </a:solidFill>
              <a:round/>
              <a:headEnd/>
              <a:tailEnd type="triangle" w="med" len="med"/>
            </a:ln>
            <a:effectLst/>
          </p:spPr>
          <p:txBody>
            <a:bodyPr/>
            <a:lstStyle/>
            <a:p>
              <a:pPr fontAlgn="base">
                <a:spcBef>
                  <a:spcPct val="0"/>
                </a:spcBef>
                <a:spcAft>
                  <a:spcPct val="0"/>
                </a:spcAft>
                <a:defRPr/>
              </a:pPr>
              <a:endParaRPr lang="es-ES" sz="2000" b="1">
                <a:solidFill>
                  <a:prstClr val="black"/>
                </a:solidFill>
                <a:latin typeface="Arial" charset="0"/>
              </a:endParaRPr>
            </a:p>
          </p:txBody>
        </p:sp>
        <p:sp>
          <p:nvSpPr>
            <p:cNvPr id="33830" name="Rectangle 38"/>
            <p:cNvSpPr>
              <a:spLocks noChangeArrowheads="1"/>
            </p:cNvSpPr>
            <p:nvPr/>
          </p:nvSpPr>
          <p:spPr bwMode="auto">
            <a:xfrm>
              <a:off x="3696" y="2016"/>
              <a:ext cx="1920" cy="528"/>
            </a:xfrm>
            <a:prstGeom prst="rect">
              <a:avLst/>
            </a:prstGeom>
            <a:grpFill/>
            <a:ln w="57150">
              <a:solidFill>
                <a:schemeClr val="tx1"/>
              </a:solidFill>
              <a:miter lim="800000"/>
              <a:headEnd/>
              <a:tailEnd/>
            </a:ln>
            <a:effectLst/>
          </p:spPr>
          <p:txBody>
            <a:bodyPr wrap="none" anchor="ctr"/>
            <a:lstStyle/>
            <a:p>
              <a:pPr algn="just" fontAlgn="base">
                <a:spcBef>
                  <a:spcPct val="0"/>
                </a:spcBef>
                <a:spcAft>
                  <a:spcPct val="0"/>
                </a:spcAft>
                <a:defRPr/>
              </a:pPr>
              <a:r>
                <a:rPr lang="es-MX" sz="2000" b="1">
                  <a:solidFill>
                    <a:prstClr val="black"/>
                  </a:solidFill>
                  <a:latin typeface="Arial" charset="0"/>
                </a:rPr>
                <a:t>   PaCO</a:t>
              </a:r>
              <a:r>
                <a:rPr lang="es-MX" sz="2000" b="1" baseline="-25000">
                  <a:solidFill>
                    <a:prstClr val="black"/>
                  </a:solidFill>
                  <a:latin typeface="Arial" charset="0"/>
                </a:rPr>
                <a:t>2    </a:t>
              </a:r>
              <a:r>
                <a:rPr lang="es-MX" sz="2000" b="1">
                  <a:solidFill>
                    <a:prstClr val="black"/>
                  </a:solidFill>
                  <a:latin typeface="Arial" charset="0"/>
                </a:rPr>
                <a:t>pH </a:t>
              </a:r>
              <a:endParaRPr lang="es-ES" sz="2000" b="1">
                <a:solidFill>
                  <a:prstClr val="black"/>
                </a:solidFill>
                <a:latin typeface="Arial" charset="0"/>
              </a:endParaRPr>
            </a:p>
          </p:txBody>
        </p:sp>
        <p:sp>
          <p:nvSpPr>
            <p:cNvPr id="33831" name="Line 39"/>
            <p:cNvSpPr>
              <a:spLocks noChangeShapeType="1"/>
            </p:cNvSpPr>
            <p:nvPr/>
          </p:nvSpPr>
          <p:spPr bwMode="auto">
            <a:xfrm flipV="1">
              <a:off x="3810" y="2112"/>
              <a:ext cx="0" cy="288"/>
            </a:xfrm>
            <a:prstGeom prst="line">
              <a:avLst/>
            </a:prstGeom>
            <a:grpFill/>
            <a:ln w="57150">
              <a:solidFill>
                <a:schemeClr val="tx1"/>
              </a:solidFill>
              <a:round/>
              <a:headEnd/>
              <a:tailEnd type="triangle" w="med" len="med"/>
            </a:ln>
            <a:effectLst/>
          </p:spPr>
          <p:txBody>
            <a:bodyPr/>
            <a:lstStyle/>
            <a:p>
              <a:pPr fontAlgn="base">
                <a:spcBef>
                  <a:spcPct val="0"/>
                </a:spcBef>
                <a:spcAft>
                  <a:spcPct val="0"/>
                </a:spcAft>
                <a:defRPr/>
              </a:pPr>
              <a:endParaRPr lang="es-ES" sz="2000" b="1">
                <a:solidFill>
                  <a:prstClr val="black"/>
                </a:solidFill>
                <a:latin typeface="Arial" charset="0"/>
              </a:endParaRPr>
            </a:p>
          </p:txBody>
        </p:sp>
        <p:sp>
          <p:nvSpPr>
            <p:cNvPr id="33832" name="Line 40"/>
            <p:cNvSpPr>
              <a:spLocks noChangeShapeType="1"/>
            </p:cNvSpPr>
            <p:nvPr/>
          </p:nvSpPr>
          <p:spPr bwMode="auto">
            <a:xfrm>
              <a:off x="4992" y="2112"/>
              <a:ext cx="0" cy="336"/>
            </a:xfrm>
            <a:prstGeom prst="line">
              <a:avLst/>
            </a:prstGeom>
            <a:grpFill/>
            <a:ln w="57150">
              <a:solidFill>
                <a:schemeClr val="tx1"/>
              </a:solidFill>
              <a:round/>
              <a:headEnd/>
              <a:tailEnd type="triangle" w="med" len="med"/>
            </a:ln>
            <a:effectLst/>
          </p:spPr>
          <p:txBody>
            <a:bodyPr/>
            <a:lstStyle/>
            <a:p>
              <a:pPr fontAlgn="base">
                <a:spcBef>
                  <a:spcPct val="0"/>
                </a:spcBef>
                <a:spcAft>
                  <a:spcPct val="0"/>
                </a:spcAft>
                <a:defRPr/>
              </a:pPr>
              <a:endParaRPr lang="es-ES" sz="2000" b="1">
                <a:solidFill>
                  <a:prstClr val="black"/>
                </a:solidFill>
                <a:latin typeface="Arial" charset="0"/>
              </a:endParaRPr>
            </a:p>
          </p:txBody>
        </p:sp>
      </p:grpSp>
    </p:spTree>
    <p:extLst>
      <p:ext uri="{BB962C8B-B14F-4D97-AF65-F5344CB8AC3E}">
        <p14:creationId xmlns:p14="http://schemas.microsoft.com/office/powerpoint/2010/main" val="6371648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p:cTn id="7" dur="500" fill="hold"/>
                                        <p:tgtEl>
                                          <p:spTgt spid="33795"/>
                                        </p:tgtEl>
                                        <p:attrNameLst>
                                          <p:attrName>ppt_w</p:attrName>
                                        </p:attrNameLst>
                                      </p:cBhvr>
                                      <p:tavLst>
                                        <p:tav tm="0">
                                          <p:val>
                                            <p:fltVal val="0"/>
                                          </p:val>
                                        </p:tav>
                                        <p:tav tm="100000">
                                          <p:val>
                                            <p:strVal val="#ppt_w"/>
                                          </p:val>
                                        </p:tav>
                                      </p:tavLst>
                                    </p:anim>
                                    <p:anim calcmode="lin" valueType="num">
                                      <p:cBhvr>
                                        <p:cTn id="8" dur="500" fill="hold"/>
                                        <p:tgtEl>
                                          <p:spTgt spid="3379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1000" fill="hold"/>
                                        <p:tgtEl>
                                          <p:spTgt spid="2"/>
                                        </p:tgtEl>
                                        <p:attrNameLst>
                                          <p:attrName>ppt_x</p:attrName>
                                        </p:attrNameLst>
                                      </p:cBhvr>
                                      <p:tavLst>
                                        <p:tav tm="0">
                                          <p:val>
                                            <p:strVal val="#ppt_x"/>
                                          </p:val>
                                        </p:tav>
                                        <p:tav tm="100000">
                                          <p:val>
                                            <p:strVal val="#ppt_x"/>
                                          </p:val>
                                        </p:tav>
                                      </p:tavLst>
                                    </p:anim>
                                    <p:anim calcmode="lin" valueType="num">
                                      <p:cBhvr additive="base">
                                        <p:cTn id="2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1000" fill="hold"/>
                                        <p:tgtEl>
                                          <p:spTgt spid="4"/>
                                        </p:tgtEl>
                                        <p:attrNameLst>
                                          <p:attrName>ppt_x</p:attrName>
                                        </p:attrNameLst>
                                      </p:cBhvr>
                                      <p:tavLst>
                                        <p:tav tm="0">
                                          <p:val>
                                            <p:strVal val="#ppt_x"/>
                                          </p:val>
                                        </p:tav>
                                        <p:tav tm="100000">
                                          <p:val>
                                            <p:strVal val="#ppt_x"/>
                                          </p:val>
                                        </p:tav>
                                      </p:tavLst>
                                    </p:anim>
                                    <p:anim calcmode="lin" valueType="num">
                                      <p:cBhvr additive="base">
                                        <p:cTn id="3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66700"/>
            <a:ext cx="7858125" cy="632460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062647"/>
      </p:ext>
    </p:extLst>
  </p:cSld>
  <p:clrMapOvr>
    <a:masterClrMapping/>
  </p:clrMapOvr>
  <p:transition spd="med">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9"/>
          <p:cNvSpPr txBox="1">
            <a:spLocks noChangeArrowheads="1"/>
          </p:cNvSpPr>
          <p:nvPr/>
        </p:nvSpPr>
        <p:spPr bwMode="auto">
          <a:xfrm>
            <a:off x="1116013" y="620713"/>
            <a:ext cx="71278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base" hangingPunct="1">
              <a:spcBef>
                <a:spcPct val="50000"/>
              </a:spcBef>
              <a:spcAft>
                <a:spcPct val="0"/>
              </a:spcAft>
            </a:pPr>
            <a:endParaRPr lang="es-MX" smtClean="0">
              <a:solidFill>
                <a:prstClr val="black"/>
              </a:solidFill>
            </a:endParaRPr>
          </a:p>
        </p:txBody>
      </p:sp>
      <p:sp>
        <p:nvSpPr>
          <p:cNvPr id="82954" name="Text Box 10"/>
          <p:cNvSpPr txBox="1">
            <a:spLocks noChangeArrowheads="1"/>
          </p:cNvSpPr>
          <p:nvPr/>
        </p:nvSpPr>
        <p:spPr bwMode="auto">
          <a:xfrm>
            <a:off x="468313" y="1196975"/>
            <a:ext cx="8351837" cy="3292475"/>
          </a:xfrm>
          <a:prstGeom prst="rect">
            <a:avLst/>
          </a:prstGeom>
          <a:noFill/>
          <a:ln w="9525">
            <a:noFill/>
            <a:miter lim="800000"/>
            <a:headEnd/>
            <a:tailEnd/>
          </a:ln>
        </p:spPr>
        <p:txBody>
          <a:bodyPr>
            <a:spAutoFit/>
          </a:bodyPr>
          <a:lstStyle/>
          <a:p>
            <a:pPr algn="just" fontAlgn="base">
              <a:spcBef>
                <a:spcPct val="50000"/>
              </a:spcBef>
              <a:spcAft>
                <a:spcPct val="0"/>
              </a:spcAft>
              <a:defRPr/>
            </a:pPr>
            <a:r>
              <a:rPr lang="es-MX" sz="3200" b="1" dirty="0">
                <a:solidFill>
                  <a:prstClr val="black"/>
                </a:solidFill>
              </a:rPr>
              <a:t>6. La forma principal del transporte de O</a:t>
            </a:r>
            <a:r>
              <a:rPr lang="es-MX" sz="3200" b="1" baseline="-25000" dirty="0">
                <a:solidFill>
                  <a:prstClr val="black"/>
                </a:solidFill>
              </a:rPr>
              <a:t>2</a:t>
            </a:r>
            <a:r>
              <a:rPr lang="es-MX" sz="3200" b="1" dirty="0">
                <a:solidFill>
                  <a:prstClr val="black"/>
                </a:solidFill>
              </a:rPr>
              <a:t> es unido a la </a:t>
            </a:r>
            <a:r>
              <a:rPr lang="es-MX" sz="3200" b="1" dirty="0" err="1">
                <a:solidFill>
                  <a:prstClr val="black"/>
                </a:solidFill>
              </a:rPr>
              <a:t>Hb</a:t>
            </a:r>
            <a:r>
              <a:rPr lang="es-MX" sz="3200" b="1" dirty="0">
                <a:solidFill>
                  <a:prstClr val="black"/>
                </a:solidFill>
              </a:rPr>
              <a:t>, mientras que la del CO</a:t>
            </a:r>
            <a:r>
              <a:rPr lang="es-MX" sz="3200" b="1" baseline="-25000" dirty="0">
                <a:solidFill>
                  <a:prstClr val="black"/>
                </a:solidFill>
              </a:rPr>
              <a:t>2</a:t>
            </a:r>
            <a:r>
              <a:rPr lang="es-MX" sz="3200" b="1" dirty="0">
                <a:solidFill>
                  <a:prstClr val="black"/>
                </a:solidFill>
              </a:rPr>
              <a:t> es en forma de ión bicarbonato.</a:t>
            </a:r>
          </a:p>
          <a:p>
            <a:pPr algn="just" fontAlgn="base">
              <a:spcBef>
                <a:spcPct val="50000"/>
              </a:spcBef>
              <a:spcAft>
                <a:spcPct val="0"/>
              </a:spcAft>
              <a:defRPr/>
            </a:pPr>
            <a:r>
              <a:rPr lang="es-MX" sz="3200" b="1" dirty="0">
                <a:solidFill>
                  <a:prstClr val="black"/>
                </a:solidFill>
              </a:rPr>
              <a:t>7.</a:t>
            </a:r>
            <a:r>
              <a:rPr lang="es-ES" sz="3200" b="1" dirty="0">
                <a:solidFill>
                  <a:prstClr val="black"/>
                </a:solidFill>
              </a:rPr>
              <a:t>Existe un control voluntario</a:t>
            </a:r>
            <a:r>
              <a:rPr lang="es-MX" sz="3200" b="1" dirty="0">
                <a:solidFill>
                  <a:prstClr val="black"/>
                </a:solidFill>
              </a:rPr>
              <a:t> de la ventilación</a:t>
            </a:r>
            <a:r>
              <a:rPr lang="es-ES" sz="3200" b="1" dirty="0">
                <a:solidFill>
                  <a:prstClr val="black"/>
                </a:solidFill>
              </a:rPr>
              <a:t> con vías nerviosas separadas del control automático.</a:t>
            </a:r>
          </a:p>
        </p:txBody>
      </p:sp>
      <p:sp>
        <p:nvSpPr>
          <p:cNvPr id="82955" name="Text Box 11"/>
          <p:cNvSpPr txBox="1">
            <a:spLocks noChangeArrowheads="1"/>
          </p:cNvSpPr>
          <p:nvPr/>
        </p:nvSpPr>
        <p:spPr bwMode="auto">
          <a:xfrm>
            <a:off x="500063" y="4500563"/>
            <a:ext cx="7993062" cy="2800350"/>
          </a:xfrm>
          <a:prstGeom prst="rect">
            <a:avLst/>
          </a:prstGeom>
          <a:noFill/>
          <a:ln w="9525">
            <a:noFill/>
            <a:miter lim="800000"/>
            <a:headEnd/>
            <a:tailEnd/>
          </a:ln>
        </p:spPr>
        <p:txBody>
          <a:bodyPr>
            <a:spAutoFit/>
          </a:bodyPr>
          <a:lstStyle/>
          <a:p>
            <a:pPr algn="just" fontAlgn="base">
              <a:spcBef>
                <a:spcPct val="50000"/>
              </a:spcBef>
              <a:spcAft>
                <a:spcPct val="0"/>
              </a:spcAft>
              <a:defRPr/>
            </a:pPr>
            <a:r>
              <a:rPr lang="es-MX" sz="3200" b="1" dirty="0">
                <a:solidFill>
                  <a:prstClr val="black"/>
                </a:solidFill>
                <a:latin typeface="Arial" charset="0"/>
              </a:rPr>
              <a:t>8. </a:t>
            </a:r>
            <a:r>
              <a:rPr lang="es-ES" sz="3200" b="1" dirty="0">
                <a:solidFill>
                  <a:prstClr val="black"/>
                </a:solidFill>
              </a:rPr>
              <a:t>El control automático depende de la actividad rítmica del grupo respiratorio dorsal modulado por los otros componentes del c</a:t>
            </a:r>
            <a:r>
              <a:rPr lang="es-MX" sz="3200" b="1" dirty="0">
                <a:solidFill>
                  <a:prstClr val="black"/>
                </a:solidFill>
              </a:rPr>
              <a:t>entro respiratorio</a:t>
            </a:r>
            <a:r>
              <a:rPr lang="es-ES" sz="3200" b="1" dirty="0">
                <a:solidFill>
                  <a:prstClr val="black"/>
                </a:solidFill>
              </a:rPr>
              <a:t> y el control químico</a:t>
            </a:r>
            <a:r>
              <a:rPr lang="es-ES" sz="2000" b="1" dirty="0">
                <a:solidFill>
                  <a:prstClr val="black"/>
                </a:solidFill>
              </a:rPr>
              <a:t>.</a:t>
            </a:r>
          </a:p>
          <a:p>
            <a:pPr algn="just" fontAlgn="base">
              <a:spcBef>
                <a:spcPct val="50000"/>
              </a:spcBef>
              <a:spcAft>
                <a:spcPct val="0"/>
              </a:spcAft>
              <a:defRPr/>
            </a:pPr>
            <a:endParaRPr lang="es-ES" sz="3200" b="1" dirty="0">
              <a:solidFill>
                <a:prstClr val="black"/>
              </a:solidFill>
              <a:latin typeface="Arial" charset="0"/>
            </a:endParaRPr>
          </a:p>
        </p:txBody>
      </p:sp>
      <p:sp>
        <p:nvSpPr>
          <p:cNvPr id="5" name="Rectangle 2"/>
          <p:cNvSpPr>
            <a:spLocks noChangeArrowheads="1"/>
          </p:cNvSpPr>
          <p:nvPr/>
        </p:nvSpPr>
        <p:spPr bwMode="auto">
          <a:xfrm>
            <a:off x="644525" y="495300"/>
            <a:ext cx="7704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50000"/>
              </a:spcBef>
              <a:spcAft>
                <a:spcPct val="0"/>
              </a:spcAft>
            </a:pPr>
            <a:r>
              <a:rPr lang="es-MX" sz="4000" b="1" u="sng" smtClean="0">
                <a:solidFill>
                  <a:prstClr val="black"/>
                </a:solidFill>
                <a:latin typeface="Arial" charset="0"/>
              </a:rPr>
              <a:t>           CONCLUSIONES</a:t>
            </a:r>
            <a:endParaRPr lang="es-ES" sz="4000" b="1" u="sng" smtClean="0">
              <a:solidFill>
                <a:prstClr val="black"/>
              </a:solidFill>
              <a:latin typeface="Arial" charset="0"/>
            </a:endParaRPr>
          </a:p>
        </p:txBody>
      </p:sp>
    </p:spTree>
    <p:extLst>
      <p:ext uri="{BB962C8B-B14F-4D97-AF65-F5344CB8AC3E}">
        <p14:creationId xmlns:p14="http://schemas.microsoft.com/office/powerpoint/2010/main" val="16339881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4"/>
                                        </p:tgtEl>
                                        <p:attrNameLst>
                                          <p:attrName>style.visibility</p:attrName>
                                        </p:attrNameLst>
                                      </p:cBhvr>
                                      <p:to>
                                        <p:strVal val="visible"/>
                                      </p:to>
                                    </p:set>
                                    <p:animEffect transition="in" filter="dissolve">
                                      <p:cBhvr>
                                        <p:cTn id="7" dur="500"/>
                                        <p:tgtEl>
                                          <p:spTgt spid="829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2955"/>
                                        </p:tgtEl>
                                        <p:attrNameLst>
                                          <p:attrName>style.visibility</p:attrName>
                                        </p:attrNameLst>
                                      </p:cBhvr>
                                      <p:to>
                                        <p:strVal val="visible"/>
                                      </p:to>
                                    </p:set>
                                    <p:animEffect transition="in" filter="dissolve">
                                      <p:cBhvr>
                                        <p:cTn id="12" dur="500"/>
                                        <p:tgtEl>
                                          <p:spTgt spid="829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p:bldP spid="82955"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4784"/>
            <a:ext cx="8137525" cy="407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1 Rectángulo"/>
          <p:cNvSpPr>
            <a:spLocks noChangeArrowheads="1"/>
          </p:cNvSpPr>
          <p:nvPr/>
        </p:nvSpPr>
        <p:spPr bwMode="auto">
          <a:xfrm>
            <a:off x="164640" y="192019"/>
            <a:ext cx="8871410" cy="95410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s-ES" sz="2800" b="1" dirty="0">
                <a:solidFill>
                  <a:schemeClr val="tx1"/>
                </a:solidFill>
                <a:latin typeface="Calibri" pitchFamily="34" charset="0"/>
                <a:cs typeface="Calibri" pitchFamily="34" charset="0"/>
              </a:rPr>
              <a:t>¿El aire entra y distiende los pulmones o los pulmones se </a:t>
            </a:r>
            <a:r>
              <a:rPr lang="es-ES" sz="2800" b="1" dirty="0" smtClean="0">
                <a:solidFill>
                  <a:schemeClr val="tx1"/>
                </a:solidFill>
                <a:latin typeface="Calibri" pitchFamily="34" charset="0"/>
                <a:cs typeface="Calibri" pitchFamily="34" charset="0"/>
              </a:rPr>
              <a:t>distienden  </a:t>
            </a:r>
            <a:r>
              <a:rPr lang="es-ES" sz="2800" b="1" dirty="0">
                <a:solidFill>
                  <a:schemeClr val="tx1"/>
                </a:solidFill>
                <a:latin typeface="Calibri" pitchFamily="34" charset="0"/>
                <a:cs typeface="Calibri" pitchFamily="34" charset="0"/>
              </a:rPr>
              <a:t>y entra el aire</a:t>
            </a:r>
            <a:r>
              <a:rPr lang="es-ES" sz="2800" b="1" dirty="0" smtClean="0">
                <a:solidFill>
                  <a:schemeClr val="tx1"/>
                </a:solidFill>
                <a:latin typeface="Calibri" pitchFamily="34" charset="0"/>
                <a:cs typeface="Calibri" pitchFamily="34" charset="0"/>
              </a:rPr>
              <a:t>?</a:t>
            </a:r>
            <a:endParaRPr lang="es-MX" sz="2800" b="1" dirty="0"/>
          </a:p>
        </p:txBody>
      </p:sp>
      <p:sp>
        <p:nvSpPr>
          <p:cNvPr id="10244" name="1 CuadroTexto"/>
          <p:cNvSpPr txBox="1">
            <a:spLocks noChangeArrowheads="1"/>
          </p:cNvSpPr>
          <p:nvPr/>
        </p:nvSpPr>
        <p:spPr bwMode="auto">
          <a:xfrm>
            <a:off x="179388" y="5611813"/>
            <a:ext cx="8856662" cy="1016000"/>
          </a:xfrm>
          <a:prstGeom prst="rect">
            <a:avLst/>
          </a:prstGeom>
          <a:noFill/>
          <a:ln w="9525">
            <a:noFill/>
            <a:miter lim="800000"/>
            <a:headEnd/>
            <a:tailEnd/>
          </a:ln>
        </p:spPr>
        <p:txBody>
          <a:bodyPr>
            <a:spAutoFit/>
          </a:bodyPr>
          <a:lstStyle/>
          <a:p>
            <a:pPr>
              <a:defRPr/>
            </a:pPr>
            <a:r>
              <a:rPr lang="es-MX" sz="3200" dirty="0">
                <a:solidFill>
                  <a:schemeClr val="tx1"/>
                </a:solidFill>
                <a:latin typeface="+mj-lt"/>
              </a:rPr>
              <a:t>Ley de </a:t>
            </a:r>
            <a:r>
              <a:rPr lang="es-MX" sz="3200" dirty="0" err="1">
                <a:solidFill>
                  <a:schemeClr val="tx1"/>
                </a:solidFill>
                <a:latin typeface="+mj-lt"/>
              </a:rPr>
              <a:t>Boyle</a:t>
            </a:r>
            <a:r>
              <a:rPr lang="es-MX" sz="3200" dirty="0">
                <a:solidFill>
                  <a:schemeClr val="tx1"/>
                </a:solidFill>
                <a:latin typeface="+mj-lt"/>
              </a:rPr>
              <a:t>: </a:t>
            </a:r>
            <a:r>
              <a:rPr lang="es-MX" sz="2800" dirty="0">
                <a:solidFill>
                  <a:schemeClr val="tx1"/>
                </a:solidFill>
                <a:latin typeface="+mj-lt"/>
              </a:rPr>
              <a:t>expresa que la presión ejercida por un gas es inversamente proporcional al volumen de éste. </a:t>
            </a:r>
          </a:p>
        </p:txBody>
      </p:sp>
    </p:spTree>
    <p:extLst>
      <p:ext uri="{BB962C8B-B14F-4D97-AF65-F5344CB8AC3E}">
        <p14:creationId xmlns:p14="http://schemas.microsoft.com/office/powerpoint/2010/main" val="259397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a:spLocks noChangeArrowheads="1"/>
          </p:cNvSpPr>
          <p:nvPr/>
        </p:nvSpPr>
        <p:spPr bwMode="auto">
          <a:xfrm>
            <a:off x="267400" y="476672"/>
            <a:ext cx="8739348" cy="1200329"/>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s-ES" sz="3600" b="1" dirty="0">
                <a:solidFill>
                  <a:schemeClr val="tx1"/>
                </a:solidFill>
                <a:latin typeface="Calibri" pitchFamily="34" charset="0"/>
                <a:cs typeface="Calibri" pitchFamily="34" charset="0"/>
              </a:rPr>
              <a:t>¿El aire entra y distiende los pulmones o los pulmones se </a:t>
            </a:r>
            <a:r>
              <a:rPr lang="es-ES" sz="3600" b="1" dirty="0" smtClean="0">
                <a:solidFill>
                  <a:schemeClr val="tx1"/>
                </a:solidFill>
                <a:latin typeface="Calibri" pitchFamily="34" charset="0"/>
                <a:cs typeface="Calibri" pitchFamily="34" charset="0"/>
              </a:rPr>
              <a:t>distienden  </a:t>
            </a:r>
            <a:r>
              <a:rPr lang="es-ES" sz="3600" b="1" dirty="0">
                <a:solidFill>
                  <a:schemeClr val="tx1"/>
                </a:solidFill>
                <a:latin typeface="Calibri" pitchFamily="34" charset="0"/>
                <a:cs typeface="Calibri" pitchFamily="34" charset="0"/>
              </a:rPr>
              <a:t>y entra el aire</a:t>
            </a:r>
            <a:r>
              <a:rPr lang="es-ES" sz="3600" b="1" dirty="0" smtClean="0">
                <a:solidFill>
                  <a:schemeClr val="tx1"/>
                </a:solidFill>
                <a:latin typeface="Calibri" pitchFamily="34" charset="0"/>
                <a:cs typeface="Calibri" pitchFamily="34" charset="0"/>
              </a:rPr>
              <a:t>?</a:t>
            </a:r>
            <a:endParaRPr lang="es-MX" sz="3600" b="1" dirty="0"/>
          </a:p>
        </p:txBody>
      </p:sp>
      <p:sp>
        <p:nvSpPr>
          <p:cNvPr id="5" name="4 Elipse"/>
          <p:cNvSpPr/>
          <p:nvPr/>
        </p:nvSpPr>
        <p:spPr>
          <a:xfrm>
            <a:off x="467544" y="2276872"/>
            <a:ext cx="1944216"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t>Atmósfera</a:t>
            </a:r>
            <a:endParaRPr lang="es-ES" sz="2000" b="1" dirty="0"/>
          </a:p>
        </p:txBody>
      </p:sp>
      <p:sp>
        <p:nvSpPr>
          <p:cNvPr id="6" name="5 Elipse"/>
          <p:cNvSpPr/>
          <p:nvPr/>
        </p:nvSpPr>
        <p:spPr>
          <a:xfrm>
            <a:off x="498456" y="4149080"/>
            <a:ext cx="1913304"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t>Alvéolos</a:t>
            </a:r>
            <a:endParaRPr lang="es-ES" sz="2000" b="1" dirty="0"/>
          </a:p>
        </p:txBody>
      </p:sp>
      <p:cxnSp>
        <p:nvCxnSpPr>
          <p:cNvPr id="9" name="8 Conector recto"/>
          <p:cNvCxnSpPr/>
          <p:nvPr/>
        </p:nvCxnSpPr>
        <p:spPr>
          <a:xfrm>
            <a:off x="1187624" y="3645024"/>
            <a:ext cx="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1619672" y="3645024"/>
            <a:ext cx="0" cy="648072"/>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975570" y="3712386"/>
            <a:ext cx="1288204" cy="369332"/>
          </a:xfrm>
          <a:prstGeom prst="rect">
            <a:avLst/>
          </a:prstGeom>
          <a:noFill/>
        </p:spPr>
        <p:txBody>
          <a:bodyPr wrap="square" rtlCol="0">
            <a:spAutoFit/>
          </a:bodyPr>
          <a:lstStyle/>
          <a:p>
            <a:r>
              <a:rPr lang="es-ES" b="1" dirty="0" smtClean="0"/>
              <a:t>Vía </a:t>
            </a:r>
            <a:r>
              <a:rPr lang="es-ES" b="1" dirty="0" err="1" smtClean="0"/>
              <a:t>Áerea</a:t>
            </a:r>
            <a:endParaRPr lang="es-ES" b="1" dirty="0"/>
          </a:p>
        </p:txBody>
      </p:sp>
      <p:sp>
        <p:nvSpPr>
          <p:cNvPr id="14" name="13 CuadroTexto"/>
          <p:cNvSpPr txBox="1"/>
          <p:nvPr/>
        </p:nvSpPr>
        <p:spPr>
          <a:xfrm>
            <a:off x="3389345" y="3543109"/>
            <a:ext cx="4752528" cy="707886"/>
          </a:xfrm>
          <a:prstGeom prst="rect">
            <a:avLst/>
          </a:prstGeom>
          <a:blipFill>
            <a:blip r:embed="rId2"/>
            <a:tile tx="0" ty="0" sx="100000" sy="100000" flip="none" algn="tl"/>
          </a:blipFill>
          <a:ln>
            <a:solidFill>
              <a:srgbClr val="C00000"/>
            </a:solidFill>
          </a:ln>
          <a:scene3d>
            <a:camera prst="orthographicFront"/>
            <a:lightRig rig="threePt" dir="t"/>
          </a:scene3d>
          <a:sp3d>
            <a:bevelT/>
          </a:sp3d>
        </p:spPr>
        <p:txBody>
          <a:bodyPr wrap="square" rtlCol="0">
            <a:spAutoFit/>
          </a:bodyPr>
          <a:lstStyle/>
          <a:p>
            <a:r>
              <a:rPr lang="es-ES" sz="4000" b="1" dirty="0" smtClean="0"/>
              <a:t>¿Opciones posibles?</a:t>
            </a:r>
            <a:endParaRPr lang="es-ES" sz="4000" b="1" dirty="0"/>
          </a:p>
        </p:txBody>
      </p:sp>
      <p:sp>
        <p:nvSpPr>
          <p:cNvPr id="3" name="2 Flecha abajo"/>
          <p:cNvSpPr/>
          <p:nvPr/>
        </p:nvSpPr>
        <p:spPr>
          <a:xfrm>
            <a:off x="123384" y="2861186"/>
            <a:ext cx="288032" cy="236801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Flecha arriba"/>
          <p:cNvSpPr/>
          <p:nvPr/>
        </p:nvSpPr>
        <p:spPr>
          <a:xfrm>
            <a:off x="2558088" y="2706318"/>
            <a:ext cx="432048" cy="252028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64019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0"/>
            <a:ext cx="9396413" cy="758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600" b="1">
                <a:solidFill>
                  <a:srgbClr val="FFFF00"/>
                </a:solidFill>
                <a:latin typeface="Arial" charset="0"/>
              </a:defRPr>
            </a:lvl1pPr>
            <a:lvl2pPr marL="742950" indent="-285750" eaLnBrk="0" hangingPunct="0">
              <a:defRPr sz="3600" b="1">
                <a:solidFill>
                  <a:srgbClr val="FFFF00"/>
                </a:solidFill>
                <a:latin typeface="Arial" charset="0"/>
              </a:defRPr>
            </a:lvl2pPr>
            <a:lvl3pPr marL="1143000" indent="-228600" eaLnBrk="0" hangingPunct="0">
              <a:defRPr sz="3600" b="1">
                <a:solidFill>
                  <a:srgbClr val="FFFF00"/>
                </a:solidFill>
                <a:latin typeface="Arial" charset="0"/>
              </a:defRPr>
            </a:lvl3pPr>
            <a:lvl4pPr marL="1600200" indent="-228600" eaLnBrk="0" hangingPunct="0">
              <a:defRPr sz="3600" b="1">
                <a:solidFill>
                  <a:srgbClr val="FFFF00"/>
                </a:solidFill>
                <a:latin typeface="Arial" charset="0"/>
              </a:defRPr>
            </a:lvl4pPr>
            <a:lvl5pPr marL="2057400" indent="-228600" eaLnBrk="0" hangingPunct="0">
              <a:defRPr sz="3600" b="1">
                <a:solidFill>
                  <a:srgbClr val="FFFF00"/>
                </a:solidFill>
                <a:latin typeface="Arial" charset="0"/>
              </a:defRPr>
            </a:lvl5pPr>
            <a:lvl6pPr marL="2514600" indent="-228600" eaLnBrk="0" fontAlgn="base" hangingPunct="0">
              <a:spcBef>
                <a:spcPct val="0"/>
              </a:spcBef>
              <a:spcAft>
                <a:spcPct val="0"/>
              </a:spcAft>
              <a:defRPr sz="3600" b="1">
                <a:solidFill>
                  <a:srgbClr val="FFFF00"/>
                </a:solidFill>
                <a:latin typeface="Arial" charset="0"/>
              </a:defRPr>
            </a:lvl6pPr>
            <a:lvl7pPr marL="2971800" indent="-228600" eaLnBrk="0" fontAlgn="base" hangingPunct="0">
              <a:spcBef>
                <a:spcPct val="0"/>
              </a:spcBef>
              <a:spcAft>
                <a:spcPct val="0"/>
              </a:spcAft>
              <a:defRPr sz="3600" b="1">
                <a:solidFill>
                  <a:srgbClr val="FFFF00"/>
                </a:solidFill>
                <a:latin typeface="Arial" charset="0"/>
              </a:defRPr>
            </a:lvl7pPr>
            <a:lvl8pPr marL="3429000" indent="-228600" eaLnBrk="0" fontAlgn="base" hangingPunct="0">
              <a:spcBef>
                <a:spcPct val="0"/>
              </a:spcBef>
              <a:spcAft>
                <a:spcPct val="0"/>
              </a:spcAft>
              <a:defRPr sz="3600" b="1">
                <a:solidFill>
                  <a:srgbClr val="FFFF00"/>
                </a:solidFill>
                <a:latin typeface="Arial" charset="0"/>
              </a:defRPr>
            </a:lvl8pPr>
            <a:lvl9pPr marL="3886200" indent="-228600" eaLnBrk="0" fontAlgn="base" hangingPunct="0">
              <a:spcBef>
                <a:spcPct val="0"/>
              </a:spcBef>
              <a:spcAft>
                <a:spcPct val="0"/>
              </a:spcAft>
              <a:defRPr sz="3600" b="1">
                <a:solidFill>
                  <a:srgbClr val="FFFF00"/>
                </a:solidFill>
                <a:latin typeface="Arial" charset="0"/>
              </a:defRPr>
            </a:lvl9pPr>
          </a:lstStyle>
          <a:p>
            <a:pPr eaLnBrk="1" hangingPunct="1">
              <a:spcBef>
                <a:spcPct val="50000"/>
              </a:spcBef>
            </a:pPr>
            <a:r>
              <a:rPr lang="es-ES" dirty="0" smtClean="0">
                <a:solidFill>
                  <a:schemeClr val="tx1"/>
                </a:solidFill>
                <a:latin typeface="Calibri" pitchFamily="34" charset="0"/>
                <a:cs typeface="Calibri" pitchFamily="34" charset="0"/>
              </a:rPr>
              <a:t>Mecánica de la </a:t>
            </a:r>
            <a:r>
              <a:rPr lang="es-ES" u="sng" dirty="0" smtClean="0">
                <a:solidFill>
                  <a:schemeClr val="tx1"/>
                </a:solidFill>
                <a:latin typeface="Calibri" pitchFamily="34" charset="0"/>
                <a:cs typeface="Calibri" pitchFamily="34" charset="0"/>
              </a:rPr>
              <a:t>Inspiración</a:t>
            </a:r>
          </a:p>
          <a:p>
            <a:pPr eaLnBrk="1" hangingPunct="1">
              <a:spcBef>
                <a:spcPct val="50000"/>
              </a:spcBef>
            </a:pPr>
            <a:endParaRPr lang="es-ES" u="sng" dirty="0" smtClean="0">
              <a:solidFill>
                <a:schemeClr val="tx1"/>
              </a:solidFill>
              <a:latin typeface="Calibri" pitchFamily="34" charset="0"/>
              <a:cs typeface="Calibri" pitchFamily="34" charset="0"/>
            </a:endParaRPr>
          </a:p>
          <a:p>
            <a:pPr eaLnBrk="1" hangingPunct="1">
              <a:spcBef>
                <a:spcPts val="600"/>
              </a:spcBef>
              <a:buFontTx/>
              <a:buAutoNum type="arabicPeriod"/>
            </a:pPr>
            <a:r>
              <a:rPr lang="es-ES" dirty="0" smtClean="0">
                <a:solidFill>
                  <a:schemeClr val="tx1"/>
                </a:solidFill>
                <a:latin typeface="Calibri" pitchFamily="34" charset="0"/>
                <a:cs typeface="Calibri" pitchFamily="34" charset="0"/>
              </a:rPr>
              <a:t>Contracción </a:t>
            </a:r>
            <a:r>
              <a:rPr lang="es-ES" dirty="0">
                <a:solidFill>
                  <a:schemeClr val="tx1"/>
                </a:solidFill>
                <a:latin typeface="Calibri" pitchFamily="34" charset="0"/>
                <a:cs typeface="Calibri" pitchFamily="34" charset="0"/>
              </a:rPr>
              <a:t>de los músculos inspiratorios (</a:t>
            </a:r>
            <a:r>
              <a:rPr lang="es-ES" dirty="0">
                <a:solidFill>
                  <a:srgbClr val="C00000"/>
                </a:solidFill>
                <a:latin typeface="Calibri" pitchFamily="34" charset="0"/>
                <a:cs typeface="Calibri" pitchFamily="34" charset="0"/>
              </a:rPr>
              <a:t>diafragma</a:t>
            </a:r>
            <a:r>
              <a:rPr lang="es-ES" dirty="0">
                <a:solidFill>
                  <a:schemeClr val="tx1"/>
                </a:solidFill>
                <a:latin typeface="Calibri" pitchFamily="34" charset="0"/>
                <a:cs typeface="Calibri" pitchFamily="34" charset="0"/>
              </a:rPr>
              <a:t> se aplana y los  intercostales externos elevan las costillas) por señales del </a:t>
            </a:r>
            <a:r>
              <a:rPr lang="es-ES" dirty="0" smtClean="0">
                <a:solidFill>
                  <a:schemeClr val="tx1"/>
                </a:solidFill>
                <a:latin typeface="Calibri" pitchFamily="34" charset="0"/>
                <a:cs typeface="Calibri" pitchFamily="34" charset="0"/>
              </a:rPr>
              <a:t>SNC y aumento </a:t>
            </a:r>
            <a:r>
              <a:rPr lang="es-ES" dirty="0">
                <a:solidFill>
                  <a:schemeClr val="tx1"/>
                </a:solidFill>
                <a:latin typeface="Calibri" pitchFamily="34" charset="0"/>
                <a:cs typeface="Calibri" pitchFamily="34" charset="0"/>
              </a:rPr>
              <a:t>de los diámetros </a:t>
            </a:r>
            <a:r>
              <a:rPr lang="es-MX" dirty="0">
                <a:solidFill>
                  <a:schemeClr val="tx1"/>
                </a:solidFill>
                <a:latin typeface="Calibri" pitchFamily="34" charset="0"/>
                <a:cs typeface="Calibri" pitchFamily="34" charset="0"/>
              </a:rPr>
              <a:t>(volumen)</a:t>
            </a:r>
            <a:r>
              <a:rPr lang="es-ES" dirty="0">
                <a:solidFill>
                  <a:schemeClr val="tx1"/>
                </a:solidFill>
                <a:latin typeface="Calibri" pitchFamily="34" charset="0"/>
                <a:cs typeface="Calibri" pitchFamily="34" charset="0"/>
              </a:rPr>
              <a:t> del tórax</a:t>
            </a:r>
            <a:r>
              <a:rPr lang="es-MX" dirty="0">
                <a:solidFill>
                  <a:schemeClr val="tx1"/>
                </a:solidFill>
                <a:latin typeface="Calibri" pitchFamily="34" charset="0"/>
                <a:cs typeface="Calibri" pitchFamily="34" charset="0"/>
              </a:rPr>
              <a:t>.</a:t>
            </a:r>
            <a:endParaRPr lang="es-ES" dirty="0">
              <a:solidFill>
                <a:schemeClr val="tx1"/>
              </a:solidFill>
              <a:latin typeface="Calibri" pitchFamily="34" charset="0"/>
              <a:cs typeface="Calibri" pitchFamily="34" charset="0"/>
            </a:endParaRPr>
          </a:p>
          <a:p>
            <a:pPr eaLnBrk="1" hangingPunct="1">
              <a:spcBef>
                <a:spcPts val="600"/>
              </a:spcBef>
              <a:buFontTx/>
              <a:buAutoNum type="arabicPeriod"/>
            </a:pPr>
            <a:r>
              <a:rPr lang="es-ES" dirty="0">
                <a:solidFill>
                  <a:schemeClr val="tx1"/>
                </a:solidFill>
                <a:latin typeface="Calibri" pitchFamily="34" charset="0"/>
                <a:cs typeface="Calibri" pitchFamily="34" charset="0"/>
              </a:rPr>
              <a:t>Presión </a:t>
            </a:r>
            <a:r>
              <a:rPr lang="es-ES" dirty="0" err="1">
                <a:solidFill>
                  <a:schemeClr val="tx1"/>
                </a:solidFill>
                <a:latin typeface="Calibri" pitchFamily="34" charset="0"/>
                <a:cs typeface="Calibri" pitchFamily="34" charset="0"/>
              </a:rPr>
              <a:t>intrapleural</a:t>
            </a:r>
            <a:r>
              <a:rPr lang="es-ES" dirty="0">
                <a:solidFill>
                  <a:schemeClr val="tx1"/>
                </a:solidFill>
                <a:latin typeface="Calibri" pitchFamily="34" charset="0"/>
                <a:cs typeface="Calibri" pitchFamily="34" charset="0"/>
              </a:rPr>
              <a:t> más negativa. </a:t>
            </a:r>
          </a:p>
          <a:p>
            <a:pPr eaLnBrk="1" hangingPunct="1">
              <a:spcBef>
                <a:spcPts val="600"/>
              </a:spcBef>
              <a:buFontTx/>
              <a:buAutoNum type="arabicPeriod"/>
            </a:pPr>
            <a:r>
              <a:rPr lang="es-MX" dirty="0">
                <a:solidFill>
                  <a:schemeClr val="tx1"/>
                </a:solidFill>
                <a:latin typeface="Calibri" pitchFamily="34" charset="0"/>
                <a:cs typeface="Calibri" pitchFamily="34" charset="0"/>
              </a:rPr>
              <a:t>Expansión </a:t>
            </a:r>
            <a:r>
              <a:rPr lang="es-MX" dirty="0" smtClean="0">
                <a:solidFill>
                  <a:schemeClr val="tx1"/>
                </a:solidFill>
                <a:latin typeface="Calibri" pitchFamily="34" charset="0"/>
                <a:cs typeface="Calibri" pitchFamily="34" charset="0"/>
              </a:rPr>
              <a:t>pulmonar (aumenta el volumen).</a:t>
            </a:r>
            <a:endParaRPr lang="es-MX" dirty="0">
              <a:solidFill>
                <a:schemeClr val="tx1"/>
              </a:solidFill>
              <a:latin typeface="Calibri" pitchFamily="34" charset="0"/>
              <a:cs typeface="Calibri" pitchFamily="34" charset="0"/>
            </a:endParaRPr>
          </a:p>
          <a:p>
            <a:pPr eaLnBrk="1" hangingPunct="1">
              <a:spcBef>
                <a:spcPts val="600"/>
              </a:spcBef>
              <a:buFontTx/>
              <a:buAutoNum type="arabicPeriod"/>
            </a:pPr>
            <a:r>
              <a:rPr lang="es-MX" dirty="0">
                <a:solidFill>
                  <a:schemeClr val="tx1"/>
                </a:solidFill>
                <a:latin typeface="Calibri" pitchFamily="34" charset="0"/>
                <a:cs typeface="Calibri" pitchFamily="34" charset="0"/>
              </a:rPr>
              <a:t>Disminuye presión alveolar que </a:t>
            </a:r>
            <a:endParaRPr lang="es-MX" dirty="0" smtClean="0">
              <a:solidFill>
                <a:schemeClr val="tx1"/>
              </a:solidFill>
              <a:latin typeface="Calibri" pitchFamily="34" charset="0"/>
              <a:cs typeface="Calibri" pitchFamily="34" charset="0"/>
            </a:endParaRPr>
          </a:p>
          <a:p>
            <a:pPr marL="0" indent="0" eaLnBrk="1" hangingPunct="1">
              <a:spcBef>
                <a:spcPts val="600"/>
              </a:spcBef>
            </a:pPr>
            <a:r>
              <a:rPr lang="es-MX" dirty="0" smtClean="0">
                <a:solidFill>
                  <a:schemeClr val="tx1"/>
                </a:solidFill>
                <a:latin typeface="Calibri" pitchFamily="34" charset="0"/>
                <a:cs typeface="Calibri" pitchFamily="34" charset="0"/>
              </a:rPr>
              <a:t>   genera </a:t>
            </a:r>
            <a:r>
              <a:rPr lang="es-MX" dirty="0">
                <a:solidFill>
                  <a:schemeClr val="tx1"/>
                </a:solidFill>
                <a:latin typeface="Calibri" pitchFamily="34" charset="0"/>
                <a:cs typeface="Calibri" pitchFamily="34" charset="0"/>
              </a:rPr>
              <a:t>un </a:t>
            </a:r>
            <a:r>
              <a:rPr lang="el-GR" dirty="0" smtClean="0">
                <a:solidFill>
                  <a:srgbClr val="C00000"/>
                </a:solidFill>
                <a:latin typeface="Calibri" pitchFamily="34" charset="0"/>
                <a:cs typeface="Calibri" pitchFamily="34" charset="0"/>
              </a:rPr>
              <a:t>Δ</a:t>
            </a:r>
            <a:r>
              <a:rPr lang="es-MX" dirty="0" smtClean="0">
                <a:solidFill>
                  <a:srgbClr val="C00000"/>
                </a:solidFill>
                <a:latin typeface="Calibri" pitchFamily="34" charset="0"/>
                <a:cs typeface="Calibri" pitchFamily="34" charset="0"/>
              </a:rPr>
              <a:t>P</a:t>
            </a:r>
            <a:r>
              <a:rPr lang="es-MX" dirty="0" smtClean="0">
                <a:solidFill>
                  <a:schemeClr val="tx1"/>
                </a:solidFill>
                <a:latin typeface="Calibri" pitchFamily="34" charset="0"/>
                <a:cs typeface="Calibri" pitchFamily="34" charset="0"/>
              </a:rPr>
              <a:t> y e</a:t>
            </a:r>
            <a:r>
              <a:rPr lang="es-ES" dirty="0" err="1" smtClean="0">
                <a:solidFill>
                  <a:schemeClr val="tx1"/>
                </a:solidFill>
                <a:latin typeface="Calibri" pitchFamily="34" charset="0"/>
                <a:cs typeface="Calibri" pitchFamily="34" charset="0"/>
              </a:rPr>
              <a:t>ntra</a:t>
            </a:r>
            <a:r>
              <a:rPr lang="es-ES" dirty="0" smtClean="0">
                <a:solidFill>
                  <a:schemeClr val="tx1"/>
                </a:solidFill>
                <a:latin typeface="Calibri" pitchFamily="34" charset="0"/>
                <a:cs typeface="Calibri" pitchFamily="34" charset="0"/>
              </a:rPr>
              <a:t> el </a:t>
            </a:r>
            <a:r>
              <a:rPr lang="es-ES" dirty="0">
                <a:solidFill>
                  <a:schemeClr val="tx1"/>
                </a:solidFill>
                <a:latin typeface="Calibri" pitchFamily="34" charset="0"/>
                <a:cs typeface="Calibri" pitchFamily="34" charset="0"/>
              </a:rPr>
              <a:t>aire</a:t>
            </a:r>
            <a:r>
              <a:rPr lang="es-ES" dirty="0" smtClean="0">
                <a:solidFill>
                  <a:schemeClr val="tx1"/>
                </a:solidFill>
                <a:latin typeface="Calibri" pitchFamily="34" charset="0"/>
                <a:cs typeface="Calibri" pitchFamily="34" charset="0"/>
              </a:rPr>
              <a:t>.</a:t>
            </a:r>
          </a:p>
          <a:p>
            <a:pPr algn="just" eaLnBrk="1" hangingPunct="1">
              <a:spcBef>
                <a:spcPct val="50000"/>
              </a:spcBef>
              <a:buFontTx/>
              <a:buAutoNum type="arabicPeriod"/>
            </a:pPr>
            <a:endParaRPr lang="es-E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
            <a:ext cx="2987824" cy="148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4750" y="3645024"/>
            <a:ext cx="15906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5517232"/>
            <a:ext cx="2160240"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502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1864</TotalTime>
  <Words>2006</Words>
  <Application>Microsoft Office PowerPoint</Application>
  <PresentationFormat>Presentación en pantalla (4:3)</PresentationFormat>
  <Paragraphs>267</Paragraphs>
  <Slides>66</Slides>
  <Notes>5</Notes>
  <HiddenSlides>2</HiddenSlides>
  <MMClips>0</MMClips>
  <ScaleCrop>false</ScaleCrop>
  <HeadingPairs>
    <vt:vector size="8" baseType="variant">
      <vt:variant>
        <vt:lpstr>Fuentes usadas</vt:lpstr>
      </vt:variant>
      <vt:variant>
        <vt:i4>6</vt:i4>
      </vt:variant>
      <vt:variant>
        <vt:lpstr>Tema</vt:lpstr>
      </vt:variant>
      <vt:variant>
        <vt:i4>13</vt:i4>
      </vt:variant>
      <vt:variant>
        <vt:lpstr>Servidores OLE incrustados</vt:lpstr>
      </vt:variant>
      <vt:variant>
        <vt:i4>1</vt:i4>
      </vt:variant>
      <vt:variant>
        <vt:lpstr>Títulos de diapositiva</vt:lpstr>
      </vt:variant>
      <vt:variant>
        <vt:i4>66</vt:i4>
      </vt:variant>
    </vt:vector>
  </HeadingPairs>
  <TitlesOfParts>
    <vt:vector size="86" baseType="lpstr">
      <vt:lpstr>Arial</vt:lpstr>
      <vt:lpstr>Arial Black</vt:lpstr>
      <vt:lpstr>Calibri</vt:lpstr>
      <vt:lpstr>Comic Sans MS</vt:lpstr>
      <vt:lpstr>Times New Roman</vt:lpstr>
      <vt:lpstr>Wingdings</vt:lpstr>
      <vt:lpstr>Tema de Office</vt:lpstr>
      <vt:lpstr>1_Tema de Office</vt:lpstr>
      <vt:lpstr>2_Tema de Office</vt:lpstr>
      <vt:lpstr>3_Tema de Office</vt:lpstr>
      <vt:lpstr>5_Tema de Office</vt:lpstr>
      <vt:lpstr>6_Tema de Office</vt:lpstr>
      <vt:lpstr>7_Tema de Office</vt:lpstr>
      <vt:lpstr>8_Tema de Office</vt:lpstr>
      <vt:lpstr>9_Tema de Office</vt:lpstr>
      <vt:lpstr>10_Tema de Office</vt:lpstr>
      <vt:lpstr>11_Tema de Office</vt:lpstr>
      <vt:lpstr>12_Tema de Office</vt:lpstr>
      <vt:lpstr>13_Tema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1.Tendencia de la caja torácica a la  expansión. 2.Tendencia de los pulmones a colapsarse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Diferencias entre el aire atmosférico y el aire alveolar </vt:lpstr>
      <vt:lpstr>Presentación de PowerPoint</vt:lpstr>
      <vt:lpstr>Presentación de PowerPoint</vt:lpstr>
      <vt:lpstr>Factores de que depende la intensidad de difusión (D) o el «intercambio» de los gases a través de la membrana respiratoria.</vt:lpstr>
      <vt:lpstr>Presentación de PowerPoint</vt:lpstr>
      <vt:lpstr>Presentación de PowerPoint</vt:lpstr>
      <vt:lpstr>Presentación de PowerPoint</vt:lpstr>
      <vt:lpstr>  ¿Cómo los trastornos ventilatorios y difusionales repercuten en los gases a nivel arterial y tisular? </vt:lpstr>
      <vt:lpstr>   Factores de que depende la PO2   alveolar y arterial:                                    Ventilación                              Difusión    </vt:lpstr>
      <vt:lpstr>Presentación de PowerPoint</vt:lpstr>
      <vt:lpstr>Presentación de PowerPoint</vt:lpstr>
      <vt:lpstr>Presentación de PowerPoint</vt:lpstr>
      <vt:lpstr>Presentación de PowerPoint</vt:lpstr>
      <vt:lpstr>Distribución de la relación Va/Q e insuficiencia respiratoria</vt:lpstr>
      <vt:lpstr>Presentación de PowerPoint</vt:lpstr>
      <vt:lpstr>Presentación de PowerPoint</vt:lpstr>
      <vt:lpstr>Presentación de PowerPoint</vt:lpstr>
      <vt:lpstr>Presentación de PowerPoint</vt:lpstr>
      <vt:lpstr>Presentación de PowerPoint</vt:lpstr>
      <vt:lpstr>Cantidad máxima de oxígeno que se puede combinar con la hemoglobina de la sangre</vt:lpstr>
      <vt:lpstr>Presentación de PowerPoint</vt:lpstr>
      <vt:lpstr>Presentación de PowerPoint</vt:lpstr>
      <vt:lpstr>Presentación de PowerPoint</vt:lpstr>
      <vt:lpstr>Presentación de PowerPoint</vt:lpstr>
      <vt:lpstr>Factores de que depende la PCO2 alveolar y arterial: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Dr</dc:creator>
  <cp:lastModifiedBy>Mayppe</cp:lastModifiedBy>
  <cp:revision>134</cp:revision>
  <dcterms:created xsi:type="dcterms:W3CDTF">2019-10-27T20:55:18Z</dcterms:created>
  <dcterms:modified xsi:type="dcterms:W3CDTF">2021-01-26T15:12:40Z</dcterms:modified>
</cp:coreProperties>
</file>