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2" r:id="rId3"/>
    <p:sldId id="263" r:id="rId4"/>
    <p:sldId id="264" r:id="rId5"/>
    <p:sldId id="265" r:id="rId6"/>
    <p:sldId id="266" r:id="rId7"/>
    <p:sldId id="282" r:id="rId8"/>
    <p:sldId id="283" r:id="rId9"/>
    <p:sldId id="267" r:id="rId10"/>
    <p:sldId id="284" r:id="rId11"/>
    <p:sldId id="285" r:id="rId12"/>
    <p:sldId id="286" r:id="rId13"/>
    <p:sldId id="268" r:id="rId14"/>
    <p:sldId id="269" r:id="rId15"/>
    <p:sldId id="270" r:id="rId16"/>
    <p:sldId id="271" r:id="rId17"/>
    <p:sldId id="272" r:id="rId18"/>
    <p:sldId id="287" r:id="rId19"/>
    <p:sldId id="273" r:id="rId20"/>
    <p:sldId id="274" r:id="rId21"/>
    <p:sldId id="275" r:id="rId22"/>
    <p:sldId id="276" r:id="rId23"/>
    <p:sldId id="277" r:id="rId24"/>
    <p:sldId id="288"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9420" autoAdjust="0"/>
  </p:normalViewPr>
  <p:slideViewPr>
    <p:cSldViewPr>
      <p:cViewPr varScale="1">
        <p:scale>
          <a:sx n="62" d="100"/>
          <a:sy n="62" d="100"/>
        </p:scale>
        <p:origin x="-178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C249B4-EB57-433D-BD9A-F4A9FB8CC977}" type="datetimeFigureOut">
              <a:rPr lang="es-ES" smtClean="0"/>
              <a:pPr/>
              <a:t>10/03/2021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AF924C-6777-471A-9DF6-ABFA7EF4E4F9}"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7500" lnSpcReduction="20000"/>
          </a:bodyPr>
          <a:lstStyle/>
          <a:p>
            <a:r>
              <a:rPr lang="es-ES" sz="1200" kern="1200" dirty="0" smtClean="0">
                <a:solidFill>
                  <a:schemeClr val="tx1"/>
                </a:solidFill>
                <a:latin typeface="+mn-lt"/>
                <a:ea typeface="+mn-ea"/>
                <a:cs typeface="+mn-cs"/>
              </a:rPr>
              <a:t>Las manifestaciones clínicas de la cirrosis son variadas. Varias complicaciones de la cirrosis y la hepatopatía </a:t>
            </a:r>
            <a:r>
              <a:rPr lang="es-ES" sz="1200" kern="1200" dirty="0" smtClean="0">
                <a:solidFill>
                  <a:schemeClr val="tx1"/>
                </a:solidFill>
                <a:latin typeface="+mn-lt"/>
                <a:ea typeface="+mn-ea"/>
                <a:cs typeface="+mn-cs"/>
              </a:rPr>
              <a:t>terminal, </a:t>
            </a:r>
            <a:r>
              <a:rPr lang="es-ES" sz="1200" kern="1200" dirty="0" smtClean="0">
                <a:solidFill>
                  <a:schemeClr val="tx1"/>
                </a:solidFill>
                <a:latin typeface="+mn-lt"/>
                <a:ea typeface="+mn-ea"/>
                <a:cs typeface="+mn-cs"/>
              </a:rPr>
              <a:t>como desnutrición, ascitis, </a:t>
            </a:r>
            <a:r>
              <a:rPr lang="es-ES" sz="1200" kern="1200" dirty="0" err="1" smtClean="0">
                <a:solidFill>
                  <a:schemeClr val="tx1"/>
                </a:solidFill>
                <a:latin typeface="+mn-lt"/>
                <a:ea typeface="+mn-ea"/>
                <a:cs typeface="+mn-cs"/>
              </a:rPr>
              <a:t>hiponatremia</a:t>
            </a:r>
            <a:r>
              <a:rPr lang="es-ES" sz="1200" kern="1200" dirty="0" smtClean="0">
                <a:solidFill>
                  <a:schemeClr val="tx1"/>
                </a:solidFill>
                <a:latin typeface="+mn-lt"/>
                <a:ea typeface="+mn-ea"/>
                <a:cs typeface="+mn-cs"/>
              </a:rPr>
              <a:t>, encefalopatía hepática, alteraciones del metabolismo de la glucosa, </a:t>
            </a:r>
            <a:r>
              <a:rPr lang="es-ES" sz="1200" kern="1200" dirty="0" err="1" smtClean="0">
                <a:solidFill>
                  <a:schemeClr val="tx1"/>
                </a:solidFill>
                <a:latin typeface="+mn-lt"/>
                <a:ea typeface="+mn-ea"/>
                <a:cs typeface="+mn-cs"/>
              </a:rPr>
              <a:t>hipoabsorción</a:t>
            </a:r>
            <a:r>
              <a:rPr lang="es-ES" sz="1200" kern="1200" dirty="0" smtClean="0">
                <a:solidFill>
                  <a:schemeClr val="tx1"/>
                </a:solidFill>
                <a:latin typeface="+mn-lt"/>
                <a:ea typeface="+mn-ea"/>
                <a:cs typeface="+mn-cs"/>
              </a:rPr>
              <a:t> de lípidos, síndrome </a:t>
            </a:r>
            <a:r>
              <a:rPr lang="es-ES" sz="1200" kern="1200" dirty="0" err="1" smtClean="0">
                <a:solidFill>
                  <a:schemeClr val="tx1"/>
                </a:solidFill>
                <a:latin typeface="+mn-lt"/>
                <a:ea typeface="+mn-ea"/>
                <a:cs typeface="+mn-cs"/>
              </a:rPr>
              <a:t>hepatorrenal</a:t>
            </a:r>
            <a:r>
              <a:rPr lang="es-ES" sz="1200" kern="1200" dirty="0" smtClean="0">
                <a:solidFill>
                  <a:schemeClr val="tx1"/>
                </a:solidFill>
                <a:latin typeface="+mn-lt"/>
                <a:ea typeface="+mn-ea"/>
                <a:cs typeface="+mn-cs"/>
              </a:rPr>
              <a:t> y osteopenia, tienen consecuencias nutricionales. La instauración de un tratamiento nutricional adecuada en pacientes aquejados de una hepatopatía puede suponer la remisión de la desnutrición y la mejora de la respuesta clínica. </a:t>
            </a:r>
          </a:p>
          <a:p>
            <a:r>
              <a:rPr lang="es-ES" sz="1200" kern="1200" dirty="0" smtClean="0">
                <a:solidFill>
                  <a:schemeClr val="tx1"/>
                </a:solidFill>
                <a:latin typeface="+mn-lt"/>
                <a:ea typeface="+mn-ea"/>
                <a:cs typeface="+mn-cs"/>
              </a:rPr>
              <a:t>Diversos estudios han descrito la obtención de resultados positivos asociados a la administración de alimentación por vía oral y </a:t>
            </a:r>
            <a:r>
              <a:rPr lang="es-ES" sz="1200" kern="1200" dirty="0" err="1" smtClean="0">
                <a:solidFill>
                  <a:schemeClr val="tx1"/>
                </a:solidFill>
                <a:latin typeface="+mn-lt"/>
                <a:ea typeface="+mn-ea"/>
                <a:cs typeface="+mn-cs"/>
              </a:rPr>
              <a:t>enteral</a:t>
            </a:r>
            <a:r>
              <a:rPr lang="es-ES" sz="1200" kern="1200" dirty="0" smtClean="0">
                <a:solidFill>
                  <a:schemeClr val="tx1"/>
                </a:solidFill>
                <a:latin typeface="+mn-lt"/>
                <a:ea typeface="+mn-ea"/>
                <a:cs typeface="+mn-cs"/>
              </a:rPr>
              <a:t> (NE) en pacientes </a:t>
            </a:r>
          </a:p>
          <a:p>
            <a:r>
              <a:rPr lang="es-ES" sz="1200" kern="1200" dirty="0" smtClean="0">
                <a:solidFill>
                  <a:schemeClr val="tx1"/>
                </a:solidFill>
                <a:latin typeface="+mn-lt"/>
                <a:ea typeface="+mn-ea"/>
                <a:cs typeface="+mn-cs"/>
              </a:rPr>
              <a:t>cirróticos desnutridos, lo que incluye una mejora del estado nutricional y de las complicaciones clínicas de la cirrosis, como ascitis, encefalopatía e infección </a:t>
            </a:r>
          </a:p>
          <a:p>
            <a:r>
              <a:rPr lang="es-ES" sz="1200" kern="1200" dirty="0" smtClean="0">
                <a:solidFill>
                  <a:schemeClr val="tx1"/>
                </a:solidFill>
                <a:latin typeface="+mn-lt"/>
                <a:ea typeface="+mn-ea"/>
                <a:cs typeface="+mn-cs"/>
              </a:rPr>
              <a:t>La </a:t>
            </a:r>
            <a:r>
              <a:rPr lang="es-ES" sz="1200" kern="1200" dirty="0" smtClean="0">
                <a:solidFill>
                  <a:schemeClr val="tx1"/>
                </a:solidFill>
                <a:latin typeface="+mn-lt"/>
                <a:ea typeface="+mn-ea"/>
                <a:cs typeface="+mn-cs"/>
              </a:rPr>
              <a:t>desnutrición moderada a grave es un hallazgo frecuente en pacientes con hepatopatía avanzada. Esta observación reviste una enorme importancia si se tiene en cuenta el destacado papel que desempeña la desnutrición en la patogenia de las lesiones hepáticas y su influencia negativa en el pronóstico. </a:t>
            </a:r>
          </a:p>
          <a:p>
            <a:r>
              <a:rPr lang="es-ES" sz="1200" kern="1200" dirty="0" smtClean="0">
                <a:solidFill>
                  <a:schemeClr val="tx1"/>
                </a:solidFill>
                <a:latin typeface="+mn-lt"/>
                <a:ea typeface="+mn-ea"/>
                <a:cs typeface="+mn-cs"/>
              </a:rPr>
              <a:t>La prevalencia de la desnutrición depende de los parámetros empleados para su evaluación, el tipo y la importancia de la afectación hepática y el nivel socioeconómico.</a:t>
            </a:r>
          </a:p>
          <a:p>
            <a:r>
              <a:rPr lang="es-ES" sz="1200" kern="1200" dirty="0" smtClean="0">
                <a:solidFill>
                  <a:schemeClr val="tx1"/>
                </a:solidFill>
                <a:latin typeface="+mn-lt"/>
                <a:ea typeface="+mn-ea"/>
                <a:cs typeface="+mn-cs"/>
              </a:rPr>
              <a:t>Un gran número de factores coexistentes influyen en el desarrollo de desnutrición en un paciente con afectación hepática </a:t>
            </a:r>
          </a:p>
          <a:p>
            <a:r>
              <a:rPr lang="es-ES" sz="1200" kern="1200" dirty="0" smtClean="0">
                <a:solidFill>
                  <a:schemeClr val="tx1"/>
                </a:solidFill>
                <a:latin typeface="+mn-lt"/>
                <a:ea typeface="+mn-ea"/>
                <a:cs typeface="+mn-cs"/>
              </a:rPr>
              <a:t>La ingesta oral inadecuada, un factor contribuyente destacado, se debe a la anorexia, la </a:t>
            </a:r>
            <a:r>
              <a:rPr lang="es-ES" sz="1200" kern="1200" dirty="0" err="1" smtClean="0">
                <a:solidFill>
                  <a:schemeClr val="tx1"/>
                </a:solidFill>
                <a:latin typeface="+mn-lt"/>
                <a:ea typeface="+mn-ea"/>
                <a:cs typeface="+mn-cs"/>
              </a:rPr>
              <a:t>disgeusia</a:t>
            </a:r>
            <a:r>
              <a:rPr lang="es-ES" sz="1200" kern="1200" dirty="0" smtClean="0">
                <a:solidFill>
                  <a:schemeClr val="tx1"/>
                </a:solidFill>
                <a:latin typeface="+mn-lt"/>
                <a:ea typeface="+mn-ea"/>
                <a:cs typeface="+mn-cs"/>
              </a:rPr>
              <a:t>, la sensación precoz de saciedad, las náuseas y los vómitos asociados a la hepatopatía y a los fármacos usados para tratarla. </a:t>
            </a:r>
          </a:p>
          <a:p>
            <a:r>
              <a:rPr lang="es-ES" sz="1200" kern="1200" dirty="0" smtClean="0">
                <a:solidFill>
                  <a:schemeClr val="tx1"/>
                </a:solidFill>
                <a:latin typeface="+mn-lt"/>
                <a:ea typeface="+mn-ea"/>
                <a:cs typeface="+mn-cs"/>
              </a:rPr>
              <a:t>Otras causas de una ingesta inadecuada son las restricciones alimenticias.</a:t>
            </a:r>
          </a:p>
          <a:p>
            <a:r>
              <a:rPr lang="es-ES" sz="1200" kern="1200" dirty="0" smtClean="0">
                <a:solidFill>
                  <a:schemeClr val="tx1"/>
                </a:solidFill>
                <a:latin typeface="+mn-lt"/>
                <a:ea typeface="+mn-ea"/>
                <a:cs typeface="+mn-cs"/>
              </a:rPr>
              <a:t>La digestión inadecuada y la </a:t>
            </a:r>
            <a:r>
              <a:rPr lang="es-ES" sz="1200" kern="1200" dirty="0" err="1" smtClean="0">
                <a:solidFill>
                  <a:schemeClr val="tx1"/>
                </a:solidFill>
                <a:latin typeface="+mn-lt"/>
                <a:ea typeface="+mn-ea"/>
                <a:cs typeface="+mn-cs"/>
              </a:rPr>
              <a:t>hipoabsorción</a:t>
            </a:r>
            <a:r>
              <a:rPr lang="es-ES" sz="1200" kern="1200" dirty="0" smtClean="0">
                <a:solidFill>
                  <a:schemeClr val="tx1"/>
                </a:solidFill>
                <a:latin typeface="+mn-lt"/>
                <a:ea typeface="+mn-ea"/>
                <a:cs typeface="+mn-cs"/>
              </a:rPr>
              <a:t> también desempeñan un papel importante.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esteatorrea (presencia </a:t>
            </a:r>
            <a:r>
              <a:rPr lang="es-ES" sz="1200" kern="1200" dirty="0" smtClean="0">
                <a:solidFill>
                  <a:schemeClr val="tx1"/>
                </a:solidFill>
                <a:latin typeface="+mn-lt"/>
                <a:ea typeface="+mn-ea"/>
                <a:cs typeface="+mn-cs"/>
              </a:rPr>
              <a:t>de lípidos en las </a:t>
            </a:r>
            <a:r>
              <a:rPr lang="es-ES" sz="1200" kern="1200" dirty="0" smtClean="0">
                <a:solidFill>
                  <a:schemeClr val="tx1"/>
                </a:solidFill>
                <a:latin typeface="+mn-lt"/>
                <a:ea typeface="+mn-ea"/>
                <a:cs typeface="+mn-cs"/>
              </a:rPr>
              <a:t>heces) </a:t>
            </a:r>
            <a:r>
              <a:rPr lang="es-ES" sz="1200" kern="1200" dirty="0" smtClean="0">
                <a:solidFill>
                  <a:schemeClr val="tx1"/>
                </a:solidFill>
                <a:latin typeface="+mn-lt"/>
                <a:ea typeface="+mn-ea"/>
                <a:cs typeface="+mn-cs"/>
              </a:rPr>
              <a:t>representa una complicación frecuente de la cirrosis, en especial cuando el proceso patológico produce daños y obstrucción del conducto biliar.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Las </a:t>
            </a:r>
            <a:r>
              <a:rPr lang="es-ES" sz="1200" kern="1200" dirty="0" smtClean="0">
                <a:solidFill>
                  <a:schemeClr val="tx1"/>
                </a:solidFill>
                <a:latin typeface="+mn-lt"/>
                <a:ea typeface="+mn-ea"/>
                <a:cs typeface="+mn-cs"/>
              </a:rPr>
              <a:t>medicaciones también pueden </a:t>
            </a:r>
            <a:r>
              <a:rPr lang="es-ES" sz="1200" kern="1200" dirty="0" smtClean="0">
                <a:solidFill>
                  <a:schemeClr val="tx1"/>
                </a:solidFill>
                <a:latin typeface="+mn-lt"/>
                <a:ea typeface="+mn-ea"/>
                <a:cs typeface="+mn-cs"/>
              </a:rPr>
              <a:t>provocar problemas </a:t>
            </a:r>
            <a:r>
              <a:rPr lang="es-ES" sz="1200" kern="1200" dirty="0" smtClean="0">
                <a:solidFill>
                  <a:schemeClr val="tx1"/>
                </a:solidFill>
                <a:latin typeface="+mn-lt"/>
                <a:ea typeface="+mn-ea"/>
                <a:cs typeface="+mn-cs"/>
              </a:rPr>
              <a:t>de absorción específica.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Por </a:t>
            </a:r>
            <a:r>
              <a:rPr lang="es-ES" sz="1200" kern="1200" dirty="0" smtClean="0">
                <a:solidFill>
                  <a:schemeClr val="tx1"/>
                </a:solidFill>
                <a:latin typeface="+mn-lt"/>
                <a:ea typeface="+mn-ea"/>
                <a:cs typeface="+mn-cs"/>
              </a:rPr>
              <a:t>otra parte, la alteración del metabolismo causada por la disfunción hepática origina desnutrición a través de diversos mecanismos. La función de los micronutrientes se ve afectada por el almacenamiento anómalo de moléculas en el hígado, la disminución del transporte mediado por proteínas de origen hepático y las pérdidas renales asociadas a una hepatopatía alcohólica o avanzada. Asimismo, el metabolismo alterado de </a:t>
            </a:r>
            <a:r>
              <a:rPr lang="es-ES" sz="1200" kern="1200" dirty="0" err="1" smtClean="0">
                <a:solidFill>
                  <a:schemeClr val="tx1"/>
                </a:solidFill>
                <a:latin typeface="+mn-lt"/>
                <a:ea typeface="+mn-ea"/>
                <a:cs typeface="+mn-cs"/>
              </a:rPr>
              <a:t>macronutrientes</a:t>
            </a:r>
            <a:r>
              <a:rPr lang="es-ES" sz="1200" kern="1200" dirty="0" smtClean="0">
                <a:solidFill>
                  <a:schemeClr val="tx1"/>
                </a:solidFill>
                <a:latin typeface="+mn-lt"/>
                <a:ea typeface="+mn-ea"/>
                <a:cs typeface="+mn-cs"/>
              </a:rPr>
              <a:t> y el aumento del gasto de energía pueden influir en la desnutrición. Por último, la paracentesis  de volúmenes grandes cuando se extrae líquido del abdomen (ascitis) </a:t>
            </a:r>
            <a:r>
              <a:rPr lang="es-ES" sz="1200" kern="1200" dirty="0" smtClean="0">
                <a:solidFill>
                  <a:schemeClr val="tx1"/>
                </a:solidFill>
                <a:latin typeface="+mn-lt"/>
                <a:ea typeface="+mn-ea"/>
                <a:cs typeface="+mn-cs"/>
              </a:rPr>
              <a:t>a </a:t>
            </a:r>
            <a:r>
              <a:rPr lang="es-ES" sz="1200" kern="1200" dirty="0" smtClean="0">
                <a:solidFill>
                  <a:schemeClr val="tx1"/>
                </a:solidFill>
                <a:latin typeface="+mn-lt"/>
                <a:ea typeface="+mn-ea"/>
                <a:cs typeface="+mn-cs"/>
              </a:rPr>
              <a:t>través de una aguja puede dar lugar a la pérdida de proteínas.</a:t>
            </a:r>
          </a:p>
          <a:p>
            <a:r>
              <a:rPr lang="es-ES" sz="1200" kern="1200" dirty="0" smtClean="0">
                <a:solidFill>
                  <a:schemeClr val="tx1"/>
                </a:solidFill>
                <a:latin typeface="+mn-lt"/>
                <a:ea typeface="+mn-ea"/>
                <a:cs typeface="+mn-cs"/>
              </a:rPr>
              <a:t>Problemas relacionados con la ingesta nutricional</a:t>
            </a:r>
          </a:p>
          <a:p>
            <a:r>
              <a:rPr lang="es-ES" sz="1200" kern="1200" dirty="0" smtClean="0">
                <a:solidFill>
                  <a:schemeClr val="tx1"/>
                </a:solidFill>
                <a:latin typeface="+mn-lt"/>
                <a:ea typeface="+mn-ea"/>
                <a:cs typeface="+mn-cs"/>
              </a:rPr>
              <a:t>La anorexia, las náuseas, la </a:t>
            </a:r>
            <a:r>
              <a:rPr lang="es-ES" sz="1200" kern="1200" dirty="0" err="1" smtClean="0">
                <a:solidFill>
                  <a:schemeClr val="tx1"/>
                </a:solidFill>
                <a:latin typeface="+mn-lt"/>
                <a:ea typeface="+mn-ea"/>
                <a:cs typeface="+mn-cs"/>
              </a:rPr>
              <a:t>disgeusia</a:t>
            </a:r>
            <a:r>
              <a:rPr lang="es-ES" sz="1200" kern="1200" dirty="0" smtClean="0">
                <a:solidFill>
                  <a:schemeClr val="tx1"/>
                </a:solidFill>
                <a:latin typeface="+mn-lt"/>
                <a:ea typeface="+mn-ea"/>
                <a:cs typeface="+mn-cs"/>
              </a:rPr>
              <a:t> y otros síntomas gastrointestinales frecuentes dificultan la ingesta nutricional adecuada. </a:t>
            </a:r>
          </a:p>
          <a:p>
            <a:r>
              <a:rPr lang="es-ES" sz="1200" kern="1200" dirty="0" smtClean="0">
                <a:solidFill>
                  <a:schemeClr val="tx1"/>
                </a:solidFill>
                <a:latin typeface="+mn-lt"/>
                <a:ea typeface="+mn-ea"/>
                <a:cs typeface="+mn-cs"/>
              </a:rPr>
              <a:t>Los pacientes con ascitis suelen referir también una sensación de saciedad precoz. Las comidas de menor tamaño consumidas con mayor frecuencia se toleran mejor que las tres comidas tradicionales. Además, el consumo frecuente de alimentos puede mejorar el equilibrio del nitrógeno y evitar la hipoglucemia.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Se </a:t>
            </a:r>
            <a:r>
              <a:rPr lang="es-ES" sz="1200" kern="1200" dirty="0" smtClean="0">
                <a:solidFill>
                  <a:schemeClr val="tx1"/>
                </a:solidFill>
                <a:latin typeface="+mn-lt"/>
                <a:ea typeface="+mn-ea"/>
                <a:cs typeface="+mn-cs"/>
              </a:rPr>
              <a:t>debe recomendar el consumo de complementos líquidos por vía oral y, en caso necesario, administrar alimentos a través de una sonda.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El </a:t>
            </a:r>
            <a:r>
              <a:rPr lang="es-ES" sz="1200" kern="1200" dirty="0" smtClean="0">
                <a:solidFill>
                  <a:schemeClr val="tx1"/>
                </a:solidFill>
                <a:latin typeface="+mn-lt"/>
                <a:ea typeface="+mn-ea"/>
                <a:cs typeface="+mn-cs"/>
              </a:rPr>
              <a:t>soporte nutricional complementario está indicado en sujetos desnutridos con hepatopatía cuya ingesta sea inferior a la ingesta dietética de referencia (IDR) de </a:t>
            </a:r>
            <a:r>
              <a:rPr lang="es-ES" sz="1200" kern="1200" dirty="0" smtClean="0">
                <a:solidFill>
                  <a:schemeClr val="tx1"/>
                </a:solidFill>
                <a:latin typeface="+mn-lt"/>
                <a:ea typeface="+mn-ea"/>
                <a:cs typeface="+mn-cs"/>
              </a:rPr>
              <a:t>0,8g </a:t>
            </a:r>
            <a:r>
              <a:rPr lang="es-ES" sz="1200" kern="1200" dirty="0" smtClean="0">
                <a:solidFill>
                  <a:schemeClr val="tx1"/>
                </a:solidFill>
                <a:latin typeface="+mn-lt"/>
                <a:ea typeface="+mn-ea"/>
                <a:cs typeface="+mn-cs"/>
              </a:rPr>
              <a:t>de proteínas y 30 </a:t>
            </a:r>
            <a:r>
              <a:rPr lang="es-ES" sz="1200" kern="1200" dirty="0" smtClean="0">
                <a:solidFill>
                  <a:schemeClr val="tx1"/>
                </a:solidFill>
                <a:latin typeface="+mn-lt"/>
                <a:ea typeface="+mn-ea"/>
                <a:cs typeface="+mn-cs"/>
              </a:rPr>
              <a:t>calorías/kg </a:t>
            </a:r>
            <a:r>
              <a:rPr lang="es-ES" sz="1200" kern="1200" dirty="0" smtClean="0">
                <a:solidFill>
                  <a:schemeClr val="tx1"/>
                </a:solidFill>
                <a:latin typeface="+mn-lt"/>
                <a:ea typeface="+mn-ea"/>
                <a:cs typeface="+mn-cs"/>
              </a:rPr>
              <a:t>de peso </a:t>
            </a:r>
            <a:r>
              <a:rPr lang="es-ES" sz="1200" kern="1200" dirty="0" smtClean="0">
                <a:solidFill>
                  <a:schemeClr val="tx1"/>
                </a:solidFill>
                <a:latin typeface="+mn-lt"/>
                <a:ea typeface="+mn-ea"/>
                <a:cs typeface="+mn-cs"/>
              </a:rPr>
              <a:t>corporal/día </a:t>
            </a:r>
            <a:r>
              <a:rPr lang="es-ES" sz="1200" kern="1200" dirty="0" smtClean="0">
                <a:solidFill>
                  <a:schemeClr val="tx1"/>
                </a:solidFill>
                <a:latin typeface="+mn-lt"/>
                <a:ea typeface="+mn-ea"/>
                <a:cs typeface="+mn-cs"/>
              </a:rPr>
              <a:t>y con riesgo de desarrollar complicaciones mortales de la enfermedad.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Generalmente</a:t>
            </a:r>
            <a:r>
              <a:rPr lang="es-ES" sz="1200" kern="1200" dirty="0" smtClean="0">
                <a:solidFill>
                  <a:schemeClr val="tx1"/>
                </a:solidFill>
                <a:latin typeface="+mn-lt"/>
                <a:ea typeface="+mn-ea"/>
                <a:cs typeface="+mn-cs"/>
              </a:rPr>
              <a:t>, las varices esofágicas no se consideran una contraindicación a la alimentación por sonda.</a:t>
            </a:r>
          </a:p>
          <a:p>
            <a:endParaRPr lang="es-ES" sz="1200" kern="1200" dirty="0" smtClean="0">
              <a:solidFill>
                <a:schemeClr val="tx1"/>
              </a:solidFill>
              <a:latin typeface="+mn-lt"/>
              <a:ea typeface="+mn-ea"/>
              <a:cs typeface="+mn-cs"/>
            </a:endParaRP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2</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47500" lnSpcReduction="20000"/>
          </a:bodyPr>
          <a:lstStyle/>
          <a:p>
            <a:r>
              <a:rPr lang="es-ES" dirty="0" smtClean="0"/>
              <a:t>vitaminas y minerales</a:t>
            </a:r>
          </a:p>
          <a:p>
            <a:r>
              <a:rPr lang="es-ES" dirty="0" smtClean="0"/>
              <a:t>Se </a:t>
            </a:r>
            <a:r>
              <a:rPr lang="es-ES" dirty="0" smtClean="0"/>
              <a:t>han descrito carencias de vitaminas </a:t>
            </a:r>
            <a:r>
              <a:rPr lang="es-ES" dirty="0" smtClean="0"/>
              <a:t>liposolubles</a:t>
            </a:r>
            <a:endParaRPr lang="es-ES" dirty="0" smtClean="0"/>
          </a:p>
          <a:p>
            <a:r>
              <a:rPr lang="es-ES" dirty="0" smtClean="0"/>
              <a:t>A menudo, se administra vitamina K por vía intravenosa o intramuscular durante 3 días con el fin de descartar la implicación de una carencia de esta vitamina en la prolongación del tiempo de protrombina. </a:t>
            </a:r>
            <a:endParaRPr lang="es-ES" dirty="0" smtClean="0"/>
          </a:p>
          <a:p>
            <a:endParaRPr lang="es-ES" dirty="0" smtClean="0"/>
          </a:p>
          <a:p>
            <a:r>
              <a:rPr lang="es-ES" dirty="0" smtClean="0"/>
              <a:t>Entre </a:t>
            </a:r>
            <a:r>
              <a:rPr lang="es-ES" dirty="0" smtClean="0"/>
              <a:t>las carencias de vitaminas hidrosolubles asociadas a las hepatopatías figuran </a:t>
            </a:r>
            <a:r>
              <a:rPr lang="es-ES" dirty="0" err="1" smtClean="0"/>
              <a:t>tiamina</a:t>
            </a:r>
            <a:r>
              <a:rPr lang="es-ES" dirty="0" smtClean="0"/>
              <a:t> (que puede dar lugar </a:t>
            </a:r>
            <a:r>
              <a:rPr lang="es-ES" dirty="0" smtClean="0"/>
              <a:t>a </a:t>
            </a:r>
            <a:r>
              <a:rPr lang="es-ES" dirty="0" smtClean="0"/>
              <a:t>la encefalopatía de </a:t>
            </a:r>
            <a:r>
              <a:rPr lang="es-ES" dirty="0" err="1" smtClean="0"/>
              <a:t>Wernicke</a:t>
            </a:r>
            <a:r>
              <a:rPr lang="es-ES" dirty="0" smtClean="0"/>
              <a:t>), </a:t>
            </a:r>
            <a:r>
              <a:rPr lang="es-ES" dirty="0" err="1" smtClean="0"/>
              <a:t>piridoxina</a:t>
            </a:r>
            <a:r>
              <a:rPr lang="es-ES" dirty="0" smtClean="0"/>
              <a:t> (B6), </a:t>
            </a:r>
            <a:r>
              <a:rPr lang="es-ES" dirty="0" err="1" smtClean="0"/>
              <a:t>cianocobalamina</a:t>
            </a:r>
            <a:r>
              <a:rPr lang="es-ES" dirty="0" smtClean="0"/>
              <a:t> (B12), </a:t>
            </a:r>
            <a:r>
              <a:rPr lang="es-ES" dirty="0" err="1" smtClean="0"/>
              <a:t>folato</a:t>
            </a:r>
            <a:r>
              <a:rPr lang="es-ES" dirty="0" smtClean="0"/>
              <a:t> y niacina (B3). Los pacientes con sospecha de carencia de </a:t>
            </a:r>
            <a:r>
              <a:rPr lang="es-ES" dirty="0" err="1" smtClean="0"/>
              <a:t>tiamina</a:t>
            </a:r>
            <a:r>
              <a:rPr lang="es-ES" dirty="0" smtClean="0"/>
              <a:t> han de recibir dosis diarias mayores (100 mg) de esta vitamina durante un período limitado.</a:t>
            </a:r>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11</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47500" lnSpcReduction="20000"/>
          </a:bodyPr>
          <a:lstStyle/>
          <a:p>
            <a:r>
              <a:rPr lang="es-ES" b="1" dirty="0" smtClean="0"/>
              <a:t>vitaminas y minerales</a:t>
            </a:r>
          </a:p>
          <a:p>
            <a:r>
              <a:rPr lang="es-ES" dirty="0" smtClean="0"/>
              <a:t>Igualmente las reservas minerales pueden encontrarse alteradas en pacientes con una hepatopatía. </a:t>
            </a:r>
            <a:endParaRPr lang="es-ES" dirty="0" smtClean="0"/>
          </a:p>
          <a:p>
            <a:r>
              <a:rPr lang="es-ES" dirty="0" smtClean="0"/>
              <a:t>Los </a:t>
            </a:r>
            <a:r>
              <a:rPr lang="es-ES" dirty="0" smtClean="0"/>
              <a:t>depósitos de hierro pueden agotarse en sujetos con hemorragia gastrointestinal; sin embargo, se debe evitar la complementación del hierro en individuos afectados por hemocromatosis o </a:t>
            </a:r>
            <a:r>
              <a:rPr lang="es-ES" dirty="0" err="1" smtClean="0"/>
              <a:t>hemosiderosis</a:t>
            </a:r>
            <a:r>
              <a:rPr lang="es-ES" dirty="0" smtClean="0"/>
              <a:t>. </a:t>
            </a:r>
            <a:endParaRPr lang="es-ES" dirty="0" smtClean="0"/>
          </a:p>
          <a:p>
            <a:r>
              <a:rPr lang="es-ES" dirty="0" smtClean="0"/>
              <a:t>Las </a:t>
            </a:r>
            <a:r>
              <a:rPr lang="es-ES" dirty="0" smtClean="0"/>
              <a:t>hepatopatías </a:t>
            </a:r>
            <a:r>
              <a:rPr lang="es-ES" dirty="0" err="1" smtClean="0"/>
              <a:t>colestásicas</a:t>
            </a:r>
            <a:r>
              <a:rPr lang="es-ES" dirty="0" smtClean="0"/>
              <a:t> se caracterizan por la elevación de las concentraciones séricas de cobre (p. ej., CBP y CEP). La complementación no debe contener cobre ni manganeso ya que estos minerales se excretan fundamentalmente a través de la bilis. Se han observado depósitos de manganeso en los cerebros de pacientes con alteraciones motoras secundarias a cirrosis hepática.</a:t>
            </a:r>
          </a:p>
          <a:p>
            <a:r>
              <a:rPr lang="es-ES" dirty="0" smtClean="0"/>
              <a:t>En la enfermedad de Wilson, las concentraciones excesivas de cobre en distintos órganos ocasionan daños graves. El tratamiento primario se basa en compuestos </a:t>
            </a:r>
            <a:r>
              <a:rPr lang="es-ES" dirty="0" err="1" smtClean="0"/>
              <a:t>quelantes</a:t>
            </a:r>
            <a:r>
              <a:rPr lang="es-ES" dirty="0" smtClean="0"/>
              <a:t> de administración oral, </a:t>
            </a:r>
            <a:r>
              <a:rPr lang="es-ES" sz="1200" kern="1200" dirty="0" smtClean="0">
                <a:solidFill>
                  <a:schemeClr val="tx1"/>
                </a:solidFill>
                <a:latin typeface="+mn-lt"/>
                <a:ea typeface="+mn-ea"/>
                <a:cs typeface="+mn-cs"/>
              </a:rPr>
              <a:t>como acetato de cinc o d-</a:t>
            </a:r>
            <a:r>
              <a:rPr lang="es-ES" sz="1200" kern="1200" dirty="0" err="1" smtClean="0">
                <a:solidFill>
                  <a:schemeClr val="tx1"/>
                </a:solidFill>
                <a:latin typeface="+mn-lt"/>
                <a:ea typeface="+mn-ea"/>
                <a:cs typeface="+mn-cs"/>
              </a:rPr>
              <a:t>penicilamina</a:t>
            </a:r>
            <a:r>
              <a:rPr lang="es-ES" sz="1200" kern="1200" dirty="0" smtClean="0">
                <a:solidFill>
                  <a:schemeClr val="tx1"/>
                </a:solidFill>
                <a:latin typeface="+mn-lt"/>
                <a:ea typeface="+mn-ea"/>
                <a:cs typeface="+mn-cs"/>
              </a:rPr>
              <a:t>. </a:t>
            </a:r>
            <a:r>
              <a:rPr lang="es-ES" sz="1200" b="1" u="sng" kern="1200" dirty="0" smtClean="0">
                <a:solidFill>
                  <a:schemeClr val="tx1"/>
                </a:solidFill>
                <a:latin typeface="+mn-lt"/>
                <a:ea typeface="+mn-ea"/>
                <a:cs typeface="+mn-cs"/>
              </a:rPr>
              <a:t>La restricción alimenticia de cobre no se recomienda de manera habitual salvo en aquellos pacientes que no respondan a otras modalidades terapéuticas</a:t>
            </a:r>
            <a:r>
              <a:rPr lang="es-ES" sz="1200" kern="1200" dirty="0" smtClean="0">
                <a:solidFill>
                  <a:schemeClr val="tx1"/>
                </a:solidFill>
                <a:latin typeface="+mn-lt"/>
                <a:ea typeface="+mn-ea"/>
                <a:cs typeface="+mn-cs"/>
              </a:rPr>
              <a:t>. Las dietas vegetarianas podrían ser útiles como tratamiento coadyuvante; aportan menos cobre.</a:t>
            </a:r>
          </a:p>
          <a:p>
            <a:r>
              <a:rPr lang="es-ES" sz="1200" kern="1200" dirty="0" smtClean="0">
                <a:solidFill>
                  <a:schemeClr val="tx1"/>
                </a:solidFill>
                <a:latin typeface="+mn-lt"/>
                <a:ea typeface="+mn-ea"/>
                <a:cs typeface="+mn-cs"/>
              </a:rPr>
              <a:t>Las concentraciones de cinc y magnesio son bajas en la hepatopatía alcohólica, lo que puede atribuirse parcialmente a los fármacos diuréticos. La absorción del calcio, el magnesio y el cinc puede ser insuficiente como consecuencia de la esteatorrea. Por consiguiente, el paciente ha de recibir complementos de estos </a:t>
            </a:r>
          </a:p>
          <a:p>
            <a:r>
              <a:rPr lang="es-ES" sz="1200" kern="1200" dirty="0" smtClean="0">
                <a:solidFill>
                  <a:schemeClr val="tx1"/>
                </a:solidFill>
                <a:latin typeface="+mn-lt"/>
                <a:ea typeface="+mn-ea"/>
                <a:cs typeface="+mn-cs"/>
              </a:rPr>
              <a:t>minerales</a:t>
            </a:r>
            <a:endParaRPr lang="es-ES" sz="1200" kern="1200" dirty="0" smtClean="0">
              <a:solidFill>
                <a:schemeClr val="tx1"/>
              </a:solidFill>
              <a:latin typeface="+mn-lt"/>
              <a:ea typeface="+mn-ea"/>
              <a:cs typeface="+mn-cs"/>
            </a:endParaRP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12</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70000" lnSpcReduction="20000"/>
          </a:bodyPr>
          <a:lstStyle/>
          <a:p>
            <a:r>
              <a:rPr lang="es-ES" sz="1200" b="1" kern="1200" dirty="0" smtClean="0">
                <a:solidFill>
                  <a:schemeClr val="tx1"/>
                </a:solidFill>
                <a:latin typeface="+mn-lt"/>
                <a:ea typeface="+mn-ea"/>
                <a:cs typeface="+mn-cs"/>
              </a:rPr>
              <a:t>Suplementos de hierbas</a:t>
            </a:r>
          </a:p>
          <a:p>
            <a:r>
              <a:rPr lang="es-ES" sz="1200" kern="1200" dirty="0" smtClean="0">
                <a:solidFill>
                  <a:schemeClr val="tx1"/>
                </a:solidFill>
                <a:latin typeface="+mn-lt"/>
                <a:ea typeface="+mn-ea"/>
                <a:cs typeface="+mn-cs"/>
              </a:rPr>
              <a:t>Hay múltiples descripciones de casos de insuficiencia hepática secundaria a varios suplementos de hierbas. </a:t>
            </a:r>
          </a:p>
          <a:p>
            <a:r>
              <a:rPr lang="es-ES" sz="1200" kern="1200" dirty="0" smtClean="0">
                <a:solidFill>
                  <a:schemeClr val="tx1"/>
                </a:solidFill>
                <a:latin typeface="+mn-lt"/>
                <a:ea typeface="+mn-ea"/>
                <a:cs typeface="+mn-cs"/>
              </a:rPr>
              <a:t>Los suplementos dietéticos que contienen </a:t>
            </a:r>
            <a:r>
              <a:rPr lang="es-ES" sz="1200" kern="1200" dirty="0" err="1" smtClean="0">
                <a:solidFill>
                  <a:schemeClr val="tx1"/>
                </a:solidFill>
                <a:latin typeface="+mn-lt"/>
                <a:ea typeface="+mn-ea"/>
                <a:cs typeface="+mn-cs"/>
              </a:rPr>
              <a:t>terpenoides</a:t>
            </a:r>
            <a:r>
              <a:rPr lang="es-ES" sz="1200" kern="1200" dirty="0" smtClean="0">
                <a:solidFill>
                  <a:schemeClr val="tx1"/>
                </a:solidFill>
                <a:latin typeface="+mn-lt"/>
                <a:ea typeface="+mn-ea"/>
                <a:cs typeface="+mn-cs"/>
              </a:rPr>
              <a:t> se han visto implicados en casos de </a:t>
            </a:r>
            <a:r>
              <a:rPr lang="es-ES" sz="1200" kern="1200" dirty="0" err="1" smtClean="0">
                <a:solidFill>
                  <a:schemeClr val="tx1"/>
                </a:solidFill>
                <a:latin typeface="+mn-lt"/>
                <a:ea typeface="+mn-ea"/>
                <a:cs typeface="+mn-cs"/>
              </a:rPr>
              <a:t>hepatotoxicidad</a:t>
            </a:r>
            <a:r>
              <a:rPr lang="es-ES" sz="1200" kern="1200" dirty="0" smtClean="0">
                <a:solidFill>
                  <a:schemeClr val="tx1"/>
                </a:solidFill>
                <a:latin typeface="+mn-lt"/>
                <a:ea typeface="+mn-ea"/>
                <a:cs typeface="+mn-cs"/>
              </a:rPr>
              <a:t> grave, en ocasiones mortal. Entre ellos están </a:t>
            </a:r>
            <a:r>
              <a:rPr lang="es-ES" sz="1200" kern="1200" dirty="0" err="1" smtClean="0">
                <a:solidFill>
                  <a:schemeClr val="tx1"/>
                </a:solidFill>
                <a:latin typeface="+mn-lt"/>
                <a:ea typeface="+mn-ea"/>
                <a:cs typeface="+mn-cs"/>
              </a:rPr>
              <a:t>Teucrium</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polium</a:t>
            </a:r>
            <a:r>
              <a:rPr lang="es-ES" sz="1200" kern="1200" dirty="0" smtClean="0">
                <a:solidFill>
                  <a:schemeClr val="tx1"/>
                </a:solidFill>
                <a:latin typeface="+mn-lt"/>
                <a:ea typeface="+mn-ea"/>
                <a:cs typeface="+mn-cs"/>
              </a:rPr>
              <a:t> (zamarrilla), </a:t>
            </a:r>
            <a:r>
              <a:rPr lang="es-ES" sz="1200" kern="1200" dirty="0" err="1" smtClean="0">
                <a:solidFill>
                  <a:schemeClr val="tx1"/>
                </a:solidFill>
                <a:latin typeface="+mn-lt"/>
                <a:ea typeface="+mn-ea"/>
                <a:cs typeface="+mn-cs"/>
              </a:rPr>
              <a:t>Sho-saiko-to</a:t>
            </a:r>
            <a:r>
              <a:rPr lang="es-ES" sz="1200" kern="1200" dirty="0" smtClean="0">
                <a:solidFill>
                  <a:schemeClr val="tx1"/>
                </a:solidFill>
                <a:latin typeface="+mn-lt"/>
                <a:ea typeface="+mn-ea"/>
                <a:cs typeface="+mn-cs"/>
              </a:rPr>
              <a:t>, Centella </a:t>
            </a:r>
            <a:r>
              <a:rPr lang="es-ES" sz="1200" kern="1200" dirty="0" err="1" smtClean="0">
                <a:solidFill>
                  <a:schemeClr val="tx1"/>
                </a:solidFill>
                <a:latin typeface="+mn-lt"/>
                <a:ea typeface="+mn-ea"/>
                <a:cs typeface="+mn-cs"/>
              </a:rPr>
              <a:t>asiatica</a:t>
            </a:r>
            <a:r>
              <a:rPr lang="es-ES" sz="1200" kern="1200" dirty="0" smtClean="0">
                <a:solidFill>
                  <a:schemeClr val="tx1"/>
                </a:solidFill>
                <a:latin typeface="+mn-lt"/>
                <a:ea typeface="+mn-ea"/>
                <a:cs typeface="+mn-cs"/>
              </a:rPr>
              <a:t> y </a:t>
            </a:r>
            <a:r>
              <a:rPr lang="es-ES" sz="1200" kern="1200" dirty="0" err="1" smtClean="0">
                <a:solidFill>
                  <a:schemeClr val="tx1"/>
                </a:solidFill>
                <a:latin typeface="+mn-lt"/>
                <a:ea typeface="+mn-ea"/>
                <a:cs typeface="+mn-cs"/>
              </a:rPr>
              <a:t>cohosh</a:t>
            </a:r>
            <a:r>
              <a:rPr lang="es-ES" sz="1200" kern="1200" dirty="0" smtClean="0">
                <a:solidFill>
                  <a:schemeClr val="tx1"/>
                </a:solidFill>
                <a:latin typeface="+mn-lt"/>
                <a:ea typeface="+mn-ea"/>
                <a:cs typeface="+mn-cs"/>
              </a:rPr>
              <a:t> negro. También han causado daño hepático N-</a:t>
            </a:r>
            <a:r>
              <a:rPr lang="es-ES" sz="1200" kern="1200" dirty="0" err="1" smtClean="0">
                <a:solidFill>
                  <a:schemeClr val="tx1"/>
                </a:solidFill>
                <a:latin typeface="+mn-lt"/>
                <a:ea typeface="+mn-ea"/>
                <a:cs typeface="+mn-cs"/>
              </a:rPr>
              <a:t>nitrosofenfluramina</a:t>
            </a:r>
            <a:r>
              <a:rPr lang="es-ES" sz="1200" kern="1200" dirty="0" smtClean="0">
                <a:solidFill>
                  <a:schemeClr val="tx1"/>
                </a:solidFill>
                <a:latin typeface="+mn-lt"/>
                <a:ea typeface="+mn-ea"/>
                <a:cs typeface="+mn-cs"/>
              </a:rPr>
              <a:t>, alcaloides de las efedráceas, </a:t>
            </a:r>
            <a:r>
              <a:rPr lang="es-ES" sz="1200" kern="1200" dirty="0" err="1" smtClean="0">
                <a:solidFill>
                  <a:schemeClr val="tx1"/>
                </a:solidFill>
                <a:latin typeface="+mn-lt"/>
                <a:ea typeface="+mn-ea"/>
                <a:cs typeface="+mn-cs"/>
              </a:rPr>
              <a:t>Boh</a:t>
            </a:r>
            <a:r>
              <a:rPr lang="es-ES" sz="1200" kern="1200" dirty="0" smtClean="0">
                <a:solidFill>
                  <a:schemeClr val="tx1"/>
                </a:solidFill>
                <a:latin typeface="+mn-lt"/>
                <a:ea typeface="+mn-ea"/>
                <a:cs typeface="+mn-cs"/>
              </a:rPr>
              <a:t>-Gol-</a:t>
            </a:r>
            <a:r>
              <a:rPr lang="es-ES" sz="1200" kern="1200" dirty="0" err="1" smtClean="0">
                <a:solidFill>
                  <a:schemeClr val="tx1"/>
                </a:solidFill>
                <a:latin typeface="+mn-lt"/>
                <a:ea typeface="+mn-ea"/>
                <a:cs typeface="+mn-cs"/>
              </a:rPr>
              <a:t>Zhee</a:t>
            </a:r>
            <a:r>
              <a:rPr lang="es-ES" sz="1200" kern="1200" dirty="0" smtClean="0">
                <a:solidFill>
                  <a:schemeClr val="tx1"/>
                </a:solidFill>
                <a:latin typeface="+mn-lt"/>
                <a:ea typeface="+mn-ea"/>
                <a:cs typeface="+mn-cs"/>
              </a:rPr>
              <a:t>, Kava y alcaloides </a:t>
            </a:r>
            <a:r>
              <a:rPr lang="es-ES" sz="1200" kern="1200" dirty="0" err="1" smtClean="0">
                <a:solidFill>
                  <a:schemeClr val="tx1"/>
                </a:solidFill>
                <a:latin typeface="+mn-lt"/>
                <a:ea typeface="+mn-ea"/>
                <a:cs typeface="+mn-cs"/>
              </a:rPr>
              <a:t>pirrolicidínicos</a:t>
            </a:r>
            <a:r>
              <a:rPr lang="es-ES" sz="1200" kern="1200" dirty="0" smtClean="0">
                <a:solidFill>
                  <a:schemeClr val="tx1"/>
                </a:solidFill>
                <a:latin typeface="+mn-lt"/>
                <a:ea typeface="+mn-ea"/>
                <a:cs typeface="+mn-cs"/>
              </a:rPr>
              <a:t> . </a:t>
            </a:r>
          </a:p>
          <a:p>
            <a:r>
              <a:rPr lang="es-ES" sz="1200" kern="1200" dirty="0" smtClean="0">
                <a:solidFill>
                  <a:schemeClr val="tx1"/>
                </a:solidFill>
                <a:latin typeface="+mn-lt"/>
                <a:ea typeface="+mn-ea"/>
                <a:cs typeface="+mn-cs"/>
              </a:rPr>
              <a:t>Dos suplementos de hierbas gozan de popularidad en el tratamiento de las afecciones hepáticas. La leche de cardo se utiliza a menudo en sujetos con hepatitis vírica o hepatopatía alcohólica. El componente activo de la leche de cardo es </a:t>
            </a:r>
            <a:r>
              <a:rPr lang="es-ES" sz="1200" kern="1200" dirty="0" err="1" smtClean="0">
                <a:solidFill>
                  <a:schemeClr val="tx1"/>
                </a:solidFill>
                <a:latin typeface="+mn-lt"/>
                <a:ea typeface="+mn-ea"/>
                <a:cs typeface="+mn-cs"/>
              </a:rPr>
              <a:t>silimarina</a:t>
            </a:r>
            <a:r>
              <a:rPr lang="es-ES" sz="1200" kern="1200" dirty="0" smtClean="0">
                <a:solidFill>
                  <a:schemeClr val="tx1"/>
                </a:solidFill>
                <a:latin typeface="+mn-lt"/>
                <a:ea typeface="+mn-ea"/>
                <a:cs typeface="+mn-cs"/>
              </a:rPr>
              <a:t>. Se ha propuesto que este compuesto reduciría la producción de radicales libres y la </a:t>
            </a:r>
            <a:r>
              <a:rPr lang="es-ES" sz="1200" kern="1200" dirty="0" err="1" smtClean="0">
                <a:solidFill>
                  <a:schemeClr val="tx1"/>
                </a:solidFill>
                <a:latin typeface="+mn-lt"/>
                <a:ea typeface="+mn-ea"/>
                <a:cs typeface="+mn-cs"/>
              </a:rPr>
              <a:t>peroxidación</a:t>
            </a:r>
            <a:r>
              <a:rPr lang="es-ES" sz="1200" kern="1200" dirty="0" smtClean="0">
                <a:solidFill>
                  <a:schemeClr val="tx1"/>
                </a:solidFill>
                <a:latin typeface="+mn-lt"/>
                <a:ea typeface="+mn-ea"/>
                <a:cs typeface="+mn-cs"/>
              </a:rPr>
              <a:t> </a:t>
            </a:r>
            <a:r>
              <a:rPr lang="es-ES" sz="1200" kern="1200" dirty="0" err="1" smtClean="0">
                <a:solidFill>
                  <a:schemeClr val="tx1"/>
                </a:solidFill>
                <a:latin typeface="+mn-lt"/>
                <a:ea typeface="+mn-ea"/>
                <a:cs typeface="+mn-cs"/>
              </a:rPr>
              <a:t>lipídica</a:t>
            </a:r>
            <a:r>
              <a:rPr lang="es-ES" sz="1200" kern="1200" dirty="0" smtClean="0">
                <a:solidFill>
                  <a:schemeClr val="tx1"/>
                </a:solidFill>
                <a:latin typeface="+mn-lt"/>
                <a:ea typeface="+mn-ea"/>
                <a:cs typeface="+mn-cs"/>
              </a:rPr>
              <a:t> asociada a la </a:t>
            </a:r>
            <a:r>
              <a:rPr lang="es-ES" sz="1200" kern="1200" dirty="0" err="1" smtClean="0">
                <a:solidFill>
                  <a:schemeClr val="tx1"/>
                </a:solidFill>
                <a:latin typeface="+mn-lt"/>
                <a:ea typeface="+mn-ea"/>
                <a:cs typeface="+mn-cs"/>
              </a:rPr>
              <a:t>hepatotoxicidad</a:t>
            </a:r>
            <a:r>
              <a:rPr lang="es-ES" sz="1200" kern="1200" dirty="0" smtClean="0">
                <a:solidFill>
                  <a:schemeClr val="tx1"/>
                </a:solidFill>
                <a:latin typeface="+mn-lt"/>
                <a:ea typeface="+mn-ea"/>
                <a:cs typeface="+mn-cs"/>
              </a:rPr>
              <a:t>.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S-</a:t>
            </a:r>
            <a:r>
              <a:rPr lang="es-ES" sz="1200" kern="1200" dirty="0" err="1" smtClean="0">
                <a:solidFill>
                  <a:schemeClr val="tx1"/>
                </a:solidFill>
                <a:latin typeface="+mn-lt"/>
                <a:ea typeface="+mn-ea"/>
                <a:cs typeface="+mn-cs"/>
              </a:rPr>
              <a:t>adenosil</a:t>
            </a:r>
            <a:r>
              <a:rPr lang="es-ES" sz="1200" kern="1200" dirty="0" smtClean="0">
                <a:solidFill>
                  <a:schemeClr val="tx1"/>
                </a:solidFill>
                <a:latin typeface="+mn-lt"/>
                <a:ea typeface="+mn-ea"/>
                <a:cs typeface="+mn-cs"/>
              </a:rPr>
              <a:t>-L-</a:t>
            </a:r>
            <a:r>
              <a:rPr lang="es-ES" sz="1200" kern="1200" dirty="0" err="1" smtClean="0">
                <a:solidFill>
                  <a:schemeClr val="tx1"/>
                </a:solidFill>
                <a:latin typeface="+mn-lt"/>
                <a:ea typeface="+mn-ea"/>
                <a:cs typeface="+mn-cs"/>
              </a:rPr>
              <a:t>metionina</a:t>
            </a:r>
            <a:r>
              <a:rPr lang="es-ES" sz="1200" kern="1200" dirty="0" smtClean="0">
                <a:solidFill>
                  <a:schemeClr val="tx1"/>
                </a:solidFill>
                <a:latin typeface="+mn-lt"/>
                <a:ea typeface="+mn-ea"/>
                <a:cs typeface="+mn-cs"/>
              </a:rPr>
              <a:t> </a:t>
            </a:r>
            <a:r>
              <a:rPr lang="es-ES" sz="1200" kern="1200" dirty="0" smtClean="0">
                <a:solidFill>
                  <a:schemeClr val="tx1"/>
                </a:solidFill>
                <a:latin typeface="+mn-lt"/>
                <a:ea typeface="+mn-ea"/>
                <a:cs typeface="+mn-cs"/>
              </a:rPr>
              <a:t>(SAM-e) es otro compuesto que disfruta de gran aceptación en la medicina complementaria y actuaría como donante de grupos metilo en las reacciones de metilación y participaría en la síntesis de glutatión (un antioxidante).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Una </a:t>
            </a:r>
            <a:r>
              <a:rPr lang="es-ES" sz="1200" kern="1200" dirty="0" smtClean="0">
                <a:solidFill>
                  <a:schemeClr val="tx1"/>
                </a:solidFill>
                <a:latin typeface="+mn-lt"/>
                <a:ea typeface="+mn-ea"/>
                <a:cs typeface="+mn-cs"/>
              </a:rPr>
              <a:t>revisión Cochrane no logró encontrar indicios que permitieran apoyar o rechazar el efecto beneficioso de la leche de cardo y la SAM-e en pacientes con hepatopatía alcohólica </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13</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Hipertensión portal. Tratamiento nutricional médico</a:t>
            </a:r>
          </a:p>
          <a:p>
            <a:r>
              <a:rPr lang="es-ES" dirty="0" smtClean="0"/>
              <a:t>Durante los episodios hemorrágicos agudos no se administran alimentos por vía </a:t>
            </a:r>
            <a:r>
              <a:rPr lang="es-ES" dirty="0" err="1" smtClean="0"/>
              <a:t>enteral</a:t>
            </a:r>
            <a:r>
              <a:rPr lang="es-ES" dirty="0" smtClean="0"/>
              <a:t>. </a:t>
            </a:r>
          </a:p>
          <a:p>
            <a:r>
              <a:rPr lang="es-ES" dirty="0" smtClean="0"/>
              <a:t>La nutrición parenteral (NP) está indicada en los sujetos que no puedan recibir alimentación por vía oral durante, al menos, 5 días. </a:t>
            </a:r>
          </a:p>
          <a:p>
            <a:r>
              <a:rPr lang="es-ES" dirty="0" smtClean="0"/>
              <a:t>Los tratamientos endoscópicos repetidos pueden originar estenosis esofágicas o bien alterar la capacidad de deglución del afectado, por lo que se deben ajustar las medidas dietéticas a estas eventualidades. </a:t>
            </a:r>
          </a:p>
          <a:p>
            <a:r>
              <a:rPr lang="es-ES" dirty="0" smtClean="0"/>
              <a:t>Finalmente, las derivaciones de implantación radiológica o quirúrgica pueden dar lugar a un aumento de la incidencia de encefalopatías y reducción del metabolismo de nutrientes debido a que la sangre se desvía de los hepatocitos.</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14</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El tratamiento dietético de la ascitis engloba la limitación de la ingesta de sodio y la administración de fármacos diuréticos. </a:t>
            </a:r>
          </a:p>
          <a:p>
            <a:r>
              <a:rPr lang="es-ES" dirty="0" smtClean="0"/>
              <a:t>Habitualmente se restringe el consumo de sodio a 2 g/día. Se pueden imponer limitaciones más acusadas; sin embargo, es necesario ser cauteloso debido a la escasa </a:t>
            </a:r>
            <a:r>
              <a:rPr lang="es-ES" dirty="0" err="1" smtClean="0"/>
              <a:t>apetitosidad</a:t>
            </a:r>
            <a:r>
              <a:rPr lang="es-ES" dirty="0" smtClean="0"/>
              <a:t> y al riesgo de una excesiva restricción de sodio. De igual manera, la ingesta proteica adecuada es relevante en pacientes sometidos a paracentesis frecuentes.</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15</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err="1" smtClean="0"/>
              <a:t>Hiponatremia</a:t>
            </a:r>
            <a:r>
              <a:rPr lang="es-ES" b="1" dirty="0" smtClean="0"/>
              <a:t>. </a:t>
            </a:r>
          </a:p>
          <a:p>
            <a:r>
              <a:rPr lang="es-ES" dirty="0" smtClean="0"/>
              <a:t>Generalmente, la ingesta de líquidos se limita a 1 a 1,5 l/día según la gravedad del edema y la ascitis. </a:t>
            </a:r>
            <a:endParaRPr lang="es-ES" dirty="0" smtClean="0"/>
          </a:p>
          <a:p>
            <a:r>
              <a:rPr lang="es-ES" dirty="0" smtClean="0"/>
              <a:t>Se </a:t>
            </a:r>
            <a:r>
              <a:rPr lang="es-ES" dirty="0" smtClean="0"/>
              <a:t>debe mantener una ingesta moderada de sodio debido a que el consumo de cantidades excesivas agravaría la retención de líquidos y la dilución de las concentraciones séricas de este catión</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16</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47500" lnSpcReduction="20000"/>
          </a:bodyPr>
          <a:lstStyle/>
          <a:p>
            <a:r>
              <a:rPr lang="es-ES" sz="1200" b="1" kern="1200" dirty="0" smtClean="0">
                <a:solidFill>
                  <a:schemeClr val="tx1"/>
                </a:solidFill>
                <a:latin typeface="+mn-lt"/>
                <a:ea typeface="+mn-ea"/>
                <a:cs typeface="+mn-cs"/>
              </a:rPr>
              <a:t>Encefalopatía </a:t>
            </a:r>
            <a:r>
              <a:rPr lang="es-ES" sz="1200" b="1" kern="1200" dirty="0" smtClean="0">
                <a:solidFill>
                  <a:schemeClr val="tx1"/>
                </a:solidFill>
                <a:latin typeface="+mn-lt"/>
                <a:ea typeface="+mn-ea"/>
                <a:cs typeface="+mn-cs"/>
              </a:rPr>
              <a:t>hepática. </a:t>
            </a:r>
            <a:r>
              <a:rPr lang="es-ES" sz="1200" kern="1200" dirty="0" smtClean="0">
                <a:solidFill>
                  <a:schemeClr val="tx1"/>
                </a:solidFill>
                <a:latin typeface="+mn-lt"/>
                <a:ea typeface="+mn-ea"/>
                <a:cs typeface="+mn-cs"/>
              </a:rPr>
              <a:t>Tratamiento </a:t>
            </a:r>
            <a:r>
              <a:rPr lang="es-ES" sz="1200" kern="1200" dirty="0" smtClean="0">
                <a:solidFill>
                  <a:schemeClr val="tx1"/>
                </a:solidFill>
                <a:latin typeface="+mn-lt"/>
                <a:ea typeface="+mn-ea"/>
                <a:cs typeface="+mn-cs"/>
              </a:rPr>
              <a:t>nutricional médico </a:t>
            </a:r>
          </a:p>
          <a:p>
            <a:r>
              <a:rPr lang="es-ES" sz="1200" kern="1200" dirty="0" smtClean="0">
                <a:solidFill>
                  <a:schemeClr val="tx1"/>
                </a:solidFill>
                <a:latin typeface="+mn-lt"/>
                <a:ea typeface="+mn-ea"/>
                <a:cs typeface="+mn-cs"/>
              </a:rPr>
              <a:t>La restricción de la ingesta proteica en pacientes afectados por una encefalopatía hepática de grado bajo se basa en los datos empíricos que relacionan la intolerancia a proteínas con la encefalopatía hepática, aunque no se ha demostrado aún tal asociación en ningún estudio clínico.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Las </a:t>
            </a:r>
            <a:r>
              <a:rPr lang="es-ES" sz="1200" kern="1200" dirty="0" smtClean="0">
                <a:solidFill>
                  <a:schemeClr val="tx1"/>
                </a:solidFill>
                <a:latin typeface="+mn-lt"/>
                <a:ea typeface="+mn-ea"/>
                <a:cs typeface="+mn-cs"/>
              </a:rPr>
              <a:t>verdaderas intolerancias a las proteínas alimentarias son infrecuentes, excepto en la hepatitis fulminante, o en algún paciente con encefalopatía hepática endógena crónica. La limitación innecesaria de la ingesta proteica puede servir para agravar las pérdidas de proteínas, por lo que debe evitarse.</a:t>
            </a:r>
          </a:p>
          <a:p>
            <a:r>
              <a:rPr lang="es-ES" sz="1200" kern="1200" dirty="0" smtClean="0">
                <a:solidFill>
                  <a:schemeClr val="tx1"/>
                </a:solidFill>
                <a:latin typeface="+mn-lt"/>
                <a:ea typeface="+mn-ea"/>
                <a:cs typeface="+mn-cs"/>
              </a:rPr>
              <a:t>A menudo, los sujetos con encefalopatía no reciben una cantidad adecuada de proteínas. Más del 95% de los pacientes cirróticos toleran regímenes alimenticios proteicos mixtos de hasta 1,5 g/kg de peso corporal. </a:t>
            </a:r>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17</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47500" lnSpcReduction="20000"/>
          </a:bodyPr>
          <a:lstStyle/>
          <a:p>
            <a:r>
              <a:rPr lang="es-ES" sz="1200" b="1" kern="1200" dirty="0" smtClean="0">
                <a:solidFill>
                  <a:schemeClr val="tx1"/>
                </a:solidFill>
                <a:latin typeface="+mn-lt"/>
                <a:ea typeface="+mn-ea"/>
                <a:cs typeface="+mn-cs"/>
              </a:rPr>
              <a:t>Encefalopatía hepática </a:t>
            </a:r>
          </a:p>
          <a:p>
            <a:r>
              <a:rPr lang="es-ES" sz="1200" kern="1200" dirty="0" smtClean="0">
                <a:solidFill>
                  <a:schemeClr val="tx1"/>
                </a:solidFill>
                <a:latin typeface="+mn-lt"/>
                <a:ea typeface="+mn-ea"/>
                <a:cs typeface="+mn-cs"/>
              </a:rPr>
              <a:t>Tratamiento nutricional</a:t>
            </a:r>
          </a:p>
          <a:p>
            <a:r>
              <a:rPr lang="es-ES" sz="1200" kern="1200" dirty="0" smtClean="0">
                <a:solidFill>
                  <a:schemeClr val="tx1"/>
                </a:solidFill>
                <a:latin typeface="+mn-lt"/>
                <a:ea typeface="+mn-ea"/>
                <a:cs typeface="+mn-cs"/>
              </a:rPr>
              <a:t>Los trabajos de evaluación del efecto beneficioso de complementos enriquecidos con </a:t>
            </a:r>
            <a:r>
              <a:rPr lang="es-ES" b="1" dirty="0" smtClean="0"/>
              <a:t>aminoácidos de cadena ramificada (</a:t>
            </a:r>
            <a:r>
              <a:rPr lang="es-ES" sz="1200" kern="1200" dirty="0" smtClean="0">
                <a:solidFill>
                  <a:schemeClr val="tx1"/>
                </a:solidFill>
                <a:latin typeface="+mn-lt"/>
                <a:ea typeface="+mn-ea"/>
                <a:cs typeface="+mn-cs"/>
              </a:rPr>
              <a:t>AACR) </a:t>
            </a:r>
            <a:r>
              <a:rPr lang="es-ES" sz="1200" kern="1200" dirty="0" smtClean="0">
                <a:solidFill>
                  <a:schemeClr val="tx1"/>
                </a:solidFill>
                <a:latin typeface="+mn-lt"/>
                <a:ea typeface="+mn-ea"/>
                <a:cs typeface="+mn-cs"/>
              </a:rPr>
              <a:t>y pobres en </a:t>
            </a:r>
            <a:r>
              <a:rPr lang="es-ES" b="1" dirty="0" smtClean="0"/>
              <a:t>aminoácidos aromáticos  (</a:t>
            </a:r>
            <a:r>
              <a:rPr lang="es-ES" sz="1200" kern="1200" dirty="0" smtClean="0">
                <a:solidFill>
                  <a:schemeClr val="tx1"/>
                </a:solidFill>
                <a:latin typeface="+mn-lt"/>
                <a:ea typeface="+mn-ea"/>
                <a:cs typeface="+mn-cs"/>
              </a:rPr>
              <a:t>AAA) </a:t>
            </a:r>
            <a:r>
              <a:rPr lang="es-ES" sz="1200" kern="1200" dirty="0" smtClean="0">
                <a:solidFill>
                  <a:schemeClr val="tx1"/>
                </a:solidFill>
                <a:latin typeface="+mn-lt"/>
                <a:ea typeface="+mn-ea"/>
                <a:cs typeface="+mn-cs"/>
              </a:rPr>
              <a:t>han diferido en cuanto a su diseño, el tamaño de la muestra, la composición de las fórmulas, el grado de encefalopatía, el tipo de hepatopatía, la duración de la intervención y los grupos utilizados como control. Cuando se evaluaron estudios de alta calidad metodológica, no se encontraron mejorías significativas ni aumentos de la supervivencia asociados a la administración de AACR extra a los pacientes.</a:t>
            </a:r>
          </a:p>
          <a:p>
            <a:r>
              <a:rPr lang="es-ES" sz="1200" kern="1200" dirty="0" smtClean="0">
                <a:solidFill>
                  <a:schemeClr val="tx1"/>
                </a:solidFill>
                <a:latin typeface="+mn-lt"/>
                <a:ea typeface="+mn-ea"/>
                <a:cs typeface="+mn-cs"/>
              </a:rPr>
              <a:t>Otras teorías proponen que las proteínas de origen vegetal y la caseína podrían dar lugar a una mejora del estado mental en comparación con las de origen animal. Los regímenes alimenticios basados en caseína contienen cantidades más bajas de AAA y más altas de AACR que los que contienen productos cárnicos. </a:t>
            </a:r>
          </a:p>
          <a:p>
            <a:r>
              <a:rPr lang="es-ES" sz="1200" kern="1200" dirty="0" smtClean="0">
                <a:solidFill>
                  <a:schemeClr val="tx1"/>
                </a:solidFill>
                <a:latin typeface="+mn-lt"/>
                <a:ea typeface="+mn-ea"/>
                <a:cs typeface="+mn-cs"/>
              </a:rPr>
              <a:t>La proteína vegetal es pobre en </a:t>
            </a:r>
            <a:r>
              <a:rPr lang="es-ES" sz="1200" kern="1200" dirty="0" err="1" smtClean="0">
                <a:solidFill>
                  <a:schemeClr val="tx1"/>
                </a:solidFill>
                <a:latin typeface="+mn-lt"/>
                <a:ea typeface="+mn-ea"/>
                <a:cs typeface="+mn-cs"/>
              </a:rPr>
              <a:t>metionina</a:t>
            </a:r>
            <a:r>
              <a:rPr lang="es-ES" sz="1200" kern="1200" dirty="0" smtClean="0">
                <a:solidFill>
                  <a:schemeClr val="tx1"/>
                </a:solidFill>
                <a:latin typeface="+mn-lt"/>
                <a:ea typeface="+mn-ea"/>
                <a:cs typeface="+mn-cs"/>
              </a:rPr>
              <a:t> y </a:t>
            </a:r>
            <a:r>
              <a:rPr lang="es-ES" sz="1200" kern="1200" dirty="0" err="1" smtClean="0">
                <a:solidFill>
                  <a:schemeClr val="tx1"/>
                </a:solidFill>
                <a:latin typeface="+mn-lt"/>
                <a:ea typeface="+mn-ea"/>
                <a:cs typeface="+mn-cs"/>
              </a:rPr>
              <a:t>amoniógenos</a:t>
            </a:r>
            <a:r>
              <a:rPr lang="es-ES" sz="1200" kern="1200" dirty="0" smtClean="0">
                <a:solidFill>
                  <a:schemeClr val="tx1"/>
                </a:solidFill>
                <a:latin typeface="+mn-lt"/>
                <a:ea typeface="+mn-ea"/>
                <a:cs typeface="+mn-cs"/>
              </a:rPr>
              <a:t> pero es rica en AACR. Además, el elevado contenido en fibra de la alimentación de origen vegetal puede intervenir en la excreción de compuestos del nitrógeno.</a:t>
            </a:r>
          </a:p>
          <a:p>
            <a:r>
              <a:rPr lang="es-ES" sz="1200" kern="1200" dirty="0" smtClean="0">
                <a:solidFill>
                  <a:schemeClr val="tx1"/>
                </a:solidFill>
                <a:latin typeface="+mn-lt"/>
                <a:ea typeface="+mn-ea"/>
                <a:cs typeface="+mn-cs"/>
              </a:rPr>
              <a:t>Para finalizar, se ha propuesto la utilización de </a:t>
            </a:r>
            <a:r>
              <a:rPr lang="es-ES" sz="1200" kern="1200" dirty="0" err="1" smtClean="0">
                <a:solidFill>
                  <a:schemeClr val="tx1"/>
                </a:solidFill>
                <a:latin typeface="+mn-lt"/>
                <a:ea typeface="+mn-ea"/>
                <a:cs typeface="+mn-cs"/>
              </a:rPr>
              <a:t>probióticos</a:t>
            </a:r>
            <a:r>
              <a:rPr lang="es-ES" sz="1200" kern="1200" dirty="0" smtClean="0">
                <a:solidFill>
                  <a:schemeClr val="tx1"/>
                </a:solidFill>
                <a:latin typeface="+mn-lt"/>
                <a:ea typeface="+mn-ea"/>
                <a:cs typeface="+mn-cs"/>
              </a:rPr>
              <a:t> y simbióticos (los cuales aportan bacterias «amistosas para el intestino» y fibras fermentables) como tratamiento de la encefalopatía </a:t>
            </a:r>
            <a:r>
              <a:rPr lang="es-ES" sz="1200" kern="1200" dirty="0" smtClean="0">
                <a:solidFill>
                  <a:schemeClr val="tx1"/>
                </a:solidFill>
                <a:latin typeface="+mn-lt"/>
                <a:ea typeface="+mn-ea"/>
                <a:cs typeface="+mn-cs"/>
              </a:rPr>
              <a:t>hepática. </a:t>
            </a:r>
            <a:r>
              <a:rPr lang="es-ES" sz="1200" kern="1200" dirty="0" smtClean="0">
                <a:solidFill>
                  <a:schemeClr val="tx1"/>
                </a:solidFill>
                <a:latin typeface="+mn-lt"/>
                <a:ea typeface="+mn-ea"/>
                <a:cs typeface="+mn-cs"/>
              </a:rPr>
              <a:t>Los </a:t>
            </a:r>
            <a:r>
              <a:rPr lang="es-ES" sz="1200" kern="1200" dirty="0" err="1" smtClean="0">
                <a:solidFill>
                  <a:schemeClr val="tx1"/>
                </a:solidFill>
                <a:latin typeface="+mn-lt"/>
                <a:ea typeface="+mn-ea"/>
                <a:cs typeface="+mn-cs"/>
              </a:rPr>
              <a:t>probióticos</a:t>
            </a:r>
            <a:r>
              <a:rPr lang="es-ES" sz="1200" kern="1200" dirty="0" smtClean="0">
                <a:solidFill>
                  <a:schemeClr val="tx1"/>
                </a:solidFill>
                <a:latin typeface="+mn-lt"/>
                <a:ea typeface="+mn-ea"/>
                <a:cs typeface="+mn-cs"/>
              </a:rPr>
              <a:t> podrían combatir la encefalopatía hepática reduciendo el amoníaco en la sangre portal  o bien impidiendo la </a:t>
            </a:r>
          </a:p>
          <a:p>
            <a:r>
              <a:rPr lang="es-ES" sz="1200" kern="1200" dirty="0" smtClean="0">
                <a:solidFill>
                  <a:schemeClr val="tx1"/>
                </a:solidFill>
                <a:latin typeface="+mn-lt"/>
                <a:ea typeface="+mn-ea"/>
                <a:cs typeface="+mn-cs"/>
              </a:rPr>
              <a:t>producción o la captación de </a:t>
            </a:r>
            <a:r>
              <a:rPr lang="es-ES" sz="1200" kern="1200" dirty="0" err="1" smtClean="0">
                <a:solidFill>
                  <a:schemeClr val="tx1"/>
                </a:solidFill>
                <a:latin typeface="+mn-lt"/>
                <a:ea typeface="+mn-ea"/>
                <a:cs typeface="+mn-cs"/>
              </a:rPr>
              <a:t>lipopolisacáridos</a:t>
            </a:r>
            <a:r>
              <a:rPr lang="es-ES" sz="1200" kern="1200" dirty="0" smtClean="0">
                <a:solidFill>
                  <a:schemeClr val="tx1"/>
                </a:solidFill>
                <a:latin typeface="+mn-lt"/>
                <a:ea typeface="+mn-ea"/>
                <a:cs typeface="+mn-cs"/>
              </a:rPr>
              <a:t> en el intestino . Por lo tanto disminuyen la inflamación y el estrés </a:t>
            </a:r>
            <a:r>
              <a:rPr lang="es-ES" sz="1200" kern="1200" dirty="0" err="1" smtClean="0">
                <a:solidFill>
                  <a:schemeClr val="tx1"/>
                </a:solidFill>
                <a:latin typeface="+mn-lt"/>
                <a:ea typeface="+mn-ea"/>
                <a:cs typeface="+mn-cs"/>
              </a:rPr>
              <a:t>oxidativo</a:t>
            </a:r>
            <a:r>
              <a:rPr lang="es-ES" sz="1200" kern="1200" dirty="0" smtClean="0">
                <a:solidFill>
                  <a:schemeClr val="tx1"/>
                </a:solidFill>
                <a:latin typeface="+mn-lt"/>
                <a:ea typeface="+mn-ea"/>
                <a:cs typeface="+mn-cs"/>
              </a:rPr>
              <a:t> en el hepatocito (lo que potencia la eliminación hepática de toxinas como el amoníaco) y reducen la captación de otras toxinas.</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18</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smtClean="0"/>
              <a:t>Hipoglucemia de ayuno</a:t>
            </a:r>
          </a:p>
          <a:p>
            <a:r>
              <a:rPr lang="es-ES" dirty="0" smtClean="0"/>
              <a:t>Tratamiento nutricional médico</a:t>
            </a:r>
          </a:p>
          <a:p>
            <a:r>
              <a:rPr lang="es-ES" dirty="0" smtClean="0"/>
              <a:t>Los pacientes diabéticos deben recibir un tratamiento farmacológico y nutricional convencional con el fin de mantener la </a:t>
            </a:r>
            <a:r>
              <a:rPr lang="es-ES" dirty="0" err="1" smtClean="0"/>
              <a:t>normoglucemia</a:t>
            </a:r>
            <a:r>
              <a:rPr lang="es-ES" dirty="0" smtClean="0"/>
              <a:t>. Los sujetos </a:t>
            </a:r>
            <a:r>
              <a:rPr lang="es-ES" dirty="0" err="1" smtClean="0"/>
              <a:t>hipoglucémicos</a:t>
            </a:r>
            <a:r>
              <a:rPr lang="es-ES" dirty="0" smtClean="0"/>
              <a:t> han de ingerir alimentos de forma frecuente con el fin de evitar este estado</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19</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dirty="0" err="1" smtClean="0"/>
              <a:t>Hipoabsorción</a:t>
            </a:r>
            <a:r>
              <a:rPr lang="es-ES" dirty="0" smtClean="0"/>
              <a:t> de lípidos</a:t>
            </a:r>
          </a:p>
          <a:p>
            <a:r>
              <a:rPr lang="es-ES" dirty="0" smtClean="0"/>
              <a:t>En los pacientes con esteatorrea significativa, la sustitución de una fracción de los </a:t>
            </a:r>
            <a:r>
              <a:rPr lang="es-ES" b="1" dirty="0" smtClean="0"/>
              <a:t>triglicéridos de cadena larga (TCL) </a:t>
            </a:r>
            <a:r>
              <a:rPr lang="es-ES" dirty="0" smtClean="0"/>
              <a:t>presentes  en el régimen alimenticio por </a:t>
            </a:r>
            <a:r>
              <a:rPr lang="es-ES" b="1" dirty="0" smtClean="0"/>
              <a:t>triglicéridos de cadena media  (TCM) </a:t>
            </a:r>
            <a:r>
              <a:rPr lang="es-ES" dirty="0" smtClean="0"/>
              <a:t>puede ser beneficiosa. </a:t>
            </a:r>
            <a:endParaRPr lang="es-ES" dirty="0" smtClean="0"/>
          </a:p>
          <a:p>
            <a:r>
              <a:rPr lang="es-ES" dirty="0" smtClean="0"/>
              <a:t>La </a:t>
            </a:r>
            <a:r>
              <a:rPr lang="es-ES" dirty="0" smtClean="0"/>
              <a:t>absorción de los TCM no depende de la acción de las sales biliares ni de la formación de micelas, por lo que son captados con facilidad a través de la vía porta . </a:t>
            </a:r>
          </a:p>
          <a:p>
            <a:r>
              <a:rPr lang="es-ES" dirty="0" smtClean="0"/>
              <a:t>La pérdida cuantiosa de lípidos en las heces puede obligar  a instaurar un régimen alimenticio bajo en lípidos (40  g/día). </a:t>
            </a:r>
          </a:p>
          <a:p>
            <a:r>
              <a:rPr lang="es-ES" dirty="0" smtClean="0"/>
              <a:t>Cuando la diarrea no remita, será necesario interrumpir la restricción de lípidos debido a que reduce la palatabilidad del régimen alimenticio y supone un obstáculo señalado a la ingesta calórica adecuada.</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20</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smtClean="0"/>
              <a:t>Energía</a:t>
            </a:r>
          </a:p>
          <a:p>
            <a:r>
              <a:rPr lang="es-ES" dirty="0" smtClean="0"/>
              <a:t>Las necesidades energéticas de los pacientes aquejados de cirrosis son variables. En algunos trabajos se ha determinado el gasto energético en reposo (GER) en pacientes con un trastorno hepático con el objeto de cuantificar sus necesidades energéticas. </a:t>
            </a:r>
            <a:r>
              <a:rPr lang="es-ES" dirty="0" smtClean="0"/>
              <a:t>Algunos </a:t>
            </a:r>
            <a:r>
              <a:rPr lang="es-ES" dirty="0" smtClean="0"/>
              <a:t>encontraron pacientes con HPT que tenían un metabolismo normal y otros pacientes tenían </a:t>
            </a:r>
            <a:r>
              <a:rPr lang="es-ES" dirty="0" smtClean="0"/>
              <a:t>hipo </a:t>
            </a:r>
            <a:r>
              <a:rPr lang="es-ES" dirty="0" smtClean="0"/>
              <a:t>o </a:t>
            </a:r>
            <a:r>
              <a:rPr lang="es-ES" dirty="0" err="1" smtClean="0"/>
              <a:t>hipermetabolismo</a:t>
            </a:r>
            <a:r>
              <a:rPr lang="es-ES" dirty="0" smtClean="0"/>
              <a:t>. La ascitis y la inserción de derivaciones vasculares podrían aumentar ligeramente el gasto energético.</a:t>
            </a:r>
          </a:p>
          <a:p>
            <a:r>
              <a:rPr lang="es-ES" dirty="0" smtClean="0"/>
              <a:t>Generalmente, las necesidades energéticas de los individuos con </a:t>
            </a:r>
            <a:r>
              <a:rPr lang="es-ES" dirty="0" smtClean="0"/>
              <a:t>hipertensión</a:t>
            </a:r>
            <a:r>
              <a:rPr lang="es-ES" baseline="0" dirty="0" smtClean="0"/>
              <a:t> portal (</a:t>
            </a:r>
            <a:r>
              <a:rPr lang="es-ES" dirty="0" smtClean="0"/>
              <a:t>HP) </a:t>
            </a:r>
            <a:r>
              <a:rPr lang="es-ES" dirty="0" smtClean="0"/>
              <a:t>sin ascitis suponen del 120 al 140% del GER. Estas cifras aumentan al 150-175% del GER en presencia de ascitis, infección o </a:t>
            </a:r>
            <a:r>
              <a:rPr lang="es-ES" dirty="0" err="1" smtClean="0"/>
              <a:t>hipoabsorción</a:t>
            </a:r>
            <a:r>
              <a:rPr lang="es-ES" dirty="0" smtClean="0"/>
              <a:t> o cuando el paciente requiera reposición nutricional. Estas necesidades equivalen a 25 a 35 calorías por kg de peso corporal; los cálculos deberían efectuarse con relación al peso seco estimado para evitar la sobrealimentación del paciente. </a:t>
            </a:r>
          </a:p>
          <a:p>
            <a:r>
              <a:rPr lang="es-ES" dirty="0" smtClean="0"/>
              <a:t>Los complementos nutricionales de administración oral o por sonda pueden incrementar o garantizar de manera eficaz la ingesta óptima en individuos desnutridos, además de reducir las complicaciones y prolongar la supervivencia </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3</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smtClean="0"/>
              <a:t>Insuficiencia renal y síndrome </a:t>
            </a:r>
            <a:r>
              <a:rPr lang="es-ES" b="1" dirty="0" err="1" smtClean="0"/>
              <a:t>hepatorrenal</a:t>
            </a:r>
            <a:endParaRPr lang="es-ES" b="1" dirty="0" smtClean="0"/>
          </a:p>
          <a:p>
            <a:r>
              <a:rPr lang="es-ES" dirty="0" smtClean="0"/>
              <a:t>El síndrome </a:t>
            </a:r>
            <a:r>
              <a:rPr lang="es-ES" dirty="0" err="1" smtClean="0"/>
              <a:t>hepatorrenal</a:t>
            </a:r>
            <a:r>
              <a:rPr lang="es-ES" dirty="0" smtClean="0"/>
              <a:t> se define como una insuficiencia renal asociada a hepatopatía grave en ausencia de anomalías renales intrínsecas. </a:t>
            </a:r>
          </a:p>
          <a:p>
            <a:r>
              <a:rPr lang="es-ES" dirty="0" smtClean="0"/>
              <a:t>Este síndrome se diagnostica cuando la concentración urinaria de sodio es inferior a 10 </a:t>
            </a:r>
            <a:r>
              <a:rPr lang="es-ES" dirty="0" err="1" smtClean="0"/>
              <a:t>mEq</a:t>
            </a:r>
            <a:r>
              <a:rPr lang="es-ES" dirty="0" smtClean="0"/>
              <a:t>/l y la oliguria se mantiene sin que exista un agotamiento del volumen </a:t>
            </a:r>
            <a:r>
              <a:rPr lang="es-ES" dirty="0" err="1" smtClean="0"/>
              <a:t>intravascular</a:t>
            </a:r>
            <a:r>
              <a:rPr lang="es-ES" dirty="0" smtClean="0"/>
              <a:t>. </a:t>
            </a:r>
          </a:p>
          <a:p>
            <a:r>
              <a:rPr lang="es-ES" dirty="0" smtClean="0"/>
              <a:t>Los pacientes en los que fracasen las modalidades terapéuticas conservadoras, como la supresión de los fármacos </a:t>
            </a:r>
            <a:r>
              <a:rPr lang="es-ES" dirty="0" err="1" smtClean="0"/>
              <a:t>nefrotóxicos</a:t>
            </a:r>
            <a:r>
              <a:rPr lang="es-ES" dirty="0" smtClean="0"/>
              <a:t>, la optimización del volumen </a:t>
            </a:r>
            <a:r>
              <a:rPr lang="es-ES" dirty="0" err="1" smtClean="0"/>
              <a:t>intravascular</a:t>
            </a:r>
            <a:r>
              <a:rPr lang="es-ES" dirty="0" smtClean="0"/>
              <a:t>, el tratamiento de la infección de base y el control de la ingesta y la diuresis, habrán de someterse a diálisis. </a:t>
            </a:r>
          </a:p>
          <a:p>
            <a:r>
              <a:rPr lang="es-ES" dirty="0" smtClean="0"/>
              <a:t>En cualquier caso, la insuficiencia renal puede obligar a modificar la ingesta de líquidos, sodio, potasio  y fósforo </a:t>
            </a:r>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21</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smtClean="0"/>
              <a:t>Osteopenia</a:t>
            </a:r>
          </a:p>
          <a:p>
            <a:r>
              <a:rPr lang="es-ES" dirty="0" smtClean="0"/>
              <a:t>A menudo, los sujetos con CBP, colangitis </a:t>
            </a:r>
            <a:r>
              <a:rPr lang="es-ES" dirty="0" err="1" smtClean="0"/>
              <a:t>esclerosante</a:t>
            </a:r>
            <a:r>
              <a:rPr lang="es-ES" dirty="0" smtClean="0"/>
              <a:t> y hepatopatía alcohólica presentan osteopenia. </a:t>
            </a:r>
            <a:endParaRPr lang="es-ES" dirty="0" smtClean="0"/>
          </a:p>
          <a:p>
            <a:r>
              <a:rPr lang="es-ES" dirty="0" smtClean="0"/>
              <a:t>La </a:t>
            </a:r>
            <a:r>
              <a:rPr lang="es-ES" dirty="0" smtClean="0"/>
              <a:t>disminución de la función </a:t>
            </a:r>
            <a:r>
              <a:rPr lang="es-ES" dirty="0" err="1" smtClean="0"/>
              <a:t>osteoblástica</a:t>
            </a:r>
            <a:r>
              <a:rPr lang="es-ES" dirty="0" smtClean="0"/>
              <a:t> y la osteoporosis pueden afectar también a pacientes con hemocromatosis, y la osteoporosis se observa frecuentemente en individuos sometidos a un tratamiento prolongado con </a:t>
            </a:r>
            <a:r>
              <a:rPr lang="es-ES" dirty="0" err="1" smtClean="0"/>
              <a:t>corticoesteroides</a:t>
            </a:r>
            <a:r>
              <a:rPr lang="es-ES" dirty="0" smtClean="0"/>
              <a:t>. Estos fármacos potencian la resorción ósea, suprimen la función </a:t>
            </a:r>
            <a:r>
              <a:rPr lang="es-ES" dirty="0" err="1" smtClean="0"/>
              <a:t>osteoblástica</a:t>
            </a:r>
            <a:r>
              <a:rPr lang="es-ES" dirty="0" smtClean="0"/>
              <a:t> y afectan a la secreción de hormonas sexuales, la absorción intestinal del calcio presente en los alimentos, la excreción renal de calcio y fósforo y el sistema de la vitamina D.</a:t>
            </a:r>
          </a:p>
          <a:p>
            <a:pPr>
              <a:buNone/>
            </a:pPr>
            <a:r>
              <a:rPr lang="es-ES" b="1" dirty="0" smtClean="0"/>
              <a:t>Tratamiento nutricional médico</a:t>
            </a:r>
          </a:p>
          <a:p>
            <a:r>
              <a:rPr lang="es-ES" dirty="0" smtClean="0"/>
              <a:t>La prevención o el tratamiento de la osteopenia comprende el mantenimiento del peso, la observación de un régimen alimenticio adecuado, una ingesta proteica adecuada para el mantenimiento  de la masa muscular, el consumo de 1.500  mg de calcio al día,  una ingesta apropiada de vitamina D a través de la alimentación  o complementos (400 a 800 unidades o más al día), la abstinencia  del alcohol y el control de la esteatorrea, introduciendo cuantas modificaciones sean necesarias en el régimen alimenticio para  minimizar la pérdida de nutrientes.</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22</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En la fase aguda posterior al trasplante se incrementan las necesidades nutricionales con el fin de potenciar la cicatrización, evitar infecciones, aportar energía para la recuperación y reponer las reservas corporales agotadas. Las necesidades de nitrógeno aumentan y pueden satisfacerse mediante la alimentación por sonda en una etapa temprana del postoperatorio. La adición de </a:t>
            </a:r>
            <a:r>
              <a:rPr lang="es-ES" dirty="0" err="1" smtClean="0"/>
              <a:t>probióticos</a:t>
            </a:r>
            <a:r>
              <a:rPr lang="es-ES" dirty="0" smtClean="0"/>
              <a:t> y fibra a la alimentación por sonda puede asociarse a una tasa de infecciones postoperatorias menores que la alimentación por sonda o la fibra por sí solas </a:t>
            </a:r>
          </a:p>
          <a:p>
            <a:r>
              <a:rPr lang="es-ES" dirty="0" smtClean="0"/>
              <a:t>El abanico de fármacos empleados después del trasplante se asocia a efectos secundarios nutricionales, como anorexia, molestias gastrointestinales, </a:t>
            </a:r>
            <a:r>
              <a:rPr lang="es-ES" dirty="0" err="1" smtClean="0"/>
              <a:t>hipercatabolismo</a:t>
            </a:r>
            <a:r>
              <a:rPr lang="es-ES" dirty="0" smtClean="0"/>
              <a:t>, diarrea, hiperglucemia, </a:t>
            </a:r>
            <a:r>
              <a:rPr lang="es-ES" dirty="0" err="1" smtClean="0"/>
              <a:t>hiperlipidemia</a:t>
            </a:r>
            <a:r>
              <a:rPr lang="es-ES" dirty="0" smtClean="0"/>
              <a:t>, retención de sodio, hipertensión, </a:t>
            </a:r>
            <a:r>
              <a:rPr lang="es-ES" dirty="0" err="1" smtClean="0"/>
              <a:t>hiperpotasemia</a:t>
            </a:r>
            <a:r>
              <a:rPr lang="es-ES" dirty="0" smtClean="0"/>
              <a:t> e </a:t>
            </a:r>
            <a:r>
              <a:rPr lang="es-ES" dirty="0" err="1" smtClean="0"/>
              <a:t>hipercalciuria</a:t>
            </a:r>
            <a:r>
              <a:rPr lang="es-ES" dirty="0" smtClean="0"/>
              <a:t>. Por consiguiente, la modificación del régimen alimenticio se basa en los efectos secundarios específicos del tratamiento farmacológico administrado. </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23</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A </a:t>
            </a:r>
            <a:r>
              <a:rPr lang="es-ES" dirty="0" smtClean="0"/>
              <a:t>lo largo del período </a:t>
            </a:r>
            <a:r>
              <a:rPr lang="es-ES" dirty="0" err="1" smtClean="0"/>
              <a:t>postrasplante</a:t>
            </a:r>
            <a:r>
              <a:rPr lang="es-ES" dirty="0" smtClean="0"/>
              <a:t>, las necesidades nutricionales se adaptan para evitar o tratar entidades como la obesidad, la </a:t>
            </a:r>
            <a:r>
              <a:rPr lang="es-ES" dirty="0" err="1" smtClean="0"/>
              <a:t>hiperlipidemia</a:t>
            </a:r>
            <a:r>
              <a:rPr lang="es-ES" dirty="0" smtClean="0"/>
              <a:t>, la hipertensión, la diabetes </a:t>
            </a:r>
            <a:r>
              <a:rPr lang="es-ES" dirty="0" err="1" smtClean="0"/>
              <a:t>mellitus</a:t>
            </a:r>
            <a:r>
              <a:rPr lang="es-ES" dirty="0" smtClean="0"/>
              <a:t> y la osteopenia</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24</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b="1" dirty="0" smtClean="0"/>
              <a:t>Hidratos de carbono: </a:t>
            </a:r>
          </a:p>
          <a:p>
            <a:r>
              <a:rPr lang="es-ES" dirty="0" smtClean="0"/>
              <a:t>A menudo, resulta complicado definir las necesidades de hidratos de carbono en el ámbito de la insuficiencia hepática debido al destacado papel del hígado en el metabolismo de este grupo de moléculas. </a:t>
            </a:r>
          </a:p>
          <a:p>
            <a:r>
              <a:rPr lang="es-ES" dirty="0" smtClean="0"/>
              <a:t>La insuficiencia hepática: </a:t>
            </a:r>
          </a:p>
          <a:p>
            <a:r>
              <a:rPr lang="es-ES" dirty="0" smtClean="0"/>
              <a:t>-Reduce tanto la síntesis de glucosa como su consumo periférico. </a:t>
            </a:r>
          </a:p>
          <a:p>
            <a:r>
              <a:rPr lang="es-ES" dirty="0" smtClean="0"/>
              <a:t>-Desciende, asimismo, la tasa de </a:t>
            </a:r>
            <a:r>
              <a:rPr lang="es-ES" dirty="0" err="1" smtClean="0"/>
              <a:t>gluconeogenia</a:t>
            </a:r>
            <a:r>
              <a:rPr lang="es-ES" dirty="0" smtClean="0"/>
              <a:t> y las vías de obtención de energía utilizan preferentemente lípidos y aminoácidos. </a:t>
            </a:r>
          </a:p>
          <a:p>
            <a:r>
              <a:rPr lang="es-ES" dirty="0" smtClean="0"/>
              <a:t>-La predilección por fuentes alternativas de energía se atribuye, al menos en parte, a alteraciones de las hormonas insulina, </a:t>
            </a:r>
            <a:r>
              <a:rPr lang="es-ES" dirty="0" err="1" smtClean="0"/>
              <a:t>glucagón</a:t>
            </a:r>
            <a:r>
              <a:rPr lang="es-ES" dirty="0" smtClean="0"/>
              <a:t>, </a:t>
            </a:r>
            <a:r>
              <a:rPr lang="es-ES" dirty="0" err="1" smtClean="0"/>
              <a:t>cortisol</a:t>
            </a:r>
            <a:r>
              <a:rPr lang="es-ES" dirty="0" smtClean="0"/>
              <a:t> y adrenalina. </a:t>
            </a:r>
          </a:p>
          <a:p>
            <a:r>
              <a:rPr lang="es-ES" dirty="0" smtClean="0"/>
              <a:t>-La disfunción hepática puede acompañarse de resistencia a la insulina</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4</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u="sng" dirty="0" smtClean="0"/>
              <a:t>lípidos</a:t>
            </a:r>
          </a:p>
          <a:p>
            <a:r>
              <a:rPr lang="es-ES" dirty="0" smtClean="0"/>
              <a:t>En la cirrosis se incrementan las concentraciones plasmáticas de ácidos grasos libres, glicerol y cuerpos </a:t>
            </a:r>
            <a:r>
              <a:rPr lang="es-ES" dirty="0" err="1" smtClean="0"/>
              <a:t>cetónicos</a:t>
            </a:r>
            <a:r>
              <a:rPr lang="es-ES" dirty="0" smtClean="0"/>
              <a:t> en ayuno. </a:t>
            </a:r>
          </a:p>
          <a:p>
            <a:r>
              <a:rPr lang="es-ES" dirty="0" smtClean="0"/>
              <a:t>El organismo favorece el uso de lípidos como sustrato energético y se intensifica la </a:t>
            </a:r>
            <a:r>
              <a:rPr lang="es-ES" dirty="0" err="1" smtClean="0"/>
              <a:t>lipólisis</a:t>
            </a:r>
            <a:r>
              <a:rPr lang="es-ES" dirty="0" smtClean="0"/>
              <a:t> para movilizar activamente los depósitos </a:t>
            </a:r>
            <a:r>
              <a:rPr lang="es-ES" dirty="0" err="1" smtClean="0"/>
              <a:t>lipídicos</a:t>
            </a:r>
            <a:r>
              <a:rPr lang="es-ES" dirty="0" smtClean="0"/>
              <a:t>, aunque la capacidad neta de almacenamiento de lípidos exógeno no se ve afectada. Generalmente, se recomienda que el 25 al 40% de las calorías del régimen alimenticio provengan de los lípidos</a:t>
            </a:r>
          </a:p>
          <a:p>
            <a:endParaRPr lang="es-ES" dirty="0" smtClean="0"/>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5</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smtClean="0"/>
              <a:t>Proteínas</a:t>
            </a:r>
          </a:p>
          <a:p>
            <a:r>
              <a:rPr lang="es-ES" dirty="0" smtClean="0"/>
              <a:t>Sin lugar a dudas, las proteínas son el nutriente más controvertido en la insuficiencia hepática y su gestión entraña, de igual manera, mayores dificultades</a:t>
            </a:r>
            <a:r>
              <a:rPr lang="es-ES" dirty="0" smtClean="0"/>
              <a:t>.</a:t>
            </a:r>
          </a:p>
          <a:p>
            <a:r>
              <a:rPr lang="es-ES" dirty="0" smtClean="0"/>
              <a:t>La </a:t>
            </a:r>
            <a:r>
              <a:rPr lang="es-ES" dirty="0" smtClean="0"/>
              <a:t>cirrosis se considera desde hace tiempo un trastorno catabólico con aumento de la degradación de proteínas, síntesis insuficiente, depleción proteica y caquexia muscular. </a:t>
            </a:r>
            <a:endParaRPr lang="es-ES" dirty="0" smtClean="0"/>
          </a:p>
          <a:p>
            <a:r>
              <a:rPr lang="es-ES" dirty="0" smtClean="0"/>
              <a:t>Los </a:t>
            </a:r>
            <a:r>
              <a:rPr lang="es-ES" dirty="0" smtClean="0"/>
              <a:t>estudios cinéticos de las proteínas han demostrado un aumento de las pérdidas de nitrógeno restringido a los pacientes con insuficiencia hepática fulminante o enfermedad descompensada, </a:t>
            </a:r>
            <a:r>
              <a:rPr lang="es-ES" b="1" dirty="0" smtClean="0"/>
              <a:t>no así en la cirrosis hepática estable</a:t>
            </a:r>
            <a:r>
              <a:rPr lang="es-ES" dirty="0" smtClean="0"/>
              <a:t>.</a:t>
            </a:r>
          </a:p>
          <a:p>
            <a:r>
              <a:rPr lang="es-ES" dirty="0" smtClean="0"/>
              <a:t>Por otra parte, el consumo de proteínas es más intenso en los pacientes cirróticos. Algunos estudios han propuesto que es necesaria una ingesta proteica media de 0,8 g de </a:t>
            </a:r>
            <a:r>
              <a:rPr lang="es-ES" dirty="0" smtClean="0"/>
              <a:t>proteínas/kg/día </a:t>
            </a:r>
            <a:r>
              <a:rPr lang="es-ES" dirty="0" smtClean="0"/>
              <a:t>para mantener el equilibrio del nitrógeno en la cirrosis estable. En consecuencia, las necesidades proteicas en la hepatitis no complicada o la cirrosis sin encefalopatía han de situarse entre 0,8 y 1 g/kg de peso </a:t>
            </a:r>
            <a:r>
              <a:rPr lang="es-ES" dirty="0" smtClean="0"/>
              <a:t>seco/día </a:t>
            </a:r>
            <a:r>
              <a:rPr lang="es-ES" dirty="0" smtClean="0"/>
              <a:t>con el objeto de conservar  el equilibrio del nitrógeno.</a:t>
            </a:r>
          </a:p>
          <a:p>
            <a:r>
              <a:rPr lang="es-ES" dirty="0" smtClean="0"/>
              <a:t>Se deben ingerir, al menos, 1,2 a 1,3 </a:t>
            </a:r>
            <a:r>
              <a:rPr lang="es-ES" dirty="0" smtClean="0"/>
              <a:t>g/kg/día </a:t>
            </a:r>
            <a:r>
              <a:rPr lang="es-ES" dirty="0" smtClean="0"/>
              <a:t>para favorecer la acumulación de nitrógeno o un equilibrio positivo del mismo. </a:t>
            </a:r>
          </a:p>
          <a:p>
            <a:r>
              <a:rPr lang="es-ES" dirty="0" smtClean="0"/>
              <a:t>En situaciones de estrés, como es el caso de la hepatitis alcohólica o la enfermedad  descompensada (septicemia, infección, hemorragia gastrointestinal, ascitis grave), se recomienda aportar, al menos, 1,5 g de </a:t>
            </a:r>
            <a:r>
              <a:rPr lang="es-ES" dirty="0" smtClean="0"/>
              <a:t>proteínas/kg/día</a:t>
            </a:r>
            <a:endParaRPr lang="es-ES" dirty="0" smtClean="0"/>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6</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smtClean="0"/>
              <a:t>Proteínas</a:t>
            </a:r>
          </a:p>
          <a:p>
            <a:r>
              <a:rPr lang="es-ES" dirty="0" smtClean="0"/>
              <a:t>Los </a:t>
            </a:r>
            <a:r>
              <a:rPr lang="es-ES" dirty="0" smtClean="0"/>
              <a:t>estudios cinéticos de las proteínas han demostrado un aumento de las pérdidas de nitrógeno restringido a los pacientes con insuficiencia hepática fulminante o enfermedad descompensada, no así en la cirrosis hepática estable.</a:t>
            </a:r>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7</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a:buNone/>
            </a:pPr>
            <a:r>
              <a:rPr lang="es-ES" b="1" dirty="0" smtClean="0"/>
              <a:t>Proteínas</a:t>
            </a:r>
          </a:p>
          <a:p>
            <a:r>
              <a:rPr lang="es-ES" dirty="0" smtClean="0"/>
              <a:t>El </a:t>
            </a:r>
            <a:r>
              <a:rPr lang="es-ES" dirty="0" smtClean="0"/>
              <a:t>consumo de proteínas es más intenso en los pacientes cirróticos. </a:t>
            </a:r>
            <a:endParaRPr lang="es-ES" dirty="0" smtClean="0"/>
          </a:p>
          <a:p>
            <a:r>
              <a:rPr lang="es-ES" dirty="0" smtClean="0"/>
              <a:t>Algunos </a:t>
            </a:r>
            <a:r>
              <a:rPr lang="es-ES" dirty="0" smtClean="0"/>
              <a:t>estudios han propuesto que es necesaria una ingesta proteica media de 0,8 g de </a:t>
            </a:r>
            <a:r>
              <a:rPr lang="es-ES" dirty="0" smtClean="0"/>
              <a:t>proteínas/kg/día </a:t>
            </a:r>
            <a:r>
              <a:rPr lang="es-ES" dirty="0" smtClean="0"/>
              <a:t>para mantener el equilibrio del nitrógeno en la cirrosis estable. En consecuencia, las necesidades proteicas en la hepatitis no complicada o la cirrosis sin encefalopatía han de situarse entre 0,8 y 1 g/kg de peso </a:t>
            </a:r>
            <a:r>
              <a:rPr lang="es-ES" dirty="0" smtClean="0"/>
              <a:t>seco/día </a:t>
            </a:r>
            <a:r>
              <a:rPr lang="es-ES" dirty="0" smtClean="0"/>
              <a:t>con el objeto de conservar  el equilibrio del nitrógeno.</a:t>
            </a:r>
          </a:p>
          <a:p>
            <a:r>
              <a:rPr lang="es-ES" dirty="0" smtClean="0"/>
              <a:t>Se deben ingerir, al menos, 1,2 a 1,3 </a:t>
            </a:r>
            <a:r>
              <a:rPr lang="es-ES" dirty="0" smtClean="0"/>
              <a:t>g/kg/día </a:t>
            </a:r>
            <a:r>
              <a:rPr lang="es-ES" dirty="0" smtClean="0"/>
              <a:t>para favorecer la acumulación de nitrógeno o un equilibrio positivo del mismo. </a:t>
            </a:r>
          </a:p>
          <a:p>
            <a:r>
              <a:rPr lang="es-ES" dirty="0" smtClean="0"/>
              <a:t>En situaciones de estrés, como es el caso de la hepatitis alcohólica o la enfermedad  descompensada (septicemia, infección, hemorragia gastrointestinal, ascitis grave), se recomienda aportar, al menos, 1,5 g de </a:t>
            </a:r>
            <a:r>
              <a:rPr lang="es-ES" dirty="0" smtClean="0"/>
              <a:t>proteínas/kg/día</a:t>
            </a:r>
            <a:endParaRPr lang="es-ES" dirty="0" smtClean="0"/>
          </a:p>
          <a:p>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8</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47500" lnSpcReduction="20000"/>
          </a:bodyPr>
          <a:lstStyle/>
          <a:p>
            <a:r>
              <a:rPr lang="es-ES" b="1" dirty="0" smtClean="0"/>
              <a:t>vitaminas y minerales</a:t>
            </a:r>
          </a:p>
          <a:p>
            <a:r>
              <a:rPr lang="es-ES" dirty="0" smtClean="0"/>
              <a:t>Todos los pacientes afectados por </a:t>
            </a:r>
            <a:r>
              <a:rPr lang="es-ES" dirty="0" smtClean="0"/>
              <a:t>CH </a:t>
            </a:r>
            <a:r>
              <a:rPr lang="es-ES" dirty="0" smtClean="0"/>
              <a:t>precisan complementos de  vitaminas y minerales debido al importantísimo papel del hígado en el transporte, el almacenamiento y el metabolismo de diversos nutrientes, además de los efectos secundarios de los fármacos. </a:t>
            </a:r>
          </a:p>
          <a:p>
            <a:r>
              <a:rPr lang="es-ES" dirty="0" smtClean="0"/>
              <a:t>Las carencias vitamínicas pueden intervenir en el desarrollo de complicaciones. Por ejemplo, las carencias de </a:t>
            </a:r>
            <a:r>
              <a:rPr lang="es-ES" dirty="0" err="1" smtClean="0"/>
              <a:t>fólato</a:t>
            </a:r>
            <a:r>
              <a:rPr lang="es-ES" dirty="0" smtClean="0"/>
              <a:t> </a:t>
            </a:r>
            <a:r>
              <a:rPr lang="es-ES" dirty="0" smtClean="0"/>
              <a:t>y vitamina B12 pueden dar lugar a anemia </a:t>
            </a:r>
            <a:r>
              <a:rPr lang="es-ES" dirty="0" err="1" smtClean="0"/>
              <a:t>macrocítica</a:t>
            </a:r>
            <a:r>
              <a:rPr lang="es-ES" dirty="0" smtClean="0"/>
              <a:t>, mientras que las carencias de </a:t>
            </a:r>
            <a:r>
              <a:rPr lang="es-ES" dirty="0" err="1" smtClean="0"/>
              <a:t>piridoxina</a:t>
            </a:r>
            <a:r>
              <a:rPr lang="es-ES" dirty="0" smtClean="0"/>
              <a:t>, </a:t>
            </a:r>
            <a:r>
              <a:rPr lang="es-ES" dirty="0" err="1" smtClean="0"/>
              <a:t>tiamina</a:t>
            </a:r>
            <a:r>
              <a:rPr lang="es-ES" dirty="0" smtClean="0"/>
              <a:t> o vitamina B12 originan neuropatías. </a:t>
            </a:r>
          </a:p>
          <a:p>
            <a:r>
              <a:rPr lang="es-ES" dirty="0" smtClean="0"/>
              <a:t>La carencia de </a:t>
            </a:r>
            <a:r>
              <a:rPr lang="es-ES" dirty="0" err="1" smtClean="0"/>
              <a:t>tiamina</a:t>
            </a:r>
            <a:r>
              <a:rPr lang="es-ES" dirty="0" smtClean="0"/>
              <a:t> puede producir confusión, ataxia y alteraciones oculares.</a:t>
            </a:r>
          </a:p>
          <a:p>
            <a:r>
              <a:rPr lang="es-ES" dirty="0" smtClean="0"/>
              <a:t>Se han descrito carencias de vitaminas liposolubles en todas las formas de insuficiencia hepática, en particular en los trastornos </a:t>
            </a:r>
            <a:r>
              <a:rPr lang="es-ES" dirty="0" err="1" smtClean="0"/>
              <a:t>colestásicos</a:t>
            </a:r>
            <a:r>
              <a:rPr lang="es-ES" dirty="0" smtClean="0"/>
              <a:t> caracterizados por la esteatorrea y la </a:t>
            </a:r>
            <a:r>
              <a:rPr lang="es-ES" dirty="0" err="1" smtClean="0"/>
              <a:t>hipoabsorción</a:t>
            </a:r>
            <a:r>
              <a:rPr lang="es-ES" dirty="0" smtClean="0"/>
              <a:t>. </a:t>
            </a:r>
            <a:endParaRPr lang="es-ES" dirty="0" smtClean="0"/>
          </a:p>
          <a:p>
            <a:r>
              <a:rPr lang="es-ES" dirty="0" smtClean="0"/>
              <a:t>La </a:t>
            </a:r>
            <a:r>
              <a:rPr lang="es-ES" dirty="0" smtClean="0"/>
              <a:t>carencia de vitamina A provoca dificultades de adaptación visual a la </a:t>
            </a:r>
            <a:r>
              <a:rPr lang="es-ES" dirty="0" smtClean="0"/>
              <a:t>oscuridad</a:t>
            </a:r>
          </a:p>
          <a:p>
            <a:r>
              <a:rPr lang="es-ES" dirty="0" smtClean="0"/>
              <a:t>la deficiencia de vitamina </a:t>
            </a:r>
            <a:r>
              <a:rPr lang="es-ES" dirty="0" smtClean="0"/>
              <a:t>D puede causar </a:t>
            </a:r>
            <a:r>
              <a:rPr lang="es-ES" dirty="0" err="1" smtClean="0"/>
              <a:t>osteodistrofia</a:t>
            </a:r>
            <a:r>
              <a:rPr lang="es-ES" dirty="0" smtClean="0"/>
              <a:t> u osteopenia. </a:t>
            </a:r>
            <a:endParaRPr lang="es-ES" dirty="0" smtClean="0"/>
          </a:p>
          <a:p>
            <a:r>
              <a:rPr lang="es-ES" dirty="0" smtClean="0"/>
              <a:t>Por </a:t>
            </a:r>
            <a:r>
              <a:rPr lang="es-ES" dirty="0" smtClean="0"/>
              <a:t>tanto, es necesario emplear complementos vitamínicos con moléculas hidrosolubles. </a:t>
            </a:r>
          </a:p>
          <a:p>
            <a:r>
              <a:rPr lang="es-ES" dirty="0" smtClean="0"/>
              <a:t>A menudo, se administra vitamina K por vía intravenosa o intramuscular durante 3 días con el fin de descartar la implicación de una carencia de esta vitamina en la prolongación del tiempo de protrombina. </a:t>
            </a:r>
            <a:endParaRPr lang="es-ES" dirty="0" smtClean="0"/>
          </a:p>
          <a:p>
            <a:r>
              <a:rPr lang="es-ES" dirty="0" smtClean="0"/>
              <a:t>Entre </a:t>
            </a:r>
            <a:r>
              <a:rPr lang="es-ES" dirty="0" smtClean="0"/>
              <a:t>las carencias de vitaminas hidrosolubles asociadas a las hepatopatías figuran </a:t>
            </a:r>
            <a:r>
              <a:rPr lang="es-ES" dirty="0" err="1" smtClean="0"/>
              <a:t>tiamina</a:t>
            </a:r>
            <a:r>
              <a:rPr lang="es-ES" dirty="0" smtClean="0"/>
              <a:t> (que puede dar lugar </a:t>
            </a:r>
            <a:r>
              <a:rPr lang="es-ES" dirty="0" smtClean="0"/>
              <a:t>a </a:t>
            </a:r>
            <a:r>
              <a:rPr lang="es-ES" dirty="0" smtClean="0"/>
              <a:t>la encefalopatía de </a:t>
            </a:r>
            <a:r>
              <a:rPr lang="es-ES" dirty="0" err="1" smtClean="0"/>
              <a:t>Wernicke</a:t>
            </a:r>
            <a:r>
              <a:rPr lang="es-ES" dirty="0" smtClean="0"/>
              <a:t>), </a:t>
            </a:r>
            <a:r>
              <a:rPr lang="es-ES" dirty="0" err="1" smtClean="0"/>
              <a:t>piridoxina</a:t>
            </a:r>
            <a:r>
              <a:rPr lang="es-ES" dirty="0" smtClean="0"/>
              <a:t> (B6), </a:t>
            </a:r>
            <a:r>
              <a:rPr lang="es-ES" dirty="0" err="1" smtClean="0"/>
              <a:t>cianocobalamina</a:t>
            </a:r>
            <a:r>
              <a:rPr lang="es-ES" dirty="0" smtClean="0"/>
              <a:t> (B12), </a:t>
            </a:r>
            <a:r>
              <a:rPr lang="es-ES" dirty="0" err="1" smtClean="0"/>
              <a:t>fólato</a:t>
            </a:r>
            <a:r>
              <a:rPr lang="es-ES" dirty="0" smtClean="0"/>
              <a:t> </a:t>
            </a:r>
            <a:r>
              <a:rPr lang="es-ES" dirty="0" smtClean="0"/>
              <a:t>y niacina (B3). </a:t>
            </a:r>
            <a:endParaRPr lang="es-ES" dirty="0" smtClean="0"/>
          </a:p>
          <a:p>
            <a:r>
              <a:rPr lang="es-ES" dirty="0" smtClean="0"/>
              <a:t>Los </a:t>
            </a:r>
            <a:r>
              <a:rPr lang="es-ES" dirty="0" smtClean="0"/>
              <a:t>pacientes con sospecha de carencia de </a:t>
            </a:r>
            <a:r>
              <a:rPr lang="es-ES" dirty="0" err="1" smtClean="0"/>
              <a:t>tiamina</a:t>
            </a:r>
            <a:r>
              <a:rPr lang="es-ES" dirty="0" smtClean="0"/>
              <a:t> han de recibir dosis diarias mayores (100 mg) de esta vitamina durante un período limitado.</a:t>
            </a:r>
          </a:p>
          <a:p>
            <a:r>
              <a:rPr lang="es-ES" dirty="0" smtClean="0"/>
              <a:t>Igualmente las reservas minerales pueden encontrarse alteradas en pacientes con una hepatopatía. Los depósitos de hierro pueden agotarse en sujetos con hemorragia gastrointestinal; sin embargo, se debe evitar la complementación del hierro en individuos afectados por hemocromatosis o </a:t>
            </a:r>
            <a:r>
              <a:rPr lang="es-ES" dirty="0" err="1" smtClean="0"/>
              <a:t>hemosiderosis</a:t>
            </a:r>
            <a:r>
              <a:rPr lang="es-ES" dirty="0" smtClean="0"/>
              <a:t>. </a:t>
            </a:r>
            <a:endParaRPr lang="es-ES" dirty="0" smtClean="0"/>
          </a:p>
          <a:p>
            <a:r>
              <a:rPr lang="es-ES" dirty="0" smtClean="0"/>
              <a:t>Las </a:t>
            </a:r>
            <a:r>
              <a:rPr lang="es-ES" dirty="0" smtClean="0"/>
              <a:t>hepatopatías </a:t>
            </a:r>
            <a:r>
              <a:rPr lang="es-ES" dirty="0" err="1" smtClean="0"/>
              <a:t>colestásicas</a:t>
            </a:r>
            <a:r>
              <a:rPr lang="es-ES" dirty="0" smtClean="0"/>
              <a:t> se caracterizan por la elevación de las concentraciones séricas de cobre (p. ej., </a:t>
            </a:r>
            <a:r>
              <a:rPr lang="es-ES" dirty="0" smtClean="0"/>
              <a:t>Cirrosis Biliar Primaria </a:t>
            </a:r>
            <a:r>
              <a:rPr lang="es-ES" dirty="0" smtClean="0"/>
              <a:t>y </a:t>
            </a:r>
            <a:r>
              <a:rPr lang="es-ES" dirty="0" smtClean="0"/>
              <a:t>Colangitis </a:t>
            </a:r>
            <a:r>
              <a:rPr lang="es-ES" dirty="0" err="1" smtClean="0"/>
              <a:t>Esclerosante</a:t>
            </a:r>
            <a:r>
              <a:rPr lang="es-ES" dirty="0" smtClean="0"/>
              <a:t> Primaria). </a:t>
            </a:r>
            <a:r>
              <a:rPr lang="es-ES" dirty="0" smtClean="0"/>
              <a:t>La complementación no debe contener cobre ni manganeso ya que estos minerales se excretan fundamentalmente a través de la bilis. Se han observado depósitos de manganeso en los cerebros de pacientes con alteraciones motoras secundarias a cirrosis hepática.</a:t>
            </a:r>
          </a:p>
          <a:p>
            <a:r>
              <a:rPr lang="es-ES" dirty="0" smtClean="0"/>
              <a:t>En la enfermedad de </a:t>
            </a:r>
            <a:r>
              <a:rPr lang="es-ES" dirty="0" smtClean="0"/>
              <a:t>Wilson: El </a:t>
            </a:r>
            <a:r>
              <a:rPr lang="es-ES" dirty="0" smtClean="0"/>
              <a:t>tratamiento primario se basa en compuestos </a:t>
            </a:r>
            <a:r>
              <a:rPr lang="es-ES" dirty="0" err="1" smtClean="0"/>
              <a:t>quelantes</a:t>
            </a:r>
            <a:r>
              <a:rPr lang="es-ES" dirty="0" smtClean="0"/>
              <a:t> de administración oral, </a:t>
            </a:r>
            <a:r>
              <a:rPr lang="es-ES" sz="1200" kern="1200" dirty="0" smtClean="0">
                <a:solidFill>
                  <a:schemeClr val="tx1"/>
                </a:solidFill>
                <a:latin typeface="+mn-lt"/>
                <a:ea typeface="+mn-ea"/>
                <a:cs typeface="+mn-cs"/>
              </a:rPr>
              <a:t>como acetato de cinc o d-</a:t>
            </a:r>
            <a:r>
              <a:rPr lang="es-ES" sz="1200" kern="1200" dirty="0" err="1" smtClean="0">
                <a:solidFill>
                  <a:schemeClr val="tx1"/>
                </a:solidFill>
                <a:latin typeface="+mn-lt"/>
                <a:ea typeface="+mn-ea"/>
                <a:cs typeface="+mn-cs"/>
              </a:rPr>
              <a:t>penicilamina</a:t>
            </a:r>
            <a:r>
              <a:rPr lang="es-ES" sz="1200" kern="1200" dirty="0" smtClean="0">
                <a:solidFill>
                  <a:schemeClr val="tx1"/>
                </a:solidFill>
                <a:latin typeface="+mn-lt"/>
                <a:ea typeface="+mn-ea"/>
                <a:cs typeface="+mn-cs"/>
              </a:rPr>
              <a:t>. </a:t>
            </a:r>
            <a:r>
              <a:rPr lang="es-ES" sz="1200" b="1" u="sng" kern="1200" dirty="0" smtClean="0">
                <a:solidFill>
                  <a:schemeClr val="tx1"/>
                </a:solidFill>
                <a:latin typeface="+mn-lt"/>
                <a:ea typeface="+mn-ea"/>
                <a:cs typeface="+mn-cs"/>
              </a:rPr>
              <a:t>La restricción alimenticia de cobre no se recomienda de manera habitual salvo en aquellos pacientes que no respondan a otras modalidades terapéuticas</a:t>
            </a:r>
            <a:r>
              <a:rPr lang="es-ES" sz="1200" kern="1200" dirty="0" smtClean="0">
                <a:solidFill>
                  <a:schemeClr val="tx1"/>
                </a:solidFill>
                <a:latin typeface="+mn-lt"/>
                <a:ea typeface="+mn-ea"/>
                <a:cs typeface="+mn-cs"/>
              </a:rPr>
              <a:t>. Las dietas vegetarianas podrían ser útiles como tratamiento </a:t>
            </a:r>
            <a:r>
              <a:rPr lang="es-ES" sz="1200" kern="1200" dirty="0" smtClean="0">
                <a:solidFill>
                  <a:schemeClr val="tx1"/>
                </a:solidFill>
                <a:latin typeface="+mn-lt"/>
                <a:ea typeface="+mn-ea"/>
                <a:cs typeface="+mn-cs"/>
              </a:rPr>
              <a:t>coadyuvante porque </a:t>
            </a:r>
            <a:r>
              <a:rPr lang="es-ES" sz="1200" kern="1200" dirty="0" smtClean="0">
                <a:solidFill>
                  <a:schemeClr val="tx1"/>
                </a:solidFill>
                <a:latin typeface="+mn-lt"/>
                <a:ea typeface="+mn-ea"/>
                <a:cs typeface="+mn-cs"/>
              </a:rPr>
              <a:t>aportan menos cobre.</a:t>
            </a:r>
          </a:p>
          <a:p>
            <a:r>
              <a:rPr lang="es-ES" sz="1200" kern="1200" dirty="0" smtClean="0">
                <a:solidFill>
                  <a:schemeClr val="tx1"/>
                </a:solidFill>
                <a:latin typeface="+mn-lt"/>
                <a:ea typeface="+mn-ea"/>
                <a:cs typeface="+mn-cs"/>
              </a:rPr>
              <a:t>Las concentraciones de cinc y magnesio son bajas en la hepatopatía alcohólica, lo que puede atribuirse parcialmente a los fármacos diuréticos. </a:t>
            </a:r>
            <a:endParaRPr lang="es-ES" sz="1200" kern="1200" dirty="0" smtClean="0">
              <a:solidFill>
                <a:schemeClr val="tx1"/>
              </a:solidFill>
              <a:latin typeface="+mn-lt"/>
              <a:ea typeface="+mn-ea"/>
              <a:cs typeface="+mn-cs"/>
            </a:endParaRPr>
          </a:p>
          <a:p>
            <a:r>
              <a:rPr lang="es-ES" sz="1200" kern="1200" dirty="0" smtClean="0">
                <a:solidFill>
                  <a:schemeClr val="tx1"/>
                </a:solidFill>
                <a:latin typeface="+mn-lt"/>
                <a:ea typeface="+mn-ea"/>
                <a:cs typeface="+mn-cs"/>
              </a:rPr>
              <a:t>La </a:t>
            </a:r>
            <a:r>
              <a:rPr lang="es-ES" sz="1200" kern="1200" dirty="0" smtClean="0">
                <a:solidFill>
                  <a:schemeClr val="tx1"/>
                </a:solidFill>
                <a:latin typeface="+mn-lt"/>
                <a:ea typeface="+mn-ea"/>
                <a:cs typeface="+mn-cs"/>
              </a:rPr>
              <a:t>absorción del calcio, el magnesio y el cinc puede ser insuficiente como consecuencia de la esteatorrea. Por consiguiente, el paciente ha de recibir complementos de estos </a:t>
            </a:r>
            <a:r>
              <a:rPr lang="es-ES" sz="1200" kern="1200" dirty="0" smtClean="0">
                <a:solidFill>
                  <a:schemeClr val="tx1"/>
                </a:solidFill>
                <a:latin typeface="+mn-lt"/>
                <a:ea typeface="+mn-ea"/>
                <a:cs typeface="+mn-cs"/>
              </a:rPr>
              <a:t>minerales</a:t>
            </a:r>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9</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47500" lnSpcReduction="20000"/>
          </a:bodyPr>
          <a:lstStyle/>
          <a:p>
            <a:r>
              <a:rPr lang="es-ES" dirty="0" smtClean="0"/>
              <a:t>vitaminas y minerales</a:t>
            </a:r>
          </a:p>
          <a:p>
            <a:r>
              <a:rPr lang="es-ES" dirty="0" smtClean="0"/>
              <a:t>Se </a:t>
            </a:r>
            <a:r>
              <a:rPr lang="es-ES" dirty="0" smtClean="0"/>
              <a:t>han descrito carencias de vitaminas liposolubles en todas las formas de insuficiencia hepática, en particular en los trastornos </a:t>
            </a:r>
            <a:r>
              <a:rPr lang="es-ES" dirty="0" err="1" smtClean="0"/>
              <a:t>colestásicos</a:t>
            </a:r>
            <a:r>
              <a:rPr lang="es-ES" dirty="0" smtClean="0"/>
              <a:t> caracterizados por la esteatorrea y la </a:t>
            </a:r>
            <a:r>
              <a:rPr lang="es-ES" dirty="0" err="1" smtClean="0"/>
              <a:t>hipoabsorción</a:t>
            </a:r>
            <a:r>
              <a:rPr lang="es-ES" dirty="0" smtClean="0"/>
              <a:t>. La carencia de vitamina A provoca dificultades de adaptación visual a la oscuridad, y la de vitamina D puede causar </a:t>
            </a:r>
            <a:r>
              <a:rPr lang="es-ES" dirty="0" err="1" smtClean="0"/>
              <a:t>osteodistrofia</a:t>
            </a:r>
            <a:r>
              <a:rPr lang="es-ES" dirty="0" smtClean="0"/>
              <a:t> </a:t>
            </a:r>
            <a:r>
              <a:rPr lang="es-ES" dirty="0" smtClean="0"/>
              <a:t>u</a:t>
            </a:r>
            <a:endParaRPr lang="es-ES" dirty="0"/>
          </a:p>
        </p:txBody>
      </p:sp>
      <p:sp>
        <p:nvSpPr>
          <p:cNvPr id="4" name="3 Marcador de número de diapositiva"/>
          <p:cNvSpPr>
            <a:spLocks noGrp="1"/>
          </p:cNvSpPr>
          <p:nvPr>
            <p:ph type="sldNum" sz="quarter" idx="10"/>
          </p:nvPr>
        </p:nvSpPr>
        <p:spPr/>
        <p:txBody>
          <a:bodyPr/>
          <a:lstStyle/>
          <a:p>
            <a:fld id="{FDAF924C-6777-471A-9DF6-ABFA7EF4E4F9}" type="slidenum">
              <a:rPr lang="es-ES" smtClean="0"/>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10/03/2021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10/03/2021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1428737"/>
            <a:ext cx="7815290" cy="2171714"/>
          </a:xfrm>
        </p:spPr>
        <p:txBody>
          <a:bodyPr>
            <a:normAutofit/>
          </a:bodyPr>
          <a:lstStyle/>
          <a:p>
            <a:r>
              <a:rPr lang="es-ES" b="1" dirty="0" smtClean="0"/>
              <a:t>Tratamiento nutricional en la cirrosis hepática</a:t>
            </a:r>
            <a:endParaRPr lang="es-ES" b="1" dirty="0"/>
          </a:p>
        </p:txBody>
      </p:sp>
      <p:sp>
        <p:nvSpPr>
          <p:cNvPr id="3" name="2 Subtítulo"/>
          <p:cNvSpPr>
            <a:spLocks noGrp="1"/>
          </p:cNvSpPr>
          <p:nvPr>
            <p:ph type="subTitle" idx="1"/>
          </p:nvPr>
        </p:nvSpPr>
        <p:spPr>
          <a:xfrm>
            <a:off x="4643438" y="5429264"/>
            <a:ext cx="4186222" cy="971560"/>
          </a:xfrm>
        </p:spPr>
        <p:txBody>
          <a:bodyPr>
            <a:normAutofit/>
          </a:bodyPr>
          <a:lstStyle/>
          <a:p>
            <a:pPr algn="r"/>
            <a:r>
              <a:rPr lang="es-ES" sz="2400" b="1" dirty="0" err="1" smtClean="0">
                <a:solidFill>
                  <a:schemeClr val="tx1"/>
                </a:solidFill>
              </a:rPr>
              <a:t>Dr.C.</a:t>
            </a:r>
            <a:r>
              <a:rPr lang="es-ES" sz="2400" b="1" dirty="0" smtClean="0">
                <a:solidFill>
                  <a:schemeClr val="tx1"/>
                </a:solidFill>
              </a:rPr>
              <a:t> </a:t>
            </a:r>
            <a:r>
              <a:rPr lang="es-ES" sz="2400" b="1" dirty="0" smtClean="0">
                <a:solidFill>
                  <a:schemeClr val="tx1"/>
                </a:solidFill>
              </a:rPr>
              <a:t> Alfredo </a:t>
            </a:r>
            <a:r>
              <a:rPr lang="es-ES" sz="2400" b="1" dirty="0" smtClean="0">
                <a:solidFill>
                  <a:schemeClr val="tx1"/>
                </a:solidFill>
              </a:rPr>
              <a:t>Hierro González</a:t>
            </a:r>
          </a:p>
          <a:p>
            <a:pPr algn="r"/>
            <a:r>
              <a:rPr lang="es-ES" sz="2400" b="1" dirty="0" smtClean="0">
                <a:solidFill>
                  <a:schemeClr val="tx1"/>
                </a:solidFill>
              </a:rPr>
              <a:t>Instituto de Gastroenterología</a:t>
            </a:r>
            <a:endParaRPr lang="es-ES" sz="24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a:xfrm>
            <a:off x="500034" y="1643050"/>
            <a:ext cx="8215370" cy="4714908"/>
          </a:xfrm>
        </p:spPr>
        <p:txBody>
          <a:bodyPr>
            <a:normAutofit/>
          </a:bodyPr>
          <a:lstStyle/>
          <a:p>
            <a:pPr>
              <a:buNone/>
            </a:pPr>
            <a:r>
              <a:rPr lang="es-ES" b="1" u="sng" dirty="0" smtClean="0"/>
              <a:t>vitaminas y minerales</a:t>
            </a:r>
          </a:p>
          <a:p>
            <a:r>
              <a:rPr lang="es-ES" b="1" dirty="0" smtClean="0"/>
              <a:t>Se han descrito carencias de vitaminas </a:t>
            </a:r>
            <a:r>
              <a:rPr lang="es-ES" b="1" dirty="0" smtClean="0"/>
              <a:t>liposolubles</a:t>
            </a:r>
            <a:endParaRPr lang="es-ES" b="1" dirty="0" smtClean="0"/>
          </a:p>
          <a:p>
            <a:pPr lvl="1"/>
            <a:r>
              <a:rPr lang="es-ES" b="1" dirty="0" smtClean="0"/>
              <a:t>La carencia de vitamina A: dificultades de adaptación visual a la oscuridad</a:t>
            </a:r>
          </a:p>
          <a:p>
            <a:pPr lvl="1"/>
            <a:r>
              <a:rPr lang="es-ES" b="1" dirty="0" smtClean="0"/>
              <a:t>Carencia de vitamina D: </a:t>
            </a:r>
            <a:r>
              <a:rPr lang="es-ES" b="1" dirty="0" err="1" smtClean="0"/>
              <a:t>osteodistrofia</a:t>
            </a:r>
            <a:r>
              <a:rPr lang="es-ES" b="1" dirty="0" smtClean="0"/>
              <a:t> u osteopenia. </a:t>
            </a:r>
            <a:endParaRPr lang="es-E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a:xfrm>
            <a:off x="500034" y="1928778"/>
            <a:ext cx="8143932" cy="3786238"/>
          </a:xfrm>
        </p:spPr>
        <p:txBody>
          <a:bodyPr>
            <a:normAutofit/>
          </a:bodyPr>
          <a:lstStyle/>
          <a:p>
            <a:pPr>
              <a:buNone/>
            </a:pPr>
            <a:r>
              <a:rPr lang="es-ES" b="1" u="sng" dirty="0" smtClean="0"/>
              <a:t>vitaminas y minerales</a:t>
            </a:r>
          </a:p>
          <a:p>
            <a:pPr>
              <a:buNone/>
            </a:pPr>
            <a:endParaRPr lang="es-ES" dirty="0" smtClean="0"/>
          </a:p>
          <a:p>
            <a:r>
              <a:rPr lang="es-ES" b="1" dirty="0" smtClean="0"/>
              <a:t>A </a:t>
            </a:r>
            <a:r>
              <a:rPr lang="es-ES" b="1" dirty="0" smtClean="0"/>
              <a:t>menudo, se administra vitamina K por vía intravenosa o intramuscular durante 3 días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a:xfrm>
            <a:off x="428596" y="1428712"/>
            <a:ext cx="8358246" cy="5072122"/>
          </a:xfrm>
        </p:spPr>
        <p:txBody>
          <a:bodyPr>
            <a:normAutofit fontScale="85000" lnSpcReduction="10000"/>
          </a:bodyPr>
          <a:lstStyle/>
          <a:p>
            <a:pPr>
              <a:buNone/>
            </a:pPr>
            <a:r>
              <a:rPr lang="es-ES" b="1" u="sng" dirty="0" smtClean="0"/>
              <a:t>vitaminas y minerales</a:t>
            </a:r>
          </a:p>
          <a:p>
            <a:r>
              <a:rPr lang="es-ES" b="1" dirty="0" smtClean="0"/>
              <a:t>Las </a:t>
            </a:r>
            <a:r>
              <a:rPr lang="es-ES" b="1" dirty="0" smtClean="0"/>
              <a:t>reservas minerales pueden encontrarse alteradas</a:t>
            </a:r>
          </a:p>
          <a:p>
            <a:r>
              <a:rPr lang="es-ES" b="1" dirty="0" smtClean="0"/>
              <a:t>Los depósitos de </a:t>
            </a:r>
            <a:r>
              <a:rPr lang="es-ES" b="1" u="sng" dirty="0" smtClean="0"/>
              <a:t>hierro</a:t>
            </a:r>
            <a:r>
              <a:rPr lang="es-ES" b="1" dirty="0" smtClean="0"/>
              <a:t> pueden </a:t>
            </a:r>
            <a:r>
              <a:rPr lang="es-ES" b="1" dirty="0" smtClean="0"/>
              <a:t>agotarse. Evitar la </a:t>
            </a:r>
            <a:r>
              <a:rPr lang="es-ES" b="1" dirty="0" smtClean="0"/>
              <a:t>complementación del hierro en individuos </a:t>
            </a:r>
            <a:r>
              <a:rPr lang="es-ES" b="1" dirty="0" smtClean="0"/>
              <a:t>con </a:t>
            </a:r>
            <a:r>
              <a:rPr lang="es-ES" b="1" dirty="0" smtClean="0"/>
              <a:t>hemocromatosis o </a:t>
            </a:r>
            <a:r>
              <a:rPr lang="es-ES" b="1" dirty="0" err="1" smtClean="0"/>
              <a:t>hemosiderosis</a:t>
            </a:r>
            <a:r>
              <a:rPr lang="es-ES" b="1" dirty="0" smtClean="0"/>
              <a:t>. </a:t>
            </a:r>
          </a:p>
          <a:p>
            <a:r>
              <a:rPr lang="es-ES" b="1" dirty="0" smtClean="0"/>
              <a:t>En las hepatopatías </a:t>
            </a:r>
            <a:r>
              <a:rPr lang="es-ES" b="1" dirty="0" err="1" smtClean="0"/>
              <a:t>colestásicas</a:t>
            </a:r>
            <a:r>
              <a:rPr lang="es-ES" b="1" dirty="0" smtClean="0"/>
              <a:t>: La complementación </a:t>
            </a:r>
            <a:r>
              <a:rPr lang="es-ES" b="1" u="sng" dirty="0" smtClean="0"/>
              <a:t>no</a:t>
            </a:r>
            <a:r>
              <a:rPr lang="es-ES" b="1" dirty="0" smtClean="0"/>
              <a:t> debe contener cobre ni manganeso</a:t>
            </a:r>
          </a:p>
          <a:p>
            <a:r>
              <a:rPr lang="es-ES" b="1" dirty="0" smtClean="0"/>
              <a:t>Enfermedad </a:t>
            </a:r>
            <a:r>
              <a:rPr lang="es-ES" b="1" dirty="0" smtClean="0"/>
              <a:t>de Wilson: La restricción alimenticia de cobre no se recomienda. Las dietas vegetarianas podrían ser útiles.</a:t>
            </a:r>
          </a:p>
          <a:p>
            <a:r>
              <a:rPr lang="es-ES" b="1" dirty="0" smtClean="0"/>
              <a:t>En la hepatopatía alcohólica: complementos de cinc y magnesio </a:t>
            </a:r>
            <a:endParaRPr lang="es-E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u="sng" dirty="0" smtClean="0"/>
              <a:t>Necesidades Nutritivas. CH</a:t>
            </a:r>
            <a:endParaRPr lang="es-ES" dirty="0"/>
          </a:p>
        </p:txBody>
      </p:sp>
      <p:sp>
        <p:nvSpPr>
          <p:cNvPr id="3" name="2 Marcador de contenido"/>
          <p:cNvSpPr>
            <a:spLocks noGrp="1"/>
          </p:cNvSpPr>
          <p:nvPr>
            <p:ph idx="1"/>
          </p:nvPr>
        </p:nvSpPr>
        <p:spPr>
          <a:xfrm>
            <a:off x="457200" y="1600200"/>
            <a:ext cx="8401080" cy="4525963"/>
          </a:xfrm>
        </p:spPr>
        <p:txBody>
          <a:bodyPr>
            <a:normAutofit fontScale="92500"/>
          </a:bodyPr>
          <a:lstStyle/>
          <a:p>
            <a:pPr>
              <a:buNone/>
            </a:pPr>
            <a:r>
              <a:rPr lang="es-ES" b="1" u="sng" dirty="0" smtClean="0"/>
              <a:t>Suplementos de hierbas</a:t>
            </a:r>
          </a:p>
          <a:p>
            <a:r>
              <a:rPr lang="es-ES" b="1" dirty="0" smtClean="0"/>
              <a:t>Hay múltiples descripciones de casos de insuficiencia hepática secundaria a varios suplementos de </a:t>
            </a:r>
            <a:r>
              <a:rPr lang="es-ES" b="1" dirty="0" smtClean="0"/>
              <a:t>hierbas </a:t>
            </a:r>
            <a:endParaRPr lang="es-ES" b="1" dirty="0" smtClean="0"/>
          </a:p>
          <a:p>
            <a:r>
              <a:rPr lang="es-ES" b="1" dirty="0" smtClean="0"/>
              <a:t>Dos suplementos de hierbas gozan de popularidad en el tratamiento de las afecciones hepáticas. </a:t>
            </a:r>
          </a:p>
          <a:p>
            <a:pPr lvl="1"/>
            <a:r>
              <a:rPr lang="es-ES" b="1" dirty="0" smtClean="0"/>
              <a:t>La leche de </a:t>
            </a:r>
            <a:r>
              <a:rPr lang="es-ES" b="1" dirty="0" smtClean="0"/>
              <a:t>cardo (el </a:t>
            </a:r>
            <a:r>
              <a:rPr lang="es-ES" b="1" dirty="0" smtClean="0"/>
              <a:t>componente activo es </a:t>
            </a:r>
            <a:r>
              <a:rPr lang="es-ES" b="1" dirty="0" err="1" smtClean="0"/>
              <a:t>silimarina</a:t>
            </a:r>
            <a:r>
              <a:rPr lang="es-ES" b="1" dirty="0" smtClean="0"/>
              <a:t>) </a:t>
            </a:r>
            <a:endParaRPr lang="es-ES" b="1" dirty="0" smtClean="0"/>
          </a:p>
          <a:p>
            <a:pPr lvl="1"/>
            <a:r>
              <a:rPr lang="es-ES" b="1" dirty="0" smtClean="0"/>
              <a:t>S-</a:t>
            </a:r>
            <a:r>
              <a:rPr lang="es-ES" b="1" dirty="0" err="1" smtClean="0"/>
              <a:t>adenosil</a:t>
            </a:r>
            <a:r>
              <a:rPr lang="es-ES" b="1" dirty="0" smtClean="0"/>
              <a:t>-L-</a:t>
            </a:r>
            <a:r>
              <a:rPr lang="es-ES" b="1" dirty="0" err="1" smtClean="0"/>
              <a:t>metionina</a:t>
            </a:r>
            <a:r>
              <a:rPr lang="es-ES" b="1" dirty="0" smtClean="0"/>
              <a:t> (SAM-e)</a:t>
            </a:r>
            <a:endParaRPr lang="es-E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dirty="0"/>
          </a:p>
        </p:txBody>
      </p:sp>
      <p:sp>
        <p:nvSpPr>
          <p:cNvPr id="3" name="2 Marcador de contenido"/>
          <p:cNvSpPr>
            <a:spLocks noGrp="1"/>
          </p:cNvSpPr>
          <p:nvPr>
            <p:ph idx="1"/>
          </p:nvPr>
        </p:nvSpPr>
        <p:spPr>
          <a:xfrm>
            <a:off x="457200" y="1600200"/>
            <a:ext cx="8401080" cy="4525963"/>
          </a:xfrm>
        </p:spPr>
        <p:txBody>
          <a:bodyPr>
            <a:normAutofit fontScale="92500"/>
          </a:bodyPr>
          <a:lstStyle/>
          <a:p>
            <a:pPr>
              <a:buNone/>
            </a:pPr>
            <a:r>
              <a:rPr lang="es-ES" sz="3500" b="1" u="sng" dirty="0" smtClean="0"/>
              <a:t>Hipertensión portal</a:t>
            </a:r>
            <a:r>
              <a:rPr lang="es-ES" sz="3500" dirty="0" smtClean="0"/>
              <a:t>. </a:t>
            </a:r>
          </a:p>
          <a:p>
            <a:r>
              <a:rPr lang="es-ES" b="1" dirty="0" smtClean="0"/>
              <a:t>Durante los episodios hemorrágicos agudos no se administran alimentos por vía </a:t>
            </a:r>
            <a:r>
              <a:rPr lang="es-ES" b="1" dirty="0" err="1" smtClean="0"/>
              <a:t>enteral</a:t>
            </a:r>
            <a:r>
              <a:rPr lang="es-ES" b="1" dirty="0" smtClean="0"/>
              <a:t> </a:t>
            </a:r>
            <a:endParaRPr lang="es-ES" b="1" dirty="0" smtClean="0"/>
          </a:p>
          <a:p>
            <a:r>
              <a:rPr lang="es-ES" b="1" dirty="0" smtClean="0"/>
              <a:t>La nutrición parenteral (NP) en sujetos que no puedan recibir alimentación por vía oral durante, al menos, 5 </a:t>
            </a:r>
            <a:r>
              <a:rPr lang="es-ES" b="1" dirty="0" smtClean="0"/>
              <a:t>días </a:t>
            </a:r>
            <a:endParaRPr lang="es-ES" b="1" dirty="0" smtClean="0"/>
          </a:p>
          <a:p>
            <a:r>
              <a:rPr lang="es-ES" b="1" dirty="0" smtClean="0"/>
              <a:t>Ajustar la dieta se apareciera estenosis esofágicas o alteraciones de la capacidad de deglución secundarias a los tratamientos endoscópicos. </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dirty="0"/>
          </a:p>
        </p:txBody>
      </p:sp>
      <p:sp>
        <p:nvSpPr>
          <p:cNvPr id="3" name="2 Marcador de contenido"/>
          <p:cNvSpPr>
            <a:spLocks noGrp="1"/>
          </p:cNvSpPr>
          <p:nvPr>
            <p:ph idx="1"/>
          </p:nvPr>
        </p:nvSpPr>
        <p:spPr>
          <a:xfrm>
            <a:off x="457200" y="2100266"/>
            <a:ext cx="8401080" cy="3186122"/>
          </a:xfrm>
        </p:spPr>
        <p:txBody>
          <a:bodyPr>
            <a:normAutofit/>
          </a:bodyPr>
          <a:lstStyle/>
          <a:p>
            <a:pPr>
              <a:buNone/>
            </a:pPr>
            <a:r>
              <a:rPr lang="es-ES" b="1" u="sng" dirty="0" smtClean="0"/>
              <a:t>Ascitis</a:t>
            </a:r>
          </a:p>
          <a:p>
            <a:r>
              <a:rPr lang="es-ES" b="1" dirty="0" smtClean="0"/>
              <a:t>Limitación de la ingesta de sodio (2g/día</a:t>
            </a:r>
            <a:r>
              <a:rPr lang="es-ES" b="1" dirty="0" smtClean="0"/>
              <a:t>) </a:t>
            </a:r>
            <a:endParaRPr lang="es-ES" b="1" dirty="0" smtClean="0"/>
          </a:p>
          <a:p>
            <a:r>
              <a:rPr lang="es-ES" b="1" dirty="0" smtClean="0"/>
              <a:t>La ingesta proteica adecuada es relevante en pacientes sometidos a paracentesis </a:t>
            </a:r>
            <a:r>
              <a:rPr lang="es-ES" b="1" dirty="0" smtClean="0"/>
              <a:t>frecuentes</a:t>
            </a:r>
            <a:endParaRPr lang="es-E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dirty="0"/>
          </a:p>
        </p:txBody>
      </p:sp>
      <p:sp>
        <p:nvSpPr>
          <p:cNvPr id="3" name="2 Marcador de contenido"/>
          <p:cNvSpPr>
            <a:spLocks noGrp="1"/>
          </p:cNvSpPr>
          <p:nvPr>
            <p:ph idx="1"/>
          </p:nvPr>
        </p:nvSpPr>
        <p:spPr>
          <a:xfrm>
            <a:off x="457200" y="1885952"/>
            <a:ext cx="8229600" cy="2971808"/>
          </a:xfrm>
        </p:spPr>
        <p:txBody>
          <a:bodyPr>
            <a:normAutofit/>
          </a:bodyPr>
          <a:lstStyle/>
          <a:p>
            <a:pPr>
              <a:buNone/>
            </a:pPr>
            <a:r>
              <a:rPr lang="es-ES" b="1" u="sng" dirty="0" err="1" smtClean="0"/>
              <a:t>Hiponatremia</a:t>
            </a:r>
            <a:r>
              <a:rPr lang="es-ES" b="1" u="sng" dirty="0" smtClean="0"/>
              <a:t> </a:t>
            </a:r>
            <a:endParaRPr lang="es-ES" b="1" u="sng" dirty="0" smtClean="0"/>
          </a:p>
          <a:p>
            <a:r>
              <a:rPr lang="es-ES" b="1" dirty="0" smtClean="0"/>
              <a:t>La ingesta de líquidos se limita a 1 a 1,5 l/día según la gravedad del edema y la </a:t>
            </a:r>
            <a:r>
              <a:rPr lang="es-ES" b="1" dirty="0" smtClean="0"/>
              <a:t>ascitis </a:t>
            </a:r>
          </a:p>
          <a:p>
            <a:pPr>
              <a:buNone/>
            </a:pPr>
            <a:endParaRPr lang="es-ES" b="1" dirty="0" smtClean="0"/>
          </a:p>
          <a:p>
            <a:r>
              <a:rPr lang="es-ES" b="1" dirty="0" smtClean="0"/>
              <a:t>Mantener una ingesta moderada de sodio</a:t>
            </a:r>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54032"/>
          </a:xfrm>
        </p:spPr>
        <p:txBody>
          <a:bodyPr>
            <a:normAutofit fontScale="90000"/>
          </a:bodyPr>
          <a:lstStyle/>
          <a:p>
            <a:r>
              <a:rPr lang="es-ES" b="1" dirty="0" smtClean="0"/>
              <a:t>Cirrosis Hepática</a:t>
            </a:r>
            <a:endParaRPr lang="es-ES" dirty="0"/>
          </a:p>
        </p:txBody>
      </p:sp>
      <p:sp>
        <p:nvSpPr>
          <p:cNvPr id="3" name="2 Marcador de contenido"/>
          <p:cNvSpPr>
            <a:spLocks noGrp="1"/>
          </p:cNvSpPr>
          <p:nvPr>
            <p:ph idx="1"/>
          </p:nvPr>
        </p:nvSpPr>
        <p:spPr>
          <a:xfrm>
            <a:off x="457200" y="1214422"/>
            <a:ext cx="8472518" cy="5357850"/>
          </a:xfrm>
        </p:spPr>
        <p:txBody>
          <a:bodyPr>
            <a:normAutofit fontScale="92500" lnSpcReduction="20000"/>
          </a:bodyPr>
          <a:lstStyle/>
          <a:p>
            <a:pPr>
              <a:buNone/>
            </a:pPr>
            <a:r>
              <a:rPr lang="es-ES" b="1" u="sng" dirty="0" smtClean="0"/>
              <a:t>Encefalopatía hepática </a:t>
            </a:r>
          </a:p>
          <a:p>
            <a:r>
              <a:rPr lang="es-ES" b="1" dirty="0" smtClean="0"/>
              <a:t>La intolerancia a proteínas con la encefalopatía hepática no se ha demostrado en ningún estudio clínico </a:t>
            </a:r>
          </a:p>
          <a:p>
            <a:r>
              <a:rPr lang="es-ES" b="1" dirty="0" smtClean="0"/>
              <a:t>Las verdaderas intolerancias a las proteínas </a:t>
            </a:r>
            <a:r>
              <a:rPr lang="es-ES" b="1" dirty="0" smtClean="0"/>
              <a:t>son </a:t>
            </a:r>
            <a:r>
              <a:rPr lang="es-ES" b="1" dirty="0" smtClean="0"/>
              <a:t>infrecuentes, excepto en la hepatitis fulminante, o en algún paciente con encefalopatía hepática endógena crónica. </a:t>
            </a:r>
          </a:p>
          <a:p>
            <a:r>
              <a:rPr lang="es-ES" b="1" dirty="0" smtClean="0"/>
              <a:t>La limitación innecesaria de la ingesta proteica puede agravar las pérdidas de proteínas.</a:t>
            </a:r>
          </a:p>
          <a:p>
            <a:r>
              <a:rPr lang="es-ES" b="1" dirty="0" smtClean="0"/>
              <a:t>Más del 95% de los pacientes cirróticos toleran regímenes alimenticios proteicos mixtos de hasta 1,5 g/kg de peso corporal. </a:t>
            </a:r>
            <a:endParaRPr lang="es-E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11156"/>
          </a:xfrm>
        </p:spPr>
        <p:txBody>
          <a:bodyPr>
            <a:normAutofit fontScale="90000"/>
          </a:bodyPr>
          <a:lstStyle/>
          <a:p>
            <a:r>
              <a:rPr lang="es-ES" b="1" dirty="0" smtClean="0"/>
              <a:t>Cirrosis Hepática</a:t>
            </a:r>
            <a:endParaRPr lang="es-ES" dirty="0"/>
          </a:p>
        </p:txBody>
      </p:sp>
      <p:sp>
        <p:nvSpPr>
          <p:cNvPr id="3" name="2 Marcador de contenido"/>
          <p:cNvSpPr>
            <a:spLocks noGrp="1"/>
          </p:cNvSpPr>
          <p:nvPr>
            <p:ph idx="1"/>
          </p:nvPr>
        </p:nvSpPr>
        <p:spPr>
          <a:xfrm>
            <a:off x="357158" y="1142984"/>
            <a:ext cx="8572560" cy="5429288"/>
          </a:xfrm>
        </p:spPr>
        <p:txBody>
          <a:bodyPr>
            <a:normAutofit fontScale="70000" lnSpcReduction="20000"/>
          </a:bodyPr>
          <a:lstStyle/>
          <a:p>
            <a:pPr>
              <a:buNone/>
            </a:pPr>
            <a:r>
              <a:rPr lang="es-ES" sz="4100" b="1" u="sng" dirty="0" smtClean="0"/>
              <a:t>Encefalopatía hepática </a:t>
            </a:r>
            <a:endParaRPr lang="es-ES" sz="4100" b="1" u="sng" dirty="0" smtClean="0"/>
          </a:p>
          <a:p>
            <a:pPr>
              <a:buNone/>
            </a:pPr>
            <a:endParaRPr lang="es-ES" dirty="0" smtClean="0"/>
          </a:p>
          <a:p>
            <a:r>
              <a:rPr lang="es-ES" sz="3600" b="1" dirty="0" smtClean="0"/>
              <a:t>No se encontraron mejorías significativas  con el empleo de complementos enriquecidos con  </a:t>
            </a:r>
            <a:r>
              <a:rPr lang="es-ES" sz="3600" b="1" dirty="0" smtClean="0"/>
              <a:t>AACR </a:t>
            </a:r>
            <a:r>
              <a:rPr lang="es-ES" sz="3600" b="1" dirty="0" smtClean="0"/>
              <a:t>y pobres en  </a:t>
            </a:r>
            <a:r>
              <a:rPr lang="es-ES" sz="3600" b="1" dirty="0" smtClean="0"/>
              <a:t>AAA</a:t>
            </a:r>
            <a:endParaRPr lang="es-ES" sz="3600" b="1" dirty="0" smtClean="0"/>
          </a:p>
          <a:p>
            <a:pPr>
              <a:buNone/>
            </a:pPr>
            <a:endParaRPr lang="es-ES" sz="3600" b="1" dirty="0" smtClean="0"/>
          </a:p>
          <a:p>
            <a:r>
              <a:rPr lang="es-ES" sz="3600" b="1" dirty="0" smtClean="0"/>
              <a:t>No se ha demostrado aumentos de la supervivencia asociados a la administración de </a:t>
            </a:r>
            <a:r>
              <a:rPr lang="es-ES" sz="3600" b="1" dirty="0" smtClean="0"/>
              <a:t>AACR</a:t>
            </a:r>
            <a:endParaRPr lang="es-ES" sz="3600" b="1" dirty="0" smtClean="0"/>
          </a:p>
          <a:p>
            <a:pPr>
              <a:buNone/>
            </a:pPr>
            <a:endParaRPr lang="es-ES" sz="3600" b="1" dirty="0" smtClean="0"/>
          </a:p>
          <a:p>
            <a:r>
              <a:rPr lang="es-ES" sz="3600" b="1" dirty="0" smtClean="0"/>
              <a:t>Las proteínas de origen vegetal y la caseína podrían mejorar el estado mental en comparación con las de origen </a:t>
            </a:r>
            <a:r>
              <a:rPr lang="es-ES" sz="3600" b="1" dirty="0" smtClean="0"/>
              <a:t>animal </a:t>
            </a:r>
            <a:endParaRPr lang="es-ES" sz="3600" b="1" dirty="0" smtClean="0"/>
          </a:p>
          <a:p>
            <a:endParaRPr lang="es-ES" sz="3600" b="1" dirty="0" smtClean="0"/>
          </a:p>
          <a:p>
            <a:r>
              <a:rPr lang="es-ES" sz="3600" b="1" dirty="0" smtClean="0"/>
              <a:t>Se ha propuesto la utilización de </a:t>
            </a:r>
            <a:r>
              <a:rPr lang="es-ES" sz="3600" b="1" dirty="0" err="1" smtClean="0"/>
              <a:t>probióticos</a:t>
            </a:r>
            <a:r>
              <a:rPr lang="es-ES" sz="3600" b="1" dirty="0" smtClean="0"/>
              <a:t> y simbióticos como tratamiento de la encefalopatía hepática</a:t>
            </a:r>
            <a:endParaRPr lang="es-ES" sz="36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b="1" dirty="0"/>
          </a:p>
        </p:txBody>
      </p:sp>
      <p:sp>
        <p:nvSpPr>
          <p:cNvPr id="3" name="2 Marcador de contenido"/>
          <p:cNvSpPr>
            <a:spLocks noGrp="1"/>
          </p:cNvSpPr>
          <p:nvPr>
            <p:ph idx="1"/>
          </p:nvPr>
        </p:nvSpPr>
        <p:spPr/>
        <p:txBody>
          <a:bodyPr>
            <a:normAutofit/>
          </a:bodyPr>
          <a:lstStyle/>
          <a:p>
            <a:pPr>
              <a:buNone/>
            </a:pPr>
            <a:r>
              <a:rPr lang="es-ES" b="1" u="sng" dirty="0" smtClean="0"/>
              <a:t>Hipoglucemia de ayuno</a:t>
            </a:r>
          </a:p>
          <a:p>
            <a:r>
              <a:rPr lang="es-ES" b="1" dirty="0" smtClean="0"/>
              <a:t>Los pacientes diabéticos deben recibir un tratamiento farmacológico y nutricional convencional con el fin de mantener la </a:t>
            </a:r>
            <a:r>
              <a:rPr lang="es-ES" b="1" dirty="0" err="1" smtClean="0"/>
              <a:t>normoglucemia</a:t>
            </a:r>
            <a:r>
              <a:rPr lang="es-ES" b="1" dirty="0" smtClean="0"/>
              <a:t>. </a:t>
            </a:r>
          </a:p>
          <a:p>
            <a:r>
              <a:rPr lang="es-ES" b="1" dirty="0" smtClean="0"/>
              <a:t>Los sujetos </a:t>
            </a:r>
            <a:r>
              <a:rPr lang="es-ES" b="1" dirty="0" err="1" smtClean="0"/>
              <a:t>hipoglucémicos</a:t>
            </a:r>
            <a:r>
              <a:rPr lang="es-ES" b="1" dirty="0" smtClean="0"/>
              <a:t> han de ingerir alimentos de forma frecuente con el fin de evitar este estado</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b="1" dirty="0"/>
          </a:p>
        </p:txBody>
      </p:sp>
      <p:pic>
        <p:nvPicPr>
          <p:cNvPr id="3074" name="Picture 2" descr="C:\Users\Usuario\Downloads\Screenshot-2021-2-25 Krause Dietoterapia - krause_dietoterapia_13ed pdf(4).png"/>
          <p:cNvPicPr>
            <a:picLocks noGrp="1" noChangeAspect="1" noChangeArrowheads="1"/>
          </p:cNvPicPr>
          <p:nvPr>
            <p:ph idx="1"/>
          </p:nvPr>
        </p:nvPicPr>
        <p:blipFill>
          <a:blip r:embed="rId3"/>
          <a:srcRect/>
          <a:stretch>
            <a:fillRect/>
          </a:stretch>
        </p:blipFill>
        <p:spPr bwMode="auto">
          <a:xfrm>
            <a:off x="708536" y="1643050"/>
            <a:ext cx="8078306" cy="4642181"/>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96908"/>
          </a:xfrm>
        </p:spPr>
        <p:txBody>
          <a:bodyPr/>
          <a:lstStyle/>
          <a:p>
            <a:r>
              <a:rPr lang="es-ES" b="1" dirty="0" smtClean="0"/>
              <a:t>Cirrosis Hepática</a:t>
            </a:r>
            <a:endParaRPr lang="es-ES" dirty="0"/>
          </a:p>
        </p:txBody>
      </p:sp>
      <p:sp>
        <p:nvSpPr>
          <p:cNvPr id="3" name="2 Marcador de contenido"/>
          <p:cNvSpPr>
            <a:spLocks noGrp="1"/>
          </p:cNvSpPr>
          <p:nvPr>
            <p:ph idx="1"/>
          </p:nvPr>
        </p:nvSpPr>
        <p:spPr>
          <a:xfrm>
            <a:off x="457200" y="1374779"/>
            <a:ext cx="8401080" cy="4911741"/>
          </a:xfrm>
        </p:spPr>
        <p:txBody>
          <a:bodyPr>
            <a:normAutofit/>
          </a:bodyPr>
          <a:lstStyle/>
          <a:p>
            <a:pPr>
              <a:buNone/>
            </a:pPr>
            <a:r>
              <a:rPr lang="es-ES" sz="3600" b="1" u="sng" dirty="0" err="1" smtClean="0"/>
              <a:t>Hipoabsorción</a:t>
            </a:r>
            <a:r>
              <a:rPr lang="es-ES" sz="3600" b="1" u="sng" dirty="0" smtClean="0"/>
              <a:t> de lípidos</a:t>
            </a:r>
          </a:p>
          <a:p>
            <a:r>
              <a:rPr lang="es-ES" b="1" dirty="0" smtClean="0"/>
              <a:t>En los pacientes con esteatorrea significativa: sustitución de una fracción de los </a:t>
            </a:r>
            <a:r>
              <a:rPr lang="es-ES" b="1" dirty="0" smtClean="0"/>
              <a:t>TCL </a:t>
            </a:r>
            <a:r>
              <a:rPr lang="es-ES" b="1" dirty="0" smtClean="0"/>
              <a:t>por </a:t>
            </a:r>
            <a:r>
              <a:rPr lang="es-ES" b="1" dirty="0" smtClean="0"/>
              <a:t>TCM</a:t>
            </a:r>
            <a:endParaRPr lang="es-ES" b="1" dirty="0" smtClean="0"/>
          </a:p>
          <a:p>
            <a:r>
              <a:rPr lang="es-ES" b="1" dirty="0" smtClean="0"/>
              <a:t>La pérdida cuantiosa de lípidos en las heces puede obligar  a instaurar un régimen alimenticio bajo en lípidos (40g/día</a:t>
            </a:r>
            <a:r>
              <a:rPr lang="es-ES" b="1" dirty="0" smtClean="0"/>
              <a:t>) </a:t>
            </a:r>
            <a:endParaRPr lang="es-ES" b="1" dirty="0" smtClean="0"/>
          </a:p>
          <a:p>
            <a:r>
              <a:rPr lang="es-ES" b="1" dirty="0" smtClean="0"/>
              <a:t>Cuando la diarrea no remita, será necesario interrumpir la restricción de </a:t>
            </a:r>
            <a:r>
              <a:rPr lang="es-ES" b="1" dirty="0" smtClean="0"/>
              <a:t>lípidos</a:t>
            </a:r>
            <a:endParaRPr lang="es-ES"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68346"/>
          </a:xfrm>
        </p:spPr>
        <p:txBody>
          <a:bodyPr/>
          <a:lstStyle/>
          <a:p>
            <a:r>
              <a:rPr lang="es-ES" b="1" dirty="0" smtClean="0"/>
              <a:t>Cirrosis Hepática</a:t>
            </a:r>
            <a:endParaRPr lang="es-ES" dirty="0"/>
          </a:p>
        </p:txBody>
      </p:sp>
      <p:sp>
        <p:nvSpPr>
          <p:cNvPr id="3" name="2 Marcador de contenido"/>
          <p:cNvSpPr>
            <a:spLocks noGrp="1"/>
          </p:cNvSpPr>
          <p:nvPr>
            <p:ph idx="1"/>
          </p:nvPr>
        </p:nvSpPr>
        <p:spPr>
          <a:xfrm>
            <a:off x="457200" y="1285860"/>
            <a:ext cx="8472518" cy="4840303"/>
          </a:xfrm>
        </p:spPr>
        <p:txBody>
          <a:bodyPr>
            <a:normAutofit/>
          </a:bodyPr>
          <a:lstStyle/>
          <a:p>
            <a:pPr>
              <a:buNone/>
            </a:pPr>
            <a:r>
              <a:rPr lang="es-ES" sz="3600" b="1" u="sng" dirty="0" smtClean="0"/>
              <a:t>Insuficiencia renal y síndrome </a:t>
            </a:r>
            <a:r>
              <a:rPr lang="es-ES" sz="3600" b="1" u="sng" dirty="0" err="1" smtClean="0"/>
              <a:t>hepatorrenal</a:t>
            </a:r>
            <a:endParaRPr lang="es-ES" sz="3600" b="1" u="sng" dirty="0" smtClean="0"/>
          </a:p>
          <a:p>
            <a:pPr>
              <a:buNone/>
            </a:pPr>
            <a:endParaRPr lang="es-ES" b="1" u="sng" dirty="0" smtClean="0"/>
          </a:p>
          <a:p>
            <a:r>
              <a:rPr lang="es-ES" b="1" dirty="0" smtClean="0"/>
              <a:t>Los pacientes en los que fracasen las modalidades terapéuticas conservadoras </a:t>
            </a:r>
            <a:r>
              <a:rPr lang="es-ES" b="1" dirty="0" smtClean="0"/>
              <a:t>habrán </a:t>
            </a:r>
            <a:r>
              <a:rPr lang="es-ES" b="1" dirty="0" smtClean="0"/>
              <a:t>de someterse a </a:t>
            </a:r>
            <a:r>
              <a:rPr lang="es-ES" b="1" dirty="0" smtClean="0"/>
              <a:t>diálisis </a:t>
            </a:r>
          </a:p>
          <a:p>
            <a:pPr>
              <a:buNone/>
            </a:pPr>
            <a:endParaRPr lang="es-ES" b="1" dirty="0" smtClean="0"/>
          </a:p>
          <a:p>
            <a:r>
              <a:rPr lang="es-ES" b="1" dirty="0" smtClean="0"/>
              <a:t>La </a:t>
            </a:r>
            <a:r>
              <a:rPr lang="es-ES" b="1" dirty="0" smtClean="0"/>
              <a:t>insuficiencia renal puede obligar a modificar la ingesta de líquidos, sodio, potasio  y fósforo </a:t>
            </a:r>
            <a:endParaRPr lang="es-E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dirty="0"/>
          </a:p>
        </p:txBody>
      </p:sp>
      <p:sp>
        <p:nvSpPr>
          <p:cNvPr id="3" name="2 Marcador de contenido"/>
          <p:cNvSpPr>
            <a:spLocks noGrp="1"/>
          </p:cNvSpPr>
          <p:nvPr>
            <p:ph idx="1"/>
          </p:nvPr>
        </p:nvSpPr>
        <p:spPr>
          <a:xfrm>
            <a:off x="357158" y="1285860"/>
            <a:ext cx="8572560" cy="5214974"/>
          </a:xfrm>
        </p:spPr>
        <p:txBody>
          <a:bodyPr>
            <a:normAutofit fontScale="92500"/>
          </a:bodyPr>
          <a:lstStyle/>
          <a:p>
            <a:pPr>
              <a:buNone/>
            </a:pPr>
            <a:r>
              <a:rPr lang="es-ES" b="1" u="sng" dirty="0" smtClean="0"/>
              <a:t>Osteopenia</a:t>
            </a:r>
          </a:p>
          <a:p>
            <a:r>
              <a:rPr lang="es-ES" b="1" dirty="0" smtClean="0"/>
              <a:t>La prevención o el tratamiento de la osteopenia comprende:</a:t>
            </a:r>
          </a:p>
          <a:p>
            <a:pPr lvl="1"/>
            <a:r>
              <a:rPr lang="es-ES" b="1" dirty="0" smtClean="0"/>
              <a:t>Mantenimiento del peso</a:t>
            </a:r>
          </a:p>
          <a:p>
            <a:pPr lvl="1"/>
            <a:r>
              <a:rPr lang="es-ES" b="1" dirty="0" smtClean="0"/>
              <a:t>La observación de un régimen alimenticio adecuado:</a:t>
            </a:r>
          </a:p>
          <a:p>
            <a:pPr lvl="2"/>
            <a:r>
              <a:rPr lang="es-ES" b="1" dirty="0" smtClean="0"/>
              <a:t>Ingesta proteica adecuada </a:t>
            </a:r>
          </a:p>
          <a:p>
            <a:pPr lvl="2"/>
            <a:r>
              <a:rPr lang="es-ES" b="1" dirty="0" smtClean="0"/>
              <a:t>Consumo de 1.500  mg de calcio al día</a:t>
            </a:r>
          </a:p>
          <a:p>
            <a:pPr lvl="2"/>
            <a:r>
              <a:rPr lang="es-ES" b="1" dirty="0" smtClean="0"/>
              <a:t>Ingesta apropiada de vitamina D a través de la alimentación  o complementos (400 a 800 unidades o más al día)</a:t>
            </a:r>
          </a:p>
          <a:p>
            <a:pPr lvl="2"/>
            <a:r>
              <a:rPr lang="es-ES" b="1" dirty="0" smtClean="0"/>
              <a:t>Abstinencia  del alcohol</a:t>
            </a:r>
          </a:p>
          <a:p>
            <a:pPr lvl="2"/>
            <a:r>
              <a:rPr lang="es-ES" b="1" dirty="0" smtClean="0"/>
              <a:t>Control de la esteatorrea</a:t>
            </a:r>
            <a:endParaRPr lang="es-E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b="1" dirty="0"/>
          </a:p>
        </p:txBody>
      </p:sp>
      <p:sp>
        <p:nvSpPr>
          <p:cNvPr id="3" name="2 Marcador de contenido"/>
          <p:cNvSpPr>
            <a:spLocks noGrp="1"/>
          </p:cNvSpPr>
          <p:nvPr>
            <p:ph idx="1"/>
          </p:nvPr>
        </p:nvSpPr>
        <p:spPr/>
        <p:txBody>
          <a:bodyPr>
            <a:normAutofit fontScale="92500" lnSpcReduction="10000"/>
          </a:bodyPr>
          <a:lstStyle/>
          <a:p>
            <a:pPr>
              <a:buNone/>
            </a:pPr>
            <a:r>
              <a:rPr lang="es-ES" sz="3600" b="1" u="sng" dirty="0" smtClean="0"/>
              <a:t>Fase aguda posterior al trasplante </a:t>
            </a:r>
          </a:p>
          <a:p>
            <a:r>
              <a:rPr lang="es-ES" b="1" dirty="0" smtClean="0"/>
              <a:t>Se incrementan las necesidades nutricionales</a:t>
            </a:r>
          </a:p>
          <a:p>
            <a:r>
              <a:rPr lang="es-ES" b="1" dirty="0" smtClean="0"/>
              <a:t>Alimentación por sonda en una etapa temprana del </a:t>
            </a:r>
            <a:r>
              <a:rPr lang="es-ES" b="1" dirty="0" smtClean="0"/>
              <a:t>postoperatorio </a:t>
            </a:r>
            <a:endParaRPr lang="es-ES" b="1" dirty="0" smtClean="0"/>
          </a:p>
          <a:p>
            <a:r>
              <a:rPr lang="es-ES" b="1" dirty="0" smtClean="0"/>
              <a:t>Adición de </a:t>
            </a:r>
            <a:r>
              <a:rPr lang="es-ES" b="1" dirty="0" err="1" smtClean="0"/>
              <a:t>probióticos</a:t>
            </a:r>
            <a:r>
              <a:rPr lang="es-ES" b="1" dirty="0" smtClean="0"/>
              <a:t> y fibra a la alimentación por sonda</a:t>
            </a:r>
          </a:p>
          <a:p>
            <a:r>
              <a:rPr lang="es-ES" b="1" dirty="0" smtClean="0"/>
              <a:t>La modificación del régimen alimenticio se basa en los efectos secundarios específicos del tratamiento farmacológico administrado</a:t>
            </a:r>
            <a:r>
              <a:rPr lang="es-ES" b="1" dirty="0" smtClean="0"/>
              <a:t>.</a:t>
            </a:r>
            <a:endParaRPr lang="es-ES"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Cirrosis Hepática</a:t>
            </a:r>
            <a:endParaRPr lang="es-ES" b="1" dirty="0"/>
          </a:p>
        </p:txBody>
      </p:sp>
      <p:sp>
        <p:nvSpPr>
          <p:cNvPr id="3" name="2 Marcador de contenido"/>
          <p:cNvSpPr>
            <a:spLocks noGrp="1"/>
          </p:cNvSpPr>
          <p:nvPr>
            <p:ph idx="1"/>
          </p:nvPr>
        </p:nvSpPr>
        <p:spPr/>
        <p:txBody>
          <a:bodyPr>
            <a:normAutofit/>
          </a:bodyPr>
          <a:lstStyle/>
          <a:p>
            <a:pPr>
              <a:buNone/>
            </a:pPr>
            <a:r>
              <a:rPr lang="es-ES" sz="3600" b="1" u="sng" dirty="0" smtClean="0"/>
              <a:t>Fase aguda posterior al trasplante </a:t>
            </a:r>
          </a:p>
          <a:p>
            <a:pPr>
              <a:buNone/>
            </a:pPr>
            <a:r>
              <a:rPr lang="es-ES" dirty="0" smtClean="0"/>
              <a:t>	</a:t>
            </a:r>
          </a:p>
          <a:p>
            <a:pPr>
              <a:buNone/>
            </a:pPr>
            <a:r>
              <a:rPr lang="es-ES" dirty="0" smtClean="0"/>
              <a:t>	</a:t>
            </a:r>
            <a:r>
              <a:rPr lang="es-ES" b="1" dirty="0" smtClean="0"/>
              <a:t>A </a:t>
            </a:r>
            <a:r>
              <a:rPr lang="es-ES" b="1" dirty="0" smtClean="0"/>
              <a:t>lo largo del período </a:t>
            </a:r>
            <a:r>
              <a:rPr lang="es-ES" b="1" dirty="0" err="1" smtClean="0"/>
              <a:t>postrasplante</a:t>
            </a:r>
            <a:r>
              <a:rPr lang="es-ES" b="1" dirty="0" smtClean="0"/>
              <a:t>, las necesidades nutricionales </a:t>
            </a:r>
            <a:r>
              <a:rPr lang="es-ES" b="1" dirty="0" smtClean="0"/>
              <a:t>deben adaptarse para </a:t>
            </a:r>
            <a:r>
              <a:rPr lang="es-ES" b="1" dirty="0" smtClean="0"/>
              <a:t>evitar o tratar </a:t>
            </a:r>
            <a:r>
              <a:rPr lang="es-ES" b="1" dirty="0" smtClean="0"/>
              <a:t>la </a:t>
            </a:r>
            <a:r>
              <a:rPr lang="es-ES" b="1" dirty="0" smtClean="0"/>
              <a:t>obesidad, la </a:t>
            </a:r>
            <a:r>
              <a:rPr lang="es-ES" b="1" dirty="0" err="1" smtClean="0"/>
              <a:t>hiperlipidemia</a:t>
            </a:r>
            <a:r>
              <a:rPr lang="es-ES" b="1" dirty="0" smtClean="0"/>
              <a:t>, la hipertensión, la diabetes </a:t>
            </a:r>
            <a:r>
              <a:rPr lang="es-ES" b="1" dirty="0" err="1" smtClean="0"/>
              <a:t>mellitus</a:t>
            </a:r>
            <a:r>
              <a:rPr lang="es-ES" b="1" dirty="0" smtClean="0"/>
              <a:t> y la osteopenia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Necesidades Nutritivas. CH</a:t>
            </a:r>
            <a:endParaRPr lang="es-ES" b="1" dirty="0"/>
          </a:p>
        </p:txBody>
      </p:sp>
      <p:sp>
        <p:nvSpPr>
          <p:cNvPr id="3" name="2 Marcador de contenido"/>
          <p:cNvSpPr>
            <a:spLocks noGrp="1"/>
          </p:cNvSpPr>
          <p:nvPr>
            <p:ph idx="1"/>
          </p:nvPr>
        </p:nvSpPr>
        <p:spPr/>
        <p:txBody>
          <a:bodyPr>
            <a:normAutofit fontScale="92500" lnSpcReduction="20000"/>
          </a:bodyPr>
          <a:lstStyle/>
          <a:p>
            <a:pPr>
              <a:buNone/>
            </a:pPr>
            <a:r>
              <a:rPr lang="es-ES" b="1" u="sng" dirty="0" smtClean="0"/>
              <a:t>Energía</a:t>
            </a:r>
          </a:p>
          <a:p>
            <a:r>
              <a:rPr lang="es-ES" b="1" dirty="0" smtClean="0"/>
              <a:t>Las necesidades energéticas son </a:t>
            </a:r>
            <a:r>
              <a:rPr lang="es-ES" b="1" dirty="0" smtClean="0"/>
              <a:t>variables </a:t>
            </a:r>
            <a:endParaRPr lang="es-ES" b="1" dirty="0" smtClean="0"/>
          </a:p>
          <a:p>
            <a:r>
              <a:rPr lang="es-ES" b="1" dirty="0" smtClean="0"/>
              <a:t>Hipertensión portal sin ascitis: del 120 al 140% del gasto energético en reposo (GER</a:t>
            </a:r>
            <a:r>
              <a:rPr lang="es-ES" b="1" dirty="0" smtClean="0"/>
              <a:t>) </a:t>
            </a:r>
            <a:endParaRPr lang="es-ES" b="1" dirty="0" smtClean="0"/>
          </a:p>
          <a:p>
            <a:r>
              <a:rPr lang="es-ES" b="1" dirty="0" smtClean="0"/>
              <a:t>En presencia de ascitis, infección o </a:t>
            </a:r>
            <a:r>
              <a:rPr lang="es-ES" b="1" dirty="0" err="1" smtClean="0"/>
              <a:t>hipoabsorción</a:t>
            </a:r>
            <a:r>
              <a:rPr lang="es-ES" b="1" dirty="0" smtClean="0"/>
              <a:t> o cuando el paciente requiera reposición nutricional estas cifras aumentan al 150-175% del GER. </a:t>
            </a:r>
          </a:p>
          <a:p>
            <a:r>
              <a:rPr lang="es-ES" b="1" dirty="0" smtClean="0"/>
              <a:t>Estas necesidades equivalen a 25 a </a:t>
            </a:r>
            <a:r>
              <a:rPr lang="es-ES" b="1" dirty="0" smtClean="0"/>
              <a:t>35calorías/kg </a:t>
            </a:r>
            <a:r>
              <a:rPr lang="es-ES" b="1" dirty="0" smtClean="0"/>
              <a:t>de peso corporal (peso seco)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b="1" u="sng" dirty="0"/>
          </a:p>
        </p:txBody>
      </p:sp>
      <p:sp>
        <p:nvSpPr>
          <p:cNvPr id="3" name="2 Marcador de contenido"/>
          <p:cNvSpPr>
            <a:spLocks noGrp="1"/>
          </p:cNvSpPr>
          <p:nvPr>
            <p:ph idx="1"/>
          </p:nvPr>
        </p:nvSpPr>
        <p:spPr>
          <a:xfrm>
            <a:off x="457200" y="1600200"/>
            <a:ext cx="8229600" cy="4829196"/>
          </a:xfrm>
        </p:spPr>
        <p:txBody>
          <a:bodyPr>
            <a:normAutofit fontScale="92500" lnSpcReduction="20000"/>
          </a:bodyPr>
          <a:lstStyle/>
          <a:p>
            <a:pPr>
              <a:buNone/>
            </a:pPr>
            <a:r>
              <a:rPr lang="es-ES" b="1" u="sng" dirty="0" smtClean="0"/>
              <a:t>Hidratos de carbono</a:t>
            </a:r>
          </a:p>
          <a:p>
            <a:r>
              <a:rPr lang="es-ES" b="1" dirty="0" smtClean="0"/>
              <a:t>Resulta complicado definir sus necesidades en el ámbito de la insuficiencia </a:t>
            </a:r>
            <a:r>
              <a:rPr lang="es-ES" b="1" dirty="0" smtClean="0"/>
              <a:t>hepática</a:t>
            </a:r>
            <a:endParaRPr lang="es-ES" b="1" dirty="0" smtClean="0"/>
          </a:p>
          <a:p>
            <a:endParaRPr lang="es-ES" dirty="0" smtClean="0"/>
          </a:p>
          <a:p>
            <a:pPr>
              <a:buNone/>
            </a:pPr>
            <a:r>
              <a:rPr lang="es-ES" b="1" u="sng" dirty="0" smtClean="0"/>
              <a:t>La insuficiencia hepática</a:t>
            </a:r>
          </a:p>
          <a:p>
            <a:r>
              <a:rPr lang="es-ES" b="1" dirty="0" smtClean="0"/>
              <a:t>Reduce la síntesis de glucosa y su consumo </a:t>
            </a:r>
            <a:r>
              <a:rPr lang="es-ES" b="1" dirty="0" smtClean="0"/>
              <a:t>periférico </a:t>
            </a:r>
            <a:endParaRPr lang="es-ES" b="1" dirty="0" smtClean="0"/>
          </a:p>
          <a:p>
            <a:r>
              <a:rPr lang="es-ES" b="1" dirty="0" smtClean="0"/>
              <a:t>Desciende la tasa de </a:t>
            </a:r>
            <a:r>
              <a:rPr lang="es-ES" b="1" dirty="0" err="1" smtClean="0"/>
              <a:t>gluconeogenia</a:t>
            </a:r>
            <a:r>
              <a:rPr lang="es-ES" b="1" dirty="0" smtClean="0"/>
              <a:t> y las vías de obtención de energía</a:t>
            </a:r>
          </a:p>
          <a:p>
            <a:r>
              <a:rPr lang="es-ES" b="1" dirty="0" smtClean="0"/>
              <a:t>P</a:t>
            </a:r>
            <a:r>
              <a:rPr lang="es-ES" b="1" dirty="0" smtClean="0"/>
              <a:t>redilección </a:t>
            </a:r>
            <a:r>
              <a:rPr lang="es-ES" b="1" dirty="0" smtClean="0"/>
              <a:t>por fuentes alternativas de energía</a:t>
            </a:r>
          </a:p>
          <a:p>
            <a:r>
              <a:rPr lang="es-ES" b="1" dirty="0" smtClean="0"/>
              <a:t>Puede acompañarse de resistencia a la insulina</a:t>
            </a:r>
            <a:endParaRPr lang="es-E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p:txBody>
          <a:bodyPr>
            <a:normAutofit lnSpcReduction="10000"/>
          </a:bodyPr>
          <a:lstStyle/>
          <a:p>
            <a:pPr>
              <a:buNone/>
            </a:pPr>
            <a:r>
              <a:rPr lang="es-ES" b="1" u="sng" dirty="0" smtClean="0"/>
              <a:t>Lípidos</a:t>
            </a:r>
          </a:p>
          <a:p>
            <a:r>
              <a:rPr lang="es-ES" b="1" dirty="0" smtClean="0"/>
              <a:t>En la CH se incrementan las concentraciones plasmáticas de ácidos grasos libres, glicerol y cuerpos </a:t>
            </a:r>
            <a:r>
              <a:rPr lang="es-ES" b="1" dirty="0" err="1" smtClean="0"/>
              <a:t>cetónicos</a:t>
            </a:r>
            <a:r>
              <a:rPr lang="es-ES" b="1" dirty="0" smtClean="0"/>
              <a:t> en </a:t>
            </a:r>
            <a:r>
              <a:rPr lang="es-ES" b="1" dirty="0" smtClean="0"/>
              <a:t>ayuno </a:t>
            </a:r>
            <a:endParaRPr lang="es-ES" b="1" dirty="0" smtClean="0"/>
          </a:p>
          <a:p>
            <a:r>
              <a:rPr lang="es-ES" b="1" dirty="0" smtClean="0"/>
              <a:t>Se favorece el uso de lípidos como sustrato energético y se intensifica la </a:t>
            </a:r>
            <a:r>
              <a:rPr lang="es-ES" b="1" dirty="0" err="1" smtClean="0"/>
              <a:t>lipólisis</a:t>
            </a:r>
            <a:r>
              <a:rPr lang="es-ES" b="1" dirty="0" smtClean="0"/>
              <a:t> </a:t>
            </a:r>
          </a:p>
          <a:p>
            <a:r>
              <a:rPr lang="es-ES" b="1" dirty="0" smtClean="0"/>
              <a:t>Recomendación: que el 25 al 40% de las calorías del régimen alimenticio provengan de los </a:t>
            </a:r>
            <a:r>
              <a:rPr lang="es-ES" b="1" dirty="0" smtClean="0"/>
              <a:t>lípidos</a:t>
            </a:r>
            <a:endParaRPr lang="es-ES" b="1" dirty="0" smtClean="0"/>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p:txBody>
          <a:bodyPr>
            <a:normAutofit lnSpcReduction="10000"/>
          </a:bodyPr>
          <a:lstStyle/>
          <a:p>
            <a:pPr>
              <a:buNone/>
            </a:pPr>
            <a:r>
              <a:rPr lang="es-ES" b="1" u="sng" dirty="0" smtClean="0"/>
              <a:t>Proteínas</a:t>
            </a:r>
          </a:p>
          <a:p>
            <a:r>
              <a:rPr lang="es-ES" b="1" dirty="0" smtClean="0"/>
              <a:t>Son el nutriente más controvertido en la insuficiencia hepática</a:t>
            </a:r>
          </a:p>
          <a:p>
            <a:r>
              <a:rPr lang="es-ES" b="1" dirty="0" smtClean="0"/>
              <a:t>La cirrosis se considera un trastorno catabólico:</a:t>
            </a:r>
          </a:p>
          <a:p>
            <a:pPr lvl="1"/>
            <a:r>
              <a:rPr lang="es-ES" b="1" dirty="0" smtClean="0"/>
              <a:t>Aumento de la degradación de </a:t>
            </a:r>
            <a:r>
              <a:rPr lang="es-ES" b="1" dirty="0" smtClean="0"/>
              <a:t>proteínas</a:t>
            </a:r>
            <a:endParaRPr lang="es-ES" b="1" dirty="0" smtClean="0"/>
          </a:p>
          <a:p>
            <a:pPr lvl="1"/>
            <a:r>
              <a:rPr lang="es-ES" b="1" dirty="0" smtClean="0"/>
              <a:t>Síntesis insuficiente </a:t>
            </a:r>
          </a:p>
          <a:p>
            <a:pPr lvl="1"/>
            <a:r>
              <a:rPr lang="es-ES" b="1" dirty="0" smtClean="0"/>
              <a:t>Depleción proteica  </a:t>
            </a:r>
          </a:p>
          <a:p>
            <a:pPr lvl="1"/>
            <a:r>
              <a:rPr lang="es-ES" b="1" dirty="0" smtClean="0"/>
              <a:t>Caquexia muscular</a:t>
            </a:r>
            <a:endParaRPr lang="es-E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a:xfrm>
            <a:off x="457200" y="1600201"/>
            <a:ext cx="8229600" cy="3757626"/>
          </a:xfrm>
        </p:spPr>
        <p:txBody>
          <a:bodyPr>
            <a:normAutofit/>
          </a:bodyPr>
          <a:lstStyle/>
          <a:p>
            <a:pPr>
              <a:buNone/>
            </a:pPr>
            <a:r>
              <a:rPr lang="es-ES" b="1" u="sng" dirty="0" smtClean="0"/>
              <a:t>Proteínas</a:t>
            </a:r>
            <a:endParaRPr lang="es-ES" dirty="0" smtClean="0"/>
          </a:p>
          <a:p>
            <a:r>
              <a:rPr lang="es-ES" b="1" dirty="0" smtClean="0"/>
              <a:t>En insuficiencia hepática fulminante o enfermedad descompensada, no así en la cirrosis hepática </a:t>
            </a:r>
            <a:r>
              <a:rPr lang="es-ES" b="1" dirty="0" smtClean="0"/>
              <a:t>estable existe </a:t>
            </a:r>
            <a:r>
              <a:rPr lang="es-ES" b="1" dirty="0" smtClean="0"/>
              <a:t>aumento de las pérdidas de nitrógeno</a:t>
            </a:r>
          </a:p>
          <a:p>
            <a:r>
              <a:rPr lang="es-ES" b="1" dirty="0" smtClean="0"/>
              <a:t>El consumo de proteínas es más intenso en los pacientes </a:t>
            </a:r>
            <a:r>
              <a:rPr lang="es-ES" b="1" dirty="0" smtClean="0"/>
              <a:t>cirróticos </a:t>
            </a:r>
            <a:endParaRPr lang="es-ES" b="1" dirty="0" smtClean="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a:xfrm>
            <a:off x="457200" y="1600200"/>
            <a:ext cx="8401080" cy="4829195"/>
          </a:xfrm>
        </p:spPr>
        <p:txBody>
          <a:bodyPr>
            <a:normAutofit fontScale="85000" lnSpcReduction="10000"/>
          </a:bodyPr>
          <a:lstStyle/>
          <a:p>
            <a:pPr>
              <a:buNone/>
            </a:pPr>
            <a:r>
              <a:rPr lang="es-ES" sz="3900" b="1" u="sng" dirty="0" smtClean="0"/>
              <a:t>Ingesta proteica</a:t>
            </a:r>
          </a:p>
          <a:p>
            <a:r>
              <a:rPr lang="es-ES" b="1" u="sng" dirty="0" smtClean="0">
                <a:solidFill>
                  <a:srgbClr val="FF0000"/>
                </a:solidFill>
              </a:rPr>
              <a:t>En la </a:t>
            </a:r>
            <a:r>
              <a:rPr lang="es-ES" b="1" u="sng" dirty="0" smtClean="0">
                <a:solidFill>
                  <a:srgbClr val="FF0000"/>
                </a:solidFill>
              </a:rPr>
              <a:t>CH </a:t>
            </a:r>
            <a:r>
              <a:rPr lang="es-ES" b="1" u="sng" dirty="0" smtClean="0">
                <a:solidFill>
                  <a:srgbClr val="FF0000"/>
                </a:solidFill>
              </a:rPr>
              <a:t>estable:</a:t>
            </a:r>
            <a:r>
              <a:rPr lang="es-ES" dirty="0" smtClean="0">
                <a:solidFill>
                  <a:srgbClr val="FF0000"/>
                </a:solidFill>
              </a:rPr>
              <a:t> </a:t>
            </a:r>
            <a:endParaRPr lang="es-ES" dirty="0" smtClean="0">
              <a:solidFill>
                <a:srgbClr val="FF0000"/>
              </a:solidFill>
            </a:endParaRPr>
          </a:p>
          <a:p>
            <a:pPr>
              <a:buNone/>
            </a:pPr>
            <a:r>
              <a:rPr lang="es-ES" b="1" dirty="0" smtClean="0"/>
              <a:t>	Ingesta </a:t>
            </a:r>
            <a:r>
              <a:rPr lang="es-ES" b="1" dirty="0" smtClean="0"/>
              <a:t>proteica media de 0,8 g de proteínas/ kg/día  </a:t>
            </a:r>
          </a:p>
          <a:p>
            <a:r>
              <a:rPr lang="es-ES" b="1" u="sng" dirty="0" smtClean="0">
                <a:solidFill>
                  <a:srgbClr val="FF0000"/>
                </a:solidFill>
              </a:rPr>
              <a:t>En la hepatitis no complicada o la CH sin encefalopatía:</a:t>
            </a:r>
            <a:r>
              <a:rPr lang="es-ES" dirty="0" smtClean="0">
                <a:solidFill>
                  <a:srgbClr val="FF0000"/>
                </a:solidFill>
              </a:rPr>
              <a:t> </a:t>
            </a:r>
            <a:endParaRPr lang="es-ES" dirty="0" smtClean="0">
              <a:solidFill>
                <a:srgbClr val="FF0000"/>
              </a:solidFill>
            </a:endParaRPr>
          </a:p>
          <a:p>
            <a:pPr>
              <a:buNone/>
            </a:pPr>
            <a:r>
              <a:rPr lang="es-ES" b="1" dirty="0" smtClean="0"/>
              <a:t>	Entre </a:t>
            </a:r>
            <a:r>
              <a:rPr lang="es-ES" b="1" dirty="0" smtClean="0"/>
              <a:t>0,8 y 1 g/kg de peso </a:t>
            </a:r>
            <a:r>
              <a:rPr lang="es-ES" b="1" dirty="0" smtClean="0"/>
              <a:t>seco/día</a:t>
            </a:r>
          </a:p>
          <a:p>
            <a:pPr>
              <a:buNone/>
            </a:pPr>
            <a:r>
              <a:rPr lang="es-ES" b="1" dirty="0" smtClean="0"/>
              <a:t>	Se </a:t>
            </a:r>
            <a:r>
              <a:rPr lang="es-ES" b="1" dirty="0" smtClean="0"/>
              <a:t>deben ingerir, al menos, 1,2 a 1,3 g/kg/día para favorecer la acumulación de nitrógeno o un equilibrio positivo del </a:t>
            </a:r>
            <a:r>
              <a:rPr lang="es-ES" b="1" dirty="0" smtClean="0"/>
              <a:t>mismo </a:t>
            </a:r>
            <a:endParaRPr lang="es-ES" b="1" dirty="0" smtClean="0"/>
          </a:p>
          <a:p>
            <a:r>
              <a:rPr lang="es-ES" b="1" u="sng" dirty="0" smtClean="0">
                <a:solidFill>
                  <a:srgbClr val="FF0000"/>
                </a:solidFill>
              </a:rPr>
              <a:t>En situaciones de estrés</a:t>
            </a:r>
            <a:r>
              <a:rPr lang="es-ES" dirty="0" smtClean="0">
                <a:solidFill>
                  <a:srgbClr val="FF0000"/>
                </a:solidFill>
                <a:latin typeface="Calibri"/>
                <a:cs typeface="Calibri"/>
              </a:rPr>
              <a:t>: </a:t>
            </a:r>
            <a:endParaRPr lang="es-ES" dirty="0" smtClean="0">
              <a:solidFill>
                <a:srgbClr val="FF0000"/>
              </a:solidFill>
              <a:latin typeface="Calibri"/>
              <a:cs typeface="Calibri"/>
            </a:endParaRPr>
          </a:p>
          <a:p>
            <a:pPr>
              <a:buNone/>
            </a:pPr>
            <a:r>
              <a:rPr lang="es-ES" b="1" dirty="0" smtClean="0">
                <a:solidFill>
                  <a:srgbClr val="FF0000"/>
                </a:solidFill>
                <a:latin typeface="Calibri"/>
                <a:cs typeface="Calibri"/>
              </a:rPr>
              <a:t>	</a:t>
            </a:r>
            <a:r>
              <a:rPr lang="es-ES" b="1" dirty="0" smtClean="0">
                <a:latin typeface="Calibri"/>
                <a:cs typeface="Calibri"/>
              </a:rPr>
              <a:t>S</a:t>
            </a:r>
            <a:r>
              <a:rPr lang="es-ES" b="1" dirty="0" smtClean="0"/>
              <a:t>e </a:t>
            </a:r>
            <a:r>
              <a:rPr lang="es-ES" b="1" dirty="0" smtClean="0"/>
              <a:t>recomienda aportar, al menos; 1,5 g de </a:t>
            </a:r>
            <a:r>
              <a:rPr lang="es-ES" b="1" dirty="0" smtClean="0"/>
              <a:t>proteínas/kg/día</a:t>
            </a:r>
            <a:endParaRPr lang="es-E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u="sng" dirty="0" smtClean="0"/>
              <a:t>Necesidades Nutritivas. CH</a:t>
            </a:r>
            <a:endParaRPr lang="es-ES" dirty="0"/>
          </a:p>
        </p:txBody>
      </p:sp>
      <p:sp>
        <p:nvSpPr>
          <p:cNvPr id="3" name="2 Marcador de contenido"/>
          <p:cNvSpPr>
            <a:spLocks noGrp="1"/>
          </p:cNvSpPr>
          <p:nvPr>
            <p:ph idx="1"/>
          </p:nvPr>
        </p:nvSpPr>
        <p:spPr>
          <a:xfrm>
            <a:off x="357158" y="1285860"/>
            <a:ext cx="8358246" cy="5286412"/>
          </a:xfrm>
        </p:spPr>
        <p:txBody>
          <a:bodyPr>
            <a:normAutofit fontScale="85000" lnSpcReduction="10000"/>
          </a:bodyPr>
          <a:lstStyle/>
          <a:p>
            <a:pPr>
              <a:buNone/>
            </a:pPr>
            <a:r>
              <a:rPr lang="es-ES" b="1" u="sng" dirty="0" smtClean="0"/>
              <a:t>vitaminas y minerales</a:t>
            </a:r>
          </a:p>
          <a:p>
            <a:r>
              <a:rPr lang="es-ES" b="1" dirty="0" smtClean="0"/>
              <a:t>Todos los pacientes afectados </a:t>
            </a:r>
            <a:r>
              <a:rPr lang="es-ES" b="1" dirty="0" smtClean="0"/>
              <a:t>precisan </a:t>
            </a:r>
            <a:r>
              <a:rPr lang="es-ES" b="1" dirty="0" smtClean="0"/>
              <a:t>complementos de  vitaminas y </a:t>
            </a:r>
            <a:r>
              <a:rPr lang="es-ES" b="1" dirty="0" smtClean="0"/>
              <a:t>minerales </a:t>
            </a:r>
            <a:endParaRPr lang="es-ES" b="1" dirty="0" smtClean="0"/>
          </a:p>
          <a:p>
            <a:r>
              <a:rPr lang="es-ES" b="1" dirty="0" smtClean="0"/>
              <a:t>Las carencias vitamínicas pueden intervenir en el desarrollo de </a:t>
            </a:r>
            <a:r>
              <a:rPr lang="es-ES" b="1" dirty="0" smtClean="0"/>
              <a:t>complicaciones </a:t>
            </a:r>
            <a:endParaRPr lang="es-ES" b="1" dirty="0" smtClean="0"/>
          </a:p>
          <a:p>
            <a:pPr lvl="1"/>
            <a:r>
              <a:rPr lang="es-ES" b="1" dirty="0" smtClean="0"/>
              <a:t>C</a:t>
            </a:r>
            <a:r>
              <a:rPr lang="es-ES" b="1" dirty="0" smtClean="0"/>
              <a:t>arencias </a:t>
            </a:r>
            <a:r>
              <a:rPr lang="es-ES" b="1" dirty="0" smtClean="0"/>
              <a:t>de </a:t>
            </a:r>
            <a:r>
              <a:rPr lang="es-ES" b="1" dirty="0" err="1" smtClean="0"/>
              <a:t>fólato</a:t>
            </a:r>
            <a:r>
              <a:rPr lang="es-ES" b="1" dirty="0" smtClean="0"/>
              <a:t> </a:t>
            </a:r>
            <a:r>
              <a:rPr lang="es-ES" b="1" dirty="0" smtClean="0"/>
              <a:t>y vitamina B12: anemia </a:t>
            </a:r>
            <a:r>
              <a:rPr lang="es-ES" b="1" dirty="0" err="1" smtClean="0"/>
              <a:t>macrocítica</a:t>
            </a:r>
            <a:endParaRPr lang="es-ES" b="1" dirty="0" smtClean="0"/>
          </a:p>
          <a:p>
            <a:pPr lvl="1"/>
            <a:r>
              <a:rPr lang="es-ES" b="1" dirty="0" smtClean="0"/>
              <a:t>C</a:t>
            </a:r>
            <a:r>
              <a:rPr lang="es-ES" b="1" dirty="0" smtClean="0"/>
              <a:t>arencias </a:t>
            </a:r>
            <a:r>
              <a:rPr lang="es-ES" b="1" dirty="0" smtClean="0"/>
              <a:t>de </a:t>
            </a:r>
            <a:r>
              <a:rPr lang="es-ES" b="1" dirty="0" err="1" smtClean="0"/>
              <a:t>piridoxina</a:t>
            </a:r>
            <a:r>
              <a:rPr lang="es-ES" b="1" dirty="0" smtClean="0"/>
              <a:t>, </a:t>
            </a:r>
            <a:r>
              <a:rPr lang="es-ES" b="1" dirty="0" err="1" smtClean="0"/>
              <a:t>tiamina</a:t>
            </a:r>
            <a:r>
              <a:rPr lang="es-ES" b="1" dirty="0" smtClean="0"/>
              <a:t> o vitamina B12: </a:t>
            </a:r>
            <a:r>
              <a:rPr lang="es-ES" b="1" dirty="0" smtClean="0"/>
              <a:t>neuropatías </a:t>
            </a:r>
            <a:endParaRPr lang="es-ES" b="1" dirty="0" smtClean="0"/>
          </a:p>
          <a:p>
            <a:pPr lvl="1"/>
            <a:r>
              <a:rPr lang="es-ES" b="1" dirty="0" smtClean="0"/>
              <a:t>C</a:t>
            </a:r>
            <a:r>
              <a:rPr lang="es-ES" b="1" dirty="0" smtClean="0"/>
              <a:t>arencia </a:t>
            </a:r>
            <a:r>
              <a:rPr lang="es-ES" b="1" dirty="0" smtClean="0"/>
              <a:t>de </a:t>
            </a:r>
            <a:r>
              <a:rPr lang="es-ES" b="1" dirty="0" err="1" smtClean="0"/>
              <a:t>tiamina</a:t>
            </a:r>
            <a:r>
              <a:rPr lang="es-ES" b="1" dirty="0" smtClean="0"/>
              <a:t>: confusión, ataxia y alteraciones oculares, puede dar lugar  a la encefalopatía de </a:t>
            </a:r>
            <a:r>
              <a:rPr lang="es-ES" b="1" dirty="0" err="1" smtClean="0"/>
              <a:t>Wernicke</a:t>
            </a:r>
            <a:r>
              <a:rPr lang="es-ES" b="1" dirty="0" smtClean="0"/>
              <a:t> </a:t>
            </a:r>
            <a:endParaRPr lang="es-ES" b="1" dirty="0" smtClean="0"/>
          </a:p>
          <a:p>
            <a:pPr lvl="1">
              <a:buNone/>
            </a:pPr>
            <a:r>
              <a:rPr lang="es-ES" b="1" dirty="0" smtClean="0"/>
              <a:t>    Los pacientes con sospecha de carencia de </a:t>
            </a:r>
            <a:r>
              <a:rPr lang="es-ES" b="1" dirty="0" err="1" smtClean="0"/>
              <a:t>tiamina</a:t>
            </a:r>
            <a:r>
              <a:rPr lang="es-ES" b="1" dirty="0" smtClean="0"/>
              <a:t> han de recibir dosis diarias mayores (100 mg) de esta vitamina durante un período limitado.</a:t>
            </a:r>
            <a:endParaRPr lang="es-ES" b="1" dirty="0"/>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TotalTime>
  <Words>4915</Words>
  <PresentationFormat>Presentación en pantalla (4:3)</PresentationFormat>
  <Paragraphs>287</Paragraphs>
  <Slides>24</Slides>
  <Notes>23</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Tratamiento nutricional en la cirrosis hepática</vt:lpstr>
      <vt:lpstr>Cirrosis Hepática</vt:lpstr>
      <vt:lpstr>Necesidades Nutritivas. CH</vt:lpstr>
      <vt:lpstr>Necesidades Nutritivas. CH</vt:lpstr>
      <vt:lpstr>Necesidades Nutritivas. CH</vt:lpstr>
      <vt:lpstr>Necesidades Nutritivas. CH</vt:lpstr>
      <vt:lpstr>Necesidades Nutritivas. CH</vt:lpstr>
      <vt:lpstr>Necesidades Nutritivas. CH</vt:lpstr>
      <vt:lpstr>Necesidades Nutritivas. CH</vt:lpstr>
      <vt:lpstr>Necesidades Nutritivas. CH</vt:lpstr>
      <vt:lpstr>Necesidades Nutritivas. CH</vt:lpstr>
      <vt:lpstr>Necesidades Nutritivas. CH</vt:lpstr>
      <vt:lpstr>Necesidades Nutritivas. CH</vt:lpstr>
      <vt:lpstr>Cirrosis Hepática</vt:lpstr>
      <vt:lpstr>Cirrosis Hepática</vt:lpstr>
      <vt:lpstr>Cirrosis Hepática</vt:lpstr>
      <vt:lpstr>Cirrosis Hepática</vt:lpstr>
      <vt:lpstr>Cirrosis Hepática</vt:lpstr>
      <vt:lpstr>Cirrosis Hepática</vt:lpstr>
      <vt:lpstr>Cirrosis Hepática</vt:lpstr>
      <vt:lpstr>Cirrosis Hepática</vt:lpstr>
      <vt:lpstr>Cirrosis Hepática</vt:lpstr>
      <vt:lpstr>Cirrosis Hepática</vt:lpstr>
      <vt:lpstr>Cirrosis Hepática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Tratamiento nutricional médico  en los trastornos hepáticos, biliares  y del páncreas exocrino</dc:title>
  <dc:creator>Usuario</dc:creator>
  <cp:lastModifiedBy>Usuario</cp:lastModifiedBy>
  <cp:revision>42</cp:revision>
  <dcterms:created xsi:type="dcterms:W3CDTF">2021-02-25T21:16:34Z</dcterms:created>
  <dcterms:modified xsi:type="dcterms:W3CDTF">2021-03-10T10:08:33Z</dcterms:modified>
</cp:coreProperties>
</file>