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58" r:id="rId4"/>
    <p:sldId id="315" r:id="rId5"/>
    <p:sldId id="259" r:id="rId6"/>
    <p:sldId id="290" r:id="rId7"/>
    <p:sldId id="262" r:id="rId8"/>
    <p:sldId id="287" r:id="rId9"/>
    <p:sldId id="328" r:id="rId10"/>
    <p:sldId id="331" r:id="rId11"/>
    <p:sldId id="333" r:id="rId12"/>
    <p:sldId id="336" r:id="rId13"/>
    <p:sldId id="292" r:id="rId14"/>
    <p:sldId id="293" r:id="rId15"/>
    <p:sldId id="272" r:id="rId16"/>
    <p:sldId id="294" r:id="rId17"/>
    <p:sldId id="338" r:id="rId18"/>
    <p:sldId id="339" r:id="rId19"/>
    <p:sldId id="340" r:id="rId20"/>
    <p:sldId id="341" r:id="rId21"/>
    <p:sldId id="342" r:id="rId22"/>
    <p:sldId id="281" r:id="rId23"/>
    <p:sldId id="343" r:id="rId24"/>
    <p:sldId id="344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E0870"/>
    <a:srgbClr val="CCFFFF"/>
    <a:srgbClr val="CCCCFF"/>
    <a:srgbClr val="CC0066"/>
    <a:srgbClr val="9999FF"/>
    <a:srgbClr val="CC99FF"/>
    <a:srgbClr val="FDD903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44" d="100"/>
          <a:sy n="44" d="100"/>
        </p:scale>
        <p:origin x="11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967BE4-0220-4B35-86ED-9B2FC743233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0DC50-5032-497C-B39B-3FEB801D1C41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19C7C-D2B8-4ED1-816C-730375ABF1CC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59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19C7C-D2B8-4ED1-816C-730375ABF1CC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2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6F90-57DB-423C-BB99-8F69D7C873FE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31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FF8F3-E485-4C7F-B1C5-1C22E37D2D82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73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60DC0-97D2-4F12-93FC-62302A5EA6EC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5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72B6-BF24-4ACC-ACF5-B441C54C8CB5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8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28EF2-EB5B-45C6-9622-3276506C2197}" type="slidenum">
              <a:rPr lang="en-US"/>
              <a:pPr/>
              <a:t>25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3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3B1C910B-6AF2-491D-AAA8-7B076B2D025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99BB-7D97-440B-BA5E-AED29644C8F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FED5-527F-43C4-A176-3E4F14A8F64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295A5-D705-45F1-B20D-DAC4084754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CD3252-50DB-4C9B-9B72-BA23499F437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s-ES" smtClean="0"/>
              <a:t>Haga clic en el icono para agregar un gráfico SmartArt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5815B-256D-42A6-88EC-7B9F7FBC516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8AB212-24A8-40E8-8165-20F3AA00BC7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8C0A-CC83-4626-AE78-3957988178C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F3DDE-085F-4729-A1C2-950EA02A63C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48A4-7DFC-4651-90A5-2D05C96F129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A294-EEF0-45E7-9811-B5191F4278B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6BFE-8126-4893-B393-F914F78FF7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8D2F4-8045-44E4-83E1-C8E31B3FE8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77E3-90F3-4566-9053-C73B9187465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4FE7-DFB6-400C-ABEE-FCD43673B6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D80105-CB01-4C94-882B-9FDFC3FA6DF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2636912"/>
            <a:ext cx="6912768" cy="100811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TEMA VII: </a:t>
            </a: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</a:rPr>
              <a:t>BASES MOLECULARES DE LA NUTRICIÓN HUMANA</a:t>
            </a:r>
            <a:endParaRPr lang="es-E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3657402"/>
            <a:ext cx="5660943" cy="1643805"/>
          </a:xfrm>
        </p:spPr>
        <p:txBody>
          <a:bodyPr/>
          <a:lstStyle/>
          <a:p>
            <a:pPr algn="ctr"/>
            <a:r>
              <a:rPr lang="es-ES_tradnl" sz="3600" b="1" dirty="0" smtClean="0"/>
              <a:t>CO </a:t>
            </a:r>
            <a:r>
              <a:rPr lang="es-ES_tradnl" sz="3600" b="1" dirty="0" smtClean="0"/>
              <a:t>15: </a:t>
            </a:r>
            <a:r>
              <a:rPr lang="es-ES_tradnl" sz="3600" b="1" dirty="0" smtClean="0"/>
              <a:t>Los Micronutrientes en la Nutrición</a:t>
            </a:r>
            <a:r>
              <a:rPr lang="es-ES_tradnl" sz="3600" b="1" dirty="0"/>
              <a:t> </a:t>
            </a:r>
            <a:r>
              <a:rPr lang="es-ES_tradnl" sz="3600" b="1" dirty="0" smtClean="0"/>
              <a:t>humana.</a:t>
            </a:r>
            <a:endParaRPr lang="en-US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47664" y="188640"/>
            <a:ext cx="672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METABOLISMO Y NUTRICIÓN</a:t>
            </a:r>
            <a:endParaRPr lang="es-E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6791" y="6237312"/>
            <a:ext cx="4608511" cy="493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/>
              <a:t>Profesor</a:t>
            </a:r>
            <a:r>
              <a:rPr lang="en-US" sz="2000" b="1" dirty="0" smtClean="0"/>
              <a:t>: MSc. Gleymis Venet Cadet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8 Grupo"/>
          <p:cNvGrpSpPr>
            <a:grpSpLocks/>
          </p:cNvGrpSpPr>
          <p:nvPr/>
        </p:nvGrpSpPr>
        <p:grpSpPr bwMode="auto">
          <a:xfrm>
            <a:off x="5076056" y="1799780"/>
            <a:ext cx="3734988" cy="3973940"/>
            <a:chOff x="6325989" y="2181786"/>
            <a:chExt cx="4365824" cy="4646051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6336506" y="2181786"/>
            <a:ext cx="3424721" cy="4646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6" name="Foto de Photo Editor" r:id="rId3" imgW="2857899" imgH="4761905" progId="MSPhotoEd.3">
                    <p:embed/>
                  </p:oleObj>
                </mc:Choice>
                <mc:Fallback>
                  <p:oleObj name="Foto de Photo Editor" r:id="rId3" imgW="2857899" imgH="476190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6506" y="2181786"/>
                          <a:ext cx="3424721" cy="46460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Text Box 3"/>
            <p:cNvSpPr txBox="1">
              <a:spLocks noChangeArrowheads="1"/>
            </p:cNvSpPr>
            <p:nvPr/>
          </p:nvSpPr>
          <p:spPr bwMode="auto">
            <a:xfrm>
              <a:off x="6325989" y="4542638"/>
              <a:ext cx="4365824" cy="225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190" tIns="44595" rIns="89190" bIns="4459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2395" b="1" dirty="0">
                  <a:latin typeface="Comic Sans MS" panose="030F0702030302020204" pitchFamily="66" charset="0"/>
                </a:rPr>
                <a:t>Ceguera nocturna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2395" b="1" dirty="0" err="1">
                  <a:latin typeface="Comic Sans MS" panose="030F0702030302020204" pitchFamily="66" charset="0"/>
                </a:rPr>
                <a:t>Xerosis</a:t>
              </a:r>
              <a:r>
                <a:rPr lang="es-ES_tradnl" sz="2395" b="1" dirty="0">
                  <a:latin typeface="Comic Sans MS" panose="030F0702030302020204" pitchFamily="66" charset="0"/>
                </a:rPr>
                <a:t> conjuntival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2395" b="1" dirty="0" err="1">
                  <a:latin typeface="Comic Sans MS" panose="030F0702030302020204" pitchFamily="66" charset="0"/>
                </a:rPr>
                <a:t>Xerosis</a:t>
              </a:r>
              <a:r>
                <a:rPr lang="es-ES_tradnl" sz="2395" b="1" dirty="0">
                  <a:latin typeface="Comic Sans MS" panose="030F0702030302020204" pitchFamily="66" charset="0"/>
                </a:rPr>
                <a:t> de la córnea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2395" b="1" dirty="0">
                  <a:latin typeface="Comic Sans MS" panose="030F0702030302020204" pitchFamily="66" charset="0"/>
                </a:rPr>
                <a:t>Ulceración de la córnea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endParaRPr lang="es-ES_tradnl" sz="2395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299437" y="1536389"/>
            <a:ext cx="533569" cy="4237331"/>
          </a:xfrm>
          <a:prstGeom prst="downArrow">
            <a:avLst>
              <a:gd name="adj1" fmla="val 50000"/>
              <a:gd name="adj2" fmla="val 21059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190" tIns="44595" rIns="89190" bIns="4459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66356" y="1919163"/>
            <a:ext cx="2742521" cy="26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0" tIns="44595" rIns="89190" bIns="445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737" b="1" dirty="0">
                <a:latin typeface="Comic Sans MS" panose="030F0702030302020204" pitchFamily="66" charset="0"/>
              </a:rPr>
              <a:t>Reservas en disminución</a:t>
            </a:r>
          </a:p>
          <a:p>
            <a:pPr eaLnBrk="1" hangingPunct="1">
              <a:spcBef>
                <a:spcPct val="50000"/>
              </a:spcBef>
            </a:pPr>
            <a:r>
              <a:rPr lang="es-ES" sz="2737" b="1" dirty="0">
                <a:latin typeface="Comic Sans MS" panose="030F0702030302020204" pitchFamily="66" charset="0"/>
              </a:rPr>
              <a:t>Nivel sérico en disminución</a:t>
            </a:r>
          </a:p>
          <a:p>
            <a:pPr eaLnBrk="1" hangingPunct="1">
              <a:spcBef>
                <a:spcPct val="50000"/>
              </a:spcBef>
            </a:pPr>
            <a:r>
              <a:rPr lang="es-ES" sz="2737" b="1" dirty="0" err="1">
                <a:latin typeface="Comic Sans MS" panose="030F0702030302020204" pitchFamily="66" charset="0"/>
              </a:rPr>
              <a:t>Metaplasia</a:t>
            </a:r>
            <a:endParaRPr lang="es-ES" sz="2737" b="1" dirty="0">
              <a:latin typeface="Comic Sans MS" panose="030F0702030302020204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62970"/>
            <a:ext cx="8547298" cy="1037756"/>
          </a:xfrm>
          <a:prstGeom prst="rect">
            <a:avLst/>
          </a:prstGeom>
          <a:noFill/>
        </p:spPr>
        <p:txBody>
          <a:bodyPr lIns="89190" tIns="44595" rIns="89190" bIns="445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079" b="1" dirty="0">
                <a:ln w="11430"/>
                <a:solidFill>
                  <a:srgbClr val="000000"/>
                </a:solidFill>
                <a:latin typeface="Comic Sans MS" pitchFamily="66" charset="0"/>
              </a:rPr>
              <a:t>Trastornos por deficiencia de </a:t>
            </a:r>
          </a:p>
          <a:p>
            <a:pPr algn="ctr">
              <a:defRPr/>
            </a:pPr>
            <a:r>
              <a:rPr lang="es-ES_tradnl" sz="3079" b="1" dirty="0">
                <a:ln w="11430"/>
                <a:solidFill>
                  <a:srgbClr val="000000"/>
                </a:solidFill>
                <a:latin typeface="Comic Sans MS" pitchFamily="66" charset="0"/>
              </a:rPr>
              <a:t>vitamina A</a:t>
            </a:r>
            <a:endParaRPr lang="es-ES" sz="3079" b="1" dirty="0">
              <a:ln w="1143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7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644" y="1635397"/>
            <a:ext cx="7011079" cy="1076643"/>
          </a:xfrm>
        </p:spPr>
        <p:txBody>
          <a:bodyPr/>
          <a:lstStyle/>
          <a:p>
            <a:r>
              <a:rPr lang="es-ES_tradnl" sz="4400" dirty="0" smtClean="0">
                <a:cs typeface="Arial" panose="020B0604020202020204" pitchFamily="34" charset="0"/>
              </a:rPr>
              <a:t>Clasificación:</a:t>
            </a:r>
            <a:endParaRPr lang="es-ES_tradnl" sz="4400" dirty="0"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2265" y="2657409"/>
            <a:ext cx="5273968" cy="574300"/>
          </a:xfrm>
        </p:spPr>
        <p:txBody>
          <a:bodyPr/>
          <a:lstStyle/>
          <a:p>
            <a:r>
              <a:rPr lang="es-ES_tradnl" sz="4000" b="1" dirty="0" err="1" smtClean="0">
                <a:solidFill>
                  <a:schemeClr val="accent1">
                    <a:lumMod val="75000"/>
                  </a:schemeClr>
                </a:solidFill>
              </a:rPr>
              <a:t>Macroelementos</a:t>
            </a:r>
            <a: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9672" y="3878040"/>
            <a:ext cx="5922584" cy="7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190" tIns="44595" rIns="89190" bIns="445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4000" b="1" dirty="0">
                <a:solidFill>
                  <a:srgbClr val="000000"/>
                </a:solidFill>
                <a:latin typeface="+mn-lt"/>
              </a:rPr>
              <a:t>Ca, Cl, Mg, P, K, Na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82502" y="4635972"/>
            <a:ext cx="7298077" cy="57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90" tIns="44595" rIns="89190" bIns="44595"/>
          <a:lstStyle/>
          <a:p>
            <a:pPr marL="457200" indent="-4572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s-ES_tradnl" sz="3079" b="1" dirty="0" err="1">
                <a:solidFill>
                  <a:schemeClr val="accent1">
                    <a:lumMod val="75000"/>
                  </a:schemeClr>
                </a:solidFill>
              </a:rPr>
              <a:t>Microelementos</a:t>
            </a:r>
            <a:r>
              <a:rPr kumimoji="1" lang="es-ES_tradnl" sz="3079" b="1" dirty="0">
                <a:solidFill>
                  <a:schemeClr val="accent1">
                    <a:lumMod val="75000"/>
                  </a:schemeClr>
                </a:solidFill>
              </a:rPr>
              <a:t> u oligoelementos: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454722" y="3370962"/>
            <a:ext cx="6397831" cy="582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9190" tIns="44595" rIns="89190" bIns="445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b="1" dirty="0">
                <a:solidFill>
                  <a:srgbClr val="000000"/>
                </a:solidFill>
                <a:latin typeface="Bookman Old Style" pitchFamily="18" charset="0"/>
              </a:rPr>
              <a:t>Se requieren &gt; 100 mg/día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479672" y="5183596"/>
            <a:ext cx="5563788" cy="5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9190" tIns="44595" rIns="89190" bIns="445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Se requieren &lt; 100 mg/día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502931" y="5704544"/>
            <a:ext cx="6468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3600" b="1" dirty="0">
                <a:solidFill>
                  <a:srgbClr val="000000"/>
                </a:solidFill>
              </a:rPr>
              <a:t>Cr, Co, I, Fe, Mn, Mo, Se y Zn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1282502" y="284942"/>
            <a:ext cx="7011079" cy="10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s-ES_tradnl" sz="4400" kern="0" dirty="0" smtClean="0">
                <a:cs typeface="Arial" panose="020B0604020202020204" pitchFamily="34" charset="0"/>
              </a:rPr>
              <a:t>Minerales en la dieta </a:t>
            </a:r>
            <a:endParaRPr lang="es-ES_tradnl" sz="4400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2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1000"/>
      <p:bldP spid="15365" grpId="0" autoUpdateAnimBg="0"/>
      <p:bldP spid="15369" grpId="0" autoUpdateAnimBg="0"/>
      <p:bldP spid="15371" grpId="0" autoUpdateAnimBg="0"/>
      <p:bldP spid="15372" grpId="0" autoUpdateAnimBg="0"/>
      <p:bldP spid="9" grpId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 Mineral esencial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2444" y="1609177"/>
            <a:ext cx="7772739" cy="1728651"/>
          </a:xfrm>
        </p:spPr>
        <p:txBody>
          <a:bodyPr/>
          <a:lstStyle/>
          <a:p>
            <a:pPr algn="just">
              <a:buSzPct val="80000"/>
              <a:buFont typeface="Wingdings" panose="05000000000000000000" pitchFamily="2" charset="2"/>
              <a:buChar char="v"/>
            </a:pPr>
            <a:r>
              <a:rPr lang="es-ES_tradnl" sz="2800" b="1" dirty="0">
                <a:cs typeface="Arial" panose="020B0604020202020204" pitchFamily="34" charset="0"/>
              </a:rPr>
              <a:t>Su ingestión insuficiente produce deficiencias funcionales , las que pueden revertirse cuando el elemento recupera su nivel fisiológico normal.</a:t>
            </a:r>
          </a:p>
        </p:txBody>
      </p:sp>
      <p:sp>
        <p:nvSpPr>
          <p:cNvPr id="16390" name="Rectangle 6" descr="Papel bouquet"/>
          <p:cNvSpPr>
            <a:spLocks noChangeArrowheads="1"/>
          </p:cNvSpPr>
          <p:nvPr/>
        </p:nvSpPr>
        <p:spPr bwMode="auto">
          <a:xfrm>
            <a:off x="1272445" y="3337828"/>
            <a:ext cx="7772739" cy="9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0" tIns="44595" rIns="89190" bIns="44595"/>
          <a:lstStyle>
            <a:lvl1pPr marL="390525" indent="-390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kumimoji="1" lang="es-ES_tradnl" sz="2800" b="1" dirty="0">
                <a:latin typeface="+mn-lt"/>
              </a:rPr>
              <a:t>El </a:t>
            </a:r>
            <a:r>
              <a:rPr kumimoji="1" lang="es-ES_tradnl" sz="2800" b="1" dirty="0" smtClean="0">
                <a:latin typeface="+mn-lt"/>
              </a:rPr>
              <a:t>organismo </a:t>
            </a:r>
            <a:r>
              <a:rPr kumimoji="1" lang="es-ES_tradnl" sz="2800" b="1" dirty="0">
                <a:latin typeface="+mn-lt"/>
              </a:rPr>
              <a:t>no  puede crecer ni completar su ciclo vital sin este elemento </a:t>
            </a:r>
          </a:p>
        </p:txBody>
      </p:sp>
      <p:sp>
        <p:nvSpPr>
          <p:cNvPr id="16392" name="Rectangle 8" descr="Papel bouquet"/>
          <p:cNvSpPr>
            <a:spLocks noChangeArrowheads="1"/>
          </p:cNvSpPr>
          <p:nvPr/>
        </p:nvSpPr>
        <p:spPr bwMode="auto">
          <a:xfrm>
            <a:off x="1272446" y="4298756"/>
            <a:ext cx="7772739" cy="7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0" tIns="44595" rIns="89190" bIns="44595"/>
          <a:lstStyle>
            <a:lvl1pPr marL="390525" indent="-390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kumimoji="1" lang="es-ES_tradnl" sz="2800" b="1" dirty="0">
                <a:latin typeface="+mn-lt"/>
              </a:rPr>
              <a:t>Posee  una incidencia directa sobre el organismo y está involucrado en sus procesos metabólicos.</a:t>
            </a:r>
          </a:p>
        </p:txBody>
      </p:sp>
      <p:sp>
        <p:nvSpPr>
          <p:cNvPr id="16393" name="Rectangle 9" descr="Papel bouquet"/>
          <p:cNvSpPr>
            <a:spLocks noChangeArrowheads="1"/>
          </p:cNvSpPr>
          <p:nvPr/>
        </p:nvSpPr>
        <p:spPr bwMode="auto">
          <a:xfrm>
            <a:off x="1272446" y="5733256"/>
            <a:ext cx="7772739" cy="10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0" tIns="44595" rIns="89190" bIns="44595"/>
          <a:lstStyle>
            <a:lvl1pPr marL="390525" indent="-390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</a:pPr>
            <a:r>
              <a:rPr kumimoji="1" lang="es-ES_tradnl" sz="2800" b="1" dirty="0">
                <a:latin typeface="+mn-lt"/>
              </a:rPr>
              <a:t>Su efecto no puede ser logrado totalmente por ningún otro elemento.</a:t>
            </a:r>
          </a:p>
        </p:txBody>
      </p:sp>
    </p:spTree>
    <p:extLst>
      <p:ext uri="{BB962C8B-B14F-4D97-AF65-F5344CB8AC3E}">
        <p14:creationId xmlns:p14="http://schemas.microsoft.com/office/powerpoint/2010/main" val="34210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2000"/>
      <p:bldP spid="16390" grpId="0"/>
      <p:bldP spid="16392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40229"/>
          </a:xfrm>
        </p:spPr>
        <p:txBody>
          <a:bodyPr/>
          <a:lstStyle/>
          <a:p>
            <a:r>
              <a:rPr lang="es-ES" dirty="0" smtClean="0"/>
              <a:t>Funciones de los minerales.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6350" y="1412776"/>
            <a:ext cx="3629025" cy="5373216"/>
          </a:xfrm>
        </p:spPr>
        <p:txBody>
          <a:bodyPr/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Ca</a:t>
            </a:r>
            <a:r>
              <a:rPr lang="es-ES" sz="2400" b="1" dirty="0" smtClean="0"/>
              <a:t>:</a:t>
            </a:r>
            <a:r>
              <a:rPr lang="es-ES" sz="2400" dirty="0" smtClean="0"/>
              <a:t> </a:t>
            </a:r>
            <a:r>
              <a:rPr lang="es-ES_tradnl" sz="2400" b="1" dirty="0"/>
              <a:t>Confieren dureza y rigidez a los </a:t>
            </a:r>
            <a:r>
              <a:rPr lang="es-ES_tradnl" sz="2400" b="1" dirty="0" smtClean="0"/>
              <a:t>tejidos, participa en la coagulación de la sangre y la contracción muscular, así como en la excitabilidad de las células nerviosas.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Fe y I</a:t>
            </a:r>
            <a:r>
              <a:rPr lang="es-ES_tradnl" sz="2400" b="1" dirty="0" smtClean="0"/>
              <a:t>:</a:t>
            </a:r>
            <a:r>
              <a:rPr lang="es-ES_tradnl" sz="2400" b="1" dirty="0" smtClean="0">
                <a:latin typeface="Arial" charset="0"/>
              </a:rPr>
              <a:t>Importantes </a:t>
            </a:r>
            <a:r>
              <a:rPr lang="es-ES_tradnl" sz="2400" b="1" dirty="0">
                <a:latin typeface="Arial" charset="0"/>
              </a:rPr>
              <a:t>funciones fisiológicas </a:t>
            </a:r>
            <a:r>
              <a:rPr lang="es-ES_tradnl" sz="2400" b="1" dirty="0" smtClean="0">
                <a:latin typeface="Arial" charset="0"/>
              </a:rPr>
              <a:t>específicas.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292080" y="1484784"/>
            <a:ext cx="3629025" cy="4525963"/>
          </a:xfrm>
        </p:spPr>
        <p:txBody>
          <a:bodyPr/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Cu, Zn, Mo, Mg</a:t>
            </a:r>
            <a:r>
              <a:rPr lang="es-ES" sz="2400" b="1" dirty="0" smtClean="0"/>
              <a:t>: Intervienen en la actividad de diferentes enzimas.</a:t>
            </a:r>
          </a:p>
          <a:p>
            <a:r>
              <a:rPr lang="es-ES" sz="2400" b="1" dirty="0" smtClean="0">
                <a:solidFill>
                  <a:srgbClr val="C00000"/>
                </a:solidFill>
              </a:rPr>
              <a:t>Na, K y P</a:t>
            </a:r>
            <a:r>
              <a:rPr lang="es-ES" sz="2400" b="1" dirty="0" smtClean="0"/>
              <a:t>: contribuyen al equilibrio ácidos-básico.</a:t>
            </a:r>
          </a:p>
          <a:p>
            <a:r>
              <a:rPr lang="es-ES_tradnl" sz="2400" b="1" dirty="0">
                <a:solidFill>
                  <a:srgbClr val="C00000"/>
                </a:solidFill>
                <a:latin typeface="Arial" charset="0"/>
              </a:rPr>
              <a:t>Na, Cl y K: </a:t>
            </a:r>
            <a:r>
              <a:rPr lang="es-ES_tradnl" sz="2400" b="1" dirty="0">
                <a:latin typeface="Arial" charset="0"/>
              </a:rPr>
              <a:t>Participan en el mantenimiento de la presión osmótica </a:t>
            </a:r>
            <a:endParaRPr lang="es-ES" sz="2400" dirty="0"/>
          </a:p>
          <a:p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22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926" y="353617"/>
            <a:ext cx="6656784" cy="762000"/>
          </a:xfrm>
        </p:spPr>
        <p:txBody>
          <a:bodyPr/>
          <a:lstStyle/>
          <a:p>
            <a:r>
              <a:rPr lang="es-ES" sz="4400" dirty="0" smtClean="0"/>
              <a:t>Minerales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4427" y="1412777"/>
            <a:ext cx="7410450" cy="2520279"/>
          </a:xfrm>
        </p:spPr>
        <p:txBody>
          <a:bodyPr/>
          <a:lstStyle/>
          <a:p>
            <a:pPr algn="just"/>
            <a:r>
              <a:rPr lang="es-ES" b="1" dirty="0">
                <a:cs typeface="Times New Roman" panose="02020603050405020304" pitchFamily="18" charset="0"/>
              </a:rPr>
              <a:t>La mayor parte de los minerales </a:t>
            </a:r>
            <a:r>
              <a:rPr lang="es-ES" b="1" dirty="0" smtClean="0">
                <a:cs typeface="Times New Roman" panose="02020603050405020304" pitchFamily="18" charset="0"/>
              </a:rPr>
              <a:t>(con </a:t>
            </a:r>
            <a:r>
              <a:rPr lang="es-ES" b="1" dirty="0">
                <a:cs typeface="Times New Roman" panose="02020603050405020304" pitchFamily="18" charset="0"/>
              </a:rPr>
              <a:t>excepción del Na y el K)    forman sales   y   otros   compuestos insolubles, por tanto no se absorben  fácilmente</a:t>
            </a:r>
            <a:r>
              <a:rPr lang="es-ES" b="1" dirty="0" smtClean="0">
                <a:cs typeface="Times New Roman" panose="02020603050405020304" pitchFamily="18" charset="0"/>
              </a:rPr>
              <a:t>.</a:t>
            </a:r>
            <a:endParaRPr lang="es-ES" b="1" dirty="0"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008" y="4213841"/>
            <a:ext cx="8964488" cy="5760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s-ES" sz="2800" b="1" kern="0" dirty="0">
                <a:solidFill>
                  <a:schemeClr val="tx1"/>
                </a:solidFill>
              </a:rPr>
              <a:t>Sus concentraciones corporales se regulan por: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59560" y="57683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kern="0" dirty="0" smtClean="0"/>
              <a:t>Los niveles de absorción y excreción </a:t>
            </a:r>
            <a:endParaRPr lang="es-ES_tradnl" sz="2800" b="1" kern="0" dirty="0"/>
          </a:p>
        </p:txBody>
      </p:sp>
      <p:sp>
        <p:nvSpPr>
          <p:cNvPr id="6" name="Flecha abajo 5"/>
          <p:cNvSpPr/>
          <p:nvPr/>
        </p:nvSpPr>
        <p:spPr>
          <a:xfrm>
            <a:off x="4547336" y="4789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Absorción y Excreción:</a:t>
            </a:r>
            <a:endParaRPr lang="en-US" sz="4400" dirty="0"/>
          </a:p>
        </p:txBody>
      </p:sp>
      <p:grpSp>
        <p:nvGrpSpPr>
          <p:cNvPr id="4" name="Grupo 3"/>
          <p:cNvGrpSpPr/>
          <p:nvPr/>
        </p:nvGrpSpPr>
        <p:grpSpPr>
          <a:xfrm>
            <a:off x="1180585" y="1934782"/>
            <a:ext cx="4082843" cy="4529080"/>
            <a:chOff x="1266011" y="2057400"/>
            <a:chExt cx="4082843" cy="4529080"/>
          </a:xfrm>
        </p:grpSpPr>
        <p:sp>
          <p:nvSpPr>
            <p:cNvPr id="20484" name="AutoShape 4"/>
            <p:cNvSpPr>
              <a:spLocks noChangeArrowheads="1"/>
            </p:cNvSpPr>
            <p:nvPr/>
          </p:nvSpPr>
          <p:spPr bwMode="ltGray">
            <a:xfrm>
              <a:off x="2794000" y="2057400"/>
              <a:ext cx="2554854" cy="4529080"/>
            </a:xfrm>
            <a:prstGeom prst="upArrow">
              <a:avLst>
                <a:gd name="adj1" fmla="val 56361"/>
                <a:gd name="adj2" fmla="val 7833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0" lon="191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gray">
            <a:xfrm>
              <a:off x="1365249" y="2402430"/>
              <a:ext cx="3136971" cy="1095922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gray">
            <a:xfrm>
              <a:off x="1284852" y="3708950"/>
              <a:ext cx="2944060" cy="97656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gray">
            <a:xfrm>
              <a:off x="1331065" y="4896111"/>
              <a:ext cx="2852704" cy="142001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2" name="Text Box 38"/>
            <p:cNvSpPr txBox="1">
              <a:spLocks noChangeArrowheads="1"/>
            </p:cNvSpPr>
            <p:nvPr/>
          </p:nvSpPr>
          <p:spPr bwMode="gray">
            <a:xfrm>
              <a:off x="1475933" y="2403564"/>
              <a:ext cx="309507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ES" sz="2400" b="1" dirty="0">
                  <a:latin typeface="Century Gothic" panose="020B0502020202020204" pitchFamily="34" charset="0"/>
                </a:rPr>
                <a:t>Bilis ( Zn), Cr y Mn )</a:t>
              </a:r>
            </a:p>
            <a:p>
              <a:pPr algn="ctr">
                <a:spcBef>
                  <a:spcPts val="0"/>
                </a:spcBef>
              </a:pPr>
              <a:r>
                <a:rPr lang="es-ES" sz="2400" b="1" dirty="0">
                  <a:latin typeface="Century Gothic" panose="020B0502020202020204" pitchFamily="34" charset="0"/>
                </a:rPr>
                <a:t>Heces ( Ca, P )</a:t>
              </a:r>
            </a:p>
            <a:p>
              <a:pPr algn="ctr">
                <a:spcBef>
                  <a:spcPts val="0"/>
                </a:spcBef>
              </a:pPr>
              <a:r>
                <a:rPr lang="es-ES" sz="2400" b="1" dirty="0">
                  <a:latin typeface="Century Gothic" panose="020B0502020202020204" pitchFamily="34" charset="0"/>
                </a:rPr>
                <a:t>Sudor ( Zn, Cl)</a:t>
              </a:r>
            </a:p>
          </p:txBody>
        </p:sp>
        <p:sp>
          <p:nvSpPr>
            <p:cNvPr id="20493" name="Text Box 38"/>
            <p:cNvSpPr txBox="1">
              <a:spLocks noChangeArrowheads="1"/>
            </p:cNvSpPr>
            <p:nvPr/>
          </p:nvSpPr>
          <p:spPr bwMode="gray">
            <a:xfrm>
              <a:off x="1284852" y="3749459"/>
              <a:ext cx="286982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/>
                <a:t>También en jugos digestivos ( Zn)</a:t>
              </a:r>
            </a:p>
          </p:txBody>
        </p:sp>
        <p:sp>
          <p:nvSpPr>
            <p:cNvPr id="20494" name="Text Box 38"/>
            <p:cNvSpPr txBox="1">
              <a:spLocks noChangeArrowheads="1"/>
            </p:cNvSpPr>
            <p:nvPr/>
          </p:nvSpPr>
          <p:spPr bwMode="gray">
            <a:xfrm>
              <a:off x="1266011" y="5035026"/>
              <a:ext cx="282724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>
                  <a:latin typeface="Century Gothic" panose="020B0502020202020204" pitchFamily="34" charset="0"/>
                </a:rPr>
                <a:t>La mayor parte se excreta por los riñones ( N, K )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820119" y="2302341"/>
            <a:ext cx="4072362" cy="4221663"/>
            <a:chOff x="7524328" y="2086401"/>
            <a:chExt cx="4344988" cy="4221663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ltGray">
            <a:xfrm>
              <a:off x="7524328" y="2086401"/>
              <a:ext cx="2389187" cy="4221663"/>
            </a:xfrm>
            <a:prstGeom prst="downArrow">
              <a:avLst>
                <a:gd name="adj1" fmla="val 65009"/>
                <a:gd name="adj2" fmla="val 5790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gray">
            <a:xfrm>
              <a:off x="8979364" y="4197232"/>
              <a:ext cx="2326332" cy="74798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gray">
            <a:xfrm>
              <a:off x="8898710" y="5064019"/>
              <a:ext cx="2332872" cy="76745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7997315" y="2114145"/>
              <a:ext cx="3779220" cy="1869237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999"/>
              </a:srgbClr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5" name="Text Box 38"/>
            <p:cNvSpPr txBox="1">
              <a:spLocks noChangeArrowheads="1"/>
            </p:cNvSpPr>
            <p:nvPr/>
          </p:nvSpPr>
          <p:spPr bwMode="gray">
            <a:xfrm>
              <a:off x="7997316" y="2272042"/>
              <a:ext cx="3872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s-ES_tradnl" sz="2400" b="1" dirty="0">
                  <a:cs typeface="Arial" pitchFamily="34" charset="0"/>
                </a:rPr>
                <a:t>Requieren para su absorción de proteínas transportadoras específicas.</a:t>
              </a:r>
            </a:p>
          </p:txBody>
        </p:sp>
        <p:sp>
          <p:nvSpPr>
            <p:cNvPr id="20496" name="Text Box 38"/>
            <p:cNvSpPr txBox="1">
              <a:spLocks noChangeArrowheads="1"/>
            </p:cNvSpPr>
            <p:nvPr/>
          </p:nvSpPr>
          <p:spPr bwMode="gray">
            <a:xfrm>
              <a:off x="9105528" y="4353174"/>
              <a:ext cx="24355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2400" b="1" dirty="0" err="1" smtClean="0"/>
                <a:t>Transferrinas</a:t>
              </a:r>
              <a:r>
                <a:rPr lang="es-ES" sz="2400" b="1" dirty="0" smtClean="0"/>
                <a:t> </a:t>
              </a:r>
              <a:endParaRPr lang="es-E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497" name="Text Box 38"/>
            <p:cNvSpPr txBox="1">
              <a:spLocks noChangeArrowheads="1"/>
            </p:cNvSpPr>
            <p:nvPr/>
          </p:nvSpPr>
          <p:spPr bwMode="gray">
            <a:xfrm>
              <a:off x="9105528" y="5239373"/>
              <a:ext cx="18939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" sz="2400" b="1" dirty="0" smtClean="0">
                  <a:latin typeface="Century Gothic" panose="020B0502020202020204" pitchFamily="34" charset="0"/>
                </a:rPr>
                <a:t>Globulinas </a:t>
              </a:r>
              <a:endParaRPr lang="en-US" sz="240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01" y="343661"/>
            <a:ext cx="649605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 smtClean="0"/>
              <a:t>DEFICIENCIA DEL CALCIO: </a:t>
            </a:r>
            <a:endParaRPr lang="es-E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043608" y="2181683"/>
            <a:ext cx="792088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1077" indent="-391077" algn="just">
              <a:buSzPct val="100000"/>
              <a:buFont typeface="Wingdings" pitchFamily="2" charset="2"/>
              <a:buChar char="v"/>
              <a:defRPr/>
            </a:pPr>
            <a:r>
              <a:rPr kumimoji="1" lang="es-ES_tradnl" sz="2800" b="1" dirty="0">
                <a:cs typeface="Arial" pitchFamily="34" charset="0"/>
              </a:rPr>
              <a:t>Hipocalcemia. Trastornos nerviosos y musculares: tetania (fibras nerviosas periféricas se vuelven muy excitables y se descargan espontáneamente iniciando salvas de impulsos nerviosos que pasan a los músculos esqueléticos periféricos provocando contracción muscular tetánica</a:t>
            </a:r>
            <a:r>
              <a:rPr kumimoji="1" lang="es-ES_tradnl" sz="2800" b="1" dirty="0" smtClean="0">
                <a:cs typeface="Arial" pitchFamily="34" charset="0"/>
              </a:rPr>
              <a:t>.</a:t>
            </a:r>
            <a:endParaRPr kumimoji="1" lang="es-ES_tradnl" sz="2800" b="1" dirty="0">
              <a:cs typeface="Arial" pitchFamily="34" charset="0"/>
            </a:endParaRPr>
          </a:p>
          <a:p>
            <a:pPr marL="391077" indent="-391077" algn="just">
              <a:buSzPct val="100000"/>
              <a:buFont typeface="Wingdings" pitchFamily="2" charset="2"/>
              <a:buChar char="v"/>
              <a:defRPr/>
            </a:pPr>
            <a:r>
              <a:rPr kumimoji="1" lang="es-ES_tradnl" sz="2800" b="1" dirty="0">
                <a:cs typeface="Arial" pitchFamily="34" charset="0"/>
              </a:rPr>
              <a:t> Hipercalcemia. Rara. Se presenta en  hiperparatiroidismo</a:t>
            </a:r>
            <a:r>
              <a:rPr kumimoji="1" lang="es-ES_tradnl" sz="2800" b="1" dirty="0" smtClean="0">
                <a:cs typeface="Arial" pitchFamily="34" charset="0"/>
              </a:rPr>
              <a:t>.</a:t>
            </a:r>
            <a:endParaRPr kumimoji="1" lang="es-ES" sz="2800" b="1" dirty="0">
              <a:cs typeface="Arial" pitchFamily="34" charset="0"/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1043608" y="1124743"/>
            <a:ext cx="4987263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/>
              <a:t>Raquitismo en niños, </a:t>
            </a:r>
          </a:p>
          <a:p>
            <a:pPr algn="ctr" eaLnBrk="1" hangingPunct="1"/>
            <a:r>
              <a:rPr lang="es-ES" sz="3200" b="1" dirty="0"/>
              <a:t>En adultos osteomalacia</a:t>
            </a:r>
          </a:p>
        </p:txBody>
      </p:sp>
      <p:pic>
        <p:nvPicPr>
          <p:cNvPr id="9" name="Picture 6" descr="más raquit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51" y="264072"/>
            <a:ext cx="2179637" cy="20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76350" y="314069"/>
            <a:ext cx="6496050" cy="762000"/>
          </a:xfrm>
        </p:spPr>
        <p:txBody>
          <a:bodyPr/>
          <a:lstStyle/>
          <a:p>
            <a:r>
              <a:rPr lang="es-ES" dirty="0" smtClean="0"/>
              <a:t>Deficiencia del Iodo: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31887" y="1077950"/>
            <a:ext cx="8784976" cy="559140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s-ES" sz="2800" b="1" dirty="0"/>
              <a:t>Forma parte de las hormonas </a:t>
            </a:r>
            <a:r>
              <a:rPr lang="es-ES" sz="2800" b="1" dirty="0" smtClean="0"/>
              <a:t>tiroideas.</a:t>
            </a:r>
            <a:endParaRPr lang="es-ES" sz="2800" b="1" dirty="0"/>
          </a:p>
          <a:p>
            <a:pPr algn="just"/>
            <a:r>
              <a:rPr lang="es-ES" sz="2800" b="1" dirty="0" smtClean="0"/>
              <a:t>Su </a:t>
            </a:r>
            <a:r>
              <a:rPr lang="es-ES" sz="2800" b="1" dirty="0"/>
              <a:t>deficiencia tiene importantes consecuencias para el desarrollo embrionario como para el post natal.</a:t>
            </a:r>
          </a:p>
          <a:p>
            <a:pPr algn="just"/>
            <a:r>
              <a:rPr lang="es-ES" sz="2800" b="1" dirty="0"/>
              <a:t>El recién nacido  provoca alteraciones irreversibles del crecimiento.</a:t>
            </a:r>
          </a:p>
          <a:p>
            <a:pPr algn="just"/>
            <a:r>
              <a:rPr lang="es-ES" sz="2800" b="1" dirty="0"/>
              <a:t>Es la causa más prevalente de retraso mental evitable en el mundo</a:t>
            </a:r>
          </a:p>
          <a:p>
            <a:pPr algn="just"/>
            <a:r>
              <a:rPr lang="es-ES" sz="2800" b="1" dirty="0"/>
              <a:t>En niños produce cretinismo (afecta a hijos de madres con deficiencia de yodo y a menudo bocio</a:t>
            </a:r>
          </a:p>
          <a:p>
            <a:pPr algn="just"/>
            <a:r>
              <a:rPr lang="es-ES" sz="2800" b="1" dirty="0"/>
              <a:t>En adultos bocio (puede ser endémico).</a:t>
            </a:r>
          </a:p>
          <a:p>
            <a:pPr algn="just"/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0229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1331640" y="300898"/>
            <a:ext cx="7354821" cy="887925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Deficiencia de yodo</a:t>
            </a:r>
          </a:p>
        </p:txBody>
      </p:sp>
      <p:pic>
        <p:nvPicPr>
          <p:cNvPr id="3" name="Picture 2" descr="21152546HIMALAYANGO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91" y="1278430"/>
            <a:ext cx="4181666" cy="27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09050" y="4270851"/>
            <a:ext cx="39015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_tradnl" sz="2800" b="1" dirty="0"/>
              <a:t>Bocio endémico en  mujeres del área del </a:t>
            </a:r>
          </a:p>
          <a:p>
            <a:pPr algn="just" eaLnBrk="1" hangingPunct="1"/>
            <a:r>
              <a:rPr lang="es-ES_tradnl" sz="2800" b="1" dirty="0"/>
              <a:t>Himalaya.</a:t>
            </a:r>
            <a:endParaRPr lang="es-ES" sz="2800" b="1" dirty="0"/>
          </a:p>
        </p:txBody>
      </p:sp>
      <p:pic>
        <p:nvPicPr>
          <p:cNvPr id="6" name="Picture 3" descr="1012Cline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0" y="1148093"/>
            <a:ext cx="3649454" cy="28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013Cline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7" y="4001944"/>
            <a:ext cx="1965926" cy="25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393100" y="4270851"/>
            <a:ext cx="1962397" cy="9347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737" b="1" dirty="0"/>
              <a:t> Niño con </a:t>
            </a:r>
          </a:p>
          <a:p>
            <a:pPr algn="ctr" eaLnBrk="1" hangingPunct="1"/>
            <a:r>
              <a:rPr lang="es-ES" sz="2737" b="1" dirty="0"/>
              <a:t>cretinismo</a:t>
            </a:r>
          </a:p>
        </p:txBody>
      </p:sp>
    </p:spTree>
    <p:extLst>
      <p:ext uri="{BB962C8B-B14F-4D97-AF65-F5344CB8AC3E}">
        <p14:creationId xmlns:p14="http://schemas.microsoft.com/office/powerpoint/2010/main" val="28114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932" y="1845284"/>
            <a:ext cx="7772739" cy="16523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_tradnl" sz="2395" b="1" dirty="0"/>
              <a:t>Necesario para la síntesis de Hemoglobina y otras hemoproteínas  imprescindibles para la vida como los citocromos, la mioglobina, las catalasas y las </a:t>
            </a:r>
            <a:r>
              <a:rPr lang="es-ES_tradnl" sz="2395" b="1" dirty="0" err="1"/>
              <a:t>peroxidasas</a:t>
            </a:r>
            <a:endParaRPr lang="es-ES" sz="2395" b="1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_tradnl" sz="5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Hierro</a:t>
            </a:r>
            <a:endParaRPr lang="es-ES" sz="54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 rot="10800000" flipV="1">
            <a:off x="661193" y="3484059"/>
            <a:ext cx="8078218" cy="336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9" tIns="44590" rIns="89179" bIns="44590"/>
          <a:lstStyle/>
          <a:p>
            <a:pPr marL="445933" indent="-445933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2395" b="1" kern="0" dirty="0">
                <a:latin typeface="+mn-lt"/>
              </a:rPr>
              <a:t>La ferritina (almacena Fe en todas las células en hígado y médula ósea en elevadas concentraciones).</a:t>
            </a:r>
          </a:p>
          <a:p>
            <a:pPr marL="445933" indent="-445933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2395" b="1" kern="0" dirty="0"/>
              <a:t>La </a:t>
            </a:r>
            <a:r>
              <a:rPr lang="es-ES_tradnl" sz="2395" b="1" kern="0" dirty="0" err="1"/>
              <a:t>transferrina</a:t>
            </a:r>
            <a:r>
              <a:rPr lang="es-ES_tradnl" sz="2395" b="1" kern="0" dirty="0"/>
              <a:t> que es la principal proteína transportadora de Fe en el plasma</a:t>
            </a:r>
          </a:p>
          <a:p>
            <a:pPr marL="445933" indent="-445933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2395" b="1" kern="0" dirty="0">
                <a:latin typeface="+mn-lt"/>
              </a:rPr>
              <a:t>La hemosiderina (forma desnaturalizada de la ferritina se almacena sólo en condiciones anormales por ej. En transfusiones repetidas.</a:t>
            </a:r>
          </a:p>
          <a:p>
            <a:pPr marL="445933" indent="-445933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s-ES_tradnl" sz="2395" b="1" kern="0" dirty="0">
              <a:latin typeface="+mn-lt"/>
            </a:endParaRPr>
          </a:p>
          <a:p>
            <a:pPr marL="445933" indent="-445933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s-ES" sz="2395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9910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1000"/>
      <p:bldP spid="70660" grpId="0" autoUpdateAnimBg="0"/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41250" y="1450113"/>
            <a:ext cx="6926138" cy="195281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</a:t>
            </a:r>
            <a:r>
              <a:rPr lang="en-US" dirty="0" smtClean="0"/>
              <a:t>: 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115616" y="1487669"/>
            <a:ext cx="1472712" cy="1647415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1684804" y="1823081"/>
            <a:ext cx="327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608613" y="1518580"/>
            <a:ext cx="63587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/>
              <a:t>Vitaminas. Concepto. Clasificación</a:t>
            </a:r>
            <a:r>
              <a:rPr lang="es-E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/>
              <a:t>Estructura. funciones, fuentes y estado carencial de las vitaminas </a:t>
            </a:r>
            <a:r>
              <a:rPr lang="es-ES" sz="2800" b="1" dirty="0" smtClean="0"/>
              <a:t>hidrosolubles y liposolubles.</a:t>
            </a:r>
            <a:endParaRPr lang="es-ES" sz="2800" b="1" dirty="0"/>
          </a:p>
          <a:p>
            <a:pPr>
              <a:defRPr/>
            </a:pPr>
            <a:endParaRPr lang="es-ES" sz="2800" b="1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90502" y="3717006"/>
            <a:ext cx="6451705" cy="224676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158651" y="3946331"/>
            <a:ext cx="1517628" cy="1788118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1744427" y="4378725"/>
            <a:ext cx="346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676279" y="3717007"/>
            <a:ext cx="56560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/>
              <a:t>Minerales</a:t>
            </a:r>
            <a:r>
              <a:rPr lang="es-ES" sz="2800" b="1" dirty="0"/>
              <a:t>. Clasificación y funciones</a:t>
            </a:r>
            <a:r>
              <a:rPr lang="es-E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b="1" dirty="0" smtClean="0"/>
              <a:t>Características </a:t>
            </a:r>
            <a:r>
              <a:rPr lang="es-ES" sz="2800" b="1" dirty="0"/>
              <a:t>generales del metabolismo de la vitamina A y el hierro. </a:t>
            </a:r>
          </a:p>
        </p:txBody>
      </p:sp>
    </p:spTree>
    <p:extLst>
      <p:ext uri="{BB962C8B-B14F-4D97-AF65-F5344CB8AC3E}">
        <p14:creationId xmlns:p14="http://schemas.microsoft.com/office/powerpoint/2010/main" val="39323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/>
              <a:t>Hierro </a:t>
            </a:r>
            <a:endParaRPr lang="es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L:\OM Metabolismo y Nutrición\Imágenes 13 alimentos\hierro-animal-veg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5"/>
          <a:stretch>
            <a:fillRect/>
          </a:stretch>
        </p:blipFill>
        <p:spPr bwMode="auto">
          <a:xfrm>
            <a:off x="120141" y="1465263"/>
            <a:ext cx="8916355" cy="39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:\OM Metabolismo y Nutrición\Imágenes 13 alimentos\carnes var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1" y="4051689"/>
            <a:ext cx="175174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:\OM Metabolismo y Nutrición\Imágenes 13 alimentos\huev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55" y="4054558"/>
            <a:ext cx="1493863" cy="13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:\OM Metabolismo y Nutrición\Imágenes 13 alimentos\Pesc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92" y="4051689"/>
            <a:ext cx="1249363" cy="139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763398" y="5580161"/>
            <a:ext cx="73340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 dirty="0"/>
              <a:t>Mujeres de 18 a 60 años: 20 mg/día</a:t>
            </a:r>
          </a:p>
          <a:p>
            <a:pPr eaLnBrk="1" hangingPunct="1"/>
            <a:r>
              <a:rPr lang="es-ES" sz="3200" b="1" dirty="0" smtClean="0"/>
              <a:t>Hombres </a:t>
            </a:r>
            <a:r>
              <a:rPr lang="es-ES" sz="3200" b="1" dirty="0"/>
              <a:t>de 18 a 60 años   14 mg/día</a:t>
            </a:r>
          </a:p>
        </p:txBody>
      </p:sp>
    </p:spTree>
    <p:extLst>
      <p:ext uri="{BB962C8B-B14F-4D97-AF65-F5344CB8AC3E}">
        <p14:creationId xmlns:p14="http://schemas.microsoft.com/office/powerpoint/2010/main" val="26643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L:\OM Metabolismo y Nutrición\Imagenes minerales\vitamin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22115"/>
          <a:stretch>
            <a:fillRect/>
          </a:stretch>
        </p:blipFill>
        <p:spPr bwMode="auto">
          <a:xfrm>
            <a:off x="6386094" y="2047746"/>
            <a:ext cx="1143170" cy="11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9" descr="L:\OM Metabolismo y Nutrición\Imágenes vitaminas\taza de caf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7384" r="21053" b="7715"/>
          <a:stretch>
            <a:fillRect/>
          </a:stretch>
        </p:blipFill>
        <p:spPr bwMode="auto">
          <a:xfrm>
            <a:off x="3702391" y="5661248"/>
            <a:ext cx="2001226" cy="107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L:\OM Metabolismo y Nutrición\Imágenes vitaminas\taza-de-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0871" r="6285" b="15034"/>
          <a:stretch>
            <a:fillRect/>
          </a:stretch>
        </p:blipFill>
        <p:spPr bwMode="auto">
          <a:xfrm>
            <a:off x="6375233" y="5170808"/>
            <a:ext cx="2308062" cy="13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L:\OM Metabolismo y Nutrición\Imágenes vitaminas\Vitamina-C-alimen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04" y="2047746"/>
            <a:ext cx="1213769" cy="12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2 Marcador de contenido"/>
          <p:cNvSpPr>
            <a:spLocks noGrp="1"/>
          </p:cNvSpPr>
          <p:nvPr>
            <p:ph idx="1"/>
          </p:nvPr>
        </p:nvSpPr>
        <p:spPr>
          <a:xfrm>
            <a:off x="1135854" y="1484784"/>
            <a:ext cx="7920790" cy="5032846"/>
          </a:xfrm>
        </p:spPr>
        <p:txBody>
          <a:bodyPr/>
          <a:lstStyle/>
          <a:p>
            <a:pPr algn="just"/>
            <a:r>
              <a:rPr lang="es-ES" b="1" dirty="0"/>
              <a:t>Potenciadores: la vitamina C y la vitamina A 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r>
              <a:rPr lang="es-ES" b="1" dirty="0"/>
              <a:t>Inhibidores: los </a:t>
            </a:r>
            <a:r>
              <a:rPr lang="es-ES" b="1" dirty="0" err="1"/>
              <a:t>polifenoles</a:t>
            </a:r>
            <a:r>
              <a:rPr lang="es-ES" b="1" dirty="0"/>
              <a:t> contenidos en el té y el café, los oxalatos del chocolate, los </a:t>
            </a:r>
            <a:r>
              <a:rPr lang="es-ES" b="1" dirty="0" err="1"/>
              <a:t>fitatos</a:t>
            </a:r>
            <a:r>
              <a:rPr lang="es-ES" b="1" dirty="0"/>
              <a:t> de los cereales y las sales de calcio de los productos lácteos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135854" y="370736"/>
            <a:ext cx="7272808" cy="644059"/>
          </a:xfrm>
          <a:prstGeom prst="rect">
            <a:avLst/>
          </a:prstGeom>
          <a:noFill/>
        </p:spPr>
        <p:txBody>
          <a:bodyPr wrap="square" lIns="89190" tIns="44595" rIns="89190" bIns="445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sz="3600" b="1" dirty="0">
                <a:ln w="11430"/>
              </a:rPr>
              <a:t>Potenciadores e inhibidores</a:t>
            </a:r>
          </a:p>
        </p:txBody>
      </p:sp>
    </p:spTree>
    <p:extLst>
      <p:ext uri="{BB962C8B-B14F-4D97-AF65-F5344CB8AC3E}">
        <p14:creationId xmlns:p14="http://schemas.microsoft.com/office/powerpoint/2010/main" val="38576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Eliminación y deficiencia</a:t>
            </a:r>
            <a:endParaRPr lang="en-US" sz="3600" dirty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161657" y="4355149"/>
            <a:ext cx="4009472" cy="2281482"/>
            <a:chOff x="624" y="672"/>
            <a:chExt cx="1773" cy="240"/>
          </a:xfrm>
          <a:solidFill>
            <a:schemeClr val="accent6">
              <a:lumMod val="75000"/>
            </a:schemeClr>
          </a:solidFill>
        </p:grpSpPr>
        <p:sp>
          <p:nvSpPr>
            <p:cNvPr id="29701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2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5278587" y="4390342"/>
            <a:ext cx="3600400" cy="2281481"/>
            <a:chOff x="624" y="672"/>
            <a:chExt cx="1773" cy="240"/>
          </a:xfrm>
          <a:solidFill>
            <a:srgbClr val="CC0066"/>
          </a:solidFill>
        </p:grpSpPr>
        <p:sp>
          <p:nvSpPr>
            <p:cNvPr id="29705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1161657" y="3837892"/>
            <a:ext cx="7824788" cy="552450"/>
            <a:chOff x="399" y="2676"/>
            <a:chExt cx="4929" cy="348"/>
          </a:xfrm>
        </p:grpSpPr>
        <p:sp>
          <p:nvSpPr>
            <p:cNvPr id="29708" name="AutoShape 12"/>
            <p:cNvSpPr>
              <a:spLocks noChangeArrowheads="1"/>
            </p:cNvSpPr>
            <p:nvPr/>
          </p:nvSpPr>
          <p:spPr bwMode="gray">
            <a:xfrm>
              <a:off x="399" y="2761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9" name="AutoShape 13"/>
            <p:cNvSpPr>
              <a:spLocks noChangeArrowheads="1"/>
            </p:cNvSpPr>
            <p:nvPr/>
          </p:nvSpPr>
          <p:spPr bwMode="gray">
            <a:xfrm>
              <a:off x="480" y="2676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9713" name="Line 17"/>
          <p:cNvSpPr>
            <a:spLocks noChangeShapeType="1"/>
          </p:cNvSpPr>
          <p:nvPr/>
        </p:nvSpPr>
        <p:spPr bwMode="black">
          <a:xfrm flipV="1">
            <a:off x="1423988" y="28194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black">
          <a:xfrm flipV="1">
            <a:off x="3779838" y="2482850"/>
            <a:ext cx="0" cy="2241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black">
          <a:xfrm flipV="1">
            <a:off x="6119813" y="2025650"/>
            <a:ext cx="0" cy="2698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black">
          <a:xfrm flipV="1">
            <a:off x="8483600" y="1644650"/>
            <a:ext cx="0" cy="3079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gray">
          <a:xfrm>
            <a:off x="1422624" y="2238316"/>
            <a:ext cx="2347912" cy="1695450"/>
          </a:xfrm>
          <a:prstGeom prst="bevel">
            <a:avLst>
              <a:gd name="adj" fmla="val 5903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gray">
          <a:xfrm>
            <a:off x="3779912" y="1455991"/>
            <a:ext cx="2347913" cy="2477631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gray">
          <a:xfrm>
            <a:off x="6142841" y="2025650"/>
            <a:ext cx="2487524" cy="1851422"/>
          </a:xfrm>
          <a:prstGeom prst="bevel">
            <a:avLst>
              <a:gd name="adj" fmla="val 2481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b="1" dirty="0">
                <a:cs typeface="Arial" charset="0"/>
              </a:rPr>
              <a:t>Provoca </a:t>
            </a:r>
            <a:endParaRPr lang="es-ES" sz="2800" b="1" dirty="0" smtClean="0">
              <a:cs typeface="Arial" charset="0"/>
            </a:endParaRPr>
          </a:p>
          <a:p>
            <a:r>
              <a:rPr lang="es-ES" sz="2800" b="1" dirty="0" smtClean="0">
                <a:cs typeface="Arial" charset="0"/>
              </a:rPr>
              <a:t>anemia </a:t>
            </a:r>
          </a:p>
          <a:p>
            <a:r>
              <a:rPr lang="es-ES" sz="2800" b="1" dirty="0" err="1" smtClean="0">
                <a:cs typeface="Arial" charset="0"/>
              </a:rPr>
              <a:t>ferropénica</a:t>
            </a:r>
            <a:r>
              <a:rPr lang="es-ES" sz="2800" b="1" dirty="0" smtClean="0">
                <a:cs typeface="Arial" charset="0"/>
              </a:rPr>
              <a:t> </a:t>
            </a:r>
            <a:r>
              <a:rPr lang="es-ES" sz="2800" b="1" dirty="0">
                <a:cs typeface="Arial" charset="0"/>
              </a:rPr>
              <a:t>o </a:t>
            </a:r>
            <a:endParaRPr lang="es-ES" sz="2800" b="1" dirty="0" smtClean="0">
              <a:cs typeface="Arial" charset="0"/>
            </a:endParaRPr>
          </a:p>
          <a:p>
            <a:r>
              <a:rPr lang="es-ES" sz="2800" b="1" dirty="0" err="1" smtClean="0">
                <a:cs typeface="Arial" charset="0"/>
              </a:rPr>
              <a:t>ferripriva</a:t>
            </a:r>
            <a:endParaRPr lang="es-ES" sz="2800" dirty="0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black">
          <a:xfrm>
            <a:off x="1569067" y="2482850"/>
            <a:ext cx="1871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omic Sans MS" panose="030F0702030302020204" pitchFamily="66" charset="0"/>
              </a:rPr>
              <a:t>Heces</a:t>
            </a:r>
          </a:p>
          <a:p>
            <a:pPr algn="ctr"/>
            <a:r>
              <a:rPr lang="es-ES_tradnl" sz="3200" b="1" dirty="0">
                <a:latin typeface="Comic Sans MS" panose="030F0702030302020204" pitchFamily="66" charset="0"/>
              </a:rPr>
              <a:t>Sudor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black">
          <a:xfrm>
            <a:off x="3821633" y="1591603"/>
            <a:ext cx="2286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 b="1" dirty="0">
                <a:latin typeface="Comic Sans MS" panose="030F0702030302020204" pitchFamily="66" charset="0"/>
              </a:rPr>
              <a:t>Células epidérmicas </a:t>
            </a:r>
          </a:p>
          <a:p>
            <a:r>
              <a:rPr lang="es-ES_tradnl" sz="2800" b="1" dirty="0" smtClean="0">
                <a:latin typeface="Comic Sans MS" panose="030F0702030302020204" pitchFamily="66" charset="0"/>
              </a:rPr>
              <a:t>                      </a:t>
            </a:r>
            <a:endParaRPr lang="es-ES_tradnl" sz="2800" b="1" dirty="0">
              <a:latin typeface="Comic Sans MS" panose="030F0702030302020204" pitchFamily="66" charset="0"/>
            </a:endParaRPr>
          </a:p>
          <a:p>
            <a:r>
              <a:rPr lang="es-ES_tradnl" sz="2800" b="1" dirty="0">
                <a:latin typeface="Comic Sans MS" panose="030F0702030302020204" pitchFamily="66" charset="0"/>
              </a:rPr>
              <a:t>Pérdidas urinarias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black">
          <a:xfrm>
            <a:off x="1424264" y="4527229"/>
            <a:ext cx="34580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En </a:t>
            </a:r>
            <a:r>
              <a:rPr lang="es-ES" sz="2800" b="1" dirty="0">
                <a:solidFill>
                  <a:schemeClr val="bg1"/>
                </a:solidFill>
                <a:cs typeface="Arial" charset="0"/>
              </a:rPr>
              <a:t>presencia de leche, queso o huevos se absorbe menos. 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black">
          <a:xfrm>
            <a:off x="5422338" y="4597650"/>
            <a:ext cx="3331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  <a:cs typeface="Arial" charset="0"/>
              </a:rPr>
              <a:t> La deficiencia de Fe es la más frecuente en todo el mundo y afecta sobre todo a lactantes, niños pequeños y mujeres en edad fértil.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 animBg="1"/>
      <p:bldP spid="29718" grpId="0" animBg="1"/>
      <p:bldP spid="29719" grpId="0" animBg="1"/>
      <p:bldP spid="29720" grpId="0"/>
      <p:bldP spid="29721" grpId="0" animBg="1"/>
      <p:bldP spid="29726" grpId="0"/>
      <p:bldP spid="29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1187624" y="402858"/>
            <a:ext cx="6051546" cy="934086"/>
          </a:xfrm>
        </p:spPr>
        <p:txBody>
          <a:bodyPr/>
          <a:lstStyle/>
          <a:p>
            <a:r>
              <a:rPr lang="es-ES" sz="3506" dirty="0">
                <a:solidFill>
                  <a:schemeClr val="tx1"/>
                </a:solidFill>
              </a:rPr>
              <a:t>Orientación del </a:t>
            </a:r>
            <a:r>
              <a:rPr lang="es-ES" sz="3079" dirty="0">
                <a:solidFill>
                  <a:schemeClr val="tx1"/>
                </a:solidFill>
              </a:rPr>
              <a:t>estudio</a:t>
            </a:r>
            <a:r>
              <a:rPr lang="es-ES" sz="3506" dirty="0">
                <a:solidFill>
                  <a:schemeClr val="tx1"/>
                </a:solidFill>
              </a:rPr>
              <a:t/>
            </a:r>
            <a:br>
              <a:rPr lang="es-ES" sz="3506" dirty="0">
                <a:solidFill>
                  <a:schemeClr val="tx1"/>
                </a:solidFill>
              </a:rPr>
            </a:br>
            <a:r>
              <a:rPr lang="es-ES" sz="3506" dirty="0">
                <a:solidFill>
                  <a:schemeClr val="tx1"/>
                </a:solidFill>
              </a:rPr>
              <a:t> independiente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187624" y="2060848"/>
            <a:ext cx="7724264" cy="4392488"/>
          </a:xfrm>
        </p:spPr>
        <p:txBody>
          <a:bodyPr/>
          <a:lstStyle/>
          <a:p>
            <a:pPr algn="just"/>
            <a:r>
              <a:rPr lang="es-ES" b="1" dirty="0">
                <a:latin typeface="Comic Sans MS" panose="030F0702030302020204" pitchFamily="66" charset="0"/>
              </a:rPr>
              <a:t>Para el estudio de las vitaminas y los minerales deberá responder las siguientes invariantes:</a:t>
            </a:r>
          </a:p>
          <a:p>
            <a:pPr algn="just"/>
            <a:r>
              <a:rPr lang="es-ES" b="1" dirty="0">
                <a:latin typeface="Comic Sans MS" panose="030F0702030302020204" pitchFamily="66" charset="0"/>
              </a:rPr>
              <a:t>Nombre. Clasificación.</a:t>
            </a:r>
          </a:p>
          <a:p>
            <a:pPr algn="just"/>
            <a:r>
              <a:rPr lang="es-ES" b="1" dirty="0">
                <a:latin typeface="Comic Sans MS" panose="030F0702030302020204" pitchFamily="66" charset="0"/>
              </a:rPr>
              <a:t>Función</a:t>
            </a:r>
          </a:p>
          <a:p>
            <a:pPr algn="just"/>
            <a:r>
              <a:rPr lang="es-ES" b="1" dirty="0">
                <a:latin typeface="Comic Sans MS" panose="030F0702030302020204" pitchFamily="66" charset="0"/>
              </a:rPr>
              <a:t>Fuentes principales</a:t>
            </a:r>
          </a:p>
          <a:p>
            <a:pPr algn="just"/>
            <a:r>
              <a:rPr lang="es-ES" b="1" dirty="0">
                <a:latin typeface="Comic Sans MS" panose="030F0702030302020204" pitchFamily="66" charset="0"/>
              </a:rPr>
              <a:t>Importancia en la prevención y promoción de salud.</a:t>
            </a:r>
          </a:p>
          <a:p>
            <a:pPr algn="just"/>
            <a:endParaRPr lang="es-ES" b="1" dirty="0">
              <a:latin typeface="Comic Sans MS" panose="030F0702030302020204" pitchFamily="66" charset="0"/>
            </a:endParaRPr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5652120" y="748517"/>
            <a:ext cx="1944203" cy="950379"/>
            <a:chOff x="672" y="727"/>
            <a:chExt cx="4408" cy="2858"/>
          </a:xfrm>
        </p:grpSpPr>
        <p:grpSp>
          <p:nvGrpSpPr>
            <p:cNvPr id="52230" name="Group 4"/>
            <p:cNvGrpSpPr>
              <a:grpSpLocks/>
            </p:cNvGrpSpPr>
            <p:nvPr/>
          </p:nvGrpSpPr>
          <p:grpSpPr bwMode="auto">
            <a:xfrm>
              <a:off x="672" y="2565"/>
              <a:ext cx="4408" cy="1020"/>
              <a:chOff x="672" y="2565"/>
              <a:chExt cx="4408" cy="1020"/>
            </a:xfrm>
          </p:grpSpPr>
          <p:sp>
            <p:nvSpPr>
              <p:cNvPr id="52304" name="Freeform 5"/>
              <p:cNvSpPr>
                <a:spLocks/>
              </p:cNvSpPr>
              <p:nvPr/>
            </p:nvSpPr>
            <p:spPr bwMode="auto">
              <a:xfrm>
                <a:off x="672" y="2565"/>
                <a:ext cx="4408" cy="824"/>
              </a:xfrm>
              <a:custGeom>
                <a:avLst/>
                <a:gdLst>
                  <a:gd name="T0" fmla="*/ 1345 w 4408"/>
                  <a:gd name="T1" fmla="*/ 0 h 824"/>
                  <a:gd name="T2" fmla="*/ 4408 w 4408"/>
                  <a:gd name="T3" fmla="*/ 0 h 824"/>
                  <a:gd name="T4" fmla="*/ 3583 w 4408"/>
                  <a:gd name="T5" fmla="*/ 824 h 824"/>
                  <a:gd name="T6" fmla="*/ 0 w 4408"/>
                  <a:gd name="T7" fmla="*/ 824 h 824"/>
                  <a:gd name="T8" fmla="*/ 1345 w 4408"/>
                  <a:gd name="T9" fmla="*/ 0 h 8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8"/>
                  <a:gd name="T16" fmla="*/ 0 h 824"/>
                  <a:gd name="T17" fmla="*/ 4408 w 4408"/>
                  <a:gd name="T18" fmla="*/ 824 h 8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8" h="824">
                    <a:moveTo>
                      <a:pt x="1345" y="0"/>
                    </a:moveTo>
                    <a:lnTo>
                      <a:pt x="4408" y="0"/>
                    </a:lnTo>
                    <a:lnTo>
                      <a:pt x="3583" y="824"/>
                    </a:lnTo>
                    <a:lnTo>
                      <a:pt x="0" y="824"/>
                    </a:lnTo>
                    <a:lnTo>
                      <a:pt x="1345" y="0"/>
                    </a:lnTo>
                    <a:close/>
                  </a:path>
                </a:pathLst>
              </a:custGeom>
              <a:solidFill>
                <a:srgbClr val="C06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52305" name="Rectangle 6"/>
              <p:cNvSpPr>
                <a:spLocks noChangeArrowheads="1"/>
              </p:cNvSpPr>
              <p:nvPr/>
            </p:nvSpPr>
            <p:spPr bwMode="auto">
              <a:xfrm>
                <a:off x="676" y="3394"/>
                <a:ext cx="3577" cy="187"/>
              </a:xfrm>
              <a:prstGeom prst="rect">
                <a:avLst/>
              </a:prstGeom>
              <a:solidFill>
                <a:srgbClr val="804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52306" name="Freeform 7"/>
              <p:cNvSpPr>
                <a:spLocks/>
              </p:cNvSpPr>
              <p:nvPr/>
            </p:nvSpPr>
            <p:spPr bwMode="auto">
              <a:xfrm>
                <a:off x="4255" y="2565"/>
                <a:ext cx="825" cy="1020"/>
              </a:xfrm>
              <a:custGeom>
                <a:avLst/>
                <a:gdLst>
                  <a:gd name="T0" fmla="*/ 825 w 825"/>
                  <a:gd name="T1" fmla="*/ 0 h 1020"/>
                  <a:gd name="T2" fmla="*/ 0 w 825"/>
                  <a:gd name="T3" fmla="*/ 824 h 1020"/>
                  <a:gd name="T4" fmla="*/ 0 w 825"/>
                  <a:gd name="T5" fmla="*/ 1020 h 1020"/>
                  <a:gd name="T6" fmla="*/ 825 w 825"/>
                  <a:gd name="T7" fmla="*/ 191 h 1020"/>
                  <a:gd name="T8" fmla="*/ 825 w 825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5"/>
                  <a:gd name="T16" fmla="*/ 0 h 1020"/>
                  <a:gd name="T17" fmla="*/ 825 w 825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5" h="1020">
                    <a:moveTo>
                      <a:pt x="825" y="0"/>
                    </a:moveTo>
                    <a:lnTo>
                      <a:pt x="0" y="824"/>
                    </a:lnTo>
                    <a:lnTo>
                      <a:pt x="0" y="1020"/>
                    </a:lnTo>
                    <a:lnTo>
                      <a:pt x="825" y="191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rgbClr val="603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sp>
          <p:nvSpPr>
            <p:cNvPr id="52231" name="Freeform 8"/>
            <p:cNvSpPr>
              <a:spLocks/>
            </p:cNvSpPr>
            <p:nvPr/>
          </p:nvSpPr>
          <p:spPr bwMode="auto">
            <a:xfrm>
              <a:off x="2276" y="1484"/>
              <a:ext cx="34" cy="81"/>
            </a:xfrm>
            <a:custGeom>
              <a:avLst/>
              <a:gdLst>
                <a:gd name="T0" fmla="*/ 0 w 34"/>
                <a:gd name="T1" fmla="*/ 25 h 81"/>
                <a:gd name="T2" fmla="*/ 10 w 34"/>
                <a:gd name="T3" fmla="*/ 13 h 81"/>
                <a:gd name="T4" fmla="*/ 34 w 34"/>
                <a:gd name="T5" fmla="*/ 0 h 81"/>
                <a:gd name="T6" fmla="*/ 33 w 34"/>
                <a:gd name="T7" fmla="*/ 81 h 81"/>
                <a:gd name="T8" fmla="*/ 26 w 34"/>
                <a:gd name="T9" fmla="*/ 71 h 81"/>
                <a:gd name="T10" fmla="*/ 18 w 34"/>
                <a:gd name="T11" fmla="*/ 60 h 81"/>
                <a:gd name="T12" fmla="*/ 7 w 34"/>
                <a:gd name="T13" fmla="*/ 42 h 81"/>
                <a:gd name="T14" fmla="*/ 0 w 34"/>
                <a:gd name="T15" fmla="*/ 25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81"/>
                <a:gd name="T26" fmla="*/ 34 w 34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81">
                  <a:moveTo>
                    <a:pt x="0" y="25"/>
                  </a:moveTo>
                  <a:lnTo>
                    <a:pt x="10" y="13"/>
                  </a:lnTo>
                  <a:lnTo>
                    <a:pt x="34" y="0"/>
                  </a:lnTo>
                  <a:lnTo>
                    <a:pt x="33" y="81"/>
                  </a:lnTo>
                  <a:lnTo>
                    <a:pt x="26" y="71"/>
                  </a:lnTo>
                  <a:lnTo>
                    <a:pt x="18" y="60"/>
                  </a:lnTo>
                  <a:lnTo>
                    <a:pt x="7" y="4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0E0E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grpSp>
          <p:nvGrpSpPr>
            <p:cNvPr id="52232" name="Group 9"/>
            <p:cNvGrpSpPr>
              <a:grpSpLocks/>
            </p:cNvGrpSpPr>
            <p:nvPr/>
          </p:nvGrpSpPr>
          <p:grpSpPr bwMode="auto">
            <a:xfrm>
              <a:off x="3240" y="1222"/>
              <a:ext cx="114" cy="96"/>
              <a:chOff x="3240" y="1222"/>
              <a:chExt cx="114" cy="96"/>
            </a:xfrm>
          </p:grpSpPr>
          <p:sp>
            <p:nvSpPr>
              <p:cNvPr id="52302" name="Oval 10"/>
              <p:cNvSpPr>
                <a:spLocks noChangeArrowheads="1"/>
              </p:cNvSpPr>
              <p:nvPr/>
            </p:nvSpPr>
            <p:spPr bwMode="auto">
              <a:xfrm>
                <a:off x="3240" y="1222"/>
                <a:ext cx="114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52303" name="Oval 11"/>
              <p:cNvSpPr>
                <a:spLocks noChangeArrowheads="1"/>
              </p:cNvSpPr>
              <p:nvPr/>
            </p:nvSpPr>
            <p:spPr bwMode="auto">
              <a:xfrm>
                <a:off x="3280" y="1233"/>
                <a:ext cx="58" cy="60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2233" name="Group 12"/>
            <p:cNvGrpSpPr>
              <a:grpSpLocks/>
            </p:cNvGrpSpPr>
            <p:nvPr/>
          </p:nvGrpSpPr>
          <p:grpSpPr bwMode="auto">
            <a:xfrm>
              <a:off x="3534" y="1231"/>
              <a:ext cx="114" cy="96"/>
              <a:chOff x="3534" y="1231"/>
              <a:chExt cx="114" cy="96"/>
            </a:xfrm>
          </p:grpSpPr>
          <p:sp>
            <p:nvSpPr>
              <p:cNvPr id="52300" name="Oval 13"/>
              <p:cNvSpPr>
                <a:spLocks noChangeArrowheads="1"/>
              </p:cNvSpPr>
              <p:nvPr/>
            </p:nvSpPr>
            <p:spPr bwMode="auto">
              <a:xfrm>
                <a:off x="3534" y="1231"/>
                <a:ext cx="114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52301" name="Oval 14"/>
              <p:cNvSpPr>
                <a:spLocks noChangeArrowheads="1"/>
              </p:cNvSpPr>
              <p:nvPr/>
            </p:nvSpPr>
            <p:spPr bwMode="auto">
              <a:xfrm>
                <a:off x="3574" y="1242"/>
                <a:ext cx="58" cy="60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2234" name="Group 15"/>
            <p:cNvGrpSpPr>
              <a:grpSpLocks/>
            </p:cNvGrpSpPr>
            <p:nvPr/>
          </p:nvGrpSpPr>
          <p:grpSpPr bwMode="auto">
            <a:xfrm>
              <a:off x="2155" y="727"/>
              <a:ext cx="2365" cy="2374"/>
              <a:chOff x="2155" y="727"/>
              <a:chExt cx="2365" cy="2374"/>
            </a:xfrm>
          </p:grpSpPr>
          <p:grpSp>
            <p:nvGrpSpPr>
              <p:cNvPr id="52280" name="Group 16"/>
              <p:cNvGrpSpPr>
                <a:grpSpLocks/>
              </p:cNvGrpSpPr>
              <p:nvPr/>
            </p:nvGrpSpPr>
            <p:grpSpPr bwMode="auto">
              <a:xfrm>
                <a:off x="2155" y="727"/>
                <a:ext cx="2119" cy="2374"/>
                <a:chOff x="2155" y="727"/>
                <a:chExt cx="2119" cy="2374"/>
              </a:xfrm>
            </p:grpSpPr>
            <p:sp>
              <p:nvSpPr>
                <p:cNvPr id="52283" name="Freeform 17"/>
                <p:cNvSpPr>
                  <a:spLocks/>
                </p:cNvSpPr>
                <p:nvPr/>
              </p:nvSpPr>
              <p:spPr bwMode="auto">
                <a:xfrm>
                  <a:off x="3719" y="1163"/>
                  <a:ext cx="109" cy="266"/>
                </a:xfrm>
                <a:custGeom>
                  <a:avLst/>
                  <a:gdLst>
                    <a:gd name="T0" fmla="*/ 49 w 109"/>
                    <a:gd name="T1" fmla="*/ 15 h 266"/>
                    <a:gd name="T2" fmla="*/ 79 w 109"/>
                    <a:gd name="T3" fmla="*/ 0 h 266"/>
                    <a:gd name="T4" fmla="*/ 94 w 109"/>
                    <a:gd name="T5" fmla="*/ 15 h 266"/>
                    <a:gd name="T6" fmla="*/ 104 w 109"/>
                    <a:gd name="T7" fmla="*/ 54 h 266"/>
                    <a:gd name="T8" fmla="*/ 109 w 109"/>
                    <a:gd name="T9" fmla="*/ 108 h 266"/>
                    <a:gd name="T10" fmla="*/ 104 w 109"/>
                    <a:gd name="T11" fmla="*/ 167 h 266"/>
                    <a:gd name="T12" fmla="*/ 89 w 109"/>
                    <a:gd name="T13" fmla="*/ 222 h 266"/>
                    <a:gd name="T14" fmla="*/ 64 w 109"/>
                    <a:gd name="T15" fmla="*/ 261 h 266"/>
                    <a:gd name="T16" fmla="*/ 30 w 109"/>
                    <a:gd name="T17" fmla="*/ 266 h 266"/>
                    <a:gd name="T18" fmla="*/ 0 w 109"/>
                    <a:gd name="T19" fmla="*/ 187 h 266"/>
                    <a:gd name="T20" fmla="*/ 49 w 109"/>
                    <a:gd name="T21" fmla="*/ 15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9"/>
                    <a:gd name="T34" fmla="*/ 0 h 266"/>
                    <a:gd name="T35" fmla="*/ 109 w 109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9" h="266">
                      <a:moveTo>
                        <a:pt x="49" y="15"/>
                      </a:moveTo>
                      <a:lnTo>
                        <a:pt x="79" y="0"/>
                      </a:lnTo>
                      <a:lnTo>
                        <a:pt x="94" y="15"/>
                      </a:lnTo>
                      <a:lnTo>
                        <a:pt x="104" y="54"/>
                      </a:lnTo>
                      <a:lnTo>
                        <a:pt x="109" y="108"/>
                      </a:lnTo>
                      <a:lnTo>
                        <a:pt x="104" y="167"/>
                      </a:lnTo>
                      <a:lnTo>
                        <a:pt x="89" y="222"/>
                      </a:lnTo>
                      <a:lnTo>
                        <a:pt x="64" y="261"/>
                      </a:lnTo>
                      <a:lnTo>
                        <a:pt x="30" y="266"/>
                      </a:lnTo>
                      <a:lnTo>
                        <a:pt x="0" y="187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84" name="Freeform 18"/>
                <p:cNvSpPr>
                  <a:spLocks/>
                </p:cNvSpPr>
                <p:nvPr/>
              </p:nvSpPr>
              <p:spPr bwMode="auto">
                <a:xfrm>
                  <a:off x="3010" y="1169"/>
                  <a:ext cx="108" cy="266"/>
                </a:xfrm>
                <a:custGeom>
                  <a:avLst/>
                  <a:gdLst>
                    <a:gd name="T0" fmla="*/ 59 w 108"/>
                    <a:gd name="T1" fmla="*/ 14 h 266"/>
                    <a:gd name="T2" fmla="*/ 29 w 108"/>
                    <a:gd name="T3" fmla="*/ 0 h 266"/>
                    <a:gd name="T4" fmla="*/ 15 w 108"/>
                    <a:gd name="T5" fmla="*/ 14 h 266"/>
                    <a:gd name="T6" fmla="*/ 5 w 108"/>
                    <a:gd name="T7" fmla="*/ 53 h 266"/>
                    <a:gd name="T8" fmla="*/ 0 w 108"/>
                    <a:gd name="T9" fmla="*/ 108 h 266"/>
                    <a:gd name="T10" fmla="*/ 5 w 108"/>
                    <a:gd name="T11" fmla="*/ 167 h 266"/>
                    <a:gd name="T12" fmla="*/ 20 w 108"/>
                    <a:gd name="T13" fmla="*/ 222 h 266"/>
                    <a:gd name="T14" fmla="*/ 44 w 108"/>
                    <a:gd name="T15" fmla="*/ 261 h 266"/>
                    <a:gd name="T16" fmla="*/ 78 w 108"/>
                    <a:gd name="T17" fmla="*/ 266 h 266"/>
                    <a:gd name="T18" fmla="*/ 108 w 108"/>
                    <a:gd name="T19" fmla="*/ 187 h 266"/>
                    <a:gd name="T20" fmla="*/ 59 w 108"/>
                    <a:gd name="T21" fmla="*/ 14 h 2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8"/>
                    <a:gd name="T34" fmla="*/ 0 h 266"/>
                    <a:gd name="T35" fmla="*/ 108 w 108"/>
                    <a:gd name="T36" fmla="*/ 266 h 2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8" h="266">
                      <a:moveTo>
                        <a:pt x="59" y="14"/>
                      </a:moveTo>
                      <a:lnTo>
                        <a:pt x="29" y="0"/>
                      </a:lnTo>
                      <a:lnTo>
                        <a:pt x="15" y="14"/>
                      </a:lnTo>
                      <a:lnTo>
                        <a:pt x="5" y="53"/>
                      </a:lnTo>
                      <a:lnTo>
                        <a:pt x="0" y="108"/>
                      </a:lnTo>
                      <a:lnTo>
                        <a:pt x="5" y="167"/>
                      </a:lnTo>
                      <a:lnTo>
                        <a:pt x="20" y="222"/>
                      </a:lnTo>
                      <a:lnTo>
                        <a:pt x="44" y="261"/>
                      </a:lnTo>
                      <a:lnTo>
                        <a:pt x="78" y="266"/>
                      </a:lnTo>
                      <a:lnTo>
                        <a:pt x="108" y="187"/>
                      </a:lnTo>
                      <a:lnTo>
                        <a:pt x="59" y="14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grpSp>
              <p:nvGrpSpPr>
                <p:cNvPr id="52285" name="Group 19"/>
                <p:cNvGrpSpPr>
                  <a:grpSpLocks/>
                </p:cNvGrpSpPr>
                <p:nvPr/>
              </p:nvGrpSpPr>
              <p:grpSpPr bwMode="auto">
                <a:xfrm>
                  <a:off x="2155" y="1379"/>
                  <a:ext cx="2119" cy="1722"/>
                  <a:chOff x="2155" y="1379"/>
                  <a:chExt cx="2119" cy="1722"/>
                </a:xfrm>
              </p:grpSpPr>
              <p:sp>
                <p:nvSpPr>
                  <p:cNvPr id="52296" name="Freeform 20"/>
                  <p:cNvSpPr>
                    <a:spLocks/>
                  </p:cNvSpPr>
                  <p:nvPr/>
                </p:nvSpPr>
                <p:spPr bwMode="auto">
                  <a:xfrm>
                    <a:off x="2155" y="1447"/>
                    <a:ext cx="2119" cy="1122"/>
                  </a:xfrm>
                  <a:custGeom>
                    <a:avLst/>
                    <a:gdLst>
                      <a:gd name="T0" fmla="*/ 476 w 2119"/>
                      <a:gd name="T1" fmla="*/ 1122 h 1122"/>
                      <a:gd name="T2" fmla="*/ 474 w 2119"/>
                      <a:gd name="T3" fmla="*/ 1082 h 1122"/>
                      <a:gd name="T4" fmla="*/ 476 w 2119"/>
                      <a:gd name="T5" fmla="*/ 1011 h 1122"/>
                      <a:gd name="T6" fmla="*/ 484 w 2119"/>
                      <a:gd name="T7" fmla="*/ 936 h 1122"/>
                      <a:gd name="T8" fmla="*/ 437 w 2119"/>
                      <a:gd name="T9" fmla="*/ 966 h 1122"/>
                      <a:gd name="T10" fmla="*/ 395 w 2119"/>
                      <a:gd name="T11" fmla="*/ 993 h 1122"/>
                      <a:gd name="T12" fmla="*/ 308 w 2119"/>
                      <a:gd name="T13" fmla="*/ 1023 h 1122"/>
                      <a:gd name="T14" fmla="*/ 229 w 2119"/>
                      <a:gd name="T15" fmla="*/ 1033 h 1122"/>
                      <a:gd name="T16" fmla="*/ 177 w 2119"/>
                      <a:gd name="T17" fmla="*/ 1030 h 1122"/>
                      <a:gd name="T18" fmla="*/ 141 w 2119"/>
                      <a:gd name="T19" fmla="*/ 1013 h 1122"/>
                      <a:gd name="T20" fmla="*/ 101 w 2119"/>
                      <a:gd name="T21" fmla="*/ 963 h 1122"/>
                      <a:gd name="T22" fmla="*/ 56 w 2119"/>
                      <a:gd name="T23" fmla="*/ 884 h 1122"/>
                      <a:gd name="T24" fmla="*/ 34 w 2119"/>
                      <a:gd name="T25" fmla="*/ 818 h 1122"/>
                      <a:gd name="T26" fmla="*/ 21 w 2119"/>
                      <a:gd name="T27" fmla="*/ 762 h 1122"/>
                      <a:gd name="T28" fmla="*/ 10 w 2119"/>
                      <a:gd name="T29" fmla="*/ 709 h 1122"/>
                      <a:gd name="T30" fmla="*/ 5 w 2119"/>
                      <a:gd name="T31" fmla="*/ 662 h 1122"/>
                      <a:gd name="T32" fmla="*/ 0 w 2119"/>
                      <a:gd name="T33" fmla="*/ 604 h 1122"/>
                      <a:gd name="T34" fmla="*/ 0 w 2119"/>
                      <a:gd name="T35" fmla="*/ 533 h 1122"/>
                      <a:gd name="T36" fmla="*/ 2 w 2119"/>
                      <a:gd name="T37" fmla="*/ 468 h 1122"/>
                      <a:gd name="T38" fmla="*/ 12 w 2119"/>
                      <a:gd name="T39" fmla="*/ 407 h 1122"/>
                      <a:gd name="T40" fmla="*/ 22 w 2119"/>
                      <a:gd name="T41" fmla="*/ 345 h 1122"/>
                      <a:gd name="T42" fmla="*/ 34 w 2119"/>
                      <a:gd name="T43" fmla="*/ 288 h 1122"/>
                      <a:gd name="T44" fmla="*/ 49 w 2119"/>
                      <a:gd name="T45" fmla="*/ 232 h 1122"/>
                      <a:gd name="T46" fmla="*/ 71 w 2119"/>
                      <a:gd name="T47" fmla="*/ 157 h 1122"/>
                      <a:gd name="T48" fmla="*/ 96 w 2119"/>
                      <a:gd name="T49" fmla="*/ 114 h 1122"/>
                      <a:gd name="T50" fmla="*/ 122 w 2119"/>
                      <a:gd name="T51" fmla="*/ 68 h 1122"/>
                      <a:gd name="T52" fmla="*/ 141 w 2119"/>
                      <a:gd name="T53" fmla="*/ 98 h 1122"/>
                      <a:gd name="T54" fmla="*/ 162 w 2119"/>
                      <a:gd name="T55" fmla="*/ 130 h 1122"/>
                      <a:gd name="T56" fmla="*/ 201 w 2119"/>
                      <a:gd name="T57" fmla="*/ 173 h 1122"/>
                      <a:gd name="T58" fmla="*/ 233 w 2119"/>
                      <a:gd name="T59" fmla="*/ 193 h 1122"/>
                      <a:gd name="T60" fmla="*/ 270 w 2119"/>
                      <a:gd name="T61" fmla="*/ 203 h 1122"/>
                      <a:gd name="T62" fmla="*/ 337 w 2119"/>
                      <a:gd name="T63" fmla="*/ 187 h 1122"/>
                      <a:gd name="T64" fmla="*/ 410 w 2119"/>
                      <a:gd name="T65" fmla="*/ 151 h 1122"/>
                      <a:gd name="T66" fmla="*/ 415 w 2119"/>
                      <a:gd name="T67" fmla="*/ 236 h 1122"/>
                      <a:gd name="T68" fmla="*/ 444 w 2119"/>
                      <a:gd name="T69" fmla="*/ 433 h 1122"/>
                      <a:gd name="T70" fmla="*/ 435 w 2119"/>
                      <a:gd name="T71" fmla="*/ 532 h 1122"/>
                      <a:gd name="T72" fmla="*/ 504 w 2119"/>
                      <a:gd name="T73" fmla="*/ 394 h 1122"/>
                      <a:gd name="T74" fmla="*/ 563 w 2119"/>
                      <a:gd name="T75" fmla="*/ 296 h 1122"/>
                      <a:gd name="T76" fmla="*/ 622 w 2119"/>
                      <a:gd name="T77" fmla="*/ 227 h 1122"/>
                      <a:gd name="T78" fmla="*/ 701 w 2119"/>
                      <a:gd name="T79" fmla="*/ 148 h 1122"/>
                      <a:gd name="T80" fmla="*/ 771 w 2119"/>
                      <a:gd name="T81" fmla="*/ 88 h 1122"/>
                      <a:gd name="T82" fmla="*/ 909 w 2119"/>
                      <a:gd name="T83" fmla="*/ 29 h 1122"/>
                      <a:gd name="T84" fmla="*/ 1067 w 2119"/>
                      <a:gd name="T85" fmla="*/ 0 h 1122"/>
                      <a:gd name="T86" fmla="*/ 1253 w 2119"/>
                      <a:gd name="T87" fmla="*/ 0 h 1122"/>
                      <a:gd name="T88" fmla="*/ 1569 w 2119"/>
                      <a:gd name="T89" fmla="*/ 49 h 1122"/>
                      <a:gd name="T90" fmla="*/ 1775 w 2119"/>
                      <a:gd name="T91" fmla="*/ 138 h 1122"/>
                      <a:gd name="T92" fmla="*/ 1902 w 2119"/>
                      <a:gd name="T93" fmla="*/ 246 h 1122"/>
                      <a:gd name="T94" fmla="*/ 1991 w 2119"/>
                      <a:gd name="T95" fmla="*/ 376 h 1122"/>
                      <a:gd name="T96" fmla="*/ 2070 w 2119"/>
                      <a:gd name="T97" fmla="*/ 503 h 1122"/>
                      <a:gd name="T98" fmla="*/ 2109 w 2119"/>
                      <a:gd name="T99" fmla="*/ 631 h 1122"/>
                      <a:gd name="T100" fmla="*/ 2119 w 2119"/>
                      <a:gd name="T101" fmla="*/ 907 h 1122"/>
                      <a:gd name="T102" fmla="*/ 2109 w 2119"/>
                      <a:gd name="T103" fmla="*/ 1122 h 1122"/>
                      <a:gd name="T104" fmla="*/ 476 w 2119"/>
                      <a:gd name="T105" fmla="*/ 1122 h 112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119"/>
                      <a:gd name="T160" fmla="*/ 0 h 1122"/>
                      <a:gd name="T161" fmla="*/ 2119 w 2119"/>
                      <a:gd name="T162" fmla="*/ 1122 h 112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119" h="1122">
                        <a:moveTo>
                          <a:pt x="476" y="1122"/>
                        </a:moveTo>
                        <a:lnTo>
                          <a:pt x="474" y="1082"/>
                        </a:lnTo>
                        <a:lnTo>
                          <a:pt x="476" y="1011"/>
                        </a:lnTo>
                        <a:lnTo>
                          <a:pt x="484" y="936"/>
                        </a:lnTo>
                        <a:lnTo>
                          <a:pt x="437" y="966"/>
                        </a:lnTo>
                        <a:lnTo>
                          <a:pt x="395" y="993"/>
                        </a:lnTo>
                        <a:lnTo>
                          <a:pt x="308" y="1023"/>
                        </a:lnTo>
                        <a:lnTo>
                          <a:pt x="229" y="1033"/>
                        </a:lnTo>
                        <a:lnTo>
                          <a:pt x="177" y="1030"/>
                        </a:lnTo>
                        <a:lnTo>
                          <a:pt x="141" y="1013"/>
                        </a:lnTo>
                        <a:lnTo>
                          <a:pt x="101" y="963"/>
                        </a:lnTo>
                        <a:lnTo>
                          <a:pt x="56" y="884"/>
                        </a:lnTo>
                        <a:lnTo>
                          <a:pt x="34" y="818"/>
                        </a:lnTo>
                        <a:lnTo>
                          <a:pt x="21" y="762"/>
                        </a:lnTo>
                        <a:lnTo>
                          <a:pt x="10" y="709"/>
                        </a:lnTo>
                        <a:lnTo>
                          <a:pt x="5" y="662"/>
                        </a:lnTo>
                        <a:lnTo>
                          <a:pt x="0" y="604"/>
                        </a:lnTo>
                        <a:lnTo>
                          <a:pt x="0" y="533"/>
                        </a:lnTo>
                        <a:lnTo>
                          <a:pt x="2" y="468"/>
                        </a:lnTo>
                        <a:lnTo>
                          <a:pt x="12" y="407"/>
                        </a:lnTo>
                        <a:lnTo>
                          <a:pt x="22" y="345"/>
                        </a:lnTo>
                        <a:lnTo>
                          <a:pt x="34" y="288"/>
                        </a:lnTo>
                        <a:lnTo>
                          <a:pt x="49" y="232"/>
                        </a:lnTo>
                        <a:lnTo>
                          <a:pt x="71" y="157"/>
                        </a:lnTo>
                        <a:lnTo>
                          <a:pt x="96" y="114"/>
                        </a:lnTo>
                        <a:lnTo>
                          <a:pt x="122" y="68"/>
                        </a:lnTo>
                        <a:lnTo>
                          <a:pt x="141" y="98"/>
                        </a:lnTo>
                        <a:lnTo>
                          <a:pt x="162" y="130"/>
                        </a:lnTo>
                        <a:lnTo>
                          <a:pt x="201" y="173"/>
                        </a:lnTo>
                        <a:lnTo>
                          <a:pt x="233" y="193"/>
                        </a:lnTo>
                        <a:lnTo>
                          <a:pt x="270" y="203"/>
                        </a:lnTo>
                        <a:lnTo>
                          <a:pt x="337" y="187"/>
                        </a:lnTo>
                        <a:lnTo>
                          <a:pt x="410" y="151"/>
                        </a:lnTo>
                        <a:lnTo>
                          <a:pt x="415" y="236"/>
                        </a:lnTo>
                        <a:lnTo>
                          <a:pt x="444" y="433"/>
                        </a:lnTo>
                        <a:lnTo>
                          <a:pt x="435" y="532"/>
                        </a:lnTo>
                        <a:lnTo>
                          <a:pt x="504" y="394"/>
                        </a:lnTo>
                        <a:lnTo>
                          <a:pt x="563" y="296"/>
                        </a:lnTo>
                        <a:lnTo>
                          <a:pt x="622" y="227"/>
                        </a:lnTo>
                        <a:lnTo>
                          <a:pt x="701" y="148"/>
                        </a:lnTo>
                        <a:lnTo>
                          <a:pt x="771" y="88"/>
                        </a:lnTo>
                        <a:lnTo>
                          <a:pt x="909" y="29"/>
                        </a:lnTo>
                        <a:lnTo>
                          <a:pt x="1067" y="0"/>
                        </a:lnTo>
                        <a:lnTo>
                          <a:pt x="1253" y="0"/>
                        </a:lnTo>
                        <a:lnTo>
                          <a:pt x="1569" y="49"/>
                        </a:lnTo>
                        <a:lnTo>
                          <a:pt x="1775" y="138"/>
                        </a:lnTo>
                        <a:lnTo>
                          <a:pt x="1902" y="246"/>
                        </a:lnTo>
                        <a:lnTo>
                          <a:pt x="1991" y="376"/>
                        </a:lnTo>
                        <a:lnTo>
                          <a:pt x="2070" y="503"/>
                        </a:lnTo>
                        <a:lnTo>
                          <a:pt x="2109" y="631"/>
                        </a:lnTo>
                        <a:lnTo>
                          <a:pt x="2119" y="907"/>
                        </a:lnTo>
                        <a:lnTo>
                          <a:pt x="2109" y="1122"/>
                        </a:lnTo>
                        <a:lnTo>
                          <a:pt x="476" y="1122"/>
                        </a:lnTo>
                        <a:close/>
                      </a:path>
                    </a:pathLst>
                  </a:custGeom>
                  <a:solidFill>
                    <a:srgbClr val="C0C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grpSp>
                <p:nvGrpSpPr>
                  <p:cNvPr id="522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034" y="1379"/>
                    <a:ext cx="768" cy="1722"/>
                    <a:chOff x="3034" y="1379"/>
                    <a:chExt cx="768" cy="1722"/>
                  </a:xfrm>
                </p:grpSpPr>
                <p:sp>
                  <p:nvSpPr>
                    <p:cNvPr id="52298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34" y="1379"/>
                      <a:ext cx="768" cy="692"/>
                    </a:xfrm>
                    <a:custGeom>
                      <a:avLst/>
                      <a:gdLst>
                        <a:gd name="T0" fmla="*/ 20 w 768"/>
                        <a:gd name="T1" fmla="*/ 138 h 692"/>
                        <a:gd name="T2" fmla="*/ 0 w 768"/>
                        <a:gd name="T3" fmla="*/ 256 h 692"/>
                        <a:gd name="T4" fmla="*/ 30 w 768"/>
                        <a:gd name="T5" fmla="*/ 384 h 692"/>
                        <a:gd name="T6" fmla="*/ 40 w 768"/>
                        <a:gd name="T7" fmla="*/ 463 h 692"/>
                        <a:gd name="T8" fmla="*/ 45 w 768"/>
                        <a:gd name="T9" fmla="*/ 495 h 692"/>
                        <a:gd name="T10" fmla="*/ 62 w 768"/>
                        <a:gd name="T11" fmla="*/ 540 h 692"/>
                        <a:gd name="T12" fmla="*/ 77 w 768"/>
                        <a:gd name="T13" fmla="*/ 579 h 692"/>
                        <a:gd name="T14" fmla="*/ 114 w 768"/>
                        <a:gd name="T15" fmla="*/ 626 h 692"/>
                        <a:gd name="T16" fmla="*/ 140 w 768"/>
                        <a:gd name="T17" fmla="*/ 658 h 692"/>
                        <a:gd name="T18" fmla="*/ 178 w 768"/>
                        <a:gd name="T19" fmla="*/ 689 h 692"/>
                        <a:gd name="T20" fmla="*/ 335 w 768"/>
                        <a:gd name="T21" fmla="*/ 502 h 692"/>
                        <a:gd name="T22" fmla="*/ 510 w 768"/>
                        <a:gd name="T23" fmla="*/ 692 h 692"/>
                        <a:gd name="T24" fmla="*/ 549 w 768"/>
                        <a:gd name="T25" fmla="*/ 655 h 692"/>
                        <a:gd name="T26" fmla="*/ 583 w 768"/>
                        <a:gd name="T27" fmla="*/ 613 h 692"/>
                        <a:gd name="T28" fmla="*/ 612 w 768"/>
                        <a:gd name="T29" fmla="*/ 560 h 692"/>
                        <a:gd name="T30" fmla="*/ 650 w 768"/>
                        <a:gd name="T31" fmla="*/ 502 h 692"/>
                        <a:gd name="T32" fmla="*/ 709 w 768"/>
                        <a:gd name="T33" fmla="*/ 384 h 692"/>
                        <a:gd name="T34" fmla="*/ 748 w 768"/>
                        <a:gd name="T35" fmla="*/ 207 h 692"/>
                        <a:gd name="T36" fmla="*/ 768 w 768"/>
                        <a:gd name="T37" fmla="*/ 118 h 692"/>
                        <a:gd name="T38" fmla="*/ 640 w 768"/>
                        <a:gd name="T39" fmla="*/ 40 h 692"/>
                        <a:gd name="T40" fmla="*/ 502 w 768"/>
                        <a:gd name="T41" fmla="*/ 0 h 692"/>
                        <a:gd name="T42" fmla="*/ 285 w 768"/>
                        <a:gd name="T43" fmla="*/ 11 h 692"/>
                        <a:gd name="T44" fmla="*/ 128 w 768"/>
                        <a:gd name="T45" fmla="*/ 50 h 692"/>
                        <a:gd name="T46" fmla="*/ 20 w 768"/>
                        <a:gd name="T47" fmla="*/ 138 h 69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768"/>
                        <a:gd name="T73" fmla="*/ 0 h 692"/>
                        <a:gd name="T74" fmla="*/ 768 w 768"/>
                        <a:gd name="T75" fmla="*/ 692 h 69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768" h="692">
                          <a:moveTo>
                            <a:pt x="20" y="138"/>
                          </a:moveTo>
                          <a:lnTo>
                            <a:pt x="0" y="256"/>
                          </a:lnTo>
                          <a:lnTo>
                            <a:pt x="30" y="384"/>
                          </a:lnTo>
                          <a:lnTo>
                            <a:pt x="40" y="463"/>
                          </a:lnTo>
                          <a:lnTo>
                            <a:pt x="45" y="495"/>
                          </a:lnTo>
                          <a:lnTo>
                            <a:pt x="62" y="540"/>
                          </a:lnTo>
                          <a:lnTo>
                            <a:pt x="77" y="579"/>
                          </a:lnTo>
                          <a:lnTo>
                            <a:pt x="114" y="626"/>
                          </a:lnTo>
                          <a:lnTo>
                            <a:pt x="140" y="658"/>
                          </a:lnTo>
                          <a:lnTo>
                            <a:pt x="178" y="689"/>
                          </a:lnTo>
                          <a:lnTo>
                            <a:pt x="335" y="502"/>
                          </a:lnTo>
                          <a:lnTo>
                            <a:pt x="510" y="692"/>
                          </a:lnTo>
                          <a:lnTo>
                            <a:pt x="549" y="655"/>
                          </a:lnTo>
                          <a:lnTo>
                            <a:pt x="583" y="613"/>
                          </a:lnTo>
                          <a:lnTo>
                            <a:pt x="612" y="560"/>
                          </a:lnTo>
                          <a:lnTo>
                            <a:pt x="650" y="502"/>
                          </a:lnTo>
                          <a:lnTo>
                            <a:pt x="709" y="384"/>
                          </a:lnTo>
                          <a:lnTo>
                            <a:pt x="748" y="207"/>
                          </a:lnTo>
                          <a:lnTo>
                            <a:pt x="768" y="118"/>
                          </a:lnTo>
                          <a:lnTo>
                            <a:pt x="640" y="40"/>
                          </a:lnTo>
                          <a:lnTo>
                            <a:pt x="502" y="0"/>
                          </a:lnTo>
                          <a:lnTo>
                            <a:pt x="285" y="11"/>
                          </a:lnTo>
                          <a:lnTo>
                            <a:pt x="128" y="50"/>
                          </a:lnTo>
                          <a:lnTo>
                            <a:pt x="20" y="1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s-ES"/>
                    </a:p>
                  </p:txBody>
                </p:sp>
                <p:sp>
                  <p:nvSpPr>
                    <p:cNvPr id="5229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152" y="1881"/>
                      <a:ext cx="473" cy="1220"/>
                    </a:xfrm>
                    <a:custGeom>
                      <a:avLst/>
                      <a:gdLst>
                        <a:gd name="T0" fmla="*/ 217 w 473"/>
                        <a:gd name="T1" fmla="*/ 0 h 1220"/>
                        <a:gd name="T2" fmla="*/ 103 w 473"/>
                        <a:gd name="T3" fmla="*/ 137 h 1220"/>
                        <a:gd name="T4" fmla="*/ 148 w 473"/>
                        <a:gd name="T5" fmla="*/ 246 h 1220"/>
                        <a:gd name="T6" fmla="*/ 70 w 473"/>
                        <a:gd name="T7" fmla="*/ 394 h 1220"/>
                        <a:gd name="T8" fmla="*/ 21 w 473"/>
                        <a:gd name="T9" fmla="*/ 600 h 1220"/>
                        <a:gd name="T10" fmla="*/ 0 w 473"/>
                        <a:gd name="T11" fmla="*/ 738 h 1220"/>
                        <a:gd name="T12" fmla="*/ 21 w 473"/>
                        <a:gd name="T13" fmla="*/ 866 h 1220"/>
                        <a:gd name="T14" fmla="*/ 60 w 473"/>
                        <a:gd name="T15" fmla="*/ 1023 h 1220"/>
                        <a:gd name="T16" fmla="*/ 246 w 473"/>
                        <a:gd name="T17" fmla="*/ 1220 h 1220"/>
                        <a:gd name="T18" fmla="*/ 433 w 473"/>
                        <a:gd name="T19" fmla="*/ 984 h 1220"/>
                        <a:gd name="T20" fmla="*/ 473 w 473"/>
                        <a:gd name="T21" fmla="*/ 767 h 1220"/>
                        <a:gd name="T22" fmla="*/ 443 w 473"/>
                        <a:gd name="T23" fmla="*/ 560 h 1220"/>
                        <a:gd name="T24" fmla="*/ 394 w 473"/>
                        <a:gd name="T25" fmla="*/ 384 h 1220"/>
                        <a:gd name="T26" fmla="*/ 315 w 473"/>
                        <a:gd name="T27" fmla="*/ 236 h 1220"/>
                        <a:gd name="T28" fmla="*/ 374 w 473"/>
                        <a:gd name="T29" fmla="*/ 167 h 1220"/>
                        <a:gd name="T30" fmla="*/ 217 w 473"/>
                        <a:gd name="T31" fmla="*/ 0 h 122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473"/>
                        <a:gd name="T49" fmla="*/ 0 h 1220"/>
                        <a:gd name="T50" fmla="*/ 473 w 473"/>
                        <a:gd name="T51" fmla="*/ 1220 h 122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473" h="1220">
                          <a:moveTo>
                            <a:pt x="217" y="0"/>
                          </a:moveTo>
                          <a:lnTo>
                            <a:pt x="103" y="137"/>
                          </a:lnTo>
                          <a:lnTo>
                            <a:pt x="148" y="246"/>
                          </a:lnTo>
                          <a:lnTo>
                            <a:pt x="70" y="394"/>
                          </a:lnTo>
                          <a:lnTo>
                            <a:pt x="21" y="600"/>
                          </a:lnTo>
                          <a:lnTo>
                            <a:pt x="0" y="738"/>
                          </a:lnTo>
                          <a:lnTo>
                            <a:pt x="21" y="866"/>
                          </a:lnTo>
                          <a:lnTo>
                            <a:pt x="60" y="1023"/>
                          </a:lnTo>
                          <a:lnTo>
                            <a:pt x="246" y="1220"/>
                          </a:lnTo>
                          <a:lnTo>
                            <a:pt x="433" y="984"/>
                          </a:lnTo>
                          <a:lnTo>
                            <a:pt x="473" y="767"/>
                          </a:lnTo>
                          <a:lnTo>
                            <a:pt x="443" y="560"/>
                          </a:lnTo>
                          <a:lnTo>
                            <a:pt x="394" y="384"/>
                          </a:lnTo>
                          <a:lnTo>
                            <a:pt x="315" y="236"/>
                          </a:lnTo>
                          <a:lnTo>
                            <a:pt x="374" y="167"/>
                          </a:lnTo>
                          <a:lnTo>
                            <a:pt x="217" y="0"/>
                          </a:lnTo>
                          <a:close/>
                        </a:path>
                      </a:pathLst>
                    </a:custGeom>
                    <a:solidFill>
                      <a:srgbClr val="A000A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s-ES"/>
                    </a:p>
                  </p:txBody>
                </p:sp>
              </p:grpSp>
            </p:grpSp>
            <p:sp>
              <p:nvSpPr>
                <p:cNvPr id="52286" name="Freeform 24"/>
                <p:cNvSpPr>
                  <a:spLocks/>
                </p:cNvSpPr>
                <p:nvPr/>
              </p:nvSpPr>
              <p:spPr bwMode="auto">
                <a:xfrm>
                  <a:off x="3475" y="1278"/>
                  <a:ext cx="594" cy="747"/>
                </a:xfrm>
                <a:custGeom>
                  <a:avLst/>
                  <a:gdLst>
                    <a:gd name="T0" fmla="*/ 284 w 594"/>
                    <a:gd name="T1" fmla="*/ 32 h 747"/>
                    <a:gd name="T2" fmla="*/ 302 w 594"/>
                    <a:gd name="T3" fmla="*/ 9 h 747"/>
                    <a:gd name="T4" fmla="*/ 333 w 594"/>
                    <a:gd name="T5" fmla="*/ 0 h 747"/>
                    <a:gd name="T6" fmla="*/ 352 w 594"/>
                    <a:gd name="T7" fmla="*/ 2 h 747"/>
                    <a:gd name="T8" fmla="*/ 362 w 594"/>
                    <a:gd name="T9" fmla="*/ 15 h 747"/>
                    <a:gd name="T10" fmla="*/ 373 w 594"/>
                    <a:gd name="T11" fmla="*/ 43 h 747"/>
                    <a:gd name="T12" fmla="*/ 376 w 594"/>
                    <a:gd name="T13" fmla="*/ 97 h 747"/>
                    <a:gd name="T14" fmla="*/ 372 w 594"/>
                    <a:gd name="T15" fmla="*/ 149 h 747"/>
                    <a:gd name="T16" fmla="*/ 370 w 594"/>
                    <a:gd name="T17" fmla="*/ 181 h 747"/>
                    <a:gd name="T18" fmla="*/ 381 w 594"/>
                    <a:gd name="T19" fmla="*/ 257 h 747"/>
                    <a:gd name="T20" fmla="*/ 394 w 594"/>
                    <a:gd name="T21" fmla="*/ 313 h 747"/>
                    <a:gd name="T22" fmla="*/ 401 w 594"/>
                    <a:gd name="T23" fmla="*/ 333 h 747"/>
                    <a:gd name="T24" fmla="*/ 419 w 594"/>
                    <a:gd name="T25" fmla="*/ 367 h 747"/>
                    <a:gd name="T26" fmla="*/ 455 w 594"/>
                    <a:gd name="T27" fmla="*/ 480 h 747"/>
                    <a:gd name="T28" fmla="*/ 483 w 594"/>
                    <a:gd name="T29" fmla="*/ 511 h 747"/>
                    <a:gd name="T30" fmla="*/ 529 w 594"/>
                    <a:gd name="T31" fmla="*/ 559 h 747"/>
                    <a:gd name="T32" fmla="*/ 594 w 594"/>
                    <a:gd name="T33" fmla="*/ 622 h 747"/>
                    <a:gd name="T34" fmla="*/ 362 w 594"/>
                    <a:gd name="T35" fmla="*/ 747 h 747"/>
                    <a:gd name="T36" fmla="*/ 222 w 594"/>
                    <a:gd name="T37" fmla="*/ 590 h 747"/>
                    <a:gd name="T38" fmla="*/ 167 w 594"/>
                    <a:gd name="T39" fmla="*/ 614 h 747"/>
                    <a:gd name="T40" fmla="*/ 83 w 594"/>
                    <a:gd name="T41" fmla="*/ 630 h 747"/>
                    <a:gd name="T42" fmla="*/ 27 w 594"/>
                    <a:gd name="T43" fmla="*/ 622 h 747"/>
                    <a:gd name="T44" fmla="*/ 0 w 594"/>
                    <a:gd name="T45" fmla="*/ 598 h 747"/>
                    <a:gd name="T46" fmla="*/ 0 w 594"/>
                    <a:gd name="T47" fmla="*/ 574 h 747"/>
                    <a:gd name="T48" fmla="*/ 16 w 594"/>
                    <a:gd name="T49" fmla="*/ 541 h 747"/>
                    <a:gd name="T50" fmla="*/ 66 w 594"/>
                    <a:gd name="T51" fmla="*/ 524 h 747"/>
                    <a:gd name="T52" fmla="*/ 135 w 594"/>
                    <a:gd name="T53" fmla="*/ 509 h 747"/>
                    <a:gd name="T54" fmla="*/ 184 w 594"/>
                    <a:gd name="T55" fmla="*/ 491 h 747"/>
                    <a:gd name="T56" fmla="*/ 207 w 594"/>
                    <a:gd name="T57" fmla="*/ 468 h 747"/>
                    <a:gd name="T58" fmla="*/ 240 w 594"/>
                    <a:gd name="T59" fmla="*/ 435 h 747"/>
                    <a:gd name="T60" fmla="*/ 260 w 594"/>
                    <a:gd name="T61" fmla="*/ 415 h 747"/>
                    <a:gd name="T62" fmla="*/ 280 w 594"/>
                    <a:gd name="T63" fmla="*/ 385 h 747"/>
                    <a:gd name="T64" fmla="*/ 280 w 594"/>
                    <a:gd name="T65" fmla="*/ 323 h 747"/>
                    <a:gd name="T66" fmla="*/ 274 w 594"/>
                    <a:gd name="T67" fmla="*/ 258 h 747"/>
                    <a:gd name="T68" fmla="*/ 260 w 594"/>
                    <a:gd name="T69" fmla="*/ 187 h 747"/>
                    <a:gd name="T70" fmla="*/ 270 w 594"/>
                    <a:gd name="T71" fmla="*/ 86 h 747"/>
                    <a:gd name="T72" fmla="*/ 284 w 594"/>
                    <a:gd name="T73" fmla="*/ 32 h 7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94"/>
                    <a:gd name="T112" fmla="*/ 0 h 747"/>
                    <a:gd name="T113" fmla="*/ 594 w 594"/>
                    <a:gd name="T114" fmla="*/ 747 h 7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94" h="747">
                      <a:moveTo>
                        <a:pt x="284" y="32"/>
                      </a:moveTo>
                      <a:lnTo>
                        <a:pt x="302" y="9"/>
                      </a:lnTo>
                      <a:lnTo>
                        <a:pt x="333" y="0"/>
                      </a:lnTo>
                      <a:lnTo>
                        <a:pt x="352" y="2"/>
                      </a:lnTo>
                      <a:lnTo>
                        <a:pt x="362" y="15"/>
                      </a:lnTo>
                      <a:lnTo>
                        <a:pt x="373" y="43"/>
                      </a:lnTo>
                      <a:lnTo>
                        <a:pt x="376" y="97"/>
                      </a:lnTo>
                      <a:lnTo>
                        <a:pt x="372" y="149"/>
                      </a:lnTo>
                      <a:lnTo>
                        <a:pt x="370" y="181"/>
                      </a:lnTo>
                      <a:lnTo>
                        <a:pt x="381" y="257"/>
                      </a:lnTo>
                      <a:lnTo>
                        <a:pt x="394" y="313"/>
                      </a:lnTo>
                      <a:lnTo>
                        <a:pt x="401" y="333"/>
                      </a:lnTo>
                      <a:lnTo>
                        <a:pt x="419" y="367"/>
                      </a:lnTo>
                      <a:lnTo>
                        <a:pt x="455" y="480"/>
                      </a:lnTo>
                      <a:lnTo>
                        <a:pt x="483" y="511"/>
                      </a:lnTo>
                      <a:lnTo>
                        <a:pt x="529" y="559"/>
                      </a:lnTo>
                      <a:lnTo>
                        <a:pt x="594" y="622"/>
                      </a:lnTo>
                      <a:lnTo>
                        <a:pt x="362" y="747"/>
                      </a:lnTo>
                      <a:lnTo>
                        <a:pt x="222" y="590"/>
                      </a:lnTo>
                      <a:lnTo>
                        <a:pt x="167" y="614"/>
                      </a:lnTo>
                      <a:lnTo>
                        <a:pt x="83" y="630"/>
                      </a:lnTo>
                      <a:lnTo>
                        <a:pt x="27" y="622"/>
                      </a:lnTo>
                      <a:lnTo>
                        <a:pt x="0" y="598"/>
                      </a:lnTo>
                      <a:lnTo>
                        <a:pt x="0" y="574"/>
                      </a:lnTo>
                      <a:lnTo>
                        <a:pt x="16" y="541"/>
                      </a:lnTo>
                      <a:lnTo>
                        <a:pt x="66" y="524"/>
                      </a:lnTo>
                      <a:lnTo>
                        <a:pt x="135" y="509"/>
                      </a:lnTo>
                      <a:lnTo>
                        <a:pt x="184" y="491"/>
                      </a:lnTo>
                      <a:lnTo>
                        <a:pt x="207" y="468"/>
                      </a:lnTo>
                      <a:lnTo>
                        <a:pt x="240" y="435"/>
                      </a:lnTo>
                      <a:lnTo>
                        <a:pt x="260" y="415"/>
                      </a:lnTo>
                      <a:lnTo>
                        <a:pt x="280" y="385"/>
                      </a:lnTo>
                      <a:lnTo>
                        <a:pt x="280" y="323"/>
                      </a:lnTo>
                      <a:lnTo>
                        <a:pt x="274" y="258"/>
                      </a:lnTo>
                      <a:lnTo>
                        <a:pt x="260" y="187"/>
                      </a:lnTo>
                      <a:lnTo>
                        <a:pt x="270" y="86"/>
                      </a:lnTo>
                      <a:lnTo>
                        <a:pt x="284" y="32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87" name="Freeform 25"/>
                <p:cNvSpPr>
                  <a:spLocks/>
                </p:cNvSpPr>
                <p:nvPr/>
              </p:nvSpPr>
              <p:spPr bwMode="auto">
                <a:xfrm>
                  <a:off x="3034" y="818"/>
                  <a:ext cx="749" cy="1065"/>
                </a:xfrm>
                <a:custGeom>
                  <a:avLst/>
                  <a:gdLst>
                    <a:gd name="T0" fmla="*/ 218 w 749"/>
                    <a:gd name="T1" fmla="*/ 18 h 1065"/>
                    <a:gd name="T2" fmla="*/ 165 w 749"/>
                    <a:gd name="T3" fmla="*/ 55 h 1065"/>
                    <a:gd name="T4" fmla="*/ 128 w 749"/>
                    <a:gd name="T5" fmla="*/ 86 h 1065"/>
                    <a:gd name="T6" fmla="*/ 101 w 749"/>
                    <a:gd name="T7" fmla="*/ 128 h 1065"/>
                    <a:gd name="T8" fmla="*/ 69 w 749"/>
                    <a:gd name="T9" fmla="*/ 174 h 1065"/>
                    <a:gd name="T10" fmla="*/ 54 w 749"/>
                    <a:gd name="T11" fmla="*/ 237 h 1065"/>
                    <a:gd name="T12" fmla="*/ 40 w 749"/>
                    <a:gd name="T13" fmla="*/ 287 h 1065"/>
                    <a:gd name="T14" fmla="*/ 40 w 749"/>
                    <a:gd name="T15" fmla="*/ 347 h 1065"/>
                    <a:gd name="T16" fmla="*/ 54 w 749"/>
                    <a:gd name="T17" fmla="*/ 429 h 1065"/>
                    <a:gd name="T18" fmla="*/ 58 w 749"/>
                    <a:gd name="T19" fmla="*/ 505 h 1065"/>
                    <a:gd name="T20" fmla="*/ 37 w 749"/>
                    <a:gd name="T21" fmla="*/ 585 h 1065"/>
                    <a:gd name="T22" fmla="*/ 15 w 749"/>
                    <a:gd name="T23" fmla="*/ 661 h 1065"/>
                    <a:gd name="T24" fmla="*/ 0 w 749"/>
                    <a:gd name="T25" fmla="*/ 730 h 1065"/>
                    <a:gd name="T26" fmla="*/ 0 w 749"/>
                    <a:gd name="T27" fmla="*/ 789 h 1065"/>
                    <a:gd name="T28" fmla="*/ 5 w 749"/>
                    <a:gd name="T29" fmla="*/ 843 h 1065"/>
                    <a:gd name="T30" fmla="*/ 15 w 749"/>
                    <a:gd name="T31" fmla="*/ 887 h 1065"/>
                    <a:gd name="T32" fmla="*/ 35 w 749"/>
                    <a:gd name="T33" fmla="*/ 932 h 1065"/>
                    <a:gd name="T34" fmla="*/ 64 w 749"/>
                    <a:gd name="T35" fmla="*/ 966 h 1065"/>
                    <a:gd name="T36" fmla="*/ 99 w 749"/>
                    <a:gd name="T37" fmla="*/ 991 h 1065"/>
                    <a:gd name="T38" fmla="*/ 168 w 749"/>
                    <a:gd name="T39" fmla="*/ 1033 h 1065"/>
                    <a:gd name="T40" fmla="*/ 245 w 749"/>
                    <a:gd name="T41" fmla="*/ 1053 h 1065"/>
                    <a:gd name="T42" fmla="*/ 324 w 749"/>
                    <a:gd name="T43" fmla="*/ 1065 h 1065"/>
                    <a:gd name="T44" fmla="*/ 399 w 749"/>
                    <a:gd name="T45" fmla="*/ 1055 h 1065"/>
                    <a:gd name="T46" fmla="*/ 463 w 749"/>
                    <a:gd name="T47" fmla="*/ 1043 h 1065"/>
                    <a:gd name="T48" fmla="*/ 532 w 749"/>
                    <a:gd name="T49" fmla="*/ 1013 h 1065"/>
                    <a:gd name="T50" fmla="*/ 591 w 749"/>
                    <a:gd name="T51" fmla="*/ 984 h 1065"/>
                    <a:gd name="T52" fmla="*/ 640 w 749"/>
                    <a:gd name="T53" fmla="*/ 944 h 1065"/>
                    <a:gd name="T54" fmla="*/ 699 w 749"/>
                    <a:gd name="T55" fmla="*/ 875 h 1065"/>
                    <a:gd name="T56" fmla="*/ 724 w 749"/>
                    <a:gd name="T57" fmla="*/ 838 h 1065"/>
                    <a:gd name="T58" fmla="*/ 739 w 749"/>
                    <a:gd name="T59" fmla="*/ 789 h 1065"/>
                    <a:gd name="T60" fmla="*/ 748 w 749"/>
                    <a:gd name="T61" fmla="*/ 740 h 1065"/>
                    <a:gd name="T62" fmla="*/ 749 w 749"/>
                    <a:gd name="T63" fmla="*/ 694 h 1065"/>
                    <a:gd name="T64" fmla="*/ 740 w 749"/>
                    <a:gd name="T65" fmla="*/ 638 h 1065"/>
                    <a:gd name="T66" fmla="*/ 731 w 749"/>
                    <a:gd name="T67" fmla="*/ 585 h 1065"/>
                    <a:gd name="T68" fmla="*/ 717 w 749"/>
                    <a:gd name="T69" fmla="*/ 482 h 1065"/>
                    <a:gd name="T70" fmla="*/ 724 w 749"/>
                    <a:gd name="T71" fmla="*/ 431 h 1065"/>
                    <a:gd name="T72" fmla="*/ 740 w 749"/>
                    <a:gd name="T73" fmla="*/ 374 h 1065"/>
                    <a:gd name="T74" fmla="*/ 748 w 749"/>
                    <a:gd name="T75" fmla="*/ 273 h 1065"/>
                    <a:gd name="T76" fmla="*/ 740 w 749"/>
                    <a:gd name="T77" fmla="*/ 182 h 1065"/>
                    <a:gd name="T78" fmla="*/ 724 w 749"/>
                    <a:gd name="T79" fmla="*/ 121 h 1065"/>
                    <a:gd name="T80" fmla="*/ 690 w 749"/>
                    <a:gd name="T81" fmla="*/ 79 h 1065"/>
                    <a:gd name="T82" fmla="*/ 603 w 749"/>
                    <a:gd name="T83" fmla="*/ 36 h 1065"/>
                    <a:gd name="T84" fmla="*/ 502 w 749"/>
                    <a:gd name="T85" fmla="*/ 9 h 1065"/>
                    <a:gd name="T86" fmla="*/ 337 w 749"/>
                    <a:gd name="T87" fmla="*/ 0 h 1065"/>
                    <a:gd name="T88" fmla="*/ 218 w 749"/>
                    <a:gd name="T89" fmla="*/ 18 h 10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49"/>
                    <a:gd name="T136" fmla="*/ 0 h 1065"/>
                    <a:gd name="T137" fmla="*/ 749 w 749"/>
                    <a:gd name="T138" fmla="*/ 1065 h 10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49" h="1065">
                      <a:moveTo>
                        <a:pt x="218" y="18"/>
                      </a:moveTo>
                      <a:lnTo>
                        <a:pt x="165" y="55"/>
                      </a:lnTo>
                      <a:lnTo>
                        <a:pt x="128" y="86"/>
                      </a:lnTo>
                      <a:lnTo>
                        <a:pt x="101" y="128"/>
                      </a:lnTo>
                      <a:lnTo>
                        <a:pt x="69" y="174"/>
                      </a:lnTo>
                      <a:lnTo>
                        <a:pt x="54" y="237"/>
                      </a:lnTo>
                      <a:lnTo>
                        <a:pt x="40" y="287"/>
                      </a:lnTo>
                      <a:lnTo>
                        <a:pt x="40" y="347"/>
                      </a:lnTo>
                      <a:lnTo>
                        <a:pt x="54" y="429"/>
                      </a:lnTo>
                      <a:lnTo>
                        <a:pt x="58" y="505"/>
                      </a:lnTo>
                      <a:lnTo>
                        <a:pt x="37" y="585"/>
                      </a:lnTo>
                      <a:lnTo>
                        <a:pt x="15" y="661"/>
                      </a:lnTo>
                      <a:lnTo>
                        <a:pt x="0" y="730"/>
                      </a:lnTo>
                      <a:lnTo>
                        <a:pt x="0" y="789"/>
                      </a:lnTo>
                      <a:lnTo>
                        <a:pt x="5" y="843"/>
                      </a:lnTo>
                      <a:lnTo>
                        <a:pt x="15" y="887"/>
                      </a:lnTo>
                      <a:lnTo>
                        <a:pt x="35" y="932"/>
                      </a:lnTo>
                      <a:lnTo>
                        <a:pt x="64" y="966"/>
                      </a:lnTo>
                      <a:lnTo>
                        <a:pt x="99" y="991"/>
                      </a:lnTo>
                      <a:lnTo>
                        <a:pt x="168" y="1033"/>
                      </a:lnTo>
                      <a:lnTo>
                        <a:pt x="245" y="1053"/>
                      </a:lnTo>
                      <a:lnTo>
                        <a:pt x="324" y="1065"/>
                      </a:lnTo>
                      <a:lnTo>
                        <a:pt x="399" y="1055"/>
                      </a:lnTo>
                      <a:lnTo>
                        <a:pt x="463" y="1043"/>
                      </a:lnTo>
                      <a:lnTo>
                        <a:pt x="532" y="1013"/>
                      </a:lnTo>
                      <a:lnTo>
                        <a:pt x="591" y="984"/>
                      </a:lnTo>
                      <a:lnTo>
                        <a:pt x="640" y="944"/>
                      </a:lnTo>
                      <a:lnTo>
                        <a:pt x="699" y="875"/>
                      </a:lnTo>
                      <a:lnTo>
                        <a:pt x="724" y="838"/>
                      </a:lnTo>
                      <a:lnTo>
                        <a:pt x="739" y="789"/>
                      </a:lnTo>
                      <a:lnTo>
                        <a:pt x="748" y="740"/>
                      </a:lnTo>
                      <a:lnTo>
                        <a:pt x="749" y="694"/>
                      </a:lnTo>
                      <a:lnTo>
                        <a:pt x="740" y="638"/>
                      </a:lnTo>
                      <a:lnTo>
                        <a:pt x="731" y="585"/>
                      </a:lnTo>
                      <a:lnTo>
                        <a:pt x="717" y="482"/>
                      </a:lnTo>
                      <a:lnTo>
                        <a:pt x="724" y="431"/>
                      </a:lnTo>
                      <a:lnTo>
                        <a:pt x="740" y="374"/>
                      </a:lnTo>
                      <a:lnTo>
                        <a:pt x="748" y="273"/>
                      </a:lnTo>
                      <a:lnTo>
                        <a:pt x="740" y="182"/>
                      </a:lnTo>
                      <a:lnTo>
                        <a:pt x="724" y="121"/>
                      </a:lnTo>
                      <a:lnTo>
                        <a:pt x="690" y="79"/>
                      </a:lnTo>
                      <a:lnTo>
                        <a:pt x="603" y="36"/>
                      </a:lnTo>
                      <a:lnTo>
                        <a:pt x="502" y="9"/>
                      </a:lnTo>
                      <a:lnTo>
                        <a:pt x="337" y="0"/>
                      </a:lnTo>
                      <a:lnTo>
                        <a:pt x="218" y="18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grpSp>
              <p:nvGrpSpPr>
                <p:cNvPr id="52288" name="Group 26"/>
                <p:cNvGrpSpPr>
                  <a:grpSpLocks/>
                </p:cNvGrpSpPr>
                <p:nvPr/>
              </p:nvGrpSpPr>
              <p:grpSpPr bwMode="auto">
                <a:xfrm>
                  <a:off x="3241" y="1268"/>
                  <a:ext cx="369" cy="398"/>
                  <a:chOff x="3241" y="1268"/>
                  <a:chExt cx="369" cy="398"/>
                </a:xfrm>
              </p:grpSpPr>
              <p:sp>
                <p:nvSpPr>
                  <p:cNvPr id="52293" name="Freeform 27"/>
                  <p:cNvSpPr>
                    <a:spLocks/>
                  </p:cNvSpPr>
                  <p:nvPr/>
                </p:nvSpPr>
                <p:spPr bwMode="auto">
                  <a:xfrm>
                    <a:off x="3241" y="1616"/>
                    <a:ext cx="369" cy="16"/>
                  </a:xfrm>
                  <a:custGeom>
                    <a:avLst/>
                    <a:gdLst>
                      <a:gd name="T0" fmla="*/ 0 w 369"/>
                      <a:gd name="T1" fmla="*/ 3 h 16"/>
                      <a:gd name="T2" fmla="*/ 33 w 369"/>
                      <a:gd name="T3" fmla="*/ 0 h 16"/>
                      <a:gd name="T4" fmla="*/ 84 w 369"/>
                      <a:gd name="T5" fmla="*/ 0 h 16"/>
                      <a:gd name="T6" fmla="*/ 129 w 369"/>
                      <a:gd name="T7" fmla="*/ 0 h 16"/>
                      <a:gd name="T8" fmla="*/ 186 w 369"/>
                      <a:gd name="T9" fmla="*/ 9 h 16"/>
                      <a:gd name="T10" fmla="*/ 250 w 369"/>
                      <a:gd name="T11" fmla="*/ 9 h 16"/>
                      <a:gd name="T12" fmla="*/ 312 w 369"/>
                      <a:gd name="T13" fmla="*/ 9 h 16"/>
                      <a:gd name="T14" fmla="*/ 369 w 369"/>
                      <a:gd name="T15" fmla="*/ 16 h 1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9"/>
                      <a:gd name="T25" fmla="*/ 0 h 16"/>
                      <a:gd name="T26" fmla="*/ 369 w 369"/>
                      <a:gd name="T27" fmla="*/ 16 h 1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9" h="16">
                        <a:moveTo>
                          <a:pt x="0" y="3"/>
                        </a:moveTo>
                        <a:lnTo>
                          <a:pt x="33" y="0"/>
                        </a:lnTo>
                        <a:lnTo>
                          <a:pt x="84" y="0"/>
                        </a:lnTo>
                        <a:lnTo>
                          <a:pt x="129" y="0"/>
                        </a:lnTo>
                        <a:lnTo>
                          <a:pt x="186" y="9"/>
                        </a:lnTo>
                        <a:lnTo>
                          <a:pt x="250" y="9"/>
                        </a:lnTo>
                        <a:lnTo>
                          <a:pt x="312" y="9"/>
                        </a:lnTo>
                        <a:lnTo>
                          <a:pt x="369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94" name="Freeform 28"/>
                  <p:cNvSpPr>
                    <a:spLocks/>
                  </p:cNvSpPr>
                  <p:nvPr/>
                </p:nvSpPr>
                <p:spPr bwMode="auto">
                  <a:xfrm>
                    <a:off x="3369" y="1661"/>
                    <a:ext cx="79" cy="5"/>
                  </a:xfrm>
                  <a:custGeom>
                    <a:avLst/>
                    <a:gdLst>
                      <a:gd name="T0" fmla="*/ 0 w 79"/>
                      <a:gd name="T1" fmla="*/ 5 h 5"/>
                      <a:gd name="T2" fmla="*/ 58 w 79"/>
                      <a:gd name="T3" fmla="*/ 0 h 5"/>
                      <a:gd name="T4" fmla="*/ 79 w 79"/>
                      <a:gd name="T5" fmla="*/ 5 h 5"/>
                      <a:gd name="T6" fmla="*/ 0 60000 65536"/>
                      <a:gd name="T7" fmla="*/ 0 60000 65536"/>
                      <a:gd name="T8" fmla="*/ 0 60000 65536"/>
                      <a:gd name="T9" fmla="*/ 0 w 79"/>
                      <a:gd name="T10" fmla="*/ 0 h 5"/>
                      <a:gd name="T11" fmla="*/ 79 w 79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9" h="5">
                        <a:moveTo>
                          <a:pt x="0" y="5"/>
                        </a:moveTo>
                        <a:lnTo>
                          <a:pt x="58" y="0"/>
                        </a:lnTo>
                        <a:lnTo>
                          <a:pt x="79" y="5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95" name="Freeform 29"/>
                  <p:cNvSpPr>
                    <a:spLocks/>
                  </p:cNvSpPr>
                  <p:nvPr/>
                </p:nvSpPr>
                <p:spPr bwMode="auto">
                  <a:xfrm>
                    <a:off x="3339" y="1268"/>
                    <a:ext cx="173" cy="265"/>
                  </a:xfrm>
                  <a:custGeom>
                    <a:avLst/>
                    <a:gdLst>
                      <a:gd name="T0" fmla="*/ 118 w 173"/>
                      <a:gd name="T1" fmla="*/ 0 h 265"/>
                      <a:gd name="T2" fmla="*/ 113 w 173"/>
                      <a:gd name="T3" fmla="*/ 46 h 265"/>
                      <a:gd name="T4" fmla="*/ 123 w 173"/>
                      <a:gd name="T5" fmla="*/ 89 h 265"/>
                      <a:gd name="T6" fmla="*/ 133 w 173"/>
                      <a:gd name="T7" fmla="*/ 119 h 265"/>
                      <a:gd name="T8" fmla="*/ 152 w 173"/>
                      <a:gd name="T9" fmla="*/ 163 h 265"/>
                      <a:gd name="T10" fmla="*/ 162 w 173"/>
                      <a:gd name="T11" fmla="*/ 191 h 265"/>
                      <a:gd name="T12" fmla="*/ 173 w 173"/>
                      <a:gd name="T13" fmla="*/ 226 h 265"/>
                      <a:gd name="T14" fmla="*/ 162 w 173"/>
                      <a:gd name="T15" fmla="*/ 251 h 265"/>
                      <a:gd name="T16" fmla="*/ 148 w 173"/>
                      <a:gd name="T17" fmla="*/ 260 h 265"/>
                      <a:gd name="T18" fmla="*/ 123 w 173"/>
                      <a:gd name="T19" fmla="*/ 265 h 265"/>
                      <a:gd name="T20" fmla="*/ 94 w 173"/>
                      <a:gd name="T21" fmla="*/ 251 h 265"/>
                      <a:gd name="T22" fmla="*/ 54 w 173"/>
                      <a:gd name="T23" fmla="*/ 246 h 265"/>
                      <a:gd name="T24" fmla="*/ 0 w 173"/>
                      <a:gd name="T25" fmla="*/ 255 h 26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265"/>
                      <a:gd name="T41" fmla="*/ 173 w 173"/>
                      <a:gd name="T42" fmla="*/ 265 h 26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265">
                        <a:moveTo>
                          <a:pt x="118" y="0"/>
                        </a:moveTo>
                        <a:lnTo>
                          <a:pt x="113" y="46"/>
                        </a:lnTo>
                        <a:lnTo>
                          <a:pt x="123" y="89"/>
                        </a:lnTo>
                        <a:lnTo>
                          <a:pt x="133" y="119"/>
                        </a:lnTo>
                        <a:lnTo>
                          <a:pt x="152" y="163"/>
                        </a:lnTo>
                        <a:lnTo>
                          <a:pt x="162" y="191"/>
                        </a:lnTo>
                        <a:lnTo>
                          <a:pt x="173" y="226"/>
                        </a:lnTo>
                        <a:lnTo>
                          <a:pt x="162" y="251"/>
                        </a:lnTo>
                        <a:lnTo>
                          <a:pt x="148" y="260"/>
                        </a:lnTo>
                        <a:lnTo>
                          <a:pt x="123" y="265"/>
                        </a:lnTo>
                        <a:lnTo>
                          <a:pt x="94" y="251"/>
                        </a:lnTo>
                        <a:lnTo>
                          <a:pt x="54" y="246"/>
                        </a:lnTo>
                        <a:lnTo>
                          <a:pt x="0" y="255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</p:grpSp>
            <p:grpSp>
              <p:nvGrpSpPr>
                <p:cNvPr id="52289" name="Group 30"/>
                <p:cNvGrpSpPr>
                  <a:grpSpLocks/>
                </p:cNvGrpSpPr>
                <p:nvPr/>
              </p:nvGrpSpPr>
              <p:grpSpPr bwMode="auto">
                <a:xfrm>
                  <a:off x="3203" y="1099"/>
                  <a:ext cx="492" cy="45"/>
                  <a:chOff x="3203" y="1099"/>
                  <a:chExt cx="492" cy="45"/>
                </a:xfrm>
              </p:grpSpPr>
              <p:sp>
                <p:nvSpPr>
                  <p:cNvPr id="52291" name="Freeform 31"/>
                  <p:cNvSpPr>
                    <a:spLocks/>
                  </p:cNvSpPr>
                  <p:nvPr/>
                </p:nvSpPr>
                <p:spPr bwMode="auto">
                  <a:xfrm>
                    <a:off x="3203" y="1099"/>
                    <a:ext cx="199" cy="42"/>
                  </a:xfrm>
                  <a:custGeom>
                    <a:avLst/>
                    <a:gdLst>
                      <a:gd name="T0" fmla="*/ 0 w 199"/>
                      <a:gd name="T1" fmla="*/ 42 h 42"/>
                      <a:gd name="T2" fmla="*/ 28 w 199"/>
                      <a:gd name="T3" fmla="*/ 24 h 42"/>
                      <a:gd name="T4" fmla="*/ 55 w 199"/>
                      <a:gd name="T5" fmla="*/ 12 h 42"/>
                      <a:gd name="T6" fmla="*/ 84 w 199"/>
                      <a:gd name="T7" fmla="*/ 5 h 42"/>
                      <a:gd name="T8" fmla="*/ 108 w 199"/>
                      <a:gd name="T9" fmla="*/ 2 h 42"/>
                      <a:gd name="T10" fmla="*/ 127 w 199"/>
                      <a:gd name="T11" fmla="*/ 0 h 42"/>
                      <a:gd name="T12" fmla="*/ 160 w 199"/>
                      <a:gd name="T13" fmla="*/ 9 h 42"/>
                      <a:gd name="T14" fmla="*/ 199 w 199"/>
                      <a:gd name="T15" fmla="*/ 21 h 42"/>
                      <a:gd name="T16" fmla="*/ 197 w 199"/>
                      <a:gd name="T17" fmla="*/ 32 h 42"/>
                      <a:gd name="T18" fmla="*/ 181 w 199"/>
                      <a:gd name="T19" fmla="*/ 35 h 42"/>
                      <a:gd name="T20" fmla="*/ 160 w 199"/>
                      <a:gd name="T21" fmla="*/ 28 h 42"/>
                      <a:gd name="T22" fmla="*/ 125 w 199"/>
                      <a:gd name="T23" fmla="*/ 25 h 42"/>
                      <a:gd name="T24" fmla="*/ 103 w 199"/>
                      <a:gd name="T25" fmla="*/ 24 h 42"/>
                      <a:gd name="T26" fmla="*/ 82 w 199"/>
                      <a:gd name="T27" fmla="*/ 28 h 42"/>
                      <a:gd name="T28" fmla="*/ 55 w 199"/>
                      <a:gd name="T29" fmla="*/ 35 h 42"/>
                      <a:gd name="T30" fmla="*/ 31 w 199"/>
                      <a:gd name="T31" fmla="*/ 39 h 42"/>
                      <a:gd name="T32" fmla="*/ 0 w 199"/>
                      <a:gd name="T33" fmla="*/ 42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9"/>
                      <a:gd name="T52" fmla="*/ 0 h 42"/>
                      <a:gd name="T53" fmla="*/ 199 w 199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9" h="42">
                        <a:moveTo>
                          <a:pt x="0" y="42"/>
                        </a:moveTo>
                        <a:lnTo>
                          <a:pt x="28" y="24"/>
                        </a:lnTo>
                        <a:lnTo>
                          <a:pt x="55" y="12"/>
                        </a:lnTo>
                        <a:lnTo>
                          <a:pt x="84" y="5"/>
                        </a:lnTo>
                        <a:lnTo>
                          <a:pt x="108" y="2"/>
                        </a:lnTo>
                        <a:lnTo>
                          <a:pt x="127" y="0"/>
                        </a:lnTo>
                        <a:lnTo>
                          <a:pt x="160" y="9"/>
                        </a:lnTo>
                        <a:lnTo>
                          <a:pt x="199" y="21"/>
                        </a:lnTo>
                        <a:lnTo>
                          <a:pt x="197" y="32"/>
                        </a:lnTo>
                        <a:lnTo>
                          <a:pt x="181" y="35"/>
                        </a:lnTo>
                        <a:lnTo>
                          <a:pt x="160" y="28"/>
                        </a:lnTo>
                        <a:lnTo>
                          <a:pt x="125" y="25"/>
                        </a:lnTo>
                        <a:lnTo>
                          <a:pt x="103" y="24"/>
                        </a:lnTo>
                        <a:lnTo>
                          <a:pt x="82" y="28"/>
                        </a:lnTo>
                        <a:lnTo>
                          <a:pt x="55" y="35"/>
                        </a:lnTo>
                        <a:lnTo>
                          <a:pt x="31" y="39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92" name="Freeform 32"/>
                  <p:cNvSpPr>
                    <a:spLocks/>
                  </p:cNvSpPr>
                  <p:nvPr/>
                </p:nvSpPr>
                <p:spPr bwMode="auto">
                  <a:xfrm>
                    <a:off x="3501" y="1103"/>
                    <a:ext cx="194" cy="41"/>
                  </a:xfrm>
                  <a:custGeom>
                    <a:avLst/>
                    <a:gdLst>
                      <a:gd name="T0" fmla="*/ 194 w 194"/>
                      <a:gd name="T1" fmla="*/ 41 h 41"/>
                      <a:gd name="T2" fmla="*/ 166 w 194"/>
                      <a:gd name="T3" fmla="*/ 22 h 41"/>
                      <a:gd name="T4" fmla="*/ 139 w 194"/>
                      <a:gd name="T5" fmla="*/ 11 h 41"/>
                      <a:gd name="T6" fmla="*/ 112 w 194"/>
                      <a:gd name="T7" fmla="*/ 5 h 41"/>
                      <a:gd name="T8" fmla="*/ 89 w 194"/>
                      <a:gd name="T9" fmla="*/ 2 h 41"/>
                      <a:gd name="T10" fmla="*/ 71 w 194"/>
                      <a:gd name="T11" fmla="*/ 0 h 41"/>
                      <a:gd name="T12" fmla="*/ 39 w 194"/>
                      <a:gd name="T13" fmla="*/ 9 h 41"/>
                      <a:gd name="T14" fmla="*/ 0 w 194"/>
                      <a:gd name="T15" fmla="*/ 20 h 41"/>
                      <a:gd name="T16" fmla="*/ 3 w 194"/>
                      <a:gd name="T17" fmla="*/ 32 h 41"/>
                      <a:gd name="T18" fmla="*/ 18 w 194"/>
                      <a:gd name="T19" fmla="*/ 34 h 41"/>
                      <a:gd name="T20" fmla="*/ 39 w 194"/>
                      <a:gd name="T21" fmla="*/ 27 h 41"/>
                      <a:gd name="T22" fmla="*/ 73 w 194"/>
                      <a:gd name="T23" fmla="*/ 25 h 41"/>
                      <a:gd name="T24" fmla="*/ 94 w 194"/>
                      <a:gd name="T25" fmla="*/ 22 h 41"/>
                      <a:gd name="T26" fmla="*/ 114 w 194"/>
                      <a:gd name="T27" fmla="*/ 27 h 41"/>
                      <a:gd name="T28" fmla="*/ 139 w 194"/>
                      <a:gd name="T29" fmla="*/ 34 h 41"/>
                      <a:gd name="T30" fmla="*/ 164 w 194"/>
                      <a:gd name="T31" fmla="*/ 39 h 41"/>
                      <a:gd name="T32" fmla="*/ 194 w 194"/>
                      <a:gd name="T33" fmla="*/ 41 h 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4"/>
                      <a:gd name="T52" fmla="*/ 0 h 41"/>
                      <a:gd name="T53" fmla="*/ 194 w 194"/>
                      <a:gd name="T54" fmla="*/ 41 h 4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4" h="41">
                        <a:moveTo>
                          <a:pt x="194" y="41"/>
                        </a:moveTo>
                        <a:lnTo>
                          <a:pt x="166" y="22"/>
                        </a:lnTo>
                        <a:lnTo>
                          <a:pt x="139" y="11"/>
                        </a:lnTo>
                        <a:lnTo>
                          <a:pt x="112" y="5"/>
                        </a:lnTo>
                        <a:lnTo>
                          <a:pt x="89" y="2"/>
                        </a:lnTo>
                        <a:lnTo>
                          <a:pt x="71" y="0"/>
                        </a:lnTo>
                        <a:lnTo>
                          <a:pt x="39" y="9"/>
                        </a:lnTo>
                        <a:lnTo>
                          <a:pt x="0" y="20"/>
                        </a:lnTo>
                        <a:lnTo>
                          <a:pt x="3" y="32"/>
                        </a:lnTo>
                        <a:lnTo>
                          <a:pt x="18" y="34"/>
                        </a:lnTo>
                        <a:lnTo>
                          <a:pt x="39" y="27"/>
                        </a:lnTo>
                        <a:lnTo>
                          <a:pt x="73" y="25"/>
                        </a:lnTo>
                        <a:lnTo>
                          <a:pt x="94" y="22"/>
                        </a:lnTo>
                        <a:lnTo>
                          <a:pt x="114" y="27"/>
                        </a:lnTo>
                        <a:lnTo>
                          <a:pt x="139" y="34"/>
                        </a:lnTo>
                        <a:lnTo>
                          <a:pt x="164" y="39"/>
                        </a:lnTo>
                        <a:lnTo>
                          <a:pt x="194" y="41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</p:grpSp>
            <p:sp>
              <p:nvSpPr>
                <p:cNvPr id="52290" name="Freeform 33"/>
                <p:cNvSpPr>
                  <a:spLocks/>
                </p:cNvSpPr>
                <p:nvPr/>
              </p:nvSpPr>
              <p:spPr bwMode="auto">
                <a:xfrm>
                  <a:off x="3054" y="727"/>
                  <a:ext cx="773" cy="502"/>
                </a:xfrm>
                <a:custGeom>
                  <a:avLst/>
                  <a:gdLst>
                    <a:gd name="T0" fmla="*/ 20 w 773"/>
                    <a:gd name="T1" fmla="*/ 497 h 502"/>
                    <a:gd name="T2" fmla="*/ 57 w 773"/>
                    <a:gd name="T3" fmla="*/ 502 h 502"/>
                    <a:gd name="T4" fmla="*/ 49 w 773"/>
                    <a:gd name="T5" fmla="*/ 431 h 502"/>
                    <a:gd name="T6" fmla="*/ 94 w 773"/>
                    <a:gd name="T7" fmla="*/ 367 h 502"/>
                    <a:gd name="T8" fmla="*/ 98 w 773"/>
                    <a:gd name="T9" fmla="*/ 289 h 502"/>
                    <a:gd name="T10" fmla="*/ 153 w 773"/>
                    <a:gd name="T11" fmla="*/ 245 h 502"/>
                    <a:gd name="T12" fmla="*/ 153 w 773"/>
                    <a:gd name="T13" fmla="*/ 182 h 502"/>
                    <a:gd name="T14" fmla="*/ 201 w 773"/>
                    <a:gd name="T15" fmla="*/ 177 h 502"/>
                    <a:gd name="T16" fmla="*/ 246 w 773"/>
                    <a:gd name="T17" fmla="*/ 142 h 502"/>
                    <a:gd name="T18" fmla="*/ 319 w 773"/>
                    <a:gd name="T19" fmla="*/ 186 h 502"/>
                    <a:gd name="T20" fmla="*/ 334 w 773"/>
                    <a:gd name="T21" fmla="*/ 162 h 502"/>
                    <a:gd name="T22" fmla="*/ 408 w 773"/>
                    <a:gd name="T23" fmla="*/ 186 h 502"/>
                    <a:gd name="T24" fmla="*/ 388 w 773"/>
                    <a:gd name="T25" fmla="*/ 142 h 502"/>
                    <a:gd name="T26" fmla="*/ 482 w 773"/>
                    <a:gd name="T27" fmla="*/ 196 h 502"/>
                    <a:gd name="T28" fmla="*/ 492 w 773"/>
                    <a:gd name="T29" fmla="*/ 162 h 502"/>
                    <a:gd name="T30" fmla="*/ 576 w 773"/>
                    <a:gd name="T31" fmla="*/ 216 h 502"/>
                    <a:gd name="T32" fmla="*/ 620 w 773"/>
                    <a:gd name="T33" fmla="*/ 206 h 502"/>
                    <a:gd name="T34" fmla="*/ 644 w 773"/>
                    <a:gd name="T35" fmla="*/ 260 h 502"/>
                    <a:gd name="T36" fmla="*/ 674 w 773"/>
                    <a:gd name="T37" fmla="*/ 254 h 502"/>
                    <a:gd name="T38" fmla="*/ 697 w 773"/>
                    <a:gd name="T39" fmla="*/ 292 h 502"/>
                    <a:gd name="T40" fmla="*/ 677 w 773"/>
                    <a:gd name="T41" fmla="*/ 361 h 502"/>
                    <a:gd name="T42" fmla="*/ 684 w 773"/>
                    <a:gd name="T43" fmla="*/ 418 h 502"/>
                    <a:gd name="T44" fmla="*/ 702 w 773"/>
                    <a:gd name="T45" fmla="*/ 492 h 502"/>
                    <a:gd name="T46" fmla="*/ 724 w 773"/>
                    <a:gd name="T47" fmla="*/ 492 h 502"/>
                    <a:gd name="T48" fmla="*/ 747 w 773"/>
                    <a:gd name="T49" fmla="*/ 443 h 502"/>
                    <a:gd name="T50" fmla="*/ 762 w 773"/>
                    <a:gd name="T51" fmla="*/ 397 h 502"/>
                    <a:gd name="T52" fmla="*/ 773 w 773"/>
                    <a:gd name="T53" fmla="*/ 328 h 502"/>
                    <a:gd name="T54" fmla="*/ 762 w 773"/>
                    <a:gd name="T55" fmla="*/ 226 h 502"/>
                    <a:gd name="T56" fmla="*/ 723 w 773"/>
                    <a:gd name="T57" fmla="*/ 156 h 502"/>
                    <a:gd name="T58" fmla="*/ 694 w 773"/>
                    <a:gd name="T59" fmla="*/ 113 h 502"/>
                    <a:gd name="T60" fmla="*/ 644 w 773"/>
                    <a:gd name="T61" fmla="*/ 68 h 502"/>
                    <a:gd name="T62" fmla="*/ 571 w 773"/>
                    <a:gd name="T63" fmla="*/ 34 h 502"/>
                    <a:gd name="T64" fmla="*/ 497 w 773"/>
                    <a:gd name="T65" fmla="*/ 14 h 502"/>
                    <a:gd name="T66" fmla="*/ 388 w 773"/>
                    <a:gd name="T67" fmla="*/ 0 h 502"/>
                    <a:gd name="T68" fmla="*/ 289 w 773"/>
                    <a:gd name="T69" fmla="*/ 14 h 502"/>
                    <a:gd name="T70" fmla="*/ 221 w 773"/>
                    <a:gd name="T71" fmla="*/ 19 h 502"/>
                    <a:gd name="T72" fmla="*/ 168 w 773"/>
                    <a:gd name="T73" fmla="*/ 38 h 502"/>
                    <a:gd name="T74" fmla="*/ 104 w 773"/>
                    <a:gd name="T75" fmla="*/ 77 h 502"/>
                    <a:gd name="T76" fmla="*/ 49 w 773"/>
                    <a:gd name="T77" fmla="*/ 147 h 502"/>
                    <a:gd name="T78" fmla="*/ 25 w 773"/>
                    <a:gd name="T79" fmla="*/ 191 h 502"/>
                    <a:gd name="T80" fmla="*/ 0 w 773"/>
                    <a:gd name="T81" fmla="*/ 279 h 502"/>
                    <a:gd name="T82" fmla="*/ 0 w 773"/>
                    <a:gd name="T83" fmla="*/ 377 h 502"/>
                    <a:gd name="T84" fmla="*/ 0 w 773"/>
                    <a:gd name="T85" fmla="*/ 442 h 502"/>
                    <a:gd name="T86" fmla="*/ 20 w 773"/>
                    <a:gd name="T87" fmla="*/ 497 h 5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73"/>
                    <a:gd name="T133" fmla="*/ 0 h 502"/>
                    <a:gd name="T134" fmla="*/ 773 w 773"/>
                    <a:gd name="T135" fmla="*/ 502 h 5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73" h="502">
                      <a:moveTo>
                        <a:pt x="20" y="497"/>
                      </a:moveTo>
                      <a:lnTo>
                        <a:pt x="57" y="502"/>
                      </a:lnTo>
                      <a:lnTo>
                        <a:pt x="49" y="431"/>
                      </a:lnTo>
                      <a:lnTo>
                        <a:pt x="94" y="367"/>
                      </a:lnTo>
                      <a:lnTo>
                        <a:pt x="98" y="289"/>
                      </a:lnTo>
                      <a:lnTo>
                        <a:pt x="153" y="245"/>
                      </a:lnTo>
                      <a:lnTo>
                        <a:pt x="153" y="182"/>
                      </a:lnTo>
                      <a:lnTo>
                        <a:pt x="201" y="177"/>
                      </a:lnTo>
                      <a:lnTo>
                        <a:pt x="246" y="142"/>
                      </a:lnTo>
                      <a:lnTo>
                        <a:pt x="319" y="186"/>
                      </a:lnTo>
                      <a:lnTo>
                        <a:pt x="334" y="162"/>
                      </a:lnTo>
                      <a:lnTo>
                        <a:pt x="408" y="186"/>
                      </a:lnTo>
                      <a:lnTo>
                        <a:pt x="388" y="142"/>
                      </a:lnTo>
                      <a:lnTo>
                        <a:pt x="482" y="196"/>
                      </a:lnTo>
                      <a:lnTo>
                        <a:pt x="492" y="162"/>
                      </a:lnTo>
                      <a:lnTo>
                        <a:pt x="576" y="216"/>
                      </a:lnTo>
                      <a:lnTo>
                        <a:pt x="620" y="206"/>
                      </a:lnTo>
                      <a:lnTo>
                        <a:pt x="644" y="260"/>
                      </a:lnTo>
                      <a:lnTo>
                        <a:pt x="674" y="254"/>
                      </a:lnTo>
                      <a:lnTo>
                        <a:pt x="697" y="292"/>
                      </a:lnTo>
                      <a:lnTo>
                        <a:pt x="677" y="361"/>
                      </a:lnTo>
                      <a:lnTo>
                        <a:pt x="684" y="418"/>
                      </a:lnTo>
                      <a:lnTo>
                        <a:pt x="702" y="492"/>
                      </a:lnTo>
                      <a:lnTo>
                        <a:pt x="724" y="492"/>
                      </a:lnTo>
                      <a:lnTo>
                        <a:pt x="747" y="443"/>
                      </a:lnTo>
                      <a:lnTo>
                        <a:pt x="762" y="397"/>
                      </a:lnTo>
                      <a:lnTo>
                        <a:pt x="773" y="328"/>
                      </a:lnTo>
                      <a:lnTo>
                        <a:pt x="762" y="226"/>
                      </a:lnTo>
                      <a:lnTo>
                        <a:pt x="723" y="156"/>
                      </a:lnTo>
                      <a:lnTo>
                        <a:pt x="694" y="113"/>
                      </a:lnTo>
                      <a:lnTo>
                        <a:pt x="644" y="68"/>
                      </a:lnTo>
                      <a:lnTo>
                        <a:pt x="571" y="34"/>
                      </a:lnTo>
                      <a:lnTo>
                        <a:pt x="497" y="14"/>
                      </a:lnTo>
                      <a:lnTo>
                        <a:pt x="388" y="0"/>
                      </a:lnTo>
                      <a:lnTo>
                        <a:pt x="289" y="14"/>
                      </a:lnTo>
                      <a:lnTo>
                        <a:pt x="221" y="19"/>
                      </a:lnTo>
                      <a:lnTo>
                        <a:pt x="168" y="38"/>
                      </a:lnTo>
                      <a:lnTo>
                        <a:pt x="104" y="77"/>
                      </a:lnTo>
                      <a:lnTo>
                        <a:pt x="49" y="147"/>
                      </a:lnTo>
                      <a:lnTo>
                        <a:pt x="25" y="191"/>
                      </a:lnTo>
                      <a:lnTo>
                        <a:pt x="0" y="279"/>
                      </a:lnTo>
                      <a:lnTo>
                        <a:pt x="0" y="377"/>
                      </a:lnTo>
                      <a:lnTo>
                        <a:pt x="0" y="442"/>
                      </a:lnTo>
                      <a:lnTo>
                        <a:pt x="20" y="497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  <p:sp>
            <p:nvSpPr>
              <p:cNvPr id="52281" name="Freeform 34"/>
              <p:cNvSpPr>
                <a:spLocks/>
              </p:cNvSpPr>
              <p:nvPr/>
            </p:nvSpPr>
            <p:spPr bwMode="auto">
              <a:xfrm>
                <a:off x="3703" y="1794"/>
                <a:ext cx="817" cy="871"/>
              </a:xfrm>
              <a:custGeom>
                <a:avLst/>
                <a:gdLst>
                  <a:gd name="T0" fmla="*/ 56 w 817"/>
                  <a:gd name="T1" fmla="*/ 119 h 871"/>
                  <a:gd name="T2" fmla="*/ 184 w 817"/>
                  <a:gd name="T3" fmla="*/ 92 h 871"/>
                  <a:gd name="T4" fmla="*/ 248 w 817"/>
                  <a:gd name="T5" fmla="*/ 45 h 871"/>
                  <a:gd name="T6" fmla="*/ 294 w 817"/>
                  <a:gd name="T7" fmla="*/ 0 h 871"/>
                  <a:gd name="T8" fmla="*/ 403 w 817"/>
                  <a:gd name="T9" fmla="*/ 101 h 871"/>
                  <a:gd name="T10" fmla="*/ 532 w 817"/>
                  <a:gd name="T11" fmla="*/ 220 h 871"/>
                  <a:gd name="T12" fmla="*/ 642 w 817"/>
                  <a:gd name="T13" fmla="*/ 329 h 871"/>
                  <a:gd name="T14" fmla="*/ 681 w 817"/>
                  <a:gd name="T15" fmla="*/ 378 h 871"/>
                  <a:gd name="T16" fmla="*/ 707 w 817"/>
                  <a:gd name="T17" fmla="*/ 414 h 871"/>
                  <a:gd name="T18" fmla="*/ 741 w 817"/>
                  <a:gd name="T19" fmla="*/ 457 h 871"/>
                  <a:gd name="T20" fmla="*/ 773 w 817"/>
                  <a:gd name="T21" fmla="*/ 512 h 871"/>
                  <a:gd name="T22" fmla="*/ 790 w 817"/>
                  <a:gd name="T23" fmla="*/ 555 h 871"/>
                  <a:gd name="T24" fmla="*/ 806 w 817"/>
                  <a:gd name="T25" fmla="*/ 603 h 871"/>
                  <a:gd name="T26" fmla="*/ 817 w 817"/>
                  <a:gd name="T27" fmla="*/ 687 h 871"/>
                  <a:gd name="T28" fmla="*/ 809 w 817"/>
                  <a:gd name="T29" fmla="*/ 735 h 871"/>
                  <a:gd name="T30" fmla="*/ 790 w 817"/>
                  <a:gd name="T31" fmla="*/ 779 h 871"/>
                  <a:gd name="T32" fmla="*/ 737 w 817"/>
                  <a:gd name="T33" fmla="*/ 817 h 871"/>
                  <a:gd name="T34" fmla="*/ 689 w 817"/>
                  <a:gd name="T35" fmla="*/ 843 h 871"/>
                  <a:gd name="T36" fmla="*/ 622 w 817"/>
                  <a:gd name="T37" fmla="*/ 860 h 871"/>
                  <a:gd name="T38" fmla="*/ 569 w 817"/>
                  <a:gd name="T39" fmla="*/ 871 h 871"/>
                  <a:gd name="T40" fmla="*/ 517 w 817"/>
                  <a:gd name="T41" fmla="*/ 866 h 871"/>
                  <a:gd name="T42" fmla="*/ 477 w 817"/>
                  <a:gd name="T43" fmla="*/ 862 h 871"/>
                  <a:gd name="T44" fmla="*/ 435 w 817"/>
                  <a:gd name="T45" fmla="*/ 853 h 871"/>
                  <a:gd name="T46" fmla="*/ 395 w 817"/>
                  <a:gd name="T47" fmla="*/ 834 h 871"/>
                  <a:gd name="T48" fmla="*/ 352 w 817"/>
                  <a:gd name="T49" fmla="*/ 808 h 871"/>
                  <a:gd name="T50" fmla="*/ 321 w 817"/>
                  <a:gd name="T51" fmla="*/ 779 h 871"/>
                  <a:gd name="T52" fmla="*/ 287 w 817"/>
                  <a:gd name="T53" fmla="*/ 729 h 871"/>
                  <a:gd name="T54" fmla="*/ 267 w 817"/>
                  <a:gd name="T55" fmla="*/ 696 h 871"/>
                  <a:gd name="T56" fmla="*/ 216 w 817"/>
                  <a:gd name="T57" fmla="*/ 589 h 871"/>
                  <a:gd name="T58" fmla="*/ 156 w 817"/>
                  <a:gd name="T59" fmla="*/ 449 h 871"/>
                  <a:gd name="T60" fmla="*/ 111 w 817"/>
                  <a:gd name="T61" fmla="*/ 339 h 871"/>
                  <a:gd name="T62" fmla="*/ 37 w 817"/>
                  <a:gd name="T63" fmla="*/ 210 h 871"/>
                  <a:gd name="T64" fmla="*/ 0 w 817"/>
                  <a:gd name="T65" fmla="*/ 136 h 871"/>
                  <a:gd name="T66" fmla="*/ 56 w 817"/>
                  <a:gd name="T67" fmla="*/ 119 h 8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7"/>
                  <a:gd name="T103" fmla="*/ 0 h 871"/>
                  <a:gd name="T104" fmla="*/ 817 w 817"/>
                  <a:gd name="T105" fmla="*/ 871 h 8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7" h="871">
                    <a:moveTo>
                      <a:pt x="56" y="119"/>
                    </a:moveTo>
                    <a:lnTo>
                      <a:pt x="184" y="92"/>
                    </a:lnTo>
                    <a:lnTo>
                      <a:pt x="248" y="45"/>
                    </a:lnTo>
                    <a:lnTo>
                      <a:pt x="294" y="0"/>
                    </a:lnTo>
                    <a:lnTo>
                      <a:pt x="403" y="101"/>
                    </a:lnTo>
                    <a:lnTo>
                      <a:pt x="532" y="220"/>
                    </a:lnTo>
                    <a:lnTo>
                      <a:pt x="642" y="329"/>
                    </a:lnTo>
                    <a:lnTo>
                      <a:pt x="681" y="378"/>
                    </a:lnTo>
                    <a:lnTo>
                      <a:pt x="707" y="414"/>
                    </a:lnTo>
                    <a:lnTo>
                      <a:pt x="741" y="457"/>
                    </a:lnTo>
                    <a:lnTo>
                      <a:pt x="773" y="512"/>
                    </a:lnTo>
                    <a:lnTo>
                      <a:pt x="790" y="555"/>
                    </a:lnTo>
                    <a:lnTo>
                      <a:pt x="806" y="603"/>
                    </a:lnTo>
                    <a:lnTo>
                      <a:pt x="817" y="687"/>
                    </a:lnTo>
                    <a:lnTo>
                      <a:pt x="809" y="735"/>
                    </a:lnTo>
                    <a:lnTo>
                      <a:pt x="790" y="779"/>
                    </a:lnTo>
                    <a:lnTo>
                      <a:pt x="737" y="817"/>
                    </a:lnTo>
                    <a:lnTo>
                      <a:pt x="689" y="843"/>
                    </a:lnTo>
                    <a:lnTo>
                      <a:pt x="622" y="860"/>
                    </a:lnTo>
                    <a:lnTo>
                      <a:pt x="569" y="871"/>
                    </a:lnTo>
                    <a:lnTo>
                      <a:pt x="517" y="866"/>
                    </a:lnTo>
                    <a:lnTo>
                      <a:pt x="477" y="862"/>
                    </a:lnTo>
                    <a:lnTo>
                      <a:pt x="435" y="853"/>
                    </a:lnTo>
                    <a:lnTo>
                      <a:pt x="395" y="834"/>
                    </a:lnTo>
                    <a:lnTo>
                      <a:pt x="352" y="808"/>
                    </a:lnTo>
                    <a:lnTo>
                      <a:pt x="321" y="779"/>
                    </a:lnTo>
                    <a:lnTo>
                      <a:pt x="287" y="729"/>
                    </a:lnTo>
                    <a:lnTo>
                      <a:pt x="267" y="696"/>
                    </a:lnTo>
                    <a:lnTo>
                      <a:pt x="216" y="589"/>
                    </a:lnTo>
                    <a:lnTo>
                      <a:pt x="156" y="449"/>
                    </a:lnTo>
                    <a:lnTo>
                      <a:pt x="111" y="339"/>
                    </a:lnTo>
                    <a:lnTo>
                      <a:pt x="37" y="210"/>
                    </a:lnTo>
                    <a:lnTo>
                      <a:pt x="0" y="136"/>
                    </a:lnTo>
                    <a:lnTo>
                      <a:pt x="56" y="119"/>
                    </a:lnTo>
                    <a:close/>
                  </a:path>
                </a:pathLst>
              </a:custGeom>
              <a:solidFill>
                <a:srgbClr val="C0C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52282" name="Freeform 35"/>
              <p:cNvSpPr>
                <a:spLocks/>
              </p:cNvSpPr>
              <p:nvPr/>
            </p:nvSpPr>
            <p:spPr bwMode="auto">
              <a:xfrm>
                <a:off x="3692" y="1773"/>
                <a:ext cx="498" cy="416"/>
              </a:xfrm>
              <a:custGeom>
                <a:avLst/>
                <a:gdLst>
                  <a:gd name="T0" fmla="*/ 0 w 498"/>
                  <a:gd name="T1" fmla="*/ 146 h 416"/>
                  <a:gd name="T2" fmla="*/ 36 w 498"/>
                  <a:gd name="T3" fmla="*/ 146 h 416"/>
                  <a:gd name="T4" fmla="*/ 82 w 498"/>
                  <a:gd name="T5" fmla="*/ 137 h 416"/>
                  <a:gd name="T6" fmla="*/ 131 w 498"/>
                  <a:gd name="T7" fmla="*/ 128 h 416"/>
                  <a:gd name="T8" fmla="*/ 164 w 498"/>
                  <a:gd name="T9" fmla="*/ 117 h 416"/>
                  <a:gd name="T10" fmla="*/ 229 w 498"/>
                  <a:gd name="T11" fmla="*/ 89 h 416"/>
                  <a:gd name="T12" fmla="*/ 287 w 498"/>
                  <a:gd name="T13" fmla="*/ 39 h 416"/>
                  <a:gd name="T14" fmla="*/ 316 w 498"/>
                  <a:gd name="T15" fmla="*/ 0 h 416"/>
                  <a:gd name="T16" fmla="*/ 498 w 498"/>
                  <a:gd name="T17" fmla="*/ 182 h 416"/>
                  <a:gd name="T18" fmla="*/ 495 w 498"/>
                  <a:gd name="T19" fmla="*/ 212 h 416"/>
                  <a:gd name="T20" fmla="*/ 482 w 498"/>
                  <a:gd name="T21" fmla="*/ 245 h 416"/>
                  <a:gd name="T22" fmla="*/ 452 w 498"/>
                  <a:gd name="T23" fmla="*/ 277 h 416"/>
                  <a:gd name="T24" fmla="*/ 424 w 498"/>
                  <a:gd name="T25" fmla="*/ 305 h 416"/>
                  <a:gd name="T26" fmla="*/ 390 w 498"/>
                  <a:gd name="T27" fmla="*/ 326 h 416"/>
                  <a:gd name="T28" fmla="*/ 341 w 498"/>
                  <a:gd name="T29" fmla="*/ 350 h 416"/>
                  <a:gd name="T30" fmla="*/ 286 w 498"/>
                  <a:gd name="T31" fmla="*/ 373 h 416"/>
                  <a:gd name="T32" fmla="*/ 218 w 498"/>
                  <a:gd name="T33" fmla="*/ 393 h 416"/>
                  <a:gd name="T34" fmla="*/ 161 w 498"/>
                  <a:gd name="T35" fmla="*/ 405 h 416"/>
                  <a:gd name="T36" fmla="*/ 122 w 498"/>
                  <a:gd name="T37" fmla="*/ 416 h 416"/>
                  <a:gd name="T38" fmla="*/ 0 w 498"/>
                  <a:gd name="T39" fmla="*/ 146 h 4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8"/>
                  <a:gd name="T61" fmla="*/ 0 h 416"/>
                  <a:gd name="T62" fmla="*/ 498 w 498"/>
                  <a:gd name="T63" fmla="*/ 416 h 4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8" h="416">
                    <a:moveTo>
                      <a:pt x="0" y="146"/>
                    </a:moveTo>
                    <a:lnTo>
                      <a:pt x="36" y="146"/>
                    </a:lnTo>
                    <a:lnTo>
                      <a:pt x="82" y="137"/>
                    </a:lnTo>
                    <a:lnTo>
                      <a:pt x="131" y="128"/>
                    </a:lnTo>
                    <a:lnTo>
                      <a:pt x="164" y="117"/>
                    </a:lnTo>
                    <a:lnTo>
                      <a:pt x="229" y="89"/>
                    </a:lnTo>
                    <a:lnTo>
                      <a:pt x="287" y="39"/>
                    </a:lnTo>
                    <a:lnTo>
                      <a:pt x="316" y="0"/>
                    </a:lnTo>
                    <a:lnTo>
                      <a:pt x="498" y="182"/>
                    </a:lnTo>
                    <a:lnTo>
                      <a:pt x="495" y="212"/>
                    </a:lnTo>
                    <a:lnTo>
                      <a:pt x="482" y="245"/>
                    </a:lnTo>
                    <a:lnTo>
                      <a:pt x="452" y="277"/>
                    </a:lnTo>
                    <a:lnTo>
                      <a:pt x="424" y="305"/>
                    </a:lnTo>
                    <a:lnTo>
                      <a:pt x="390" y="326"/>
                    </a:lnTo>
                    <a:lnTo>
                      <a:pt x="341" y="350"/>
                    </a:lnTo>
                    <a:lnTo>
                      <a:pt x="286" y="373"/>
                    </a:lnTo>
                    <a:lnTo>
                      <a:pt x="218" y="393"/>
                    </a:lnTo>
                    <a:lnTo>
                      <a:pt x="161" y="405"/>
                    </a:lnTo>
                    <a:lnTo>
                      <a:pt x="122" y="41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52235" name="Group 36"/>
            <p:cNvGrpSpPr>
              <a:grpSpLocks/>
            </p:cNvGrpSpPr>
            <p:nvPr/>
          </p:nvGrpSpPr>
          <p:grpSpPr bwMode="auto">
            <a:xfrm>
              <a:off x="2197" y="1279"/>
              <a:ext cx="402" cy="580"/>
              <a:chOff x="2197" y="1279"/>
              <a:chExt cx="402" cy="580"/>
            </a:xfrm>
          </p:grpSpPr>
          <p:sp>
            <p:nvSpPr>
              <p:cNvPr id="52278" name="Freeform 37"/>
              <p:cNvSpPr>
                <a:spLocks/>
              </p:cNvSpPr>
              <p:nvPr/>
            </p:nvSpPr>
            <p:spPr bwMode="auto">
              <a:xfrm>
                <a:off x="2197" y="1509"/>
                <a:ext cx="402" cy="350"/>
              </a:xfrm>
              <a:custGeom>
                <a:avLst/>
                <a:gdLst>
                  <a:gd name="T0" fmla="*/ 78 w 402"/>
                  <a:gd name="T1" fmla="*/ 0 h 350"/>
                  <a:gd name="T2" fmla="*/ 95 w 402"/>
                  <a:gd name="T3" fmla="*/ 29 h 350"/>
                  <a:gd name="T4" fmla="*/ 103 w 402"/>
                  <a:gd name="T5" fmla="*/ 41 h 350"/>
                  <a:gd name="T6" fmla="*/ 118 w 402"/>
                  <a:gd name="T7" fmla="*/ 69 h 350"/>
                  <a:gd name="T8" fmla="*/ 129 w 402"/>
                  <a:gd name="T9" fmla="*/ 88 h 350"/>
                  <a:gd name="T10" fmla="*/ 144 w 402"/>
                  <a:gd name="T11" fmla="*/ 101 h 350"/>
                  <a:gd name="T12" fmla="*/ 166 w 402"/>
                  <a:gd name="T13" fmla="*/ 118 h 350"/>
                  <a:gd name="T14" fmla="*/ 203 w 402"/>
                  <a:gd name="T15" fmla="*/ 137 h 350"/>
                  <a:gd name="T16" fmla="*/ 238 w 402"/>
                  <a:gd name="T17" fmla="*/ 137 h 350"/>
                  <a:gd name="T18" fmla="*/ 270 w 402"/>
                  <a:gd name="T19" fmla="*/ 133 h 350"/>
                  <a:gd name="T20" fmla="*/ 310 w 402"/>
                  <a:gd name="T21" fmla="*/ 118 h 350"/>
                  <a:gd name="T22" fmla="*/ 363 w 402"/>
                  <a:gd name="T23" fmla="*/ 94 h 350"/>
                  <a:gd name="T24" fmla="*/ 368 w 402"/>
                  <a:gd name="T25" fmla="*/ 114 h 350"/>
                  <a:gd name="T26" fmla="*/ 393 w 402"/>
                  <a:gd name="T27" fmla="*/ 251 h 350"/>
                  <a:gd name="T28" fmla="*/ 402 w 402"/>
                  <a:gd name="T29" fmla="*/ 321 h 350"/>
                  <a:gd name="T30" fmla="*/ 344 w 402"/>
                  <a:gd name="T31" fmla="*/ 340 h 350"/>
                  <a:gd name="T32" fmla="*/ 270 w 402"/>
                  <a:gd name="T33" fmla="*/ 345 h 350"/>
                  <a:gd name="T34" fmla="*/ 227 w 402"/>
                  <a:gd name="T35" fmla="*/ 350 h 350"/>
                  <a:gd name="T36" fmla="*/ 152 w 402"/>
                  <a:gd name="T37" fmla="*/ 330 h 350"/>
                  <a:gd name="T38" fmla="*/ 99 w 402"/>
                  <a:gd name="T39" fmla="*/ 301 h 350"/>
                  <a:gd name="T40" fmla="*/ 59 w 402"/>
                  <a:gd name="T41" fmla="*/ 264 h 350"/>
                  <a:gd name="T42" fmla="*/ 24 w 402"/>
                  <a:gd name="T43" fmla="*/ 227 h 350"/>
                  <a:gd name="T44" fmla="*/ 0 w 402"/>
                  <a:gd name="T45" fmla="*/ 185 h 350"/>
                  <a:gd name="T46" fmla="*/ 9 w 402"/>
                  <a:gd name="T47" fmla="*/ 144 h 350"/>
                  <a:gd name="T48" fmla="*/ 29 w 402"/>
                  <a:gd name="T49" fmla="*/ 89 h 350"/>
                  <a:gd name="T50" fmla="*/ 49 w 402"/>
                  <a:gd name="T51" fmla="*/ 54 h 350"/>
                  <a:gd name="T52" fmla="*/ 78 w 402"/>
                  <a:gd name="T53" fmla="*/ 0 h 3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02"/>
                  <a:gd name="T82" fmla="*/ 0 h 350"/>
                  <a:gd name="T83" fmla="*/ 402 w 402"/>
                  <a:gd name="T84" fmla="*/ 350 h 3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02" h="350">
                    <a:moveTo>
                      <a:pt x="78" y="0"/>
                    </a:moveTo>
                    <a:lnTo>
                      <a:pt x="95" y="29"/>
                    </a:lnTo>
                    <a:lnTo>
                      <a:pt x="103" y="41"/>
                    </a:lnTo>
                    <a:lnTo>
                      <a:pt x="118" y="69"/>
                    </a:lnTo>
                    <a:lnTo>
                      <a:pt x="129" y="88"/>
                    </a:lnTo>
                    <a:lnTo>
                      <a:pt x="144" y="101"/>
                    </a:lnTo>
                    <a:lnTo>
                      <a:pt x="166" y="118"/>
                    </a:lnTo>
                    <a:lnTo>
                      <a:pt x="203" y="137"/>
                    </a:lnTo>
                    <a:lnTo>
                      <a:pt x="238" y="137"/>
                    </a:lnTo>
                    <a:lnTo>
                      <a:pt x="270" y="133"/>
                    </a:lnTo>
                    <a:lnTo>
                      <a:pt x="310" y="118"/>
                    </a:lnTo>
                    <a:lnTo>
                      <a:pt x="363" y="94"/>
                    </a:lnTo>
                    <a:lnTo>
                      <a:pt x="368" y="114"/>
                    </a:lnTo>
                    <a:lnTo>
                      <a:pt x="393" y="251"/>
                    </a:lnTo>
                    <a:lnTo>
                      <a:pt x="402" y="321"/>
                    </a:lnTo>
                    <a:lnTo>
                      <a:pt x="344" y="340"/>
                    </a:lnTo>
                    <a:lnTo>
                      <a:pt x="270" y="345"/>
                    </a:lnTo>
                    <a:lnTo>
                      <a:pt x="227" y="350"/>
                    </a:lnTo>
                    <a:lnTo>
                      <a:pt x="152" y="330"/>
                    </a:lnTo>
                    <a:lnTo>
                      <a:pt x="99" y="301"/>
                    </a:lnTo>
                    <a:lnTo>
                      <a:pt x="59" y="264"/>
                    </a:lnTo>
                    <a:lnTo>
                      <a:pt x="24" y="227"/>
                    </a:lnTo>
                    <a:lnTo>
                      <a:pt x="0" y="185"/>
                    </a:lnTo>
                    <a:lnTo>
                      <a:pt x="9" y="144"/>
                    </a:lnTo>
                    <a:lnTo>
                      <a:pt x="29" y="89"/>
                    </a:lnTo>
                    <a:lnTo>
                      <a:pt x="49" y="5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52279" name="Freeform 38"/>
              <p:cNvSpPr>
                <a:spLocks/>
              </p:cNvSpPr>
              <p:nvPr/>
            </p:nvSpPr>
            <p:spPr bwMode="auto">
              <a:xfrm>
                <a:off x="2290" y="1279"/>
                <a:ext cx="264" cy="370"/>
              </a:xfrm>
              <a:custGeom>
                <a:avLst/>
                <a:gdLst>
                  <a:gd name="T0" fmla="*/ 59 w 264"/>
                  <a:gd name="T1" fmla="*/ 0 h 370"/>
                  <a:gd name="T2" fmla="*/ 30 w 264"/>
                  <a:gd name="T3" fmla="*/ 63 h 370"/>
                  <a:gd name="T4" fmla="*/ 10 w 264"/>
                  <a:gd name="T5" fmla="*/ 103 h 370"/>
                  <a:gd name="T6" fmla="*/ 10 w 264"/>
                  <a:gd name="T7" fmla="*/ 138 h 370"/>
                  <a:gd name="T8" fmla="*/ 0 w 264"/>
                  <a:gd name="T9" fmla="*/ 176 h 370"/>
                  <a:gd name="T10" fmla="*/ 0 w 264"/>
                  <a:gd name="T11" fmla="*/ 211 h 370"/>
                  <a:gd name="T12" fmla="*/ 6 w 264"/>
                  <a:gd name="T13" fmla="*/ 240 h 370"/>
                  <a:gd name="T14" fmla="*/ 13 w 264"/>
                  <a:gd name="T15" fmla="*/ 266 h 370"/>
                  <a:gd name="T16" fmla="*/ 20 w 264"/>
                  <a:gd name="T17" fmla="*/ 292 h 370"/>
                  <a:gd name="T18" fmla="*/ 41 w 264"/>
                  <a:gd name="T19" fmla="*/ 325 h 370"/>
                  <a:gd name="T20" fmla="*/ 80 w 264"/>
                  <a:gd name="T21" fmla="*/ 352 h 370"/>
                  <a:gd name="T22" fmla="*/ 107 w 264"/>
                  <a:gd name="T23" fmla="*/ 366 h 370"/>
                  <a:gd name="T24" fmla="*/ 134 w 264"/>
                  <a:gd name="T25" fmla="*/ 370 h 370"/>
                  <a:gd name="T26" fmla="*/ 176 w 264"/>
                  <a:gd name="T27" fmla="*/ 362 h 370"/>
                  <a:gd name="T28" fmla="*/ 195 w 264"/>
                  <a:gd name="T29" fmla="*/ 354 h 370"/>
                  <a:gd name="T30" fmla="*/ 227 w 264"/>
                  <a:gd name="T31" fmla="*/ 336 h 370"/>
                  <a:gd name="T32" fmla="*/ 242 w 264"/>
                  <a:gd name="T33" fmla="*/ 317 h 370"/>
                  <a:gd name="T34" fmla="*/ 264 w 264"/>
                  <a:gd name="T35" fmla="*/ 284 h 370"/>
                  <a:gd name="T36" fmla="*/ 246 w 264"/>
                  <a:gd name="T37" fmla="*/ 141 h 370"/>
                  <a:gd name="T38" fmla="*/ 59 w 264"/>
                  <a:gd name="T39" fmla="*/ 0 h 3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4"/>
                  <a:gd name="T61" fmla="*/ 0 h 370"/>
                  <a:gd name="T62" fmla="*/ 264 w 264"/>
                  <a:gd name="T63" fmla="*/ 370 h 3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4" h="370">
                    <a:moveTo>
                      <a:pt x="59" y="0"/>
                    </a:moveTo>
                    <a:lnTo>
                      <a:pt x="30" y="63"/>
                    </a:lnTo>
                    <a:lnTo>
                      <a:pt x="10" y="103"/>
                    </a:lnTo>
                    <a:lnTo>
                      <a:pt x="10" y="138"/>
                    </a:lnTo>
                    <a:lnTo>
                      <a:pt x="0" y="176"/>
                    </a:lnTo>
                    <a:lnTo>
                      <a:pt x="0" y="211"/>
                    </a:lnTo>
                    <a:lnTo>
                      <a:pt x="6" y="240"/>
                    </a:lnTo>
                    <a:lnTo>
                      <a:pt x="13" y="266"/>
                    </a:lnTo>
                    <a:lnTo>
                      <a:pt x="20" y="292"/>
                    </a:lnTo>
                    <a:lnTo>
                      <a:pt x="41" y="325"/>
                    </a:lnTo>
                    <a:lnTo>
                      <a:pt x="80" y="352"/>
                    </a:lnTo>
                    <a:lnTo>
                      <a:pt x="107" y="366"/>
                    </a:lnTo>
                    <a:lnTo>
                      <a:pt x="134" y="370"/>
                    </a:lnTo>
                    <a:lnTo>
                      <a:pt x="176" y="362"/>
                    </a:lnTo>
                    <a:lnTo>
                      <a:pt x="195" y="354"/>
                    </a:lnTo>
                    <a:lnTo>
                      <a:pt x="227" y="336"/>
                    </a:lnTo>
                    <a:lnTo>
                      <a:pt x="242" y="317"/>
                    </a:lnTo>
                    <a:lnTo>
                      <a:pt x="264" y="284"/>
                    </a:lnTo>
                    <a:lnTo>
                      <a:pt x="246" y="14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E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52236" name="Group 39"/>
            <p:cNvGrpSpPr>
              <a:grpSpLocks/>
            </p:cNvGrpSpPr>
            <p:nvPr/>
          </p:nvGrpSpPr>
          <p:grpSpPr bwMode="auto">
            <a:xfrm>
              <a:off x="2332" y="1179"/>
              <a:ext cx="433" cy="441"/>
              <a:chOff x="2332" y="1179"/>
              <a:chExt cx="433" cy="441"/>
            </a:xfrm>
          </p:grpSpPr>
          <p:sp>
            <p:nvSpPr>
              <p:cNvPr id="52275" name="Freeform 40"/>
              <p:cNvSpPr>
                <a:spLocks/>
              </p:cNvSpPr>
              <p:nvPr/>
            </p:nvSpPr>
            <p:spPr bwMode="auto">
              <a:xfrm>
                <a:off x="2620" y="1197"/>
                <a:ext cx="140" cy="151"/>
              </a:xfrm>
              <a:custGeom>
                <a:avLst/>
                <a:gdLst>
                  <a:gd name="T0" fmla="*/ 34 w 140"/>
                  <a:gd name="T1" fmla="*/ 0 h 151"/>
                  <a:gd name="T2" fmla="*/ 98 w 140"/>
                  <a:gd name="T3" fmla="*/ 13 h 151"/>
                  <a:gd name="T4" fmla="*/ 133 w 140"/>
                  <a:gd name="T5" fmla="*/ 44 h 151"/>
                  <a:gd name="T6" fmla="*/ 140 w 140"/>
                  <a:gd name="T7" fmla="*/ 67 h 151"/>
                  <a:gd name="T8" fmla="*/ 128 w 140"/>
                  <a:gd name="T9" fmla="*/ 88 h 151"/>
                  <a:gd name="T10" fmla="*/ 113 w 140"/>
                  <a:gd name="T11" fmla="*/ 103 h 151"/>
                  <a:gd name="T12" fmla="*/ 83 w 140"/>
                  <a:gd name="T13" fmla="*/ 124 h 151"/>
                  <a:gd name="T14" fmla="*/ 64 w 140"/>
                  <a:gd name="T15" fmla="*/ 135 h 151"/>
                  <a:gd name="T16" fmla="*/ 47 w 140"/>
                  <a:gd name="T17" fmla="*/ 142 h 151"/>
                  <a:gd name="T18" fmla="*/ 4 w 140"/>
                  <a:gd name="T19" fmla="*/ 151 h 151"/>
                  <a:gd name="T20" fmla="*/ 0 w 140"/>
                  <a:gd name="T21" fmla="*/ 121 h 151"/>
                  <a:gd name="T22" fmla="*/ 34 w 140"/>
                  <a:gd name="T23" fmla="*/ 0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0"/>
                  <a:gd name="T37" fmla="*/ 0 h 151"/>
                  <a:gd name="T38" fmla="*/ 140 w 140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0" h="151">
                    <a:moveTo>
                      <a:pt x="34" y="0"/>
                    </a:moveTo>
                    <a:lnTo>
                      <a:pt x="98" y="13"/>
                    </a:lnTo>
                    <a:lnTo>
                      <a:pt x="133" y="44"/>
                    </a:lnTo>
                    <a:lnTo>
                      <a:pt x="140" y="67"/>
                    </a:lnTo>
                    <a:lnTo>
                      <a:pt x="128" y="88"/>
                    </a:lnTo>
                    <a:lnTo>
                      <a:pt x="113" y="103"/>
                    </a:lnTo>
                    <a:lnTo>
                      <a:pt x="83" y="124"/>
                    </a:lnTo>
                    <a:lnTo>
                      <a:pt x="64" y="135"/>
                    </a:lnTo>
                    <a:lnTo>
                      <a:pt x="47" y="142"/>
                    </a:lnTo>
                    <a:lnTo>
                      <a:pt x="4" y="151"/>
                    </a:lnTo>
                    <a:lnTo>
                      <a:pt x="0" y="12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E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52276" name="Freeform 41"/>
              <p:cNvSpPr>
                <a:spLocks/>
              </p:cNvSpPr>
              <p:nvPr/>
            </p:nvSpPr>
            <p:spPr bwMode="auto">
              <a:xfrm>
                <a:off x="2332" y="1179"/>
                <a:ext cx="367" cy="441"/>
              </a:xfrm>
              <a:custGeom>
                <a:avLst/>
                <a:gdLst>
                  <a:gd name="T0" fmla="*/ 310 w 367"/>
                  <a:gd name="T1" fmla="*/ 15 h 441"/>
                  <a:gd name="T2" fmla="*/ 286 w 367"/>
                  <a:gd name="T3" fmla="*/ 4 h 441"/>
                  <a:gd name="T4" fmla="*/ 259 w 367"/>
                  <a:gd name="T5" fmla="*/ 0 h 441"/>
                  <a:gd name="T6" fmla="*/ 186 w 367"/>
                  <a:gd name="T7" fmla="*/ 10 h 441"/>
                  <a:gd name="T8" fmla="*/ 120 w 367"/>
                  <a:gd name="T9" fmla="*/ 21 h 441"/>
                  <a:gd name="T10" fmla="*/ 86 w 367"/>
                  <a:gd name="T11" fmla="*/ 36 h 441"/>
                  <a:gd name="T12" fmla="*/ 52 w 367"/>
                  <a:gd name="T13" fmla="*/ 45 h 441"/>
                  <a:gd name="T14" fmla="*/ 30 w 367"/>
                  <a:gd name="T15" fmla="*/ 74 h 441"/>
                  <a:gd name="T16" fmla="*/ 21 w 367"/>
                  <a:gd name="T17" fmla="*/ 99 h 441"/>
                  <a:gd name="T18" fmla="*/ 30 w 367"/>
                  <a:gd name="T19" fmla="*/ 128 h 441"/>
                  <a:gd name="T20" fmla="*/ 28 w 367"/>
                  <a:gd name="T21" fmla="*/ 149 h 441"/>
                  <a:gd name="T22" fmla="*/ 6 w 367"/>
                  <a:gd name="T23" fmla="*/ 177 h 441"/>
                  <a:gd name="T24" fmla="*/ 0 w 367"/>
                  <a:gd name="T25" fmla="*/ 198 h 441"/>
                  <a:gd name="T26" fmla="*/ 6 w 367"/>
                  <a:gd name="T27" fmla="*/ 230 h 441"/>
                  <a:gd name="T28" fmla="*/ 18 w 367"/>
                  <a:gd name="T29" fmla="*/ 246 h 441"/>
                  <a:gd name="T30" fmla="*/ 35 w 367"/>
                  <a:gd name="T31" fmla="*/ 252 h 441"/>
                  <a:gd name="T32" fmla="*/ 27 w 367"/>
                  <a:gd name="T33" fmla="*/ 269 h 441"/>
                  <a:gd name="T34" fmla="*/ 21 w 367"/>
                  <a:gd name="T35" fmla="*/ 280 h 441"/>
                  <a:gd name="T36" fmla="*/ 18 w 367"/>
                  <a:gd name="T37" fmla="*/ 294 h 441"/>
                  <a:gd name="T38" fmla="*/ 16 w 367"/>
                  <a:gd name="T39" fmla="*/ 307 h 441"/>
                  <a:gd name="T40" fmla="*/ 18 w 367"/>
                  <a:gd name="T41" fmla="*/ 326 h 441"/>
                  <a:gd name="T42" fmla="*/ 26 w 367"/>
                  <a:gd name="T43" fmla="*/ 339 h 441"/>
                  <a:gd name="T44" fmla="*/ 35 w 367"/>
                  <a:gd name="T45" fmla="*/ 347 h 441"/>
                  <a:gd name="T46" fmla="*/ 49 w 367"/>
                  <a:gd name="T47" fmla="*/ 358 h 441"/>
                  <a:gd name="T48" fmla="*/ 66 w 367"/>
                  <a:gd name="T49" fmla="*/ 364 h 441"/>
                  <a:gd name="T50" fmla="*/ 69 w 367"/>
                  <a:gd name="T51" fmla="*/ 383 h 441"/>
                  <a:gd name="T52" fmla="*/ 72 w 367"/>
                  <a:gd name="T53" fmla="*/ 396 h 441"/>
                  <a:gd name="T54" fmla="*/ 77 w 367"/>
                  <a:gd name="T55" fmla="*/ 410 h 441"/>
                  <a:gd name="T56" fmla="*/ 85 w 367"/>
                  <a:gd name="T57" fmla="*/ 420 h 441"/>
                  <a:gd name="T58" fmla="*/ 97 w 367"/>
                  <a:gd name="T59" fmla="*/ 432 h 441"/>
                  <a:gd name="T60" fmla="*/ 108 w 367"/>
                  <a:gd name="T61" fmla="*/ 439 h 441"/>
                  <a:gd name="T62" fmla="*/ 130 w 367"/>
                  <a:gd name="T63" fmla="*/ 441 h 441"/>
                  <a:gd name="T64" fmla="*/ 157 w 367"/>
                  <a:gd name="T65" fmla="*/ 439 h 441"/>
                  <a:gd name="T66" fmla="*/ 195 w 367"/>
                  <a:gd name="T67" fmla="*/ 423 h 441"/>
                  <a:gd name="T68" fmla="*/ 246 w 367"/>
                  <a:gd name="T69" fmla="*/ 402 h 441"/>
                  <a:gd name="T70" fmla="*/ 297 w 367"/>
                  <a:gd name="T71" fmla="*/ 380 h 441"/>
                  <a:gd name="T72" fmla="*/ 312 w 367"/>
                  <a:gd name="T73" fmla="*/ 360 h 441"/>
                  <a:gd name="T74" fmla="*/ 337 w 367"/>
                  <a:gd name="T75" fmla="*/ 335 h 441"/>
                  <a:gd name="T76" fmla="*/ 342 w 367"/>
                  <a:gd name="T77" fmla="*/ 305 h 441"/>
                  <a:gd name="T78" fmla="*/ 343 w 367"/>
                  <a:gd name="T79" fmla="*/ 288 h 441"/>
                  <a:gd name="T80" fmla="*/ 331 w 367"/>
                  <a:gd name="T81" fmla="*/ 275 h 441"/>
                  <a:gd name="T82" fmla="*/ 313 w 367"/>
                  <a:gd name="T83" fmla="*/ 264 h 441"/>
                  <a:gd name="T84" fmla="*/ 349 w 367"/>
                  <a:gd name="T85" fmla="*/ 255 h 441"/>
                  <a:gd name="T86" fmla="*/ 365 w 367"/>
                  <a:gd name="T87" fmla="*/ 235 h 441"/>
                  <a:gd name="T88" fmla="*/ 367 w 367"/>
                  <a:gd name="T89" fmla="*/ 209 h 441"/>
                  <a:gd name="T90" fmla="*/ 356 w 367"/>
                  <a:gd name="T91" fmla="*/ 179 h 441"/>
                  <a:gd name="T92" fmla="*/ 334 w 367"/>
                  <a:gd name="T93" fmla="*/ 168 h 441"/>
                  <a:gd name="T94" fmla="*/ 307 w 367"/>
                  <a:gd name="T95" fmla="*/ 165 h 441"/>
                  <a:gd name="T96" fmla="*/ 343 w 367"/>
                  <a:gd name="T97" fmla="*/ 144 h 441"/>
                  <a:gd name="T98" fmla="*/ 349 w 367"/>
                  <a:gd name="T99" fmla="*/ 128 h 441"/>
                  <a:gd name="T100" fmla="*/ 349 w 367"/>
                  <a:gd name="T101" fmla="*/ 109 h 441"/>
                  <a:gd name="T102" fmla="*/ 337 w 367"/>
                  <a:gd name="T103" fmla="*/ 93 h 441"/>
                  <a:gd name="T104" fmla="*/ 319 w 367"/>
                  <a:gd name="T105" fmla="*/ 80 h 441"/>
                  <a:gd name="T106" fmla="*/ 328 w 367"/>
                  <a:gd name="T107" fmla="*/ 66 h 441"/>
                  <a:gd name="T108" fmla="*/ 325 w 367"/>
                  <a:gd name="T109" fmla="*/ 36 h 441"/>
                  <a:gd name="T110" fmla="*/ 310 w 367"/>
                  <a:gd name="T111" fmla="*/ 15 h 4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7"/>
                  <a:gd name="T169" fmla="*/ 0 h 441"/>
                  <a:gd name="T170" fmla="*/ 367 w 367"/>
                  <a:gd name="T171" fmla="*/ 441 h 4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7" h="441">
                    <a:moveTo>
                      <a:pt x="310" y="15"/>
                    </a:moveTo>
                    <a:lnTo>
                      <a:pt x="286" y="4"/>
                    </a:lnTo>
                    <a:lnTo>
                      <a:pt x="259" y="0"/>
                    </a:lnTo>
                    <a:lnTo>
                      <a:pt x="186" y="10"/>
                    </a:lnTo>
                    <a:lnTo>
                      <a:pt x="120" y="21"/>
                    </a:lnTo>
                    <a:lnTo>
                      <a:pt x="86" y="36"/>
                    </a:lnTo>
                    <a:lnTo>
                      <a:pt x="52" y="45"/>
                    </a:lnTo>
                    <a:lnTo>
                      <a:pt x="30" y="74"/>
                    </a:lnTo>
                    <a:lnTo>
                      <a:pt x="21" y="99"/>
                    </a:lnTo>
                    <a:lnTo>
                      <a:pt x="30" y="128"/>
                    </a:lnTo>
                    <a:lnTo>
                      <a:pt x="28" y="149"/>
                    </a:lnTo>
                    <a:lnTo>
                      <a:pt x="6" y="177"/>
                    </a:lnTo>
                    <a:lnTo>
                      <a:pt x="0" y="198"/>
                    </a:lnTo>
                    <a:lnTo>
                      <a:pt x="6" y="230"/>
                    </a:lnTo>
                    <a:lnTo>
                      <a:pt x="18" y="246"/>
                    </a:lnTo>
                    <a:lnTo>
                      <a:pt x="35" y="252"/>
                    </a:lnTo>
                    <a:lnTo>
                      <a:pt x="27" y="269"/>
                    </a:lnTo>
                    <a:lnTo>
                      <a:pt x="21" y="280"/>
                    </a:lnTo>
                    <a:lnTo>
                      <a:pt x="18" y="294"/>
                    </a:lnTo>
                    <a:lnTo>
                      <a:pt x="16" y="307"/>
                    </a:lnTo>
                    <a:lnTo>
                      <a:pt x="18" y="326"/>
                    </a:lnTo>
                    <a:lnTo>
                      <a:pt x="26" y="339"/>
                    </a:lnTo>
                    <a:lnTo>
                      <a:pt x="35" y="347"/>
                    </a:lnTo>
                    <a:lnTo>
                      <a:pt x="49" y="358"/>
                    </a:lnTo>
                    <a:lnTo>
                      <a:pt x="66" y="364"/>
                    </a:lnTo>
                    <a:lnTo>
                      <a:pt x="69" y="383"/>
                    </a:lnTo>
                    <a:lnTo>
                      <a:pt x="72" y="396"/>
                    </a:lnTo>
                    <a:lnTo>
                      <a:pt x="77" y="410"/>
                    </a:lnTo>
                    <a:lnTo>
                      <a:pt x="85" y="420"/>
                    </a:lnTo>
                    <a:lnTo>
                      <a:pt x="97" y="432"/>
                    </a:lnTo>
                    <a:lnTo>
                      <a:pt x="108" y="439"/>
                    </a:lnTo>
                    <a:lnTo>
                      <a:pt x="130" y="441"/>
                    </a:lnTo>
                    <a:lnTo>
                      <a:pt x="157" y="439"/>
                    </a:lnTo>
                    <a:lnTo>
                      <a:pt x="195" y="423"/>
                    </a:lnTo>
                    <a:lnTo>
                      <a:pt x="246" y="402"/>
                    </a:lnTo>
                    <a:lnTo>
                      <a:pt x="297" y="380"/>
                    </a:lnTo>
                    <a:lnTo>
                      <a:pt x="312" y="360"/>
                    </a:lnTo>
                    <a:lnTo>
                      <a:pt x="337" y="335"/>
                    </a:lnTo>
                    <a:lnTo>
                      <a:pt x="342" y="305"/>
                    </a:lnTo>
                    <a:lnTo>
                      <a:pt x="343" y="288"/>
                    </a:lnTo>
                    <a:lnTo>
                      <a:pt x="331" y="275"/>
                    </a:lnTo>
                    <a:lnTo>
                      <a:pt x="313" y="264"/>
                    </a:lnTo>
                    <a:lnTo>
                      <a:pt x="349" y="255"/>
                    </a:lnTo>
                    <a:lnTo>
                      <a:pt x="365" y="235"/>
                    </a:lnTo>
                    <a:lnTo>
                      <a:pt x="367" y="209"/>
                    </a:lnTo>
                    <a:lnTo>
                      <a:pt x="356" y="179"/>
                    </a:lnTo>
                    <a:lnTo>
                      <a:pt x="334" y="168"/>
                    </a:lnTo>
                    <a:lnTo>
                      <a:pt x="307" y="165"/>
                    </a:lnTo>
                    <a:lnTo>
                      <a:pt x="343" y="144"/>
                    </a:lnTo>
                    <a:lnTo>
                      <a:pt x="349" y="128"/>
                    </a:lnTo>
                    <a:lnTo>
                      <a:pt x="349" y="109"/>
                    </a:lnTo>
                    <a:lnTo>
                      <a:pt x="337" y="93"/>
                    </a:lnTo>
                    <a:lnTo>
                      <a:pt x="319" y="80"/>
                    </a:lnTo>
                    <a:lnTo>
                      <a:pt x="328" y="66"/>
                    </a:lnTo>
                    <a:lnTo>
                      <a:pt x="325" y="36"/>
                    </a:lnTo>
                    <a:lnTo>
                      <a:pt x="310" y="15"/>
                    </a:lnTo>
                    <a:close/>
                  </a:path>
                </a:pathLst>
              </a:custGeom>
              <a:solidFill>
                <a:srgbClr val="FFE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52277" name="Freeform 42"/>
              <p:cNvSpPr>
                <a:spLocks/>
              </p:cNvSpPr>
              <p:nvPr/>
            </p:nvSpPr>
            <p:spPr bwMode="auto">
              <a:xfrm>
                <a:off x="2619" y="1187"/>
                <a:ext cx="146" cy="99"/>
              </a:xfrm>
              <a:custGeom>
                <a:avLst/>
                <a:gdLst>
                  <a:gd name="T0" fmla="*/ 130 w 146"/>
                  <a:gd name="T1" fmla="*/ 11 h 99"/>
                  <a:gd name="T2" fmla="*/ 116 w 146"/>
                  <a:gd name="T3" fmla="*/ 3 h 99"/>
                  <a:gd name="T4" fmla="*/ 98 w 146"/>
                  <a:gd name="T5" fmla="*/ 0 h 99"/>
                  <a:gd name="T6" fmla="*/ 73 w 146"/>
                  <a:gd name="T7" fmla="*/ 0 h 99"/>
                  <a:gd name="T8" fmla="*/ 62 w 146"/>
                  <a:gd name="T9" fmla="*/ 1 h 99"/>
                  <a:gd name="T10" fmla="*/ 42 w 146"/>
                  <a:gd name="T11" fmla="*/ 4 h 99"/>
                  <a:gd name="T12" fmla="*/ 29 w 146"/>
                  <a:gd name="T13" fmla="*/ 9 h 99"/>
                  <a:gd name="T14" fmla="*/ 18 w 146"/>
                  <a:gd name="T15" fmla="*/ 14 h 99"/>
                  <a:gd name="T16" fmla="*/ 10 w 146"/>
                  <a:gd name="T17" fmla="*/ 21 h 99"/>
                  <a:gd name="T18" fmla="*/ 4 w 146"/>
                  <a:gd name="T19" fmla="*/ 30 h 99"/>
                  <a:gd name="T20" fmla="*/ 0 w 146"/>
                  <a:gd name="T21" fmla="*/ 42 h 99"/>
                  <a:gd name="T22" fmla="*/ 0 w 146"/>
                  <a:gd name="T23" fmla="*/ 54 h 99"/>
                  <a:gd name="T24" fmla="*/ 0 w 146"/>
                  <a:gd name="T25" fmla="*/ 64 h 99"/>
                  <a:gd name="T26" fmla="*/ 7 w 146"/>
                  <a:gd name="T27" fmla="*/ 77 h 99"/>
                  <a:gd name="T28" fmla="*/ 16 w 146"/>
                  <a:gd name="T29" fmla="*/ 85 h 99"/>
                  <a:gd name="T30" fmla="*/ 32 w 146"/>
                  <a:gd name="T31" fmla="*/ 92 h 99"/>
                  <a:gd name="T32" fmla="*/ 52 w 146"/>
                  <a:gd name="T33" fmla="*/ 97 h 99"/>
                  <a:gd name="T34" fmla="*/ 73 w 146"/>
                  <a:gd name="T35" fmla="*/ 99 h 99"/>
                  <a:gd name="T36" fmla="*/ 87 w 146"/>
                  <a:gd name="T37" fmla="*/ 99 h 99"/>
                  <a:gd name="T38" fmla="*/ 105 w 146"/>
                  <a:gd name="T39" fmla="*/ 97 h 99"/>
                  <a:gd name="T40" fmla="*/ 125 w 146"/>
                  <a:gd name="T41" fmla="*/ 92 h 99"/>
                  <a:gd name="T42" fmla="*/ 140 w 146"/>
                  <a:gd name="T43" fmla="*/ 81 h 99"/>
                  <a:gd name="T44" fmla="*/ 146 w 146"/>
                  <a:gd name="T45" fmla="*/ 67 h 99"/>
                  <a:gd name="T46" fmla="*/ 146 w 146"/>
                  <a:gd name="T47" fmla="*/ 54 h 99"/>
                  <a:gd name="T48" fmla="*/ 146 w 146"/>
                  <a:gd name="T49" fmla="*/ 43 h 99"/>
                  <a:gd name="T50" fmla="*/ 145 w 146"/>
                  <a:gd name="T51" fmla="*/ 27 h 99"/>
                  <a:gd name="T52" fmla="*/ 139 w 146"/>
                  <a:gd name="T53" fmla="*/ 18 h 99"/>
                  <a:gd name="T54" fmla="*/ 130 w 146"/>
                  <a:gd name="T55" fmla="*/ 11 h 9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6"/>
                  <a:gd name="T85" fmla="*/ 0 h 99"/>
                  <a:gd name="T86" fmla="*/ 146 w 146"/>
                  <a:gd name="T87" fmla="*/ 99 h 9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6" h="99">
                    <a:moveTo>
                      <a:pt x="130" y="11"/>
                    </a:moveTo>
                    <a:lnTo>
                      <a:pt x="116" y="3"/>
                    </a:lnTo>
                    <a:lnTo>
                      <a:pt x="98" y="0"/>
                    </a:lnTo>
                    <a:lnTo>
                      <a:pt x="73" y="0"/>
                    </a:lnTo>
                    <a:lnTo>
                      <a:pt x="62" y="1"/>
                    </a:lnTo>
                    <a:lnTo>
                      <a:pt x="42" y="4"/>
                    </a:lnTo>
                    <a:lnTo>
                      <a:pt x="29" y="9"/>
                    </a:lnTo>
                    <a:lnTo>
                      <a:pt x="18" y="14"/>
                    </a:lnTo>
                    <a:lnTo>
                      <a:pt x="10" y="21"/>
                    </a:lnTo>
                    <a:lnTo>
                      <a:pt x="4" y="30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7" y="77"/>
                    </a:lnTo>
                    <a:lnTo>
                      <a:pt x="16" y="85"/>
                    </a:lnTo>
                    <a:lnTo>
                      <a:pt x="32" y="92"/>
                    </a:lnTo>
                    <a:lnTo>
                      <a:pt x="52" y="97"/>
                    </a:lnTo>
                    <a:lnTo>
                      <a:pt x="73" y="99"/>
                    </a:lnTo>
                    <a:lnTo>
                      <a:pt x="87" y="99"/>
                    </a:lnTo>
                    <a:lnTo>
                      <a:pt x="105" y="97"/>
                    </a:lnTo>
                    <a:lnTo>
                      <a:pt x="125" y="92"/>
                    </a:lnTo>
                    <a:lnTo>
                      <a:pt x="140" y="81"/>
                    </a:lnTo>
                    <a:lnTo>
                      <a:pt x="146" y="67"/>
                    </a:lnTo>
                    <a:lnTo>
                      <a:pt x="146" y="54"/>
                    </a:lnTo>
                    <a:lnTo>
                      <a:pt x="146" y="43"/>
                    </a:lnTo>
                    <a:lnTo>
                      <a:pt x="145" y="27"/>
                    </a:lnTo>
                    <a:lnTo>
                      <a:pt x="139" y="18"/>
                    </a:lnTo>
                    <a:lnTo>
                      <a:pt x="130" y="11"/>
                    </a:lnTo>
                    <a:close/>
                  </a:path>
                </a:pathLst>
              </a:custGeom>
              <a:solidFill>
                <a:srgbClr val="FFE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52237" name="Group 43"/>
            <p:cNvGrpSpPr>
              <a:grpSpLocks/>
            </p:cNvGrpSpPr>
            <p:nvPr/>
          </p:nvGrpSpPr>
          <p:grpSpPr bwMode="auto">
            <a:xfrm>
              <a:off x="3053" y="1162"/>
              <a:ext cx="737" cy="214"/>
              <a:chOff x="3053" y="1162"/>
              <a:chExt cx="737" cy="214"/>
            </a:xfrm>
          </p:grpSpPr>
          <p:grpSp>
            <p:nvGrpSpPr>
              <p:cNvPr id="52263" name="Group 44"/>
              <p:cNvGrpSpPr>
                <a:grpSpLocks/>
              </p:cNvGrpSpPr>
              <p:nvPr/>
            </p:nvGrpSpPr>
            <p:grpSpPr bwMode="auto">
              <a:xfrm>
                <a:off x="3053" y="1162"/>
                <a:ext cx="737" cy="214"/>
                <a:chOff x="3053" y="1162"/>
                <a:chExt cx="737" cy="214"/>
              </a:xfrm>
            </p:grpSpPr>
            <p:sp>
              <p:nvSpPr>
                <p:cNvPr id="52270" name="Freeform 45"/>
                <p:cNvSpPr>
                  <a:spLocks/>
                </p:cNvSpPr>
                <p:nvPr/>
              </p:nvSpPr>
              <p:spPr bwMode="auto">
                <a:xfrm>
                  <a:off x="3162" y="1162"/>
                  <a:ext cx="265" cy="211"/>
                </a:xfrm>
                <a:custGeom>
                  <a:avLst/>
                  <a:gdLst>
                    <a:gd name="T0" fmla="*/ 26 w 265"/>
                    <a:gd name="T1" fmla="*/ 11 h 211"/>
                    <a:gd name="T2" fmla="*/ 75 w 265"/>
                    <a:gd name="T3" fmla="*/ 0 h 211"/>
                    <a:gd name="T4" fmla="*/ 128 w 265"/>
                    <a:gd name="T5" fmla="*/ 0 h 211"/>
                    <a:gd name="T6" fmla="*/ 208 w 265"/>
                    <a:gd name="T7" fmla="*/ 6 h 211"/>
                    <a:gd name="T8" fmla="*/ 236 w 265"/>
                    <a:gd name="T9" fmla="*/ 11 h 211"/>
                    <a:gd name="T10" fmla="*/ 265 w 265"/>
                    <a:gd name="T11" fmla="*/ 25 h 211"/>
                    <a:gd name="T12" fmla="*/ 265 w 265"/>
                    <a:gd name="T13" fmla="*/ 56 h 211"/>
                    <a:gd name="T14" fmla="*/ 265 w 265"/>
                    <a:gd name="T15" fmla="*/ 90 h 211"/>
                    <a:gd name="T16" fmla="*/ 256 w 265"/>
                    <a:gd name="T17" fmla="*/ 122 h 211"/>
                    <a:gd name="T18" fmla="*/ 247 w 265"/>
                    <a:gd name="T19" fmla="*/ 143 h 211"/>
                    <a:gd name="T20" fmla="*/ 239 w 265"/>
                    <a:gd name="T21" fmla="*/ 163 h 211"/>
                    <a:gd name="T22" fmla="*/ 228 w 265"/>
                    <a:gd name="T23" fmla="*/ 178 h 211"/>
                    <a:gd name="T24" fmla="*/ 212 w 265"/>
                    <a:gd name="T25" fmla="*/ 193 h 211"/>
                    <a:gd name="T26" fmla="*/ 187 w 265"/>
                    <a:gd name="T27" fmla="*/ 201 h 211"/>
                    <a:gd name="T28" fmla="*/ 154 w 265"/>
                    <a:gd name="T29" fmla="*/ 207 h 211"/>
                    <a:gd name="T30" fmla="*/ 117 w 265"/>
                    <a:gd name="T31" fmla="*/ 211 h 211"/>
                    <a:gd name="T32" fmla="*/ 88 w 265"/>
                    <a:gd name="T33" fmla="*/ 207 h 211"/>
                    <a:gd name="T34" fmla="*/ 64 w 265"/>
                    <a:gd name="T35" fmla="*/ 203 h 211"/>
                    <a:gd name="T36" fmla="*/ 40 w 265"/>
                    <a:gd name="T37" fmla="*/ 193 h 211"/>
                    <a:gd name="T38" fmla="*/ 20 w 265"/>
                    <a:gd name="T39" fmla="*/ 175 h 211"/>
                    <a:gd name="T40" fmla="*/ 9 w 265"/>
                    <a:gd name="T41" fmla="*/ 158 h 211"/>
                    <a:gd name="T42" fmla="*/ 0 w 265"/>
                    <a:gd name="T43" fmla="*/ 114 h 211"/>
                    <a:gd name="T44" fmla="*/ 0 w 265"/>
                    <a:gd name="T45" fmla="*/ 75 h 211"/>
                    <a:gd name="T46" fmla="*/ 0 w 265"/>
                    <a:gd name="T47" fmla="*/ 35 h 211"/>
                    <a:gd name="T48" fmla="*/ 26 w 265"/>
                    <a:gd name="T49" fmla="*/ 11 h 2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65"/>
                    <a:gd name="T76" fmla="*/ 0 h 211"/>
                    <a:gd name="T77" fmla="*/ 265 w 265"/>
                    <a:gd name="T78" fmla="*/ 211 h 21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65" h="211">
                      <a:moveTo>
                        <a:pt x="26" y="11"/>
                      </a:moveTo>
                      <a:lnTo>
                        <a:pt x="75" y="0"/>
                      </a:lnTo>
                      <a:lnTo>
                        <a:pt x="128" y="0"/>
                      </a:lnTo>
                      <a:lnTo>
                        <a:pt x="208" y="6"/>
                      </a:lnTo>
                      <a:lnTo>
                        <a:pt x="236" y="11"/>
                      </a:lnTo>
                      <a:lnTo>
                        <a:pt x="265" y="25"/>
                      </a:lnTo>
                      <a:lnTo>
                        <a:pt x="265" y="56"/>
                      </a:lnTo>
                      <a:lnTo>
                        <a:pt x="265" y="90"/>
                      </a:lnTo>
                      <a:lnTo>
                        <a:pt x="256" y="122"/>
                      </a:lnTo>
                      <a:lnTo>
                        <a:pt x="247" y="143"/>
                      </a:lnTo>
                      <a:lnTo>
                        <a:pt x="239" y="163"/>
                      </a:lnTo>
                      <a:lnTo>
                        <a:pt x="228" y="178"/>
                      </a:lnTo>
                      <a:lnTo>
                        <a:pt x="212" y="193"/>
                      </a:lnTo>
                      <a:lnTo>
                        <a:pt x="187" y="201"/>
                      </a:lnTo>
                      <a:lnTo>
                        <a:pt x="154" y="207"/>
                      </a:lnTo>
                      <a:lnTo>
                        <a:pt x="117" y="211"/>
                      </a:lnTo>
                      <a:lnTo>
                        <a:pt x="88" y="207"/>
                      </a:lnTo>
                      <a:lnTo>
                        <a:pt x="64" y="203"/>
                      </a:lnTo>
                      <a:lnTo>
                        <a:pt x="40" y="193"/>
                      </a:lnTo>
                      <a:lnTo>
                        <a:pt x="20" y="175"/>
                      </a:lnTo>
                      <a:lnTo>
                        <a:pt x="9" y="158"/>
                      </a:lnTo>
                      <a:lnTo>
                        <a:pt x="0" y="114"/>
                      </a:lnTo>
                      <a:lnTo>
                        <a:pt x="0" y="75"/>
                      </a:lnTo>
                      <a:lnTo>
                        <a:pt x="0" y="35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71" name="Freeform 46"/>
                <p:cNvSpPr>
                  <a:spLocks/>
                </p:cNvSpPr>
                <p:nvPr/>
              </p:nvSpPr>
              <p:spPr bwMode="auto">
                <a:xfrm>
                  <a:off x="3463" y="1166"/>
                  <a:ext cx="264" cy="210"/>
                </a:xfrm>
                <a:custGeom>
                  <a:avLst/>
                  <a:gdLst>
                    <a:gd name="T0" fmla="*/ 231 w 264"/>
                    <a:gd name="T1" fmla="*/ 11 h 210"/>
                    <a:gd name="T2" fmla="*/ 182 w 264"/>
                    <a:gd name="T3" fmla="*/ 2 h 210"/>
                    <a:gd name="T4" fmla="*/ 136 w 264"/>
                    <a:gd name="T5" fmla="*/ 2 h 210"/>
                    <a:gd name="T6" fmla="*/ 92 w 264"/>
                    <a:gd name="T7" fmla="*/ 0 h 210"/>
                    <a:gd name="T8" fmla="*/ 53 w 264"/>
                    <a:gd name="T9" fmla="*/ 3 h 210"/>
                    <a:gd name="T10" fmla="*/ 24 w 264"/>
                    <a:gd name="T11" fmla="*/ 11 h 210"/>
                    <a:gd name="T12" fmla="*/ 0 w 264"/>
                    <a:gd name="T13" fmla="*/ 23 h 210"/>
                    <a:gd name="T14" fmla="*/ 0 w 264"/>
                    <a:gd name="T15" fmla="*/ 92 h 210"/>
                    <a:gd name="T16" fmla="*/ 7 w 264"/>
                    <a:gd name="T17" fmla="*/ 131 h 210"/>
                    <a:gd name="T18" fmla="*/ 19 w 264"/>
                    <a:gd name="T19" fmla="*/ 159 h 210"/>
                    <a:gd name="T20" fmla="*/ 34 w 264"/>
                    <a:gd name="T21" fmla="*/ 178 h 210"/>
                    <a:gd name="T22" fmla="*/ 49 w 264"/>
                    <a:gd name="T23" fmla="*/ 189 h 210"/>
                    <a:gd name="T24" fmla="*/ 69 w 264"/>
                    <a:gd name="T25" fmla="*/ 199 h 210"/>
                    <a:gd name="T26" fmla="*/ 88 w 264"/>
                    <a:gd name="T27" fmla="*/ 205 h 210"/>
                    <a:gd name="T28" fmla="*/ 110 w 264"/>
                    <a:gd name="T29" fmla="*/ 208 h 210"/>
                    <a:gd name="T30" fmla="*/ 135 w 264"/>
                    <a:gd name="T31" fmla="*/ 210 h 210"/>
                    <a:gd name="T32" fmla="*/ 176 w 264"/>
                    <a:gd name="T33" fmla="*/ 208 h 210"/>
                    <a:gd name="T34" fmla="*/ 202 w 264"/>
                    <a:gd name="T35" fmla="*/ 202 h 210"/>
                    <a:gd name="T36" fmla="*/ 225 w 264"/>
                    <a:gd name="T37" fmla="*/ 194 h 210"/>
                    <a:gd name="T38" fmla="*/ 243 w 264"/>
                    <a:gd name="T39" fmla="*/ 172 h 210"/>
                    <a:gd name="T40" fmla="*/ 255 w 264"/>
                    <a:gd name="T41" fmla="*/ 144 h 210"/>
                    <a:gd name="T42" fmla="*/ 264 w 264"/>
                    <a:gd name="T43" fmla="*/ 115 h 210"/>
                    <a:gd name="T44" fmla="*/ 264 w 264"/>
                    <a:gd name="T45" fmla="*/ 75 h 210"/>
                    <a:gd name="T46" fmla="*/ 264 w 264"/>
                    <a:gd name="T47" fmla="*/ 36 h 210"/>
                    <a:gd name="T48" fmla="*/ 231 w 264"/>
                    <a:gd name="T49" fmla="*/ 11 h 2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64"/>
                    <a:gd name="T76" fmla="*/ 0 h 210"/>
                    <a:gd name="T77" fmla="*/ 264 w 264"/>
                    <a:gd name="T78" fmla="*/ 210 h 2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64" h="210">
                      <a:moveTo>
                        <a:pt x="231" y="11"/>
                      </a:moveTo>
                      <a:lnTo>
                        <a:pt x="182" y="2"/>
                      </a:lnTo>
                      <a:lnTo>
                        <a:pt x="136" y="2"/>
                      </a:lnTo>
                      <a:lnTo>
                        <a:pt x="92" y="0"/>
                      </a:lnTo>
                      <a:lnTo>
                        <a:pt x="53" y="3"/>
                      </a:lnTo>
                      <a:lnTo>
                        <a:pt x="24" y="11"/>
                      </a:lnTo>
                      <a:lnTo>
                        <a:pt x="0" y="23"/>
                      </a:lnTo>
                      <a:lnTo>
                        <a:pt x="0" y="92"/>
                      </a:lnTo>
                      <a:lnTo>
                        <a:pt x="7" y="131"/>
                      </a:lnTo>
                      <a:lnTo>
                        <a:pt x="19" y="159"/>
                      </a:lnTo>
                      <a:lnTo>
                        <a:pt x="34" y="178"/>
                      </a:lnTo>
                      <a:lnTo>
                        <a:pt x="49" y="189"/>
                      </a:lnTo>
                      <a:lnTo>
                        <a:pt x="69" y="199"/>
                      </a:lnTo>
                      <a:lnTo>
                        <a:pt x="88" y="205"/>
                      </a:lnTo>
                      <a:lnTo>
                        <a:pt x="110" y="208"/>
                      </a:lnTo>
                      <a:lnTo>
                        <a:pt x="135" y="210"/>
                      </a:lnTo>
                      <a:lnTo>
                        <a:pt x="176" y="208"/>
                      </a:lnTo>
                      <a:lnTo>
                        <a:pt x="202" y="202"/>
                      </a:lnTo>
                      <a:lnTo>
                        <a:pt x="225" y="194"/>
                      </a:lnTo>
                      <a:lnTo>
                        <a:pt x="243" y="172"/>
                      </a:lnTo>
                      <a:lnTo>
                        <a:pt x="255" y="144"/>
                      </a:lnTo>
                      <a:lnTo>
                        <a:pt x="264" y="115"/>
                      </a:lnTo>
                      <a:lnTo>
                        <a:pt x="264" y="75"/>
                      </a:lnTo>
                      <a:lnTo>
                        <a:pt x="264" y="36"/>
                      </a:lnTo>
                      <a:lnTo>
                        <a:pt x="231" y="1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72" name="Freeform 47"/>
                <p:cNvSpPr>
                  <a:spLocks/>
                </p:cNvSpPr>
                <p:nvPr/>
              </p:nvSpPr>
              <p:spPr bwMode="auto">
                <a:xfrm>
                  <a:off x="3427" y="1192"/>
                  <a:ext cx="38" cy="28"/>
                </a:xfrm>
                <a:custGeom>
                  <a:avLst/>
                  <a:gdLst>
                    <a:gd name="T0" fmla="*/ 0 w 38"/>
                    <a:gd name="T1" fmla="*/ 9 h 28"/>
                    <a:gd name="T2" fmla="*/ 6 w 38"/>
                    <a:gd name="T3" fmla="*/ 3 h 28"/>
                    <a:gd name="T4" fmla="*/ 14 w 38"/>
                    <a:gd name="T5" fmla="*/ 0 h 28"/>
                    <a:gd name="T6" fmla="*/ 26 w 38"/>
                    <a:gd name="T7" fmla="*/ 0 h 28"/>
                    <a:gd name="T8" fmla="*/ 35 w 38"/>
                    <a:gd name="T9" fmla="*/ 5 h 28"/>
                    <a:gd name="T10" fmla="*/ 38 w 38"/>
                    <a:gd name="T11" fmla="*/ 27 h 28"/>
                    <a:gd name="T12" fmla="*/ 29 w 38"/>
                    <a:gd name="T13" fmla="*/ 25 h 28"/>
                    <a:gd name="T14" fmla="*/ 21 w 38"/>
                    <a:gd name="T15" fmla="*/ 21 h 28"/>
                    <a:gd name="T16" fmla="*/ 11 w 38"/>
                    <a:gd name="T17" fmla="*/ 25 h 28"/>
                    <a:gd name="T18" fmla="*/ 1 w 38"/>
                    <a:gd name="T19" fmla="*/ 28 h 28"/>
                    <a:gd name="T20" fmla="*/ 0 w 38"/>
                    <a:gd name="T21" fmla="*/ 9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28"/>
                    <a:gd name="T35" fmla="*/ 38 w 38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28">
                      <a:moveTo>
                        <a:pt x="0" y="9"/>
                      </a:moveTo>
                      <a:lnTo>
                        <a:pt x="6" y="3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5" y="5"/>
                      </a:lnTo>
                      <a:lnTo>
                        <a:pt x="38" y="27"/>
                      </a:lnTo>
                      <a:lnTo>
                        <a:pt x="29" y="25"/>
                      </a:lnTo>
                      <a:lnTo>
                        <a:pt x="21" y="21"/>
                      </a:lnTo>
                      <a:lnTo>
                        <a:pt x="11" y="25"/>
                      </a:lnTo>
                      <a:lnTo>
                        <a:pt x="1" y="2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73" name="Freeform 48"/>
                <p:cNvSpPr>
                  <a:spLocks/>
                </p:cNvSpPr>
                <p:nvPr/>
              </p:nvSpPr>
              <p:spPr bwMode="auto">
                <a:xfrm>
                  <a:off x="3053" y="1180"/>
                  <a:ext cx="110" cy="45"/>
                </a:xfrm>
                <a:custGeom>
                  <a:avLst/>
                  <a:gdLst>
                    <a:gd name="T0" fmla="*/ 110 w 110"/>
                    <a:gd name="T1" fmla="*/ 15 h 45"/>
                    <a:gd name="T2" fmla="*/ 110 w 110"/>
                    <a:gd name="T3" fmla="*/ 45 h 45"/>
                    <a:gd name="T4" fmla="*/ 12 w 110"/>
                    <a:gd name="T5" fmla="*/ 17 h 45"/>
                    <a:gd name="T6" fmla="*/ 0 w 110"/>
                    <a:gd name="T7" fmla="*/ 0 h 45"/>
                    <a:gd name="T8" fmla="*/ 110 w 110"/>
                    <a:gd name="T9" fmla="*/ 1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45"/>
                    <a:gd name="T17" fmla="*/ 110 w 110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45">
                      <a:moveTo>
                        <a:pt x="110" y="15"/>
                      </a:moveTo>
                      <a:lnTo>
                        <a:pt x="110" y="45"/>
                      </a:lnTo>
                      <a:lnTo>
                        <a:pt x="12" y="17"/>
                      </a:lnTo>
                      <a:lnTo>
                        <a:pt x="0" y="0"/>
                      </a:lnTo>
                      <a:lnTo>
                        <a:pt x="110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52274" name="Freeform 49"/>
                <p:cNvSpPr>
                  <a:spLocks/>
                </p:cNvSpPr>
                <p:nvPr/>
              </p:nvSpPr>
              <p:spPr bwMode="auto">
                <a:xfrm>
                  <a:off x="3726" y="1178"/>
                  <a:ext cx="64" cy="47"/>
                </a:xfrm>
                <a:custGeom>
                  <a:avLst/>
                  <a:gdLst>
                    <a:gd name="T0" fmla="*/ 0 w 64"/>
                    <a:gd name="T1" fmla="*/ 25 h 47"/>
                    <a:gd name="T2" fmla="*/ 0 w 64"/>
                    <a:gd name="T3" fmla="*/ 47 h 47"/>
                    <a:gd name="T4" fmla="*/ 60 w 64"/>
                    <a:gd name="T5" fmla="*/ 19 h 47"/>
                    <a:gd name="T6" fmla="*/ 64 w 64"/>
                    <a:gd name="T7" fmla="*/ 0 h 47"/>
                    <a:gd name="T8" fmla="*/ 0 w 64"/>
                    <a:gd name="T9" fmla="*/ 25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47"/>
                    <a:gd name="T17" fmla="*/ 64 w 6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47">
                      <a:moveTo>
                        <a:pt x="0" y="25"/>
                      </a:moveTo>
                      <a:lnTo>
                        <a:pt x="0" y="47"/>
                      </a:lnTo>
                      <a:lnTo>
                        <a:pt x="60" y="19"/>
                      </a:lnTo>
                      <a:lnTo>
                        <a:pt x="64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  <p:grpSp>
            <p:nvGrpSpPr>
              <p:cNvPr id="52264" name="Group 50"/>
              <p:cNvGrpSpPr>
                <a:grpSpLocks/>
              </p:cNvGrpSpPr>
              <p:nvPr/>
            </p:nvGrpSpPr>
            <p:grpSpPr bwMode="auto">
              <a:xfrm>
                <a:off x="3243" y="1213"/>
                <a:ext cx="114" cy="96"/>
                <a:chOff x="3243" y="1213"/>
                <a:chExt cx="114" cy="96"/>
              </a:xfrm>
            </p:grpSpPr>
            <p:sp>
              <p:nvSpPr>
                <p:cNvPr id="52268" name="Oval 51"/>
                <p:cNvSpPr>
                  <a:spLocks noChangeArrowheads="1"/>
                </p:cNvSpPr>
                <p:nvPr/>
              </p:nvSpPr>
              <p:spPr bwMode="auto">
                <a:xfrm>
                  <a:off x="3243" y="1213"/>
                  <a:ext cx="114" cy="96"/>
                </a:xfrm>
                <a:prstGeom prst="ellipse">
                  <a:avLst/>
                </a:pr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269" name="Oval 52"/>
                <p:cNvSpPr>
                  <a:spLocks noChangeArrowheads="1"/>
                </p:cNvSpPr>
                <p:nvPr/>
              </p:nvSpPr>
              <p:spPr bwMode="auto">
                <a:xfrm>
                  <a:off x="3283" y="1224"/>
                  <a:ext cx="58" cy="60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265" name="Group 53"/>
              <p:cNvGrpSpPr>
                <a:grpSpLocks/>
              </p:cNvGrpSpPr>
              <p:nvPr/>
            </p:nvGrpSpPr>
            <p:grpSpPr bwMode="auto">
              <a:xfrm>
                <a:off x="3537" y="1222"/>
                <a:ext cx="114" cy="96"/>
                <a:chOff x="3537" y="1222"/>
                <a:chExt cx="114" cy="96"/>
              </a:xfrm>
            </p:grpSpPr>
            <p:sp>
              <p:nvSpPr>
                <p:cNvPr id="52266" name="Oval 54"/>
                <p:cNvSpPr>
                  <a:spLocks noChangeArrowheads="1"/>
                </p:cNvSpPr>
                <p:nvPr/>
              </p:nvSpPr>
              <p:spPr bwMode="auto">
                <a:xfrm>
                  <a:off x="3537" y="1222"/>
                  <a:ext cx="114" cy="96"/>
                </a:xfrm>
                <a:prstGeom prst="ellipse">
                  <a:avLst/>
                </a:prstGeom>
                <a:solidFill>
                  <a:srgbClr val="C0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267" name="Oval 55"/>
                <p:cNvSpPr>
                  <a:spLocks noChangeArrowheads="1"/>
                </p:cNvSpPr>
                <p:nvPr/>
              </p:nvSpPr>
              <p:spPr bwMode="auto">
                <a:xfrm>
                  <a:off x="3577" y="1233"/>
                  <a:ext cx="58" cy="60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2238" name="Group 56"/>
            <p:cNvGrpSpPr>
              <a:grpSpLocks/>
            </p:cNvGrpSpPr>
            <p:nvPr/>
          </p:nvGrpSpPr>
          <p:grpSpPr bwMode="auto">
            <a:xfrm>
              <a:off x="1626" y="1790"/>
              <a:ext cx="1356" cy="1338"/>
              <a:chOff x="1626" y="1790"/>
              <a:chExt cx="1356" cy="1338"/>
            </a:xfrm>
          </p:grpSpPr>
          <p:sp>
            <p:nvSpPr>
              <p:cNvPr id="52239" name="Freeform 57"/>
              <p:cNvSpPr>
                <a:spLocks/>
              </p:cNvSpPr>
              <p:nvPr/>
            </p:nvSpPr>
            <p:spPr bwMode="auto">
              <a:xfrm>
                <a:off x="2723" y="1790"/>
                <a:ext cx="259" cy="996"/>
              </a:xfrm>
              <a:custGeom>
                <a:avLst/>
                <a:gdLst>
                  <a:gd name="T0" fmla="*/ 82 w 259"/>
                  <a:gd name="T1" fmla="*/ 125 h 996"/>
                  <a:gd name="T2" fmla="*/ 54 w 259"/>
                  <a:gd name="T3" fmla="*/ 187 h 996"/>
                  <a:gd name="T4" fmla="*/ 22 w 259"/>
                  <a:gd name="T5" fmla="*/ 139 h 996"/>
                  <a:gd name="T6" fmla="*/ 69 w 259"/>
                  <a:gd name="T7" fmla="*/ 105 h 996"/>
                  <a:gd name="T8" fmla="*/ 128 w 259"/>
                  <a:gd name="T9" fmla="*/ 151 h 996"/>
                  <a:gd name="T10" fmla="*/ 125 w 259"/>
                  <a:gd name="T11" fmla="*/ 242 h 996"/>
                  <a:gd name="T12" fmla="*/ 74 w 259"/>
                  <a:gd name="T13" fmla="*/ 203 h 996"/>
                  <a:gd name="T14" fmla="*/ 143 w 259"/>
                  <a:gd name="T15" fmla="*/ 211 h 996"/>
                  <a:gd name="T16" fmla="*/ 148 w 259"/>
                  <a:gd name="T17" fmla="*/ 307 h 996"/>
                  <a:gd name="T18" fmla="*/ 83 w 259"/>
                  <a:gd name="T19" fmla="*/ 295 h 996"/>
                  <a:gd name="T20" fmla="*/ 145 w 259"/>
                  <a:gd name="T21" fmla="*/ 267 h 996"/>
                  <a:gd name="T22" fmla="*/ 174 w 259"/>
                  <a:gd name="T23" fmla="*/ 365 h 996"/>
                  <a:gd name="T24" fmla="*/ 118 w 259"/>
                  <a:gd name="T25" fmla="*/ 387 h 996"/>
                  <a:gd name="T26" fmla="*/ 131 w 259"/>
                  <a:gd name="T27" fmla="*/ 331 h 996"/>
                  <a:gd name="T28" fmla="*/ 189 w 259"/>
                  <a:gd name="T29" fmla="*/ 463 h 996"/>
                  <a:gd name="T30" fmla="*/ 113 w 259"/>
                  <a:gd name="T31" fmla="*/ 454 h 996"/>
                  <a:gd name="T32" fmla="*/ 189 w 259"/>
                  <a:gd name="T33" fmla="*/ 418 h 996"/>
                  <a:gd name="T34" fmla="*/ 198 w 259"/>
                  <a:gd name="T35" fmla="*/ 586 h 996"/>
                  <a:gd name="T36" fmla="*/ 121 w 259"/>
                  <a:gd name="T37" fmla="*/ 568 h 996"/>
                  <a:gd name="T38" fmla="*/ 178 w 259"/>
                  <a:gd name="T39" fmla="*/ 523 h 996"/>
                  <a:gd name="T40" fmla="*/ 228 w 259"/>
                  <a:gd name="T41" fmla="*/ 606 h 996"/>
                  <a:gd name="T42" fmla="*/ 193 w 259"/>
                  <a:gd name="T43" fmla="*/ 704 h 996"/>
                  <a:gd name="T44" fmla="*/ 125 w 259"/>
                  <a:gd name="T45" fmla="*/ 672 h 996"/>
                  <a:gd name="T46" fmla="*/ 193 w 259"/>
                  <a:gd name="T47" fmla="*/ 620 h 996"/>
                  <a:gd name="T48" fmla="*/ 252 w 259"/>
                  <a:gd name="T49" fmla="*/ 753 h 996"/>
                  <a:gd name="T50" fmla="*/ 199 w 259"/>
                  <a:gd name="T51" fmla="*/ 797 h 996"/>
                  <a:gd name="T52" fmla="*/ 140 w 259"/>
                  <a:gd name="T53" fmla="*/ 771 h 996"/>
                  <a:gd name="T54" fmla="*/ 171 w 259"/>
                  <a:gd name="T55" fmla="*/ 726 h 996"/>
                  <a:gd name="T56" fmla="*/ 229 w 259"/>
                  <a:gd name="T57" fmla="*/ 756 h 996"/>
                  <a:gd name="T58" fmla="*/ 241 w 259"/>
                  <a:gd name="T59" fmla="*/ 819 h 996"/>
                  <a:gd name="T60" fmla="*/ 217 w 259"/>
                  <a:gd name="T61" fmla="*/ 857 h 996"/>
                  <a:gd name="T62" fmla="*/ 152 w 259"/>
                  <a:gd name="T63" fmla="*/ 869 h 996"/>
                  <a:gd name="T64" fmla="*/ 117 w 259"/>
                  <a:gd name="T65" fmla="*/ 824 h 996"/>
                  <a:gd name="T66" fmla="*/ 169 w 259"/>
                  <a:gd name="T67" fmla="*/ 806 h 996"/>
                  <a:gd name="T68" fmla="*/ 224 w 259"/>
                  <a:gd name="T69" fmla="*/ 866 h 996"/>
                  <a:gd name="T70" fmla="*/ 208 w 259"/>
                  <a:gd name="T71" fmla="*/ 953 h 996"/>
                  <a:gd name="T72" fmla="*/ 152 w 259"/>
                  <a:gd name="T73" fmla="*/ 959 h 996"/>
                  <a:gd name="T74" fmla="*/ 131 w 259"/>
                  <a:gd name="T75" fmla="*/ 925 h 996"/>
                  <a:gd name="T76" fmla="*/ 171 w 259"/>
                  <a:gd name="T77" fmla="*/ 890 h 996"/>
                  <a:gd name="T78" fmla="*/ 228 w 259"/>
                  <a:gd name="T79" fmla="*/ 915 h 996"/>
                  <a:gd name="T80" fmla="*/ 228 w 259"/>
                  <a:gd name="T81" fmla="*/ 969 h 996"/>
                  <a:gd name="T82" fmla="*/ 177 w 259"/>
                  <a:gd name="T83" fmla="*/ 996 h 9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59"/>
                  <a:gd name="T127" fmla="*/ 0 h 996"/>
                  <a:gd name="T128" fmla="*/ 259 w 259"/>
                  <a:gd name="T129" fmla="*/ 996 h 9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59" h="996">
                    <a:moveTo>
                      <a:pt x="0" y="0"/>
                    </a:moveTo>
                    <a:lnTo>
                      <a:pt x="54" y="79"/>
                    </a:lnTo>
                    <a:lnTo>
                      <a:pt x="82" y="125"/>
                    </a:lnTo>
                    <a:lnTo>
                      <a:pt x="89" y="144"/>
                    </a:lnTo>
                    <a:lnTo>
                      <a:pt x="89" y="174"/>
                    </a:lnTo>
                    <a:lnTo>
                      <a:pt x="54" y="187"/>
                    </a:lnTo>
                    <a:lnTo>
                      <a:pt x="37" y="178"/>
                    </a:lnTo>
                    <a:lnTo>
                      <a:pt x="19" y="161"/>
                    </a:lnTo>
                    <a:lnTo>
                      <a:pt x="22" y="139"/>
                    </a:lnTo>
                    <a:lnTo>
                      <a:pt x="39" y="115"/>
                    </a:lnTo>
                    <a:lnTo>
                      <a:pt x="54" y="103"/>
                    </a:lnTo>
                    <a:lnTo>
                      <a:pt x="69" y="105"/>
                    </a:lnTo>
                    <a:lnTo>
                      <a:pt x="94" y="119"/>
                    </a:lnTo>
                    <a:lnTo>
                      <a:pt x="118" y="134"/>
                    </a:lnTo>
                    <a:lnTo>
                      <a:pt x="128" y="151"/>
                    </a:lnTo>
                    <a:lnTo>
                      <a:pt x="133" y="178"/>
                    </a:lnTo>
                    <a:lnTo>
                      <a:pt x="138" y="226"/>
                    </a:lnTo>
                    <a:lnTo>
                      <a:pt x="125" y="242"/>
                    </a:lnTo>
                    <a:lnTo>
                      <a:pt x="98" y="252"/>
                    </a:lnTo>
                    <a:lnTo>
                      <a:pt x="74" y="241"/>
                    </a:lnTo>
                    <a:lnTo>
                      <a:pt x="74" y="203"/>
                    </a:lnTo>
                    <a:lnTo>
                      <a:pt x="98" y="187"/>
                    </a:lnTo>
                    <a:lnTo>
                      <a:pt x="121" y="190"/>
                    </a:lnTo>
                    <a:lnTo>
                      <a:pt x="143" y="211"/>
                    </a:lnTo>
                    <a:lnTo>
                      <a:pt x="161" y="250"/>
                    </a:lnTo>
                    <a:lnTo>
                      <a:pt x="163" y="286"/>
                    </a:lnTo>
                    <a:lnTo>
                      <a:pt x="148" y="307"/>
                    </a:lnTo>
                    <a:lnTo>
                      <a:pt x="128" y="325"/>
                    </a:lnTo>
                    <a:lnTo>
                      <a:pt x="89" y="316"/>
                    </a:lnTo>
                    <a:lnTo>
                      <a:pt x="83" y="295"/>
                    </a:lnTo>
                    <a:lnTo>
                      <a:pt x="91" y="267"/>
                    </a:lnTo>
                    <a:lnTo>
                      <a:pt x="123" y="266"/>
                    </a:lnTo>
                    <a:lnTo>
                      <a:pt x="145" y="267"/>
                    </a:lnTo>
                    <a:lnTo>
                      <a:pt x="174" y="295"/>
                    </a:lnTo>
                    <a:lnTo>
                      <a:pt x="175" y="319"/>
                    </a:lnTo>
                    <a:lnTo>
                      <a:pt x="174" y="365"/>
                    </a:lnTo>
                    <a:lnTo>
                      <a:pt x="163" y="383"/>
                    </a:lnTo>
                    <a:lnTo>
                      <a:pt x="143" y="389"/>
                    </a:lnTo>
                    <a:lnTo>
                      <a:pt x="118" y="387"/>
                    </a:lnTo>
                    <a:lnTo>
                      <a:pt x="103" y="368"/>
                    </a:lnTo>
                    <a:lnTo>
                      <a:pt x="103" y="345"/>
                    </a:lnTo>
                    <a:lnTo>
                      <a:pt x="131" y="331"/>
                    </a:lnTo>
                    <a:lnTo>
                      <a:pt x="159" y="330"/>
                    </a:lnTo>
                    <a:lnTo>
                      <a:pt x="193" y="389"/>
                    </a:lnTo>
                    <a:lnTo>
                      <a:pt x="189" y="463"/>
                    </a:lnTo>
                    <a:lnTo>
                      <a:pt x="163" y="486"/>
                    </a:lnTo>
                    <a:lnTo>
                      <a:pt x="128" y="487"/>
                    </a:lnTo>
                    <a:lnTo>
                      <a:pt x="113" y="454"/>
                    </a:lnTo>
                    <a:lnTo>
                      <a:pt x="123" y="429"/>
                    </a:lnTo>
                    <a:lnTo>
                      <a:pt x="163" y="412"/>
                    </a:lnTo>
                    <a:lnTo>
                      <a:pt x="189" y="418"/>
                    </a:lnTo>
                    <a:lnTo>
                      <a:pt x="208" y="508"/>
                    </a:lnTo>
                    <a:lnTo>
                      <a:pt x="205" y="560"/>
                    </a:lnTo>
                    <a:lnTo>
                      <a:pt x="198" y="586"/>
                    </a:lnTo>
                    <a:lnTo>
                      <a:pt x="166" y="602"/>
                    </a:lnTo>
                    <a:lnTo>
                      <a:pt x="138" y="601"/>
                    </a:lnTo>
                    <a:lnTo>
                      <a:pt x="121" y="568"/>
                    </a:lnTo>
                    <a:lnTo>
                      <a:pt x="131" y="543"/>
                    </a:lnTo>
                    <a:lnTo>
                      <a:pt x="155" y="526"/>
                    </a:lnTo>
                    <a:lnTo>
                      <a:pt x="178" y="523"/>
                    </a:lnTo>
                    <a:lnTo>
                      <a:pt x="208" y="532"/>
                    </a:lnTo>
                    <a:lnTo>
                      <a:pt x="223" y="565"/>
                    </a:lnTo>
                    <a:lnTo>
                      <a:pt x="228" y="606"/>
                    </a:lnTo>
                    <a:lnTo>
                      <a:pt x="228" y="628"/>
                    </a:lnTo>
                    <a:lnTo>
                      <a:pt x="213" y="679"/>
                    </a:lnTo>
                    <a:lnTo>
                      <a:pt x="193" y="704"/>
                    </a:lnTo>
                    <a:lnTo>
                      <a:pt x="168" y="714"/>
                    </a:lnTo>
                    <a:lnTo>
                      <a:pt x="143" y="704"/>
                    </a:lnTo>
                    <a:lnTo>
                      <a:pt x="125" y="672"/>
                    </a:lnTo>
                    <a:lnTo>
                      <a:pt x="133" y="638"/>
                    </a:lnTo>
                    <a:lnTo>
                      <a:pt x="161" y="620"/>
                    </a:lnTo>
                    <a:lnTo>
                      <a:pt x="193" y="620"/>
                    </a:lnTo>
                    <a:lnTo>
                      <a:pt x="247" y="674"/>
                    </a:lnTo>
                    <a:lnTo>
                      <a:pt x="259" y="710"/>
                    </a:lnTo>
                    <a:lnTo>
                      <a:pt x="252" y="753"/>
                    </a:lnTo>
                    <a:lnTo>
                      <a:pt x="226" y="782"/>
                    </a:lnTo>
                    <a:lnTo>
                      <a:pt x="213" y="796"/>
                    </a:lnTo>
                    <a:lnTo>
                      <a:pt x="199" y="797"/>
                    </a:lnTo>
                    <a:lnTo>
                      <a:pt x="174" y="796"/>
                    </a:lnTo>
                    <a:lnTo>
                      <a:pt x="152" y="788"/>
                    </a:lnTo>
                    <a:lnTo>
                      <a:pt x="140" y="771"/>
                    </a:lnTo>
                    <a:lnTo>
                      <a:pt x="140" y="749"/>
                    </a:lnTo>
                    <a:lnTo>
                      <a:pt x="152" y="733"/>
                    </a:lnTo>
                    <a:lnTo>
                      <a:pt x="171" y="726"/>
                    </a:lnTo>
                    <a:lnTo>
                      <a:pt x="196" y="722"/>
                    </a:lnTo>
                    <a:lnTo>
                      <a:pt x="220" y="739"/>
                    </a:lnTo>
                    <a:lnTo>
                      <a:pt x="229" y="756"/>
                    </a:lnTo>
                    <a:lnTo>
                      <a:pt x="238" y="772"/>
                    </a:lnTo>
                    <a:lnTo>
                      <a:pt x="242" y="798"/>
                    </a:lnTo>
                    <a:lnTo>
                      <a:pt x="241" y="819"/>
                    </a:lnTo>
                    <a:lnTo>
                      <a:pt x="238" y="838"/>
                    </a:lnTo>
                    <a:lnTo>
                      <a:pt x="229" y="849"/>
                    </a:lnTo>
                    <a:lnTo>
                      <a:pt x="217" y="857"/>
                    </a:lnTo>
                    <a:lnTo>
                      <a:pt x="205" y="863"/>
                    </a:lnTo>
                    <a:lnTo>
                      <a:pt x="183" y="869"/>
                    </a:lnTo>
                    <a:lnTo>
                      <a:pt x="152" y="869"/>
                    </a:lnTo>
                    <a:lnTo>
                      <a:pt x="128" y="865"/>
                    </a:lnTo>
                    <a:lnTo>
                      <a:pt x="112" y="846"/>
                    </a:lnTo>
                    <a:lnTo>
                      <a:pt x="117" y="824"/>
                    </a:lnTo>
                    <a:lnTo>
                      <a:pt x="131" y="812"/>
                    </a:lnTo>
                    <a:lnTo>
                      <a:pt x="150" y="809"/>
                    </a:lnTo>
                    <a:lnTo>
                      <a:pt x="169" y="806"/>
                    </a:lnTo>
                    <a:lnTo>
                      <a:pt x="192" y="812"/>
                    </a:lnTo>
                    <a:lnTo>
                      <a:pt x="203" y="822"/>
                    </a:lnTo>
                    <a:lnTo>
                      <a:pt x="224" y="866"/>
                    </a:lnTo>
                    <a:lnTo>
                      <a:pt x="232" y="901"/>
                    </a:lnTo>
                    <a:lnTo>
                      <a:pt x="219" y="936"/>
                    </a:lnTo>
                    <a:lnTo>
                      <a:pt x="208" y="953"/>
                    </a:lnTo>
                    <a:lnTo>
                      <a:pt x="189" y="960"/>
                    </a:lnTo>
                    <a:lnTo>
                      <a:pt x="168" y="960"/>
                    </a:lnTo>
                    <a:lnTo>
                      <a:pt x="152" y="959"/>
                    </a:lnTo>
                    <a:lnTo>
                      <a:pt x="142" y="952"/>
                    </a:lnTo>
                    <a:lnTo>
                      <a:pt x="133" y="941"/>
                    </a:lnTo>
                    <a:lnTo>
                      <a:pt x="131" y="925"/>
                    </a:lnTo>
                    <a:lnTo>
                      <a:pt x="131" y="914"/>
                    </a:lnTo>
                    <a:lnTo>
                      <a:pt x="143" y="897"/>
                    </a:lnTo>
                    <a:lnTo>
                      <a:pt x="171" y="890"/>
                    </a:lnTo>
                    <a:lnTo>
                      <a:pt x="196" y="893"/>
                    </a:lnTo>
                    <a:lnTo>
                      <a:pt x="217" y="904"/>
                    </a:lnTo>
                    <a:lnTo>
                      <a:pt x="228" y="915"/>
                    </a:lnTo>
                    <a:lnTo>
                      <a:pt x="231" y="924"/>
                    </a:lnTo>
                    <a:lnTo>
                      <a:pt x="235" y="944"/>
                    </a:lnTo>
                    <a:lnTo>
                      <a:pt x="228" y="969"/>
                    </a:lnTo>
                    <a:lnTo>
                      <a:pt x="217" y="979"/>
                    </a:lnTo>
                    <a:lnTo>
                      <a:pt x="198" y="989"/>
                    </a:lnTo>
                    <a:lnTo>
                      <a:pt x="177" y="996"/>
                    </a:lnTo>
                    <a:lnTo>
                      <a:pt x="159" y="994"/>
                    </a:lnTo>
                    <a:lnTo>
                      <a:pt x="123" y="984"/>
                    </a:lnTo>
                  </a:path>
                </a:pathLst>
              </a:custGeom>
              <a:noFill/>
              <a:ln w="12700">
                <a:solidFill>
                  <a:srgbClr val="404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grpSp>
            <p:nvGrpSpPr>
              <p:cNvPr id="52240" name="Group 58"/>
              <p:cNvGrpSpPr>
                <a:grpSpLocks/>
              </p:cNvGrpSpPr>
              <p:nvPr/>
            </p:nvGrpSpPr>
            <p:grpSpPr bwMode="auto">
              <a:xfrm>
                <a:off x="1626" y="2668"/>
                <a:ext cx="1219" cy="460"/>
                <a:chOff x="1626" y="2668"/>
                <a:chExt cx="1219" cy="460"/>
              </a:xfrm>
            </p:grpSpPr>
            <p:grpSp>
              <p:nvGrpSpPr>
                <p:cNvPr id="52241" name="Group 59"/>
                <p:cNvGrpSpPr>
                  <a:grpSpLocks/>
                </p:cNvGrpSpPr>
                <p:nvPr/>
              </p:nvGrpSpPr>
              <p:grpSpPr bwMode="auto">
                <a:xfrm>
                  <a:off x="1626" y="2668"/>
                  <a:ext cx="1219" cy="460"/>
                  <a:chOff x="1626" y="2668"/>
                  <a:chExt cx="1219" cy="460"/>
                </a:xfrm>
              </p:grpSpPr>
              <p:sp>
                <p:nvSpPr>
                  <p:cNvPr id="52258" name="Freeform 60"/>
                  <p:cNvSpPr>
                    <a:spLocks/>
                  </p:cNvSpPr>
                  <p:nvPr/>
                </p:nvSpPr>
                <p:spPr bwMode="auto">
                  <a:xfrm>
                    <a:off x="2457" y="2715"/>
                    <a:ext cx="388" cy="413"/>
                  </a:xfrm>
                  <a:custGeom>
                    <a:avLst/>
                    <a:gdLst>
                      <a:gd name="T0" fmla="*/ 0 w 388"/>
                      <a:gd name="T1" fmla="*/ 297 h 413"/>
                      <a:gd name="T2" fmla="*/ 0 w 388"/>
                      <a:gd name="T3" fmla="*/ 413 h 413"/>
                      <a:gd name="T4" fmla="*/ 388 w 388"/>
                      <a:gd name="T5" fmla="*/ 69 h 413"/>
                      <a:gd name="T6" fmla="*/ 388 w 388"/>
                      <a:gd name="T7" fmla="*/ 0 h 413"/>
                      <a:gd name="T8" fmla="*/ 0 w 388"/>
                      <a:gd name="T9" fmla="*/ 297 h 4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8"/>
                      <a:gd name="T16" fmla="*/ 0 h 413"/>
                      <a:gd name="T17" fmla="*/ 388 w 388"/>
                      <a:gd name="T18" fmla="*/ 413 h 4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8" h="413">
                        <a:moveTo>
                          <a:pt x="0" y="297"/>
                        </a:moveTo>
                        <a:lnTo>
                          <a:pt x="0" y="413"/>
                        </a:lnTo>
                        <a:lnTo>
                          <a:pt x="388" y="69"/>
                        </a:lnTo>
                        <a:lnTo>
                          <a:pt x="388" y="0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59" name="Freeform 61"/>
                  <p:cNvSpPr>
                    <a:spLocks/>
                  </p:cNvSpPr>
                  <p:nvPr/>
                </p:nvSpPr>
                <p:spPr bwMode="auto">
                  <a:xfrm>
                    <a:off x="2379" y="2668"/>
                    <a:ext cx="466" cy="344"/>
                  </a:xfrm>
                  <a:custGeom>
                    <a:avLst/>
                    <a:gdLst>
                      <a:gd name="T0" fmla="*/ 0 w 466"/>
                      <a:gd name="T1" fmla="*/ 161 h 344"/>
                      <a:gd name="T2" fmla="*/ 78 w 466"/>
                      <a:gd name="T3" fmla="*/ 344 h 344"/>
                      <a:gd name="T4" fmla="*/ 466 w 466"/>
                      <a:gd name="T5" fmla="*/ 47 h 344"/>
                      <a:gd name="T6" fmla="*/ 414 w 466"/>
                      <a:gd name="T7" fmla="*/ 0 h 344"/>
                      <a:gd name="T8" fmla="*/ 0 w 466"/>
                      <a:gd name="T9" fmla="*/ 161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6"/>
                      <a:gd name="T16" fmla="*/ 0 h 344"/>
                      <a:gd name="T17" fmla="*/ 466 w 466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6" h="344">
                        <a:moveTo>
                          <a:pt x="0" y="161"/>
                        </a:moveTo>
                        <a:lnTo>
                          <a:pt x="78" y="344"/>
                        </a:lnTo>
                        <a:lnTo>
                          <a:pt x="466" y="47"/>
                        </a:lnTo>
                        <a:lnTo>
                          <a:pt x="414" y="0"/>
                        </a:lnTo>
                        <a:lnTo>
                          <a:pt x="0" y="16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60" name="Freeform 62"/>
                  <p:cNvSpPr>
                    <a:spLocks/>
                  </p:cNvSpPr>
                  <p:nvPr/>
                </p:nvSpPr>
                <p:spPr bwMode="auto">
                  <a:xfrm>
                    <a:off x="1730" y="2668"/>
                    <a:ext cx="1063" cy="161"/>
                  </a:xfrm>
                  <a:custGeom>
                    <a:avLst/>
                    <a:gdLst>
                      <a:gd name="T0" fmla="*/ 0 w 1063"/>
                      <a:gd name="T1" fmla="*/ 161 h 161"/>
                      <a:gd name="T2" fmla="*/ 649 w 1063"/>
                      <a:gd name="T3" fmla="*/ 161 h 161"/>
                      <a:gd name="T4" fmla="*/ 1063 w 1063"/>
                      <a:gd name="T5" fmla="*/ 0 h 161"/>
                      <a:gd name="T6" fmla="*/ 498 w 1063"/>
                      <a:gd name="T7" fmla="*/ 0 h 161"/>
                      <a:gd name="T8" fmla="*/ 0 w 1063"/>
                      <a:gd name="T9" fmla="*/ 161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3"/>
                      <a:gd name="T16" fmla="*/ 0 h 161"/>
                      <a:gd name="T17" fmla="*/ 1063 w 1063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3" h="161">
                        <a:moveTo>
                          <a:pt x="0" y="161"/>
                        </a:moveTo>
                        <a:lnTo>
                          <a:pt x="649" y="161"/>
                        </a:lnTo>
                        <a:lnTo>
                          <a:pt x="1063" y="0"/>
                        </a:lnTo>
                        <a:lnTo>
                          <a:pt x="498" y="0"/>
                        </a:lnTo>
                        <a:lnTo>
                          <a:pt x="0" y="161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5226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630" y="3016"/>
                    <a:ext cx="823" cy="10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2262" name="Freeform 64"/>
                  <p:cNvSpPr>
                    <a:spLocks/>
                  </p:cNvSpPr>
                  <p:nvPr/>
                </p:nvSpPr>
                <p:spPr bwMode="auto">
                  <a:xfrm>
                    <a:off x="1626" y="2829"/>
                    <a:ext cx="831" cy="183"/>
                  </a:xfrm>
                  <a:custGeom>
                    <a:avLst/>
                    <a:gdLst>
                      <a:gd name="T0" fmla="*/ 0 w 831"/>
                      <a:gd name="T1" fmla="*/ 183 h 183"/>
                      <a:gd name="T2" fmla="*/ 104 w 831"/>
                      <a:gd name="T3" fmla="*/ 0 h 183"/>
                      <a:gd name="T4" fmla="*/ 753 w 831"/>
                      <a:gd name="T5" fmla="*/ 0 h 183"/>
                      <a:gd name="T6" fmla="*/ 831 w 831"/>
                      <a:gd name="T7" fmla="*/ 183 h 183"/>
                      <a:gd name="T8" fmla="*/ 0 w 831"/>
                      <a:gd name="T9" fmla="*/ 183 h 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1"/>
                      <a:gd name="T16" fmla="*/ 0 h 183"/>
                      <a:gd name="T17" fmla="*/ 831 w 831"/>
                      <a:gd name="T18" fmla="*/ 183 h 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1" h="183">
                        <a:moveTo>
                          <a:pt x="0" y="183"/>
                        </a:moveTo>
                        <a:lnTo>
                          <a:pt x="104" y="0"/>
                        </a:lnTo>
                        <a:lnTo>
                          <a:pt x="753" y="0"/>
                        </a:lnTo>
                        <a:lnTo>
                          <a:pt x="831" y="183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FF4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</p:grpSp>
            <p:grpSp>
              <p:nvGrpSpPr>
                <p:cNvPr id="52242" name="Group 65"/>
                <p:cNvGrpSpPr>
                  <a:grpSpLocks/>
                </p:cNvGrpSpPr>
                <p:nvPr/>
              </p:nvGrpSpPr>
              <p:grpSpPr bwMode="auto">
                <a:xfrm>
                  <a:off x="1883" y="2688"/>
                  <a:ext cx="806" cy="119"/>
                  <a:chOff x="1883" y="2688"/>
                  <a:chExt cx="806" cy="119"/>
                </a:xfrm>
              </p:grpSpPr>
              <p:sp>
                <p:nvSpPr>
                  <p:cNvPr id="52243" name="Freeform 66"/>
                  <p:cNvSpPr>
                    <a:spLocks/>
                  </p:cNvSpPr>
                  <p:nvPr/>
                </p:nvSpPr>
                <p:spPr bwMode="auto">
                  <a:xfrm>
                    <a:off x="2170" y="2783"/>
                    <a:ext cx="271" cy="24"/>
                  </a:xfrm>
                  <a:custGeom>
                    <a:avLst/>
                    <a:gdLst>
                      <a:gd name="T0" fmla="*/ 0 w 271"/>
                      <a:gd name="T1" fmla="*/ 24 h 24"/>
                      <a:gd name="T2" fmla="*/ 209 w 271"/>
                      <a:gd name="T3" fmla="*/ 24 h 24"/>
                      <a:gd name="T4" fmla="*/ 271 w 271"/>
                      <a:gd name="T5" fmla="*/ 0 h 24"/>
                      <a:gd name="T6" fmla="*/ 67 w 271"/>
                      <a:gd name="T7" fmla="*/ 0 h 24"/>
                      <a:gd name="T8" fmla="*/ 0 w 271"/>
                      <a:gd name="T9" fmla="*/ 24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1"/>
                      <a:gd name="T16" fmla="*/ 0 h 24"/>
                      <a:gd name="T17" fmla="*/ 271 w 27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1" h="24">
                        <a:moveTo>
                          <a:pt x="0" y="24"/>
                        </a:moveTo>
                        <a:lnTo>
                          <a:pt x="209" y="24"/>
                        </a:lnTo>
                        <a:lnTo>
                          <a:pt x="271" y="0"/>
                        </a:lnTo>
                        <a:lnTo>
                          <a:pt x="67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grpSp>
                <p:nvGrpSpPr>
                  <p:cNvPr id="5224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65" y="2688"/>
                    <a:ext cx="424" cy="72"/>
                    <a:chOff x="2265" y="2688"/>
                    <a:chExt cx="424" cy="72"/>
                  </a:xfrm>
                </p:grpSpPr>
                <p:sp>
                  <p:nvSpPr>
                    <p:cNvPr id="5225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265" y="2691"/>
                      <a:ext cx="424" cy="69"/>
                    </a:xfrm>
                    <a:custGeom>
                      <a:avLst/>
                      <a:gdLst>
                        <a:gd name="T0" fmla="*/ 0 w 424"/>
                        <a:gd name="T1" fmla="*/ 69 h 69"/>
                        <a:gd name="T2" fmla="*/ 192 w 424"/>
                        <a:gd name="T3" fmla="*/ 0 h 69"/>
                        <a:gd name="T4" fmla="*/ 424 w 424"/>
                        <a:gd name="T5" fmla="*/ 0 h 69"/>
                        <a:gd name="T6" fmla="*/ 242 w 424"/>
                        <a:gd name="T7" fmla="*/ 69 h 69"/>
                        <a:gd name="T8" fmla="*/ 0 w 424"/>
                        <a:gd name="T9" fmla="*/ 69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4"/>
                        <a:gd name="T16" fmla="*/ 0 h 69"/>
                        <a:gd name="T17" fmla="*/ 424 w 424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4" h="69">
                          <a:moveTo>
                            <a:pt x="0" y="69"/>
                          </a:moveTo>
                          <a:lnTo>
                            <a:pt x="192" y="0"/>
                          </a:lnTo>
                          <a:lnTo>
                            <a:pt x="424" y="0"/>
                          </a:lnTo>
                          <a:lnTo>
                            <a:pt x="242" y="69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s-ES"/>
                    </a:p>
                  </p:txBody>
                </p:sp>
                <p:grpSp>
                  <p:nvGrpSpPr>
                    <p:cNvPr id="52253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1" y="2688"/>
                      <a:ext cx="302" cy="72"/>
                      <a:chOff x="2341" y="2688"/>
                      <a:chExt cx="302" cy="72"/>
                    </a:xfrm>
                  </p:grpSpPr>
                  <p:sp>
                    <p:nvSpPr>
                      <p:cNvPr id="52254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7" y="2711"/>
                        <a:ext cx="236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52255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41" y="2736"/>
                        <a:ext cx="23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52256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53" y="2688"/>
                        <a:ext cx="189" cy="7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5225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31" y="2688"/>
                        <a:ext cx="189" cy="7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  <p:grpSp>
                <p:nvGrpSpPr>
                  <p:cNvPr id="5224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83" y="2691"/>
                    <a:ext cx="548" cy="116"/>
                    <a:chOff x="1883" y="2691"/>
                    <a:chExt cx="548" cy="116"/>
                  </a:xfrm>
                </p:grpSpPr>
                <p:sp>
                  <p:nvSpPr>
                    <p:cNvPr id="5224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1885" y="2691"/>
                      <a:ext cx="546" cy="116"/>
                    </a:xfrm>
                    <a:custGeom>
                      <a:avLst/>
                      <a:gdLst>
                        <a:gd name="T0" fmla="*/ 0 w 546"/>
                        <a:gd name="T1" fmla="*/ 116 h 116"/>
                        <a:gd name="T2" fmla="*/ 207 w 546"/>
                        <a:gd name="T3" fmla="*/ 116 h 116"/>
                        <a:gd name="T4" fmla="*/ 546 w 546"/>
                        <a:gd name="T5" fmla="*/ 0 h 116"/>
                        <a:gd name="T6" fmla="*/ 337 w 546"/>
                        <a:gd name="T7" fmla="*/ 0 h 116"/>
                        <a:gd name="T8" fmla="*/ 0 w 546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6"/>
                        <a:gd name="T16" fmla="*/ 0 h 116"/>
                        <a:gd name="T17" fmla="*/ 546 w 546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6" h="116">
                          <a:moveTo>
                            <a:pt x="0" y="116"/>
                          </a:moveTo>
                          <a:lnTo>
                            <a:pt x="207" y="116"/>
                          </a:lnTo>
                          <a:lnTo>
                            <a:pt x="546" y="0"/>
                          </a:lnTo>
                          <a:lnTo>
                            <a:pt x="337" y="0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solidFill>
                      <a:srgbClr val="FFFF4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s-ES"/>
                    </a:p>
                  </p:txBody>
                </p:sp>
                <p:grpSp>
                  <p:nvGrpSpPr>
                    <p:cNvPr id="5224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3" y="2691"/>
                      <a:ext cx="547" cy="116"/>
                      <a:chOff x="1883" y="2691"/>
                      <a:chExt cx="547" cy="116"/>
                    </a:xfrm>
                  </p:grpSpPr>
                  <p:sp>
                    <p:nvSpPr>
                      <p:cNvPr id="52249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83" y="2759"/>
                        <a:ext cx="166" cy="48"/>
                      </a:xfrm>
                      <a:custGeom>
                        <a:avLst/>
                        <a:gdLst>
                          <a:gd name="T0" fmla="*/ 0 w 166"/>
                          <a:gd name="T1" fmla="*/ 48 h 48"/>
                          <a:gd name="T2" fmla="*/ 138 w 166"/>
                          <a:gd name="T3" fmla="*/ 0 h 48"/>
                          <a:gd name="T4" fmla="*/ 166 w 166"/>
                          <a:gd name="T5" fmla="*/ 0 h 48"/>
                          <a:gd name="T6" fmla="*/ 26 w 166"/>
                          <a:gd name="T7" fmla="*/ 48 h 48"/>
                          <a:gd name="T8" fmla="*/ 0 w 166"/>
                          <a:gd name="T9" fmla="*/ 48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6"/>
                          <a:gd name="T16" fmla="*/ 0 h 48"/>
                          <a:gd name="T17" fmla="*/ 166 w 166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6" h="48">
                            <a:moveTo>
                              <a:pt x="0" y="48"/>
                            </a:moveTo>
                            <a:lnTo>
                              <a:pt x="138" y="0"/>
                            </a:lnTo>
                            <a:lnTo>
                              <a:pt x="166" y="0"/>
                            </a:lnTo>
                            <a:lnTo>
                              <a:pt x="26" y="48"/>
                            </a:lnTo>
                            <a:lnTo>
                              <a:pt x="0" y="48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s-ES"/>
                      </a:p>
                    </p:txBody>
                  </p:sp>
                  <p:sp>
                    <p:nvSpPr>
                      <p:cNvPr id="52250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3" y="2691"/>
                        <a:ext cx="130" cy="46"/>
                      </a:xfrm>
                      <a:custGeom>
                        <a:avLst/>
                        <a:gdLst>
                          <a:gd name="T0" fmla="*/ 0 w 130"/>
                          <a:gd name="T1" fmla="*/ 45 h 46"/>
                          <a:gd name="T2" fmla="*/ 26 w 130"/>
                          <a:gd name="T3" fmla="*/ 46 h 46"/>
                          <a:gd name="T4" fmla="*/ 130 w 130"/>
                          <a:gd name="T5" fmla="*/ 10 h 46"/>
                          <a:gd name="T6" fmla="*/ 130 w 130"/>
                          <a:gd name="T7" fmla="*/ 0 h 46"/>
                          <a:gd name="T8" fmla="*/ 0 w 130"/>
                          <a:gd name="T9" fmla="*/ 45 h 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0"/>
                          <a:gd name="T16" fmla="*/ 0 h 46"/>
                          <a:gd name="T17" fmla="*/ 130 w 130"/>
                          <a:gd name="T18" fmla="*/ 46 h 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0" h="46">
                            <a:moveTo>
                              <a:pt x="0" y="45"/>
                            </a:moveTo>
                            <a:lnTo>
                              <a:pt x="26" y="46"/>
                            </a:lnTo>
                            <a:lnTo>
                              <a:pt x="130" y="10"/>
                            </a:lnTo>
                            <a:lnTo>
                              <a:pt x="130" y="0"/>
                            </a:lnTo>
                            <a:lnTo>
                              <a:pt x="0" y="45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s-ES"/>
                      </a:p>
                    </p:txBody>
                  </p:sp>
                  <p:sp>
                    <p:nvSpPr>
                      <p:cNvPr id="52251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1" y="2691"/>
                        <a:ext cx="209" cy="13"/>
                      </a:xfrm>
                      <a:custGeom>
                        <a:avLst/>
                        <a:gdLst>
                          <a:gd name="T0" fmla="*/ 0 w 209"/>
                          <a:gd name="T1" fmla="*/ 0 h 13"/>
                          <a:gd name="T2" fmla="*/ 0 w 209"/>
                          <a:gd name="T3" fmla="*/ 13 h 13"/>
                          <a:gd name="T4" fmla="*/ 167 w 209"/>
                          <a:gd name="T5" fmla="*/ 13 h 13"/>
                          <a:gd name="T6" fmla="*/ 209 w 209"/>
                          <a:gd name="T7" fmla="*/ 0 h 13"/>
                          <a:gd name="T8" fmla="*/ 0 w 209"/>
                          <a:gd name="T9" fmla="*/ 0 h 1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9"/>
                          <a:gd name="T16" fmla="*/ 0 h 13"/>
                          <a:gd name="T17" fmla="*/ 209 w 209"/>
                          <a:gd name="T18" fmla="*/ 13 h 1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9" h="13">
                            <a:moveTo>
                              <a:pt x="0" y="0"/>
                            </a:moveTo>
                            <a:lnTo>
                              <a:pt x="0" y="13"/>
                            </a:lnTo>
                            <a:lnTo>
                              <a:pt x="167" y="13"/>
                            </a:lnTo>
                            <a:lnTo>
                              <a:pt x="209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0E00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s-ES"/>
                      </a:p>
                    </p:txBody>
                  </p:sp>
                </p:grpSp>
                <p:sp>
                  <p:nvSpPr>
                    <p:cNvPr id="5224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2020" y="2737"/>
                      <a:ext cx="275" cy="23"/>
                    </a:xfrm>
                    <a:custGeom>
                      <a:avLst/>
                      <a:gdLst>
                        <a:gd name="T0" fmla="*/ 0 w 275"/>
                        <a:gd name="T1" fmla="*/ 23 h 23"/>
                        <a:gd name="T2" fmla="*/ 203 w 275"/>
                        <a:gd name="T3" fmla="*/ 23 h 23"/>
                        <a:gd name="T4" fmla="*/ 275 w 275"/>
                        <a:gd name="T5" fmla="*/ 0 h 23"/>
                        <a:gd name="T6" fmla="*/ 71 w 275"/>
                        <a:gd name="T7" fmla="*/ 0 h 23"/>
                        <a:gd name="T8" fmla="*/ 0 w 275"/>
                        <a:gd name="T9" fmla="*/ 23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23"/>
                        <a:gd name="T17" fmla="*/ 275 w 275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23">
                          <a:moveTo>
                            <a:pt x="0" y="23"/>
                          </a:moveTo>
                          <a:lnTo>
                            <a:pt x="203" y="23"/>
                          </a:lnTo>
                          <a:lnTo>
                            <a:pt x="275" y="0"/>
                          </a:lnTo>
                          <a:lnTo>
                            <a:pt x="71" y="0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FFFF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s-E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66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50690" y="2267144"/>
            <a:ext cx="4496649" cy="1824727"/>
          </a:xfrm>
        </p:spPr>
        <p:txBody>
          <a:bodyPr/>
          <a:lstStyle/>
          <a:p>
            <a:pPr algn="just"/>
            <a:r>
              <a:rPr lang="es-ES" b="1" dirty="0" smtClean="0"/>
              <a:t>Aquí terminan las conferencias de la asignatura Metabolismo Nutrición.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249874" y="4145858"/>
            <a:ext cx="7624752" cy="177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sz="2737" b="1" dirty="0"/>
              <a:t>Les deseamos éxitos en sus resultados en esta y las otras asignaturas del curso y a lo largo de su carrera,  así como en su futuro   desempeño profesional.</a:t>
            </a:r>
          </a:p>
        </p:txBody>
      </p:sp>
      <p:pic>
        <p:nvPicPr>
          <p:cNvPr id="6" name="Picture 8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6971">
            <a:off x="578451" y="401829"/>
            <a:ext cx="1580344" cy="21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BD2012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21" y="196356"/>
            <a:ext cx="2390881" cy="19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2875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42">
            <a:off x="7018344" y="444035"/>
            <a:ext cx="1593921" cy="18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44984" y="5923011"/>
            <a:ext cx="2034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4800" b="1" dirty="0">
                <a:solidFill>
                  <a:srgbClr val="C00000"/>
                </a:solidFill>
              </a:rPr>
              <a:t>Éxitos</a:t>
            </a:r>
          </a:p>
        </p:txBody>
      </p:sp>
    </p:spTree>
    <p:extLst>
      <p:ext uri="{BB962C8B-B14F-4D97-AF65-F5344CB8AC3E}">
        <p14:creationId xmlns:p14="http://schemas.microsoft.com/office/powerpoint/2010/main" val="19005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7" presetClass="entr" presetSubtype="0" repeatCount="1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43608" y="2636912"/>
            <a:ext cx="6188224" cy="1470025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38350" y="1434147"/>
            <a:ext cx="6926138" cy="168836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r>
              <a:rPr lang="en-US" dirty="0" smtClean="0"/>
              <a:t>: 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203297" y="1586083"/>
            <a:ext cx="1206500" cy="1209774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1649399" y="1762813"/>
            <a:ext cx="327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451957" y="1426242"/>
            <a:ext cx="61946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CLASIFICAR las vitaminas de acuerdo a su solubilidad</a:t>
            </a:r>
            <a:r>
              <a:rPr lang="es-ES" sz="2800" b="1" dirty="0" smtClean="0"/>
              <a:t>.</a:t>
            </a:r>
          </a:p>
          <a:p>
            <a:pPr algn="just"/>
            <a:r>
              <a:rPr lang="es-ES" sz="2800" b="1" dirty="0"/>
              <a:t>MENCIONAR las funciones y fuentes de las vitaminas.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256736" y="3268777"/>
            <a:ext cx="6707751" cy="166473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165979" y="3394195"/>
            <a:ext cx="1293864" cy="1404584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1600174" y="3682061"/>
            <a:ext cx="34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165687" y="5088736"/>
            <a:ext cx="6798800" cy="165206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1127271" y="5049545"/>
            <a:ext cx="1304134" cy="1589588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1600174" y="5452436"/>
            <a:ext cx="314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11760" y="3393532"/>
            <a:ext cx="6676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CITAR las enfermedades carenciales y otras afectaciones para la salud debido a sus deficiencias  o excesos.</a:t>
            </a:r>
            <a:endParaRPr lang="es-E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809833" y="5115162"/>
            <a:ext cx="5607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Clasificar los </a:t>
            </a:r>
            <a:r>
              <a:rPr lang="es-ES" sz="2400" b="1" dirty="0" smtClean="0"/>
              <a:t>minerales.</a:t>
            </a:r>
            <a:endParaRPr lang="es-ES" sz="2400" b="1" dirty="0"/>
          </a:p>
          <a:p>
            <a:r>
              <a:rPr lang="es-ES" sz="2400" b="1" dirty="0"/>
              <a:t>Mencionar las funciones </a:t>
            </a:r>
            <a:r>
              <a:rPr lang="es-ES" sz="2400" b="1" dirty="0" smtClean="0"/>
              <a:t>y las </a:t>
            </a:r>
            <a:r>
              <a:rPr lang="es-ES" sz="2400" b="1" dirty="0"/>
              <a:t>enfermedades que se producen por déficit o exceso de los minerales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360" y="577865"/>
            <a:ext cx="4207679" cy="610958"/>
          </a:xfrm>
          <a:noFill/>
        </p:spPr>
        <p:txBody>
          <a:bodyPr/>
          <a:lstStyle/>
          <a:p>
            <a:pPr eaLnBrk="1" hangingPunct="1"/>
            <a:r>
              <a:rPr lang="es-ES_tradnl" sz="3934" dirty="0">
                <a:solidFill>
                  <a:schemeClr val="tx1"/>
                </a:solidFill>
              </a:rPr>
              <a:t>Bibliografía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556792"/>
            <a:ext cx="7690321" cy="4320480"/>
          </a:xfrm>
        </p:spPr>
        <p:txBody>
          <a:bodyPr/>
          <a:lstStyle/>
          <a:p>
            <a:pPr algn="just"/>
            <a:r>
              <a:rPr lang="es-ES_tradnl" sz="2737" b="1" dirty="0" smtClean="0"/>
              <a:t>Cardellá-Hernández- Pita. Metabolismo y Nutrición: Capítulo 16, 17, 18.</a:t>
            </a:r>
          </a:p>
          <a:p>
            <a:pPr algn="just"/>
            <a:endParaRPr lang="es-ES_tradnl" sz="2737" b="1" dirty="0"/>
          </a:p>
          <a:p>
            <a:pPr algn="just"/>
            <a:r>
              <a:rPr lang="es-ES_tradnl" sz="2737" b="1" dirty="0" smtClean="0"/>
              <a:t>Cardellá-Hernández </a:t>
            </a:r>
            <a:r>
              <a:rPr lang="es-ES_tradnl" sz="2737" b="1" dirty="0"/>
              <a:t>et al. Bioquímica Humana. ECIMED: Capítulo 15. Digital. Sitio FTP.</a:t>
            </a:r>
          </a:p>
          <a:p>
            <a:pPr algn="just"/>
            <a:endParaRPr lang="es-ES_tradnl" sz="2737" b="1" dirty="0"/>
          </a:p>
          <a:p>
            <a:pPr algn="just"/>
            <a:r>
              <a:rPr lang="es-ES_tradnl" sz="2737" b="1" dirty="0"/>
              <a:t>Bioquímica Médica: Cardellá-Hernández et al. ECIMED. Tomo IV :  Capítulo 72 .</a:t>
            </a:r>
          </a:p>
          <a:p>
            <a:pPr marL="591927" indent="-591927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ES_tradnl" sz="2737" b="1" dirty="0"/>
          </a:p>
        </p:txBody>
      </p:sp>
      <p:pic>
        <p:nvPicPr>
          <p:cNvPr id="40964" name="Picture 4" descr="BD05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2927"/>
            <a:ext cx="1368545" cy="11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4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s-ES" dirty="0" smtClean="0"/>
              <a:t>Vitaminas</a:t>
            </a:r>
            <a:r>
              <a:rPr lang="en-US" dirty="0" smtClean="0"/>
              <a:t> en la </a:t>
            </a:r>
            <a:r>
              <a:rPr lang="es-ES" dirty="0" smtClean="0"/>
              <a:t>dieta</a:t>
            </a:r>
            <a:r>
              <a:rPr lang="en-US" dirty="0" smtClean="0"/>
              <a:t> </a:t>
            </a:r>
            <a:r>
              <a:rPr lang="es-ES" dirty="0" smtClean="0"/>
              <a:t>humana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484784"/>
            <a:ext cx="7776864" cy="5260414"/>
          </a:xfrm>
          <a:ln w="12700"/>
        </p:spPr>
        <p:txBody>
          <a:bodyPr wrap="square" lIns="90488" tIns="44450" rIns="90488" bIns="44450">
            <a:spAutoFit/>
          </a:bodyPr>
          <a:lstStyle/>
          <a:p>
            <a:pPr algn="just">
              <a:defRPr/>
            </a:pPr>
            <a:r>
              <a:rPr lang="es-ES" sz="2800" b="1" dirty="0"/>
              <a:t>Concepto de </a:t>
            </a:r>
            <a:r>
              <a:rPr lang="es-ES" sz="2800" b="1" dirty="0" smtClean="0"/>
              <a:t>Vitaminas:</a:t>
            </a:r>
          </a:p>
          <a:p>
            <a:pPr marL="0" indent="0" algn="just">
              <a:buNone/>
              <a:defRPr/>
            </a:pPr>
            <a:r>
              <a:rPr lang="es-ES" sz="2800" b="1" dirty="0"/>
              <a:t>1.- N</a:t>
            </a:r>
            <a:r>
              <a:rPr lang="es-ES" sz="2800" b="1" dirty="0" smtClean="0"/>
              <a:t>o </a:t>
            </a:r>
            <a:r>
              <a:rPr lang="es-ES" sz="2800" b="1" dirty="0"/>
              <a:t>pueden ser sintetizadas, al menos en las cantidades requeridas, por el organismo animal y deben ser ingeridas en la dieta</a:t>
            </a:r>
            <a:r>
              <a:rPr lang="es-ES" sz="2800" b="1" dirty="0" smtClean="0"/>
              <a:t>.</a:t>
            </a:r>
          </a:p>
          <a:p>
            <a:pPr marL="0" indent="0" algn="just">
              <a:buNone/>
              <a:defRPr/>
            </a:pPr>
            <a:endParaRPr lang="es-ES" sz="2800" b="1" dirty="0"/>
          </a:p>
          <a:p>
            <a:pPr marL="0" indent="0" algn="just">
              <a:buNone/>
              <a:defRPr/>
            </a:pPr>
            <a:r>
              <a:rPr lang="es-ES" sz="2800" b="1" dirty="0"/>
              <a:t>2</a:t>
            </a:r>
            <a:r>
              <a:rPr lang="es-ES" sz="2800" b="1" dirty="0" smtClean="0"/>
              <a:t>.-Se </a:t>
            </a:r>
            <a:r>
              <a:rPr lang="es-ES" sz="2800" b="1" dirty="0"/>
              <a:t>encuentran en cantidades muy  pequeñas en  los alimentos</a:t>
            </a:r>
            <a:r>
              <a:rPr lang="es-ES" sz="2800" b="1" dirty="0" smtClean="0"/>
              <a:t>.</a:t>
            </a:r>
          </a:p>
          <a:p>
            <a:pPr marL="0" indent="0" algn="just">
              <a:buNone/>
              <a:defRPr/>
            </a:pPr>
            <a:endParaRPr lang="es-ES" sz="2800" b="1" dirty="0"/>
          </a:p>
          <a:p>
            <a:pPr marL="0" indent="0" algn="just">
              <a:buNone/>
              <a:defRPr/>
            </a:pPr>
            <a:r>
              <a:rPr lang="es-ES" sz="2800" b="1" dirty="0"/>
              <a:t>3.- Cuando se encuentran ausentes de la dieta, o cuando su absorción es deficiente, se produce una enfermedad carencial.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Clasificación de las vitaminas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5616" y="1594624"/>
            <a:ext cx="3717751" cy="4525963"/>
          </a:xfrm>
        </p:spPr>
        <p:txBody>
          <a:bodyPr/>
          <a:lstStyle/>
          <a:p>
            <a:r>
              <a:rPr lang="es-ES" sz="3200" b="1" dirty="0" smtClean="0"/>
              <a:t>Hidrosolubles: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>
                <a:latin typeface="Tahoma" pitchFamily="34" charset="0"/>
              </a:rPr>
              <a:t>Ac. </a:t>
            </a:r>
            <a:r>
              <a:rPr lang="es-ES_tradnl" b="1" dirty="0" smtClean="0">
                <a:latin typeface="Tahoma" pitchFamily="34" charset="0"/>
              </a:rPr>
              <a:t>Ascórbico (Vitamina C)</a:t>
            </a:r>
            <a:endParaRPr lang="es-ES_tradnl" b="1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i="1" dirty="0" smtClean="0"/>
              <a:t>Del </a:t>
            </a:r>
            <a:r>
              <a:rPr lang="es-ES_tradnl" b="1" i="1" dirty="0"/>
              <a:t>complejo B</a:t>
            </a:r>
            <a:r>
              <a:rPr lang="es-ES_tradnl" b="1" dirty="0"/>
              <a:t>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 smtClean="0"/>
              <a:t> B</a:t>
            </a:r>
            <a:r>
              <a:rPr lang="es-ES_tradnl" b="1" baseline="-25000" dirty="0" smtClean="0"/>
              <a:t>1</a:t>
            </a:r>
            <a:r>
              <a:rPr lang="es-ES_tradnl" b="1" dirty="0" smtClean="0"/>
              <a:t>, B</a:t>
            </a:r>
            <a:r>
              <a:rPr lang="es-ES_tradnl" b="1" baseline="-25000" dirty="0" smtClean="0"/>
              <a:t>2</a:t>
            </a:r>
            <a:endParaRPr lang="es-ES_tradnl" b="1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/>
              <a:t>Ac. Fólico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 smtClean="0"/>
              <a:t>B</a:t>
            </a:r>
            <a:r>
              <a:rPr lang="es-ES_tradnl" b="1" baseline="-25000" dirty="0" smtClean="0"/>
              <a:t>6</a:t>
            </a:r>
            <a:r>
              <a:rPr lang="es-ES_tradnl" b="1" dirty="0" smtClean="0"/>
              <a:t>, B</a:t>
            </a:r>
            <a:r>
              <a:rPr lang="es-ES_tradnl" b="1" baseline="-25000" dirty="0" smtClean="0"/>
              <a:t>12</a:t>
            </a:r>
            <a:endParaRPr lang="es-ES_tradnl" b="1" baseline="-250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/>
              <a:t>Niacina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 smtClean="0"/>
              <a:t>Biotina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781128"/>
          </a:xfrm>
        </p:spPr>
        <p:txBody>
          <a:bodyPr/>
          <a:lstStyle/>
          <a:p>
            <a:r>
              <a:rPr lang="es-ES" sz="3200" b="1" dirty="0" smtClean="0"/>
              <a:t>Liposolubles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 err="1"/>
              <a:t>Retinol</a:t>
            </a:r>
            <a:r>
              <a:rPr lang="es-ES_tradnl" b="1" dirty="0"/>
              <a:t> o Vitamina 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 err="1"/>
              <a:t>Colecalciferol</a:t>
            </a:r>
            <a:r>
              <a:rPr lang="es-ES_tradnl" b="1" dirty="0"/>
              <a:t> o Vitamina D</a:t>
            </a:r>
            <a:r>
              <a:rPr lang="es-ES_tradnl" b="1" baseline="-25000" dirty="0"/>
              <a:t>3</a:t>
            </a:r>
            <a:endParaRPr lang="es-ES_tradnl" b="1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/>
              <a:t>Tocoferoles o Vitaminas E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ES_tradnl" b="1" dirty="0"/>
              <a:t>Filo y </a:t>
            </a:r>
            <a:r>
              <a:rPr lang="es-ES_tradnl" b="1" dirty="0" err="1"/>
              <a:t>Farno</a:t>
            </a:r>
            <a:r>
              <a:rPr lang="es-ES_tradnl" b="1" dirty="0"/>
              <a:t> </a:t>
            </a:r>
            <a:r>
              <a:rPr lang="es-ES_tradnl" b="1" dirty="0" err="1"/>
              <a:t>quinona</a:t>
            </a:r>
            <a:r>
              <a:rPr lang="es-ES_tradnl" b="1" dirty="0"/>
              <a:t> o Vitaminas K</a:t>
            </a:r>
          </a:p>
          <a:p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1007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4772363" y="1853238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2939637" y="883246"/>
            <a:ext cx="4051300" cy="958882"/>
            <a:chOff x="4514411" y="3469148"/>
            <a:chExt cx="4051300" cy="958882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4514411" y="3513630"/>
              <a:ext cx="4051300" cy="914400"/>
              <a:chOff x="2728" y="1008"/>
              <a:chExt cx="2552" cy="576"/>
            </a:xfrm>
          </p:grpSpPr>
          <p:sp>
            <p:nvSpPr>
              <p:cNvPr id="10248" name="Rectangle 8"/>
              <p:cNvSpPr>
                <a:spLocks noChangeArrowheads="1"/>
              </p:cNvSpPr>
              <p:nvPr/>
            </p:nvSpPr>
            <p:spPr bwMode="gray">
              <a:xfrm>
                <a:off x="2728" y="1008"/>
                <a:ext cx="2552" cy="57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gray">
              <a:xfrm>
                <a:off x="2735" y="1014"/>
                <a:ext cx="2536" cy="2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gray">
              <a:xfrm>
                <a:off x="2736" y="1264"/>
                <a:ext cx="2535" cy="31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61176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0251" name="Text Box 11"/>
            <p:cNvSpPr txBox="1">
              <a:spLocks noChangeArrowheads="1"/>
            </p:cNvSpPr>
            <p:nvPr/>
          </p:nvSpPr>
          <p:spPr bwMode="gray">
            <a:xfrm>
              <a:off x="4687945" y="3843476"/>
              <a:ext cx="385285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cs typeface="Arial" charset="0"/>
                </a:rPr>
                <a:t> </a:t>
              </a:r>
              <a:r>
                <a:rPr lang="es-E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Mezcla de alimentos</a:t>
              </a:r>
              <a:endParaRPr lang="en-US" sz="2800" b="1" dirty="0">
                <a:cs typeface="Arial" charset="0"/>
              </a:endParaRP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gray">
            <a:xfrm>
              <a:off x="5274105" y="3469148"/>
              <a:ext cx="243205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cs typeface="Arial" charset="0"/>
                </a:rPr>
                <a:t>DIETA</a:t>
              </a:r>
              <a:endParaRPr lang="en-US" sz="28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254061" y="2313003"/>
            <a:ext cx="7721054" cy="1905553"/>
            <a:chOff x="1093697" y="1435495"/>
            <a:chExt cx="7721054" cy="1905553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>
              <a:off x="1187624" y="1435495"/>
              <a:ext cx="7593080" cy="1905553"/>
              <a:chOff x="2736" y="1803"/>
              <a:chExt cx="2552" cy="576"/>
            </a:xfrm>
            <a:grpFill/>
          </p:grpSpPr>
          <p:sp>
            <p:nvSpPr>
              <p:cNvPr id="10253" name="Rectangle 13"/>
              <p:cNvSpPr>
                <a:spLocks noChangeArrowheads="1"/>
              </p:cNvSpPr>
              <p:nvPr/>
            </p:nvSpPr>
            <p:spPr bwMode="gray">
              <a:xfrm>
                <a:off x="2736" y="1803"/>
                <a:ext cx="2552" cy="576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gray">
              <a:xfrm>
                <a:off x="2743" y="1809"/>
                <a:ext cx="2536" cy="2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gray">
              <a:xfrm>
                <a:off x="2744" y="2059"/>
                <a:ext cx="2535" cy="3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0256" name="Text Box 16"/>
            <p:cNvSpPr txBox="1">
              <a:spLocks noChangeArrowheads="1"/>
            </p:cNvSpPr>
            <p:nvPr/>
          </p:nvSpPr>
          <p:spPr bwMode="gray">
            <a:xfrm>
              <a:off x="1093697" y="1436455"/>
              <a:ext cx="7721054" cy="181588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2800" b="1" dirty="0">
                  <a:cs typeface="Arial" charset="0"/>
                </a:rPr>
                <a:t> </a:t>
              </a:r>
              <a:r>
                <a:rPr lang="es-E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 necesario ingerirlas con la dieta en pequeñas cantidades para mantener las funciones corporales fundamentales (crecimiento, desarrollo, metabolismo e integridad celular).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275163" y="4796288"/>
            <a:ext cx="7727203" cy="1899788"/>
            <a:chOff x="2231889" y="4522882"/>
            <a:chExt cx="6582849" cy="2230843"/>
          </a:xfrm>
          <a:solidFill>
            <a:srgbClr val="CE0870"/>
          </a:solidFill>
        </p:grpSpPr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2231889" y="4522882"/>
              <a:ext cx="6582849" cy="2230843"/>
              <a:chOff x="2728" y="2612"/>
              <a:chExt cx="2552" cy="576"/>
            </a:xfrm>
            <a:grpFill/>
          </p:grpSpPr>
          <p:sp>
            <p:nvSpPr>
              <p:cNvPr id="10258" name="Rectangle 18"/>
              <p:cNvSpPr>
                <a:spLocks noChangeArrowheads="1"/>
              </p:cNvSpPr>
              <p:nvPr/>
            </p:nvSpPr>
            <p:spPr bwMode="ltGray">
              <a:xfrm>
                <a:off x="2728" y="2612"/>
                <a:ext cx="2552" cy="576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ltGray">
              <a:xfrm>
                <a:off x="2735" y="2617"/>
                <a:ext cx="2536" cy="2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ltGray">
              <a:xfrm>
                <a:off x="2736" y="2868"/>
                <a:ext cx="2535" cy="3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0261" name="Text Box 21"/>
            <p:cNvSpPr txBox="1">
              <a:spLocks noChangeArrowheads="1"/>
            </p:cNvSpPr>
            <p:nvPr/>
          </p:nvSpPr>
          <p:spPr bwMode="gray">
            <a:xfrm>
              <a:off x="2263887" y="4545010"/>
              <a:ext cx="6481695" cy="213231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Algunas de ellas no son estrictamente esenciales; así, la vitamina D es sintetizada por la piel expuesta a la luz solar y la niacina se sintetiza a partir de triptófano. </a:t>
              </a:r>
            </a:p>
          </p:txBody>
        </p:sp>
      </p:grp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673401" y="883246"/>
            <a:ext cx="1973156" cy="1180478"/>
            <a:chOff x="357" y="1193"/>
            <a:chExt cx="1784" cy="1497"/>
          </a:xfrm>
        </p:grpSpPr>
        <p:sp>
          <p:nvSpPr>
            <p:cNvPr id="10272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275" name="Group 35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0276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  <p:sp>
            <p:nvSpPr>
              <p:cNvPr id="10277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</p:grpSp>
      </p:grpSp>
      <p:sp>
        <p:nvSpPr>
          <p:cNvPr id="39" name="Rectangle 2"/>
          <p:cNvSpPr txBox="1">
            <a:spLocks noChangeArrowheads="1"/>
          </p:cNvSpPr>
          <p:nvPr/>
        </p:nvSpPr>
        <p:spPr bwMode="gray">
          <a:xfrm>
            <a:off x="1275163" y="139852"/>
            <a:ext cx="64641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s-ES" sz="3600" kern="0" dirty="0">
                <a:solidFill>
                  <a:schemeClr val="tx1"/>
                </a:solidFill>
              </a:rPr>
              <a:t>Ingestión  en  la  dieta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965" y="249851"/>
            <a:ext cx="6916556" cy="762000"/>
          </a:xfrm>
        </p:spPr>
        <p:txBody>
          <a:bodyPr/>
          <a:lstStyle/>
          <a:p>
            <a:r>
              <a:rPr lang="es-ES" sz="3600" dirty="0" smtClean="0"/>
              <a:t>Vitaminas hidrosolubles</a:t>
            </a:r>
            <a:endParaRPr lang="es-ES" sz="3600" dirty="0"/>
          </a:p>
        </p:txBody>
      </p:sp>
      <p:grpSp>
        <p:nvGrpSpPr>
          <p:cNvPr id="6" name="Grupo 5"/>
          <p:cNvGrpSpPr/>
          <p:nvPr/>
        </p:nvGrpSpPr>
        <p:grpSpPr>
          <a:xfrm>
            <a:off x="238703" y="1542967"/>
            <a:ext cx="2114135" cy="969673"/>
            <a:chOff x="238703" y="1542967"/>
            <a:chExt cx="2114135" cy="969673"/>
          </a:xfrm>
        </p:grpSpPr>
        <p:grpSp>
          <p:nvGrpSpPr>
            <p:cNvPr id="67588" name="Group 4"/>
            <p:cNvGrpSpPr>
              <a:grpSpLocks/>
            </p:cNvGrpSpPr>
            <p:nvPr/>
          </p:nvGrpSpPr>
          <p:grpSpPr bwMode="auto">
            <a:xfrm>
              <a:off x="238703" y="1542967"/>
              <a:ext cx="2114135" cy="969673"/>
              <a:chOff x="720" y="1392"/>
              <a:chExt cx="4058" cy="480"/>
            </a:xfrm>
          </p:grpSpPr>
          <p:sp>
            <p:nvSpPr>
              <p:cNvPr id="67589" name="AutoShape 5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dirty="0"/>
              </a:p>
            </p:txBody>
          </p:sp>
          <p:grpSp>
            <p:nvGrpSpPr>
              <p:cNvPr id="67590" name="Group 6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7591" name="AutoShape 7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7592" name="AutoShape 8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67603" name="Text Box 19"/>
            <p:cNvSpPr txBox="1">
              <a:spLocks noChangeArrowheads="1"/>
            </p:cNvSpPr>
            <p:nvPr/>
          </p:nvSpPr>
          <p:spPr bwMode="black">
            <a:xfrm>
              <a:off x="293401" y="1612004"/>
              <a:ext cx="20568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2800" b="1" dirty="0" smtClean="0">
                  <a:latin typeface="Times New Roman"/>
                  <a:ea typeface="Times New Roman"/>
                  <a:cs typeface="Times New Roman"/>
                </a:rPr>
                <a:t>Ácido fólico</a:t>
              </a:r>
              <a:endParaRPr lang="es-ES" b="1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9512" y="2944952"/>
            <a:ext cx="2016224" cy="852486"/>
            <a:chOff x="179512" y="2789720"/>
            <a:chExt cx="2016224" cy="852486"/>
          </a:xfrm>
        </p:grpSpPr>
        <p:sp>
          <p:nvSpPr>
            <p:cNvPr id="67606" name="AutoShape 22"/>
            <p:cNvSpPr>
              <a:spLocks noChangeArrowheads="1"/>
            </p:cNvSpPr>
            <p:nvPr/>
          </p:nvSpPr>
          <p:spPr bwMode="gray">
            <a:xfrm>
              <a:off x="263505" y="2789720"/>
              <a:ext cx="1932231" cy="852486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black">
            <a:xfrm>
              <a:off x="179512" y="2944952"/>
              <a:ext cx="2016224" cy="566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s-ES" sz="2800" b="1" dirty="0">
                  <a:solidFill>
                    <a:srgbClr val="C00000"/>
                  </a:solidFill>
                </a:rPr>
                <a:t>Tiamina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388740" y="1011851"/>
            <a:ext cx="650374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Función        Fuente            Estado carencial</a:t>
            </a:r>
            <a:endParaRPr lang="en-US" sz="2400" b="1" dirty="0"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15330" y="4254037"/>
            <a:ext cx="2111530" cy="1043074"/>
            <a:chOff x="179512" y="3919286"/>
            <a:chExt cx="2111530" cy="1043074"/>
          </a:xfrm>
        </p:grpSpPr>
        <p:grpSp>
          <p:nvGrpSpPr>
            <p:cNvPr id="67593" name="Group 9"/>
            <p:cNvGrpSpPr>
              <a:grpSpLocks/>
            </p:cNvGrpSpPr>
            <p:nvPr/>
          </p:nvGrpSpPr>
          <p:grpSpPr bwMode="auto">
            <a:xfrm>
              <a:off x="179512" y="3919286"/>
              <a:ext cx="2111530" cy="1043074"/>
              <a:chOff x="720" y="1392"/>
              <a:chExt cx="4058" cy="480"/>
            </a:xfrm>
          </p:grpSpPr>
          <p:sp>
            <p:nvSpPr>
              <p:cNvPr id="67594" name="AutoShape 10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67595" name="Group 1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7596" name="AutoShape 12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7597" name="AutoShape 13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2549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29" name="Text Box 19"/>
            <p:cNvSpPr txBox="1">
              <a:spLocks noChangeArrowheads="1"/>
            </p:cNvSpPr>
            <p:nvPr/>
          </p:nvSpPr>
          <p:spPr bwMode="black">
            <a:xfrm>
              <a:off x="478185" y="3944082"/>
              <a:ext cx="1705566" cy="74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3200" b="1" dirty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Niacina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348916" y="1427638"/>
            <a:ext cx="197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Cofactor FH4</a:t>
            </a:r>
          </a:p>
          <a:p>
            <a:pPr algn="just">
              <a:spcBef>
                <a:spcPts val="0"/>
              </a:spcBef>
            </a:pPr>
            <a:r>
              <a:rPr lang="es-E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Sínt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timina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72216" y="5674409"/>
            <a:ext cx="2016224" cy="1040285"/>
            <a:chOff x="209523" y="5270272"/>
            <a:chExt cx="2016224" cy="1040285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251520" y="5313858"/>
              <a:ext cx="1932231" cy="852486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black">
            <a:xfrm>
              <a:off x="209523" y="5270272"/>
              <a:ext cx="2016224" cy="1040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s-ES" sz="2800" b="1" dirty="0">
                  <a:solidFill>
                    <a:srgbClr val="C00000"/>
                  </a:solidFill>
                </a:rPr>
                <a:t>Ácido ascórbico</a:t>
              </a:r>
            </a:p>
          </p:txBody>
        </p:sp>
      </p:grpSp>
      <p:pic>
        <p:nvPicPr>
          <p:cNvPr id="35" name="Picture 7" descr="L:\OM Metabolismo y Nutrición\Imágenes 12\Maí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48" y="1436550"/>
            <a:ext cx="803746" cy="12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uadroTexto 35"/>
          <p:cNvSpPr txBox="1"/>
          <p:nvPr/>
        </p:nvSpPr>
        <p:spPr>
          <a:xfrm>
            <a:off x="6400664" y="1613559"/>
            <a:ext cx="249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Anemia </a:t>
            </a:r>
            <a:r>
              <a:rPr lang="es-ES" sz="2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megaloblástica</a:t>
            </a:r>
            <a:endParaRPr lang="es-E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67036" y="2843331"/>
            <a:ext cx="197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Cofactor </a:t>
            </a:r>
            <a:r>
              <a:rPr lang="es-ES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endParaRPr lang="es-ES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05196" y="5825758"/>
            <a:ext cx="23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Escorbuto </a:t>
            </a:r>
            <a:endParaRPr lang="es-ES" sz="3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792167" y="4464508"/>
            <a:ext cx="197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Pelagra </a:t>
            </a:r>
            <a:endParaRPr lang="es-ES" sz="3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553366" y="2959631"/>
            <a:ext cx="197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32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Beri</a:t>
            </a:r>
            <a:r>
              <a:rPr lang="es-ES" sz="32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beri</a:t>
            </a:r>
            <a:endParaRPr lang="es-ES" sz="3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313354" y="5589240"/>
            <a:ext cx="197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Sint. Colágeno,</a:t>
            </a:r>
          </a:p>
          <a:p>
            <a:pPr algn="just">
              <a:spcBef>
                <a:spcPts val="0"/>
              </a:spcBef>
            </a:pP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antioxidante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2459399" y="4364977"/>
            <a:ext cx="164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Cof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NAD, NADP</a:t>
            </a:r>
          </a:p>
        </p:txBody>
      </p:sp>
      <p:pic>
        <p:nvPicPr>
          <p:cNvPr id="43" name="Picture 18" descr="L:\OM Metabolismo y Nutrición\Imágenes 13 alimentos\Hígado de 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36" y="2840175"/>
            <a:ext cx="761068" cy="10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J:\imagenes power point nutrición\0301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5168173" y="2826114"/>
            <a:ext cx="871504" cy="11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C:\Documents and Settings\Lidia\Escritorio\proteín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48" y="1403167"/>
            <a:ext cx="1252600" cy="13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:\Documents and Settings\Lidia\Escritorio\proteín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19" y="4121258"/>
            <a:ext cx="1012254" cy="13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L:\OM Metabolismo y Nutrición\Imágenes 13 alimentos\lech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1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25" y="4166912"/>
            <a:ext cx="1493968" cy="1328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J:\imagenes power point nutrición\03010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3" b="4167"/>
          <a:stretch>
            <a:fillRect/>
          </a:stretch>
        </p:blipFill>
        <p:spPr bwMode="auto">
          <a:xfrm>
            <a:off x="4346369" y="5607877"/>
            <a:ext cx="2069632" cy="11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965" y="249851"/>
            <a:ext cx="6916556" cy="762000"/>
          </a:xfrm>
        </p:spPr>
        <p:txBody>
          <a:bodyPr/>
          <a:lstStyle/>
          <a:p>
            <a:r>
              <a:rPr lang="es-ES" sz="3600" dirty="0" smtClean="0"/>
              <a:t>Vitaminas liposolubles</a:t>
            </a:r>
            <a:endParaRPr lang="es-ES" sz="3600" dirty="0"/>
          </a:p>
        </p:txBody>
      </p:sp>
      <p:grpSp>
        <p:nvGrpSpPr>
          <p:cNvPr id="6" name="Grupo 5"/>
          <p:cNvGrpSpPr/>
          <p:nvPr/>
        </p:nvGrpSpPr>
        <p:grpSpPr>
          <a:xfrm>
            <a:off x="238703" y="1542967"/>
            <a:ext cx="2114135" cy="969673"/>
            <a:chOff x="238703" y="1542967"/>
            <a:chExt cx="2114135" cy="969673"/>
          </a:xfrm>
        </p:grpSpPr>
        <p:grpSp>
          <p:nvGrpSpPr>
            <p:cNvPr id="67588" name="Group 4"/>
            <p:cNvGrpSpPr>
              <a:grpSpLocks/>
            </p:cNvGrpSpPr>
            <p:nvPr/>
          </p:nvGrpSpPr>
          <p:grpSpPr bwMode="auto">
            <a:xfrm>
              <a:off x="238703" y="1542967"/>
              <a:ext cx="2114135" cy="969673"/>
              <a:chOff x="720" y="1392"/>
              <a:chExt cx="4058" cy="480"/>
            </a:xfrm>
          </p:grpSpPr>
          <p:sp>
            <p:nvSpPr>
              <p:cNvPr id="67589" name="AutoShape 5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dirty="0"/>
              </a:p>
            </p:txBody>
          </p:sp>
          <p:grpSp>
            <p:nvGrpSpPr>
              <p:cNvPr id="67590" name="Group 6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7591" name="AutoShape 7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7592" name="AutoShape 8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15686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67603" name="Text Box 19"/>
            <p:cNvSpPr txBox="1">
              <a:spLocks noChangeArrowheads="1"/>
            </p:cNvSpPr>
            <p:nvPr/>
          </p:nvSpPr>
          <p:spPr bwMode="black">
            <a:xfrm>
              <a:off x="293401" y="1612004"/>
              <a:ext cx="20568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2800" b="1" dirty="0" smtClean="0">
                  <a:latin typeface="Times New Roman"/>
                  <a:ea typeface="Times New Roman"/>
                  <a:cs typeface="Times New Roman"/>
                </a:rPr>
                <a:t>Vitamina A</a:t>
              </a:r>
              <a:endParaRPr lang="es-ES" b="1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25401" y="3838393"/>
            <a:ext cx="2016224" cy="1296535"/>
            <a:chOff x="179512" y="2789720"/>
            <a:chExt cx="2016224" cy="1040285"/>
          </a:xfrm>
        </p:grpSpPr>
        <p:sp>
          <p:nvSpPr>
            <p:cNvPr id="67606" name="AutoShape 22"/>
            <p:cNvSpPr>
              <a:spLocks noChangeArrowheads="1"/>
            </p:cNvSpPr>
            <p:nvPr/>
          </p:nvSpPr>
          <p:spPr bwMode="gray">
            <a:xfrm>
              <a:off x="263505" y="2789720"/>
              <a:ext cx="1932231" cy="852486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black">
            <a:xfrm>
              <a:off x="179512" y="2789720"/>
              <a:ext cx="2016224" cy="1040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s-ES" sz="2800" b="1" dirty="0" smtClean="0">
                  <a:solidFill>
                    <a:srgbClr val="C00000"/>
                  </a:solidFill>
                </a:rPr>
                <a:t>Vitamina D3 </a:t>
              </a:r>
              <a:endParaRPr lang="es-E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388740" y="1011851"/>
            <a:ext cx="650374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Función            Fuente        Estado carencial</a:t>
            </a:r>
            <a:endParaRPr lang="en-US" sz="2400" b="1" dirty="0"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37386" y="5412753"/>
            <a:ext cx="2111530" cy="1329832"/>
            <a:chOff x="179512" y="3919286"/>
            <a:chExt cx="2111530" cy="1118031"/>
          </a:xfrm>
        </p:grpSpPr>
        <p:grpSp>
          <p:nvGrpSpPr>
            <p:cNvPr id="67593" name="Group 9"/>
            <p:cNvGrpSpPr>
              <a:grpSpLocks/>
            </p:cNvGrpSpPr>
            <p:nvPr/>
          </p:nvGrpSpPr>
          <p:grpSpPr bwMode="auto">
            <a:xfrm>
              <a:off x="179512" y="3919286"/>
              <a:ext cx="2111530" cy="1043074"/>
              <a:chOff x="720" y="1392"/>
              <a:chExt cx="4058" cy="480"/>
            </a:xfrm>
          </p:grpSpPr>
          <p:sp>
            <p:nvSpPr>
              <p:cNvPr id="67594" name="AutoShape 10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67595" name="Group 1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7596" name="AutoShape 12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7597" name="AutoShape 13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2549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29" name="Text Box 19"/>
            <p:cNvSpPr txBox="1">
              <a:spLocks noChangeArrowheads="1"/>
            </p:cNvSpPr>
            <p:nvPr/>
          </p:nvSpPr>
          <p:spPr bwMode="black">
            <a:xfrm>
              <a:off x="191632" y="3960099"/>
              <a:ext cx="201622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3200" b="1" dirty="0" smtClean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Vitamina E</a:t>
              </a:r>
              <a:endParaRPr lang="es-ES" sz="3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352838" y="1450686"/>
            <a:ext cx="2507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Visión.  </a:t>
            </a:r>
            <a:r>
              <a:rPr lang="es-E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tejido epitelial, </a:t>
            </a:r>
            <a:r>
              <a:rPr lang="es-ES" sz="2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espermatogéne-sis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hueso.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991325" y="1477615"/>
            <a:ext cx="1979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Úlcera córnea, ceguera,  </a:t>
            </a:r>
            <a:r>
              <a:rPr lang="es-ES" sz="2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dism</a:t>
            </a:r>
            <a:r>
              <a:rPr lang="es-E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del crecimiento.</a:t>
            </a:r>
            <a:endParaRPr lang="es-E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518492" y="3775066"/>
            <a:ext cx="165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28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</a:t>
            </a:r>
            <a:r>
              <a:rPr lang="es-ES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del Calcio </a:t>
            </a:r>
            <a:endParaRPr lang="es-ES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234073" y="5501436"/>
            <a:ext cx="173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se reportan </a:t>
            </a:r>
            <a:endParaRPr lang="es-E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704822" y="3891366"/>
            <a:ext cx="2265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b="1" dirty="0">
                <a:latin typeface="Times New Roman"/>
                <a:ea typeface="Times New Roman"/>
                <a:cs typeface="Times New Roman"/>
              </a:rPr>
              <a:t>Raquitismo en niños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2535095" y="5404185"/>
            <a:ext cx="164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Cof</a:t>
            </a:r>
            <a:r>
              <a:rPr lang="es-E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NAD, NADP</a:t>
            </a:r>
          </a:p>
        </p:txBody>
      </p:sp>
      <p:pic>
        <p:nvPicPr>
          <p:cNvPr id="48" name="Picture 14" descr="L:\OM Metabolismo y Nutrición\Imágenes 13 alimentos\lech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65" y="1598506"/>
            <a:ext cx="1111965" cy="1328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L:\OM Metabolismo y Nutrición\Imágenes 12\Zanahoria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47" y="1378197"/>
            <a:ext cx="857909" cy="97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L:\OM Metabolismo y Nutrición\Imágenes 13 alimentos\huev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83" y="2368971"/>
            <a:ext cx="977875" cy="72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uadroTexto 50"/>
          <p:cNvSpPr txBox="1"/>
          <p:nvPr/>
        </p:nvSpPr>
        <p:spPr>
          <a:xfrm>
            <a:off x="4307540" y="3220645"/>
            <a:ext cx="230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ES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Sint. Piel por luz solar</a:t>
            </a:r>
            <a:endParaRPr lang="es-ES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J:\imagenes power point nutrición\03010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b="6250"/>
          <a:stretch>
            <a:fillRect/>
          </a:stretch>
        </p:blipFill>
        <p:spPr bwMode="auto">
          <a:xfrm>
            <a:off x="4016078" y="4155162"/>
            <a:ext cx="2643153" cy="8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 descr="J:\imagenes power point nutrición\0301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4162575" y="5351958"/>
            <a:ext cx="1241249" cy="130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L:\OM Metabolismo y Nutrición\Imágenes 13 alimentos\Fuentes de hierr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3" t="52229" r="-1" b="30126"/>
          <a:stretch/>
        </p:blipFill>
        <p:spPr bwMode="auto">
          <a:xfrm>
            <a:off x="5360513" y="5071601"/>
            <a:ext cx="169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L:\OM Metabolismo y Nutrición\Imágenes 13 alimentos\hierro-hem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11004" b="37838"/>
          <a:stretch/>
        </p:blipFill>
        <p:spPr bwMode="auto">
          <a:xfrm>
            <a:off x="5537542" y="5966257"/>
            <a:ext cx="1453783" cy="7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9" grpId="0"/>
      <p:bldP spid="40" grpId="0"/>
      <p:bldP spid="42" grpId="0"/>
      <p:bldP spid="51" grpId="0"/>
    </p:bldLst>
  </p:timing>
</p:sld>
</file>

<file path=ppt/theme/theme1.xml><?xml version="1.0" encoding="utf-8"?>
<a:theme xmlns:a="http://schemas.openxmlformats.org/drawingml/2006/main" name="572TGp_fresh_light_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572TGp_fresh_light_ani</Template>
  <TotalTime>752</TotalTime>
  <Words>1206</Words>
  <Application>Microsoft Office PowerPoint</Application>
  <PresentationFormat>Presentación en pantalla (4:3)</PresentationFormat>
  <Paragraphs>183</Paragraphs>
  <Slides>25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Century Gothic</vt:lpstr>
      <vt:lpstr>Comic Sans MS</vt:lpstr>
      <vt:lpstr>Tahoma</vt:lpstr>
      <vt:lpstr>Times New Roman</vt:lpstr>
      <vt:lpstr>Wingdings</vt:lpstr>
      <vt:lpstr>572TGp_fresh_light_ani</vt:lpstr>
      <vt:lpstr>Foto de Photo Editor</vt:lpstr>
      <vt:lpstr>TEMA VII: BASES MOLECULARES DE LA NUTRICIÓN HUMANA</vt:lpstr>
      <vt:lpstr>Sumario: </vt:lpstr>
      <vt:lpstr>Objetivos: </vt:lpstr>
      <vt:lpstr>Bibliografía</vt:lpstr>
      <vt:lpstr>Las Vitaminas en la dieta humana.</vt:lpstr>
      <vt:lpstr>Clasificación de las vitaminas</vt:lpstr>
      <vt:lpstr>Presentación de PowerPoint</vt:lpstr>
      <vt:lpstr>Vitaminas hidrosolubles</vt:lpstr>
      <vt:lpstr>Vitaminas liposolubles</vt:lpstr>
      <vt:lpstr>Presentación de PowerPoint</vt:lpstr>
      <vt:lpstr>Clasificación:</vt:lpstr>
      <vt:lpstr> Mineral esencial </vt:lpstr>
      <vt:lpstr>Funciones de los minerales.</vt:lpstr>
      <vt:lpstr>Minerales </vt:lpstr>
      <vt:lpstr>Absorción y Excreción:</vt:lpstr>
      <vt:lpstr>DEFICIENCIA DEL CALCIO: </vt:lpstr>
      <vt:lpstr>Deficiencia del Iodo:</vt:lpstr>
      <vt:lpstr>Deficiencia de yodo</vt:lpstr>
      <vt:lpstr>Hierro</vt:lpstr>
      <vt:lpstr>Hierro </vt:lpstr>
      <vt:lpstr>Presentación de PowerPoint</vt:lpstr>
      <vt:lpstr>Eliminación y deficiencia</vt:lpstr>
      <vt:lpstr>Orientación del estudio  independiente</vt:lpstr>
      <vt:lpstr>Presentación de PowerPoint</vt:lpstr>
      <vt:lpstr>Thank You!</vt:lpstr>
    </vt:vector>
  </TitlesOfParts>
  <Company>Gamolama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XP-SP3-V-Gamolama</dc:creator>
  <cp:lastModifiedBy>Meli</cp:lastModifiedBy>
  <cp:revision>91</cp:revision>
  <dcterms:created xsi:type="dcterms:W3CDTF">2012-01-15T08:58:17Z</dcterms:created>
  <dcterms:modified xsi:type="dcterms:W3CDTF">2021-03-28T21:00:32Z</dcterms:modified>
</cp:coreProperties>
</file>