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1" r:id="rId7"/>
    <p:sldId id="262" r:id="rId8"/>
    <p:sldId id="263"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138"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61DDEFCF-9C99-4810-B929-B734B394440E}" type="datetimeFigureOut">
              <a:rPr lang="es-ES" smtClean="0"/>
              <a:t>13/03/2020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2F12B23-C05F-4963-BC83-13936433D731}" type="slidenum">
              <a:rPr lang="es-ES" smtClean="0"/>
              <a:t>‹Nº›</a:t>
            </a:fld>
            <a:endParaRPr lang="es-ES"/>
          </a:p>
        </p:txBody>
      </p:sp>
    </p:spTree>
    <p:extLst>
      <p:ext uri="{BB962C8B-B14F-4D97-AF65-F5344CB8AC3E}">
        <p14:creationId xmlns:p14="http://schemas.microsoft.com/office/powerpoint/2010/main" val="2937134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1DDEFCF-9C99-4810-B929-B734B394440E}" type="datetimeFigureOut">
              <a:rPr lang="es-ES" smtClean="0"/>
              <a:t>13/03/2020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2F12B23-C05F-4963-BC83-13936433D731}" type="slidenum">
              <a:rPr lang="es-ES" smtClean="0"/>
              <a:t>‹Nº›</a:t>
            </a:fld>
            <a:endParaRPr lang="es-ES"/>
          </a:p>
        </p:txBody>
      </p:sp>
    </p:spTree>
    <p:extLst>
      <p:ext uri="{BB962C8B-B14F-4D97-AF65-F5344CB8AC3E}">
        <p14:creationId xmlns:p14="http://schemas.microsoft.com/office/powerpoint/2010/main" val="7425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1DDEFCF-9C99-4810-B929-B734B394440E}" type="datetimeFigureOut">
              <a:rPr lang="es-ES" smtClean="0"/>
              <a:t>13/03/2020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2F12B23-C05F-4963-BC83-13936433D731}" type="slidenum">
              <a:rPr lang="es-ES" smtClean="0"/>
              <a:t>‹Nº›</a:t>
            </a:fld>
            <a:endParaRPr lang="es-ES"/>
          </a:p>
        </p:txBody>
      </p:sp>
    </p:spTree>
    <p:extLst>
      <p:ext uri="{BB962C8B-B14F-4D97-AF65-F5344CB8AC3E}">
        <p14:creationId xmlns:p14="http://schemas.microsoft.com/office/powerpoint/2010/main" val="94408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1DDEFCF-9C99-4810-B929-B734B394440E}" type="datetimeFigureOut">
              <a:rPr lang="es-ES" smtClean="0"/>
              <a:t>13/03/2020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2F12B23-C05F-4963-BC83-13936433D731}" type="slidenum">
              <a:rPr lang="es-ES" smtClean="0"/>
              <a:t>‹Nº›</a:t>
            </a:fld>
            <a:endParaRPr lang="es-ES"/>
          </a:p>
        </p:txBody>
      </p:sp>
    </p:spTree>
    <p:extLst>
      <p:ext uri="{BB962C8B-B14F-4D97-AF65-F5344CB8AC3E}">
        <p14:creationId xmlns:p14="http://schemas.microsoft.com/office/powerpoint/2010/main" val="3238905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1DDEFCF-9C99-4810-B929-B734B394440E}" type="datetimeFigureOut">
              <a:rPr lang="es-ES" smtClean="0"/>
              <a:t>13/03/2020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2F12B23-C05F-4963-BC83-13936433D731}" type="slidenum">
              <a:rPr lang="es-ES" smtClean="0"/>
              <a:t>‹Nº›</a:t>
            </a:fld>
            <a:endParaRPr lang="es-ES"/>
          </a:p>
        </p:txBody>
      </p:sp>
    </p:spTree>
    <p:extLst>
      <p:ext uri="{BB962C8B-B14F-4D97-AF65-F5344CB8AC3E}">
        <p14:creationId xmlns:p14="http://schemas.microsoft.com/office/powerpoint/2010/main" val="2080354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61DDEFCF-9C99-4810-B929-B734B394440E}" type="datetimeFigureOut">
              <a:rPr lang="es-ES" smtClean="0"/>
              <a:t>13/03/2020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2F12B23-C05F-4963-BC83-13936433D731}" type="slidenum">
              <a:rPr lang="es-ES" smtClean="0"/>
              <a:t>‹Nº›</a:t>
            </a:fld>
            <a:endParaRPr lang="es-ES"/>
          </a:p>
        </p:txBody>
      </p:sp>
    </p:spTree>
    <p:extLst>
      <p:ext uri="{BB962C8B-B14F-4D97-AF65-F5344CB8AC3E}">
        <p14:creationId xmlns:p14="http://schemas.microsoft.com/office/powerpoint/2010/main" val="217097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61DDEFCF-9C99-4810-B929-B734B394440E}" type="datetimeFigureOut">
              <a:rPr lang="es-ES" smtClean="0"/>
              <a:t>13/03/2020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2F12B23-C05F-4963-BC83-13936433D731}" type="slidenum">
              <a:rPr lang="es-ES" smtClean="0"/>
              <a:t>‹Nº›</a:t>
            </a:fld>
            <a:endParaRPr lang="es-ES"/>
          </a:p>
        </p:txBody>
      </p:sp>
    </p:spTree>
    <p:extLst>
      <p:ext uri="{BB962C8B-B14F-4D97-AF65-F5344CB8AC3E}">
        <p14:creationId xmlns:p14="http://schemas.microsoft.com/office/powerpoint/2010/main" val="1910963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61DDEFCF-9C99-4810-B929-B734B394440E}" type="datetimeFigureOut">
              <a:rPr lang="es-ES" smtClean="0"/>
              <a:t>13/03/2020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2F12B23-C05F-4963-BC83-13936433D731}" type="slidenum">
              <a:rPr lang="es-ES" smtClean="0"/>
              <a:t>‹Nº›</a:t>
            </a:fld>
            <a:endParaRPr lang="es-ES"/>
          </a:p>
        </p:txBody>
      </p:sp>
    </p:spTree>
    <p:extLst>
      <p:ext uri="{BB962C8B-B14F-4D97-AF65-F5344CB8AC3E}">
        <p14:creationId xmlns:p14="http://schemas.microsoft.com/office/powerpoint/2010/main" val="2712981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1DDEFCF-9C99-4810-B929-B734B394440E}" type="datetimeFigureOut">
              <a:rPr lang="es-ES" smtClean="0"/>
              <a:t>13/03/2020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2F12B23-C05F-4963-BC83-13936433D731}" type="slidenum">
              <a:rPr lang="es-ES" smtClean="0"/>
              <a:t>‹Nº›</a:t>
            </a:fld>
            <a:endParaRPr lang="es-ES"/>
          </a:p>
        </p:txBody>
      </p:sp>
    </p:spTree>
    <p:extLst>
      <p:ext uri="{BB962C8B-B14F-4D97-AF65-F5344CB8AC3E}">
        <p14:creationId xmlns:p14="http://schemas.microsoft.com/office/powerpoint/2010/main" val="133483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1DDEFCF-9C99-4810-B929-B734B394440E}" type="datetimeFigureOut">
              <a:rPr lang="es-ES" smtClean="0"/>
              <a:t>13/03/2020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2F12B23-C05F-4963-BC83-13936433D731}" type="slidenum">
              <a:rPr lang="es-ES" smtClean="0"/>
              <a:t>‹Nº›</a:t>
            </a:fld>
            <a:endParaRPr lang="es-ES"/>
          </a:p>
        </p:txBody>
      </p:sp>
    </p:spTree>
    <p:extLst>
      <p:ext uri="{BB962C8B-B14F-4D97-AF65-F5344CB8AC3E}">
        <p14:creationId xmlns:p14="http://schemas.microsoft.com/office/powerpoint/2010/main" val="2871327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1DDEFCF-9C99-4810-B929-B734B394440E}" type="datetimeFigureOut">
              <a:rPr lang="es-ES" smtClean="0"/>
              <a:t>13/03/2020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2F12B23-C05F-4963-BC83-13936433D731}" type="slidenum">
              <a:rPr lang="es-ES" smtClean="0"/>
              <a:t>‹Nº›</a:t>
            </a:fld>
            <a:endParaRPr lang="es-ES"/>
          </a:p>
        </p:txBody>
      </p:sp>
    </p:spTree>
    <p:extLst>
      <p:ext uri="{BB962C8B-B14F-4D97-AF65-F5344CB8AC3E}">
        <p14:creationId xmlns:p14="http://schemas.microsoft.com/office/powerpoint/2010/main" val="205110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DDEFCF-9C99-4810-B929-B734B394440E}" type="datetimeFigureOut">
              <a:rPr lang="es-ES" smtClean="0"/>
              <a:t>13/03/2020</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12B23-C05F-4963-BC83-13936433D731}" type="slidenum">
              <a:rPr lang="es-ES" smtClean="0"/>
              <a:t>‹Nº›</a:t>
            </a:fld>
            <a:endParaRPr lang="es-ES"/>
          </a:p>
        </p:txBody>
      </p:sp>
    </p:spTree>
    <p:extLst>
      <p:ext uri="{BB962C8B-B14F-4D97-AF65-F5344CB8AC3E}">
        <p14:creationId xmlns:p14="http://schemas.microsoft.com/office/powerpoint/2010/main" val="2977078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file:///E:\Folletos%20PCD%20en%20pdf\Sociedad"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file:///E:\Folletos%20PCD%20en%20pdf\Sociedad"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b="1" dirty="0"/>
              <a:t>Código </a:t>
            </a:r>
            <a:r>
              <a:rPr lang="es-ES" b="1" dirty="0" smtClean="0"/>
              <a:t>Penal </a:t>
            </a:r>
            <a:endParaRPr lang="es-ES" dirty="0"/>
          </a:p>
        </p:txBody>
      </p:sp>
    </p:spTree>
    <p:extLst>
      <p:ext uri="{BB962C8B-B14F-4D97-AF65-F5344CB8AC3E}">
        <p14:creationId xmlns:p14="http://schemas.microsoft.com/office/powerpoint/2010/main" val="2043787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5003" y="365125"/>
            <a:ext cx="11359166" cy="6190221"/>
          </a:xfrm>
        </p:spPr>
        <p:txBody>
          <a:bodyPr>
            <a:normAutofit fontScale="90000"/>
          </a:bodyPr>
          <a:lstStyle/>
          <a:p>
            <a:pPr algn="ctr"/>
            <a:r>
              <a:rPr lang="es-ES" b="1" dirty="0"/>
              <a:t>Código Penal</a:t>
            </a:r>
            <a:r>
              <a:rPr lang="es-ES" dirty="0"/>
              <a:t/>
            </a:r>
            <a:br>
              <a:rPr lang="es-ES" dirty="0"/>
            </a:br>
            <a:r>
              <a:rPr lang="es-ES" dirty="0"/>
              <a:t>Es un conjunto de normas jurídicas punitivas (que castiga) de un Estado, es decir, un compendio ordenado de la legislación aplicable en derecho para que no existan normas vigentes fuera de este código. Los códigos penales buscan plasmar la facultad sancionadora del Estado para evitar la aplicación de penas arbitrarias ya que sólo puede ser sancionada penalmente una conducta cuando ésta se consigna expresamente en el mismo código penal y con la sanción que el mismo establece</a:t>
            </a:r>
            <a:r>
              <a:rPr lang="es-ES" dirty="0" smtClean="0"/>
              <a:t>.</a:t>
            </a:r>
            <a:endParaRPr lang="es-ES" dirty="0"/>
          </a:p>
        </p:txBody>
      </p:sp>
    </p:spTree>
    <p:extLst>
      <p:ext uri="{BB962C8B-B14F-4D97-AF65-F5344CB8AC3E}">
        <p14:creationId xmlns:p14="http://schemas.microsoft.com/office/powerpoint/2010/main" val="2035658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51585"/>
          </a:xfrm>
        </p:spPr>
        <p:txBody>
          <a:bodyPr>
            <a:normAutofit fontScale="90000"/>
          </a:bodyPr>
          <a:lstStyle/>
          <a:p>
            <a:pPr algn="ctr"/>
            <a:r>
              <a:rPr lang="es-ES" b="1" dirty="0"/>
              <a:t>Derecho Penal</a:t>
            </a:r>
            <a:r>
              <a:rPr lang="es-ES" dirty="0"/>
              <a:t/>
            </a:r>
            <a:br>
              <a:rPr lang="es-ES" dirty="0"/>
            </a:br>
            <a:r>
              <a:rPr lang="es-ES" dirty="0"/>
              <a:t>Ciencia Jurídica que estudia y sanciona el delito como fenómeno social negativo.</a:t>
            </a:r>
            <a:br>
              <a:rPr lang="es-ES" dirty="0"/>
            </a:br>
            <a:r>
              <a:rPr lang="es-ES" dirty="0"/>
              <a:t>Son las normas de orden público por las cuales se califican las acciones antijurídicas de los ciudadanos de acuerdo con los principios de protección a la </a:t>
            </a:r>
            <a:r>
              <a:rPr lang="es-ES" dirty="0">
                <a:hlinkClick r:id="rId2" tooltip="Sociedad"/>
              </a:rPr>
              <a:t>sociedad</a:t>
            </a:r>
            <a:r>
              <a:rPr lang="es-ES" dirty="0"/>
              <a:t>, estableciendo las reglas de punición (castigo) en cada caso. </a:t>
            </a:r>
            <a:br>
              <a:rPr lang="es-ES" dirty="0"/>
            </a:br>
            <a:r>
              <a:rPr lang="es-ES" dirty="0"/>
              <a:t>El Derecho penal es sancionador, pero al mismo tiempo precisa la ética social y evita la aplicación de normas no establecidas jurídicamente</a:t>
            </a:r>
            <a:r>
              <a:rPr lang="es-ES" dirty="0" smtClean="0"/>
              <a:t>.</a:t>
            </a:r>
            <a:endParaRPr lang="es-ES" dirty="0"/>
          </a:p>
        </p:txBody>
      </p:sp>
    </p:spTree>
    <p:extLst>
      <p:ext uri="{BB962C8B-B14F-4D97-AF65-F5344CB8AC3E}">
        <p14:creationId xmlns:p14="http://schemas.microsoft.com/office/powerpoint/2010/main" val="4143918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52306"/>
          </a:xfrm>
        </p:spPr>
        <p:txBody>
          <a:bodyPr>
            <a:normAutofit fontScale="90000"/>
          </a:bodyPr>
          <a:lstStyle/>
          <a:p>
            <a:pPr algn="ctr"/>
            <a:r>
              <a:rPr lang="es-ES" b="1" dirty="0"/>
              <a:t>Principios del Derecho </a:t>
            </a:r>
            <a:r>
              <a:rPr lang="es-ES" b="1" dirty="0" smtClean="0"/>
              <a:t>Penal</a:t>
            </a:r>
            <a:endParaRPr lang="es-ES" dirty="0"/>
          </a:p>
        </p:txBody>
      </p:sp>
      <p:sp>
        <p:nvSpPr>
          <p:cNvPr id="3" name="Rectángulo 2"/>
          <p:cNvSpPr/>
          <p:nvPr/>
        </p:nvSpPr>
        <p:spPr>
          <a:xfrm>
            <a:off x="784002" y="1317826"/>
            <a:ext cx="4487213" cy="20091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sz="2400" b="1" dirty="0" smtClean="0"/>
              <a:t>Principios Generales</a:t>
            </a:r>
            <a:endParaRPr lang="es-ES" sz="2400" dirty="0" smtClean="0"/>
          </a:p>
          <a:p>
            <a:pPr lvl="0"/>
            <a:r>
              <a:rPr lang="es-ES" sz="2400" dirty="0" smtClean="0"/>
              <a:t>-La legalidad socialista</a:t>
            </a:r>
          </a:p>
          <a:p>
            <a:pPr lvl="0"/>
            <a:r>
              <a:rPr lang="es-ES" sz="2400" dirty="0" smtClean="0"/>
              <a:t>-La democracia.</a:t>
            </a:r>
          </a:p>
          <a:p>
            <a:pPr lvl="0"/>
            <a:r>
              <a:rPr lang="es-ES" sz="2400" dirty="0" smtClean="0"/>
              <a:t>-El humanismo socialista</a:t>
            </a:r>
          </a:p>
          <a:p>
            <a:pPr lvl="0"/>
            <a:r>
              <a:rPr lang="es-ES" sz="2400" dirty="0" smtClean="0"/>
              <a:t>-El internacionalismo proletario</a:t>
            </a:r>
            <a:endParaRPr lang="es-ES" sz="2400" dirty="0"/>
          </a:p>
        </p:txBody>
      </p:sp>
      <p:sp>
        <p:nvSpPr>
          <p:cNvPr id="4" name="Rectángulo 3"/>
          <p:cNvSpPr/>
          <p:nvPr/>
        </p:nvSpPr>
        <p:spPr>
          <a:xfrm>
            <a:off x="6306355" y="1493949"/>
            <a:ext cx="5550794" cy="49326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sz="2400" b="1" dirty="0"/>
              <a:t>Principios Especiales</a:t>
            </a:r>
            <a:endParaRPr lang="es-ES" sz="2400" dirty="0"/>
          </a:p>
          <a:p>
            <a:pPr lvl="0"/>
            <a:r>
              <a:rPr lang="es-ES" sz="2400" dirty="0" smtClean="0"/>
              <a:t>-Inminencia </a:t>
            </a:r>
            <a:r>
              <a:rPr lang="es-ES" sz="2400" dirty="0"/>
              <a:t>de la responsabilidad penal</a:t>
            </a:r>
          </a:p>
          <a:p>
            <a:pPr lvl="0"/>
            <a:r>
              <a:rPr lang="es-ES" sz="2400" dirty="0" smtClean="0"/>
              <a:t>-Principio </a:t>
            </a:r>
            <a:r>
              <a:rPr lang="es-ES" sz="2400" dirty="0"/>
              <a:t>de la culpabilidad</a:t>
            </a:r>
          </a:p>
          <a:p>
            <a:pPr lvl="0"/>
            <a:r>
              <a:rPr lang="es-ES" sz="2400" dirty="0" smtClean="0"/>
              <a:t>-Individualización </a:t>
            </a:r>
            <a:r>
              <a:rPr lang="es-ES" sz="2400" dirty="0"/>
              <a:t>de la responsabilidad y la sanción.</a:t>
            </a:r>
          </a:p>
          <a:p>
            <a:pPr lvl="0"/>
            <a:r>
              <a:rPr lang="es-ES" sz="2400" dirty="0" smtClean="0"/>
              <a:t>-Economía </a:t>
            </a:r>
            <a:r>
              <a:rPr lang="es-ES" sz="2400" dirty="0"/>
              <a:t>de las medidas penales aplicables.</a:t>
            </a:r>
          </a:p>
          <a:p>
            <a:pPr lvl="0"/>
            <a:r>
              <a:rPr lang="es-ES" sz="2400" dirty="0" smtClean="0"/>
              <a:t>-Principio </a:t>
            </a:r>
            <a:r>
              <a:rPr lang="es-ES" sz="2400" dirty="0"/>
              <a:t>de la participación como garantía de los sujetos que cumplen su responsabilidad penal.</a:t>
            </a:r>
          </a:p>
          <a:p>
            <a:pPr lvl="0"/>
            <a:r>
              <a:rPr lang="es-ES" sz="2400" dirty="0" smtClean="0"/>
              <a:t>-Combinación </a:t>
            </a:r>
            <a:r>
              <a:rPr lang="es-ES" sz="2400" dirty="0"/>
              <a:t>de medidas de carácter estatal y </a:t>
            </a:r>
            <a:r>
              <a:rPr lang="es-ES" sz="2400" dirty="0" smtClean="0"/>
              <a:t>social</a:t>
            </a:r>
            <a:endParaRPr lang="es-ES" sz="2400" dirty="0"/>
          </a:p>
        </p:txBody>
      </p:sp>
      <p:sp>
        <p:nvSpPr>
          <p:cNvPr id="5" name="Rectángulo 4"/>
          <p:cNvSpPr/>
          <p:nvPr/>
        </p:nvSpPr>
        <p:spPr>
          <a:xfrm>
            <a:off x="252212" y="3490175"/>
            <a:ext cx="5550794" cy="293638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Importancia del derecho penal</a:t>
            </a:r>
            <a:endParaRPr lang="es-ES" sz="2400" dirty="0"/>
          </a:p>
          <a:p>
            <a:pPr algn="ctr"/>
            <a:r>
              <a:rPr lang="es-ES" sz="2400" dirty="0"/>
              <a:t>La importancia está dada por definir las normas que establecen la violación de los ciudadanos del código penal que protege los principios de la </a:t>
            </a:r>
            <a:r>
              <a:rPr lang="es-ES" sz="2400" dirty="0">
                <a:hlinkClick r:id="rId2" tooltip="Sociedad"/>
              </a:rPr>
              <a:t>sociedad</a:t>
            </a:r>
            <a:r>
              <a:rPr lang="es-ES" sz="2400" dirty="0"/>
              <a:t>, estableciendo las reglas de punición (castigo) en cada caso., respetando la ética ciudadana y la Legalidad Socialista.</a:t>
            </a:r>
          </a:p>
        </p:txBody>
      </p:sp>
    </p:spTree>
    <p:extLst>
      <p:ext uri="{BB962C8B-B14F-4D97-AF65-F5344CB8AC3E}">
        <p14:creationId xmlns:p14="http://schemas.microsoft.com/office/powerpoint/2010/main" val="3696820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Llamada de flecha a la derecha"/>
          <p:cNvSpPr/>
          <p:nvPr/>
        </p:nvSpPr>
        <p:spPr>
          <a:xfrm>
            <a:off x="1173480" y="1508760"/>
            <a:ext cx="5593080" cy="3794760"/>
          </a:xfrm>
          <a:prstGeom prst="rightArrowCallout">
            <a:avLst>
              <a:gd name="adj1" fmla="val 25000"/>
              <a:gd name="adj2" fmla="val 25000"/>
              <a:gd name="adj3" fmla="val 25000"/>
              <a:gd name="adj4" fmla="val 75331"/>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3200" b="1" dirty="0"/>
              <a:t>Violaciones que pueden cometer  los estudiantes.</a:t>
            </a:r>
            <a:r>
              <a:rPr lang="es-ES" sz="3200" dirty="0"/>
              <a:t/>
            </a:r>
            <a:br>
              <a:rPr lang="es-ES" sz="3200" dirty="0"/>
            </a:br>
            <a:r>
              <a:rPr lang="es-ES" sz="3200" dirty="0"/>
              <a:t>Los estudiantes pueden incurrir, entre otras, en las violaciones siguientes: </a:t>
            </a:r>
            <a:endParaRPr lang="en-US" sz="3200" dirty="0"/>
          </a:p>
        </p:txBody>
      </p:sp>
      <p:sp>
        <p:nvSpPr>
          <p:cNvPr id="3" name="2 Rectángulo"/>
          <p:cNvSpPr/>
          <p:nvPr/>
        </p:nvSpPr>
        <p:spPr>
          <a:xfrm>
            <a:off x="7178040" y="381000"/>
            <a:ext cx="4739640" cy="60045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sz="2800" dirty="0"/>
              <a:t>-fraude académico, </a:t>
            </a:r>
            <a:br>
              <a:rPr lang="es-ES" sz="2800" dirty="0"/>
            </a:br>
            <a:r>
              <a:rPr lang="es-ES" sz="2800" dirty="0"/>
              <a:t>-dañar la propiedad social, </a:t>
            </a:r>
            <a:br>
              <a:rPr lang="es-ES" sz="2800" dirty="0"/>
            </a:br>
            <a:r>
              <a:rPr lang="es-ES" sz="2800" dirty="0"/>
              <a:t>-hurtar, </a:t>
            </a:r>
            <a:br>
              <a:rPr lang="es-ES" sz="2800" dirty="0"/>
            </a:br>
            <a:r>
              <a:rPr lang="es-ES" sz="2800" dirty="0"/>
              <a:t>-robar, </a:t>
            </a:r>
            <a:br>
              <a:rPr lang="es-ES" sz="2800" dirty="0"/>
            </a:br>
            <a:r>
              <a:rPr lang="es-ES" sz="2800" dirty="0"/>
              <a:t>-robar con fuerza, </a:t>
            </a:r>
            <a:br>
              <a:rPr lang="es-ES" sz="2800" dirty="0"/>
            </a:br>
            <a:r>
              <a:rPr lang="es-ES" sz="2800" dirty="0"/>
              <a:t>-amenazar, </a:t>
            </a:r>
            <a:br>
              <a:rPr lang="es-ES" sz="2800" dirty="0"/>
            </a:br>
            <a:r>
              <a:rPr lang="es-ES" sz="2800" dirty="0"/>
              <a:t>-intimidar, </a:t>
            </a:r>
            <a:br>
              <a:rPr lang="es-ES" sz="2800" dirty="0"/>
            </a:br>
            <a:r>
              <a:rPr lang="es-ES" sz="2800" dirty="0"/>
              <a:t>-asesinar, </a:t>
            </a:r>
            <a:br>
              <a:rPr lang="es-ES" sz="2800" dirty="0"/>
            </a:br>
            <a:r>
              <a:rPr lang="es-ES" sz="2800" dirty="0"/>
              <a:t>-secuestrar, </a:t>
            </a:r>
            <a:br>
              <a:rPr lang="es-ES" sz="2800" dirty="0"/>
            </a:br>
            <a:r>
              <a:rPr lang="es-ES" sz="2800" dirty="0"/>
              <a:t>-violar normas reglamentadas, </a:t>
            </a:r>
            <a:br>
              <a:rPr lang="es-ES" sz="2800" dirty="0"/>
            </a:br>
            <a:r>
              <a:rPr lang="es-ES" sz="2800" dirty="0"/>
              <a:t>-negligencias en el servicio profesional, </a:t>
            </a:r>
            <a:br>
              <a:rPr lang="es-ES" sz="2800" dirty="0"/>
            </a:br>
            <a:r>
              <a:rPr lang="es-ES" sz="2800" dirty="0"/>
              <a:t>-cometer violación sexual. </a:t>
            </a:r>
            <a:endParaRPr lang="en-US" sz="2800" dirty="0"/>
          </a:p>
        </p:txBody>
      </p:sp>
    </p:spTree>
    <p:extLst>
      <p:ext uri="{BB962C8B-B14F-4D97-AF65-F5344CB8AC3E}">
        <p14:creationId xmlns:p14="http://schemas.microsoft.com/office/powerpoint/2010/main" val="591777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6366" y="365125"/>
            <a:ext cx="11436440" cy="6100069"/>
          </a:xfrm>
        </p:spPr>
        <p:txBody>
          <a:bodyPr>
            <a:normAutofit fontScale="90000"/>
          </a:bodyPr>
          <a:lstStyle/>
          <a:p>
            <a:r>
              <a:rPr lang="es-ES" sz="4000" b="1" dirty="0"/>
              <a:t>En estos casos se procede de la siguiente manera:</a:t>
            </a:r>
            <a:br>
              <a:rPr lang="es-ES" sz="4000" b="1" dirty="0"/>
            </a:br>
            <a:r>
              <a:rPr lang="es-ES" sz="4000" dirty="0" smtClean="0"/>
              <a:t>-Si </a:t>
            </a:r>
            <a:r>
              <a:rPr lang="es-ES" sz="4000" dirty="0"/>
              <a:t>el hecho es cometido por un menor de edad, y no implican privación de libertad, las medidas  son administrativas y se les aplican a los padres.</a:t>
            </a:r>
            <a:br>
              <a:rPr lang="es-ES" sz="4000" dirty="0"/>
            </a:br>
            <a:r>
              <a:rPr lang="es-ES" sz="4000" dirty="0" smtClean="0"/>
              <a:t>-Si implican </a:t>
            </a:r>
            <a:r>
              <a:rPr lang="es-ES" sz="4000" dirty="0"/>
              <a:t>privación de libertad, cumplirá la sanción en centros especializados del MININT para menores,  </a:t>
            </a:r>
            <a:r>
              <a:rPr lang="es-ES" sz="4000" dirty="0" smtClean="0"/>
              <a:t/>
            </a:r>
            <a:br>
              <a:rPr lang="es-ES" sz="4000" dirty="0" smtClean="0"/>
            </a:br>
            <a:r>
              <a:rPr lang="es-ES" sz="4000" dirty="0" smtClean="0"/>
              <a:t>y si </a:t>
            </a:r>
            <a:r>
              <a:rPr lang="es-ES" sz="4000" dirty="0"/>
              <a:t>la sanción rebasa el plazo que falta para cumplir la mayoría de edad, cumplirá el resto de la sanción en los centros penitenciarios de adultos hasta extinguir la sanción.</a:t>
            </a:r>
            <a:br>
              <a:rPr lang="es-ES" sz="4000" dirty="0"/>
            </a:br>
            <a:r>
              <a:rPr lang="es-ES" sz="4000" dirty="0" smtClean="0"/>
              <a:t>-Si </a:t>
            </a:r>
            <a:r>
              <a:rPr lang="es-ES" sz="4000" dirty="0"/>
              <a:t>el hecho es cometido por un mayor de edad este es reconocido como persona penalmente responsable y como tal será tratado</a:t>
            </a:r>
            <a:r>
              <a:rPr lang="es-ES" sz="4000" dirty="0" smtClean="0"/>
              <a:t>.</a:t>
            </a:r>
            <a:endParaRPr lang="es-ES" dirty="0"/>
          </a:p>
        </p:txBody>
      </p:sp>
    </p:spTree>
    <p:extLst>
      <p:ext uri="{BB962C8B-B14F-4D97-AF65-F5344CB8AC3E}">
        <p14:creationId xmlns:p14="http://schemas.microsoft.com/office/powerpoint/2010/main" val="2946432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6365" y="365125"/>
            <a:ext cx="11423561" cy="6138706"/>
          </a:xfrm>
        </p:spPr>
        <p:txBody>
          <a:bodyPr>
            <a:normAutofit fontScale="90000"/>
          </a:bodyPr>
          <a:lstStyle/>
          <a:p>
            <a:pPr algn="ctr"/>
            <a:r>
              <a:rPr lang="es-ES" b="1" dirty="0"/>
              <a:t>Persona penalmente responsable.</a:t>
            </a:r>
            <a:r>
              <a:rPr lang="es-ES" dirty="0"/>
              <a:t/>
            </a:r>
            <a:br>
              <a:rPr lang="es-ES" dirty="0"/>
            </a:br>
            <a:r>
              <a:rPr lang="es-ES" dirty="0"/>
              <a:t>La responsabilidad penal es exigible a la persona natural a partir de los 16 años de edad cumplidos en el momento de cometer el acto punible.</a:t>
            </a:r>
            <a:br>
              <a:rPr lang="es-ES" dirty="0"/>
            </a:br>
            <a:r>
              <a:rPr lang="es-ES" dirty="0"/>
              <a:t>En el caso de las personas de más de 16 años de edad y menos de 18, los límites mínimos y máximos de las sanciones pueden ser reducidos hasta la mitad, y con respectos a los 18 a 20, hasta un tercio. En ambos casos predominará el proceso de reeducar al sancionado, adiestrarlo a en una profesión u oficio e inculcarle el respeto al orden de legal</a:t>
            </a:r>
            <a:r>
              <a:rPr lang="es-ES" dirty="0" smtClean="0"/>
              <a:t>.</a:t>
            </a:r>
            <a:endParaRPr lang="es-ES" dirty="0"/>
          </a:p>
        </p:txBody>
      </p:sp>
    </p:spTree>
    <p:extLst>
      <p:ext uri="{BB962C8B-B14F-4D97-AF65-F5344CB8AC3E}">
        <p14:creationId xmlns:p14="http://schemas.microsoft.com/office/powerpoint/2010/main" val="1826034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35675"/>
          </a:xfrm>
        </p:spPr>
        <p:txBody>
          <a:bodyPr/>
          <a:lstStyle/>
          <a:p>
            <a:r>
              <a:rPr lang="es-ES" b="1" dirty="0"/>
              <a:t>Cuestionario</a:t>
            </a:r>
            <a:r>
              <a:rPr lang="es-ES" dirty="0"/>
              <a:t/>
            </a:r>
            <a:br>
              <a:rPr lang="es-ES" dirty="0"/>
            </a:br>
            <a:r>
              <a:rPr lang="es-ES" dirty="0"/>
              <a:t>¿Qué entiende usted por Código Penal?</a:t>
            </a:r>
            <a:br>
              <a:rPr lang="es-ES" dirty="0"/>
            </a:br>
            <a:r>
              <a:rPr lang="es-ES" dirty="0"/>
              <a:t>Diga cinco (5) principios del Derecho Penal y explique uno de ellos.</a:t>
            </a:r>
            <a:br>
              <a:rPr lang="es-ES" dirty="0"/>
            </a:br>
            <a:r>
              <a:rPr lang="es-ES" dirty="0"/>
              <a:t>¿Cómo se procede cuando un menor comete un delito?</a:t>
            </a:r>
            <a:br>
              <a:rPr lang="es-ES" dirty="0"/>
            </a:br>
            <a:r>
              <a:rPr lang="es-ES" dirty="0"/>
              <a:t>Diga cinco hechos o acciones que puedan considerarse delitos. </a:t>
            </a:r>
            <a:r>
              <a:rPr lang="es-ES"/>
              <a:t>Fundamente</a:t>
            </a:r>
            <a:r>
              <a:rPr lang="es-ES" smtClean="0"/>
              <a:t>.</a:t>
            </a:r>
            <a:endParaRPr lang="es-ES" dirty="0"/>
          </a:p>
        </p:txBody>
      </p:sp>
    </p:spTree>
    <p:extLst>
      <p:ext uri="{BB962C8B-B14F-4D97-AF65-F5344CB8AC3E}">
        <p14:creationId xmlns:p14="http://schemas.microsoft.com/office/powerpoint/2010/main" val="36572273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137</Words>
  <Application>Microsoft Office PowerPoint</Application>
  <PresentationFormat>Personalizado</PresentationFormat>
  <Paragraphs>23</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Código Penal </vt:lpstr>
      <vt:lpstr>Código Penal Es un conjunto de normas jurídicas punitivas (que castiga) de un Estado, es decir, un compendio ordenado de la legislación aplicable en derecho para que no existan normas vigentes fuera de este código. Los códigos penales buscan plasmar la facultad sancionadora del Estado para evitar la aplicación de penas arbitrarias ya que sólo puede ser sancionada penalmente una conducta cuando ésta se consigna expresamente en el mismo código penal y con la sanción que el mismo establece.</vt:lpstr>
      <vt:lpstr>Derecho Penal Ciencia Jurídica que estudia y sanciona el delito como fenómeno social negativo. Son las normas de orden público por las cuales se califican las acciones antijurídicas de los ciudadanos de acuerdo con los principios de protección a la sociedad, estableciendo las reglas de punición (castigo) en cada caso.  El Derecho penal es sancionador, pero al mismo tiempo precisa la ética social y evita la aplicación de normas no establecidas jurídicamente.</vt:lpstr>
      <vt:lpstr>Principios del Derecho Penal</vt:lpstr>
      <vt:lpstr>Presentación de PowerPoint</vt:lpstr>
      <vt:lpstr>En estos casos se procede de la siguiente manera: -Si el hecho es cometido por un menor de edad, y no implican privación de libertad, las medidas  son administrativas y se les aplican a los padres. -Si implican privación de libertad, cumplirá la sanción en centros especializados del MININT para menores,   y si la sanción rebasa el plazo que falta para cumplir la mayoría de edad, cumplirá el resto de la sanción en los centros penitenciarios de adultos hasta extinguir la sanción. -Si el hecho es cometido por un mayor de edad este es reconocido como persona penalmente responsable y como tal será tratado.</vt:lpstr>
      <vt:lpstr>Persona penalmente responsable. La responsabilidad penal es exigible a la persona natural a partir de los 16 años de edad cumplidos en el momento de cometer el acto punible. En el caso de las personas de más de 16 años de edad y menos de 18, los límites mínimos y máximos de las sanciones pueden ser reducidos hasta la mitad, y con respectos a los 18 a 20, hasta un tercio. En ambos casos predominará el proceso de reeducar al sancionado, adiestrarlo a en una profesión u oficio e inculcarle el respeto al orden de legal.</vt:lpstr>
      <vt:lpstr>Cuestionario ¿Qué entiende usted por Código Penal? Diga cinco (5) principios del Derecho Penal y explique uno de ellos. ¿Cómo se procede cuando un menor comete un delito? Diga cinco hechos o acciones que puedan considerarse delitos. Fundamente.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Código Penal</dc:title>
  <dc:creator>user</dc:creator>
  <cp:lastModifiedBy>Mabel</cp:lastModifiedBy>
  <cp:revision>3</cp:revision>
  <dcterms:created xsi:type="dcterms:W3CDTF">2019-07-31T18:42:59Z</dcterms:created>
  <dcterms:modified xsi:type="dcterms:W3CDTF">2020-03-13T22:55:42Z</dcterms:modified>
</cp:coreProperties>
</file>