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69" r:id="rId5"/>
    <p:sldId id="280" r:id="rId6"/>
    <p:sldId id="296" r:id="rId7"/>
    <p:sldId id="260" r:id="rId8"/>
    <p:sldId id="281" r:id="rId9"/>
    <p:sldId id="282" r:id="rId10"/>
    <p:sldId id="283" r:id="rId11"/>
    <p:sldId id="284" r:id="rId12"/>
    <p:sldId id="294" r:id="rId13"/>
    <p:sldId id="295" r:id="rId14"/>
    <p:sldId id="293" r:id="rId15"/>
    <p:sldId id="291" r:id="rId16"/>
    <p:sldId id="290" r:id="rId17"/>
    <p:sldId id="292" r:id="rId18"/>
    <p:sldId id="286" r:id="rId19"/>
    <p:sldId id="287" r:id="rId20"/>
    <p:sldId id="288" r:id="rId21"/>
    <p:sldId id="289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390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591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011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598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363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314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288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646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758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26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796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ED678-B69B-45CA-801F-F8F3B2F37D8E}" type="datetimeFigureOut">
              <a:rPr lang="es-ES" smtClean="0"/>
              <a:t>08/02/2024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7E382-D55B-4F3C-A349-56BE8E4F673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440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la.com/autor/marta-diaz-de-santo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67793" y="404664"/>
            <a:ext cx="6957353" cy="24314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Universidad de Ciencias </a:t>
            </a:r>
          </a:p>
          <a:p>
            <a:pPr algn="ctr"/>
            <a:r>
              <a:rPr lang="es-ES" sz="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Médicas de La Habana</a:t>
            </a:r>
          </a:p>
          <a:p>
            <a:pPr algn="ctr"/>
            <a:r>
              <a:rPr lang="es-E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Por la EXCELENCIA </a:t>
            </a:r>
          </a:p>
          <a:p>
            <a:pPr algn="ctr"/>
            <a:r>
              <a:rPr lang="es-ES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</a:t>
            </a:r>
            <a:endParaRPr lang="es-ES" sz="3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5" name="Imagen 8">
            <a:extLst>
              <a:ext uri="{FF2B5EF4-FFF2-40B4-BE49-F238E27FC236}">
                <a16:creationId xmlns="" xmlns:a16="http://schemas.microsoft.com/office/drawing/2014/main" id="{E182BEBF-EA5A-4C73-8B06-04A9AF0CF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45382"/>
            <a:ext cx="1512168" cy="1715020"/>
          </a:xfrm>
          <a:prstGeom prst="rect">
            <a:avLst/>
          </a:prstGeom>
        </p:spPr>
      </p:pic>
      <p:sp>
        <p:nvSpPr>
          <p:cNvPr id="136" name="135 Rectángulo"/>
          <p:cNvSpPr/>
          <p:nvPr/>
        </p:nvSpPr>
        <p:spPr>
          <a:xfrm>
            <a:off x="390565" y="3861048"/>
            <a:ext cx="82138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i="1" dirty="0"/>
              <a:t>Promover una cultura de </a:t>
            </a:r>
            <a:r>
              <a:rPr lang="es-ES" b="1" i="1" dirty="0" smtClean="0"/>
              <a:t>GESTIÓN DE LA CALIDAD en </a:t>
            </a:r>
            <a:r>
              <a:rPr lang="es-ES" b="1" i="1" dirty="0"/>
              <a:t>la Facultad de Ciencias Médicas </a:t>
            </a:r>
            <a:r>
              <a:rPr lang="es-ES" b="1" i="1" dirty="0" smtClean="0"/>
              <a:t>“Miguel Enríquez”</a:t>
            </a:r>
            <a:r>
              <a:rPr lang="es-ES" i="1" dirty="0" smtClean="0"/>
              <a:t>, </a:t>
            </a:r>
            <a:r>
              <a:rPr lang="es-ES" i="1" dirty="0"/>
              <a:t>que posibilite la adopción de decisiones acertadas y oportunas en la dirección de los procesos </a:t>
            </a:r>
            <a:r>
              <a:rPr lang="es-ES" i="1" dirty="0" smtClean="0"/>
              <a:t>sustantivos de la facultad, </a:t>
            </a:r>
            <a:r>
              <a:rPr lang="es-ES" i="1" dirty="0"/>
              <a:t>propiciando la mejora continua, que  conduce a la </a:t>
            </a:r>
            <a:r>
              <a:rPr lang="es-ES" b="1" i="1" dirty="0"/>
              <a:t>acreditación</a:t>
            </a:r>
            <a:r>
              <a:rPr lang="es-ES" i="1" dirty="0"/>
              <a:t> y al reconocimiento social de la calidad alcanzada, con visibilidad nacional e internacional.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131379"/>
            <a:ext cx="180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" name="137 Rectángulo"/>
          <p:cNvSpPr/>
          <p:nvPr/>
        </p:nvSpPr>
        <p:spPr>
          <a:xfrm>
            <a:off x="1767270" y="5445224"/>
            <a:ext cx="54631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Facultad de Ciencias Médicas “Miguel Enríquez”</a:t>
            </a:r>
          </a:p>
          <a:p>
            <a:pPr algn="ctr"/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 la EXCELENCIA </a:t>
            </a:r>
          </a:p>
          <a:p>
            <a:pPr algn="ctr"/>
            <a:r>
              <a:rPr lang="es-ES" b="1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/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425" y="2849173"/>
            <a:ext cx="792088" cy="817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23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Estratégia de aprendizagem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1628800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dirty="0"/>
              <a:t>As estratégias de ensino-aprendizagem são </a:t>
            </a:r>
            <a:r>
              <a:rPr lang="pt-PT" sz="2400" b="1" dirty="0"/>
              <a:t>técnicas utilizadas pelos professores com o objetivo ajudar o aluno a construir seu conhecimento</a:t>
            </a:r>
            <a:r>
              <a:rPr lang="pt-PT" sz="2400" dirty="0"/>
              <a:t>. Essas técnicas são essenciais para extrair o melhor aproveitamento do aluno, ajudando-o a adquirir e a fixar o conteúdo que foi ministrado.</a:t>
            </a:r>
            <a:endParaRPr lang="es-ES" sz="2400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168" y="5301208"/>
            <a:ext cx="3489975" cy="141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073" y="5301208"/>
            <a:ext cx="1970869" cy="141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942" y="5301208"/>
            <a:ext cx="1651450" cy="141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016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Una clasificación de las estrategias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1628800"/>
            <a:ext cx="828092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De </a:t>
            </a:r>
            <a:r>
              <a:rPr lang="es-ES" sz="2400" dirty="0" smtClean="0"/>
              <a:t>memorización.</a:t>
            </a:r>
          </a:p>
          <a:p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>De dominio específico </a:t>
            </a:r>
            <a:r>
              <a:rPr lang="es-ES" sz="2400" dirty="0" smtClean="0"/>
              <a:t>de las habilidades para </a:t>
            </a:r>
            <a:r>
              <a:rPr lang="es-ES" sz="2400" dirty="0"/>
              <a:t>la solución </a:t>
            </a:r>
            <a:r>
              <a:rPr lang="es-ES" sz="2400" dirty="0" smtClean="0"/>
              <a:t>de problemas.</a:t>
            </a:r>
          </a:p>
          <a:p>
            <a:pPr algn="just"/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>De </a:t>
            </a:r>
            <a:r>
              <a:rPr lang="es-ES" sz="2400" dirty="0" smtClean="0"/>
              <a:t>creatividad.</a:t>
            </a:r>
            <a:endParaRPr lang="es-ES" sz="2400" dirty="0"/>
          </a:p>
          <a:p>
            <a:pPr algn="just"/>
            <a:endParaRPr lang="es-ES" sz="2400" dirty="0" smtClean="0"/>
          </a:p>
          <a:p>
            <a:pPr algn="just"/>
            <a:endParaRPr lang="es-ES" sz="2400" dirty="0"/>
          </a:p>
          <a:p>
            <a:pPr algn="just"/>
            <a:endParaRPr lang="es-ES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just"/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(Stanger 1982)</a:t>
            </a:r>
            <a:endParaRPr lang="es-E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168" y="5301208"/>
            <a:ext cx="3489975" cy="141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073" y="5301208"/>
            <a:ext cx="1970869" cy="141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942" y="5301208"/>
            <a:ext cx="1651450" cy="141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52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>Estrategia de aprendizaje</a:t>
            </a:r>
            <a:br>
              <a:rPr lang="pt-PT" b="1" dirty="0" smtClean="0"/>
            </a:br>
            <a:r>
              <a:rPr lang="pt-PT" b="1" dirty="0" smtClean="0"/>
              <a:t>Memorización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2132856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LEER Y REPETIR </a:t>
            </a:r>
            <a:r>
              <a:rPr lang="es-ES" sz="2400" dirty="0" smtClean="0"/>
              <a:t>(varias veces) en </a:t>
            </a:r>
            <a:r>
              <a:rPr lang="es-ES" sz="2400" dirty="0"/>
              <a:t>voz </a:t>
            </a:r>
            <a:r>
              <a:rPr lang="es-ES" sz="2400" dirty="0" smtClean="0"/>
              <a:t>alta y asocia las palabras o frases. </a:t>
            </a:r>
          </a:p>
          <a:p>
            <a:pPr algn="just"/>
            <a:r>
              <a:rPr lang="es-ES" sz="2400" dirty="0" smtClean="0"/>
              <a:t>Opiniones:</a:t>
            </a:r>
          </a:p>
          <a:p>
            <a:pPr algn="just"/>
            <a:r>
              <a:rPr lang="es-ES" sz="2400" dirty="0" smtClean="0"/>
              <a:t>Internauta 1 : Estudia un tema durante </a:t>
            </a:r>
            <a:r>
              <a:rPr lang="es-ES" sz="2400" dirty="0"/>
              <a:t>15 minutos seguidos sin </a:t>
            </a:r>
            <a:r>
              <a:rPr lang="es-ES" sz="2400" dirty="0" smtClean="0"/>
              <a:t>distracción. Descansa </a:t>
            </a:r>
            <a:r>
              <a:rPr lang="es-ES" sz="2400" dirty="0"/>
              <a:t>5 minutos al acabar esos 15 , y aprovecha para </a:t>
            </a:r>
            <a:r>
              <a:rPr lang="es-ES" sz="2400" dirty="0" smtClean="0"/>
              <a:t>distraerte. Repite </a:t>
            </a:r>
            <a:r>
              <a:rPr lang="es-ES" sz="2400" dirty="0"/>
              <a:t>ese ciclo tres veces, y tómate un descanso un poco más largo, de aproximadamente 20 </a:t>
            </a:r>
            <a:r>
              <a:rPr lang="es-ES" sz="2400" dirty="0" smtClean="0"/>
              <a:t>minutos.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Internauta 2: Leer </a:t>
            </a:r>
            <a:r>
              <a:rPr lang="es-ES" sz="2400" dirty="0"/>
              <a:t>en voz alta lo que tengas escrito. </a:t>
            </a:r>
            <a:r>
              <a:rPr lang="es-ES" sz="2400" dirty="0" smtClean="0"/>
              <a:t>Trata </a:t>
            </a:r>
            <a:r>
              <a:rPr lang="es-ES" sz="2400" dirty="0"/>
              <a:t>de explicar el tema a una persona. Si otra persona lo ha entendido con claridad es </a:t>
            </a:r>
            <a:r>
              <a:rPr lang="es-ES" sz="2400" dirty="0" smtClean="0"/>
              <a:t>medidor positivo.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32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>Estrategia de aprendizaje</a:t>
            </a:r>
            <a:br>
              <a:rPr lang="pt-PT" b="1" dirty="0" smtClean="0"/>
            </a:br>
            <a:r>
              <a:rPr lang="pt-PT" b="1" dirty="0" smtClean="0"/>
              <a:t>Memorización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213285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LEER Y REPETIR</a:t>
            </a:r>
          </a:p>
          <a:p>
            <a:pPr algn="just"/>
            <a:r>
              <a:rPr lang="es-ES" sz="2400" dirty="0" smtClean="0"/>
              <a:t>Internauta 3: </a:t>
            </a:r>
          </a:p>
          <a:p>
            <a:pPr algn="just"/>
            <a:r>
              <a:rPr lang="es-ES" sz="2400" dirty="0" smtClean="0"/>
              <a:t>Leer </a:t>
            </a:r>
            <a:r>
              <a:rPr lang="es-ES" sz="2400" dirty="0"/>
              <a:t>en voz alta, pensar en imágenes y resumir lo que acabo de leer con mis propias palabras. Resumir o sintetizar, es clave para memorizar, es la manera de </a:t>
            </a:r>
            <a:r>
              <a:rPr lang="es-ES" sz="2400" dirty="0" smtClean="0"/>
              <a:t>asegurarse </a:t>
            </a:r>
            <a:r>
              <a:rPr lang="es-ES" sz="2400" dirty="0"/>
              <a:t>de que entendiste algo. </a:t>
            </a:r>
            <a:endParaRPr lang="es-ES" sz="2400" dirty="0" smtClean="0"/>
          </a:p>
          <a:p>
            <a:pPr algn="just"/>
            <a:endParaRPr lang="es-ES" sz="2400" dirty="0"/>
          </a:p>
          <a:p>
            <a:pPr algn="just"/>
            <a:r>
              <a:rPr lang="es-ES" sz="2400" dirty="0" smtClean="0"/>
              <a:t>Internauta 4: Desde </a:t>
            </a:r>
            <a:r>
              <a:rPr lang="es-ES" sz="2400" dirty="0"/>
              <a:t>mi punto de vista enseñar es la forma en la que los conocimientos se vuelven más </a:t>
            </a:r>
            <a:r>
              <a:rPr lang="es-ES" sz="2400" dirty="0" smtClean="0"/>
              <a:t>duraderos.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dirty="0" smtClean="0"/>
              <a:t>Internauta 5: </a:t>
            </a:r>
            <a:r>
              <a:rPr lang="es-ES" sz="2400" dirty="0"/>
              <a:t>Decía Confucio: "</a:t>
            </a:r>
            <a:r>
              <a:rPr lang="es-ES" sz="2400" b="1" dirty="0"/>
              <a:t>Me lo contaron y lo olvidé; lo vi y lo entendí; lo hice y lo aprendí</a:t>
            </a:r>
            <a:r>
              <a:rPr lang="es-ES" sz="2400" dirty="0" smtClean="0"/>
              <a:t>"</a:t>
            </a:r>
            <a:r>
              <a:rPr lang="es-ES" sz="2400" b="1" dirty="0" smtClean="0"/>
              <a:t>. L</a:t>
            </a:r>
            <a:r>
              <a:rPr lang="es-ES" sz="2400" dirty="0" smtClean="0"/>
              <a:t>levar el texto </a:t>
            </a:r>
            <a:r>
              <a:rPr lang="es-ES" sz="2400" dirty="0"/>
              <a:t>a la práctica mediante otras técnicas que te permitan </a:t>
            </a:r>
            <a:r>
              <a:rPr lang="es-ES" sz="2400" dirty="0" smtClean="0"/>
              <a:t>memorizarlo.</a:t>
            </a:r>
            <a:endParaRPr lang="es-ES" sz="2400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81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>Estrategia de aprendizaje</a:t>
            </a:r>
            <a:br>
              <a:rPr lang="pt-PT" b="1" dirty="0" smtClean="0"/>
            </a:br>
            <a:r>
              <a:rPr lang="pt-PT" b="1" dirty="0" smtClean="0"/>
              <a:t>Memorización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2132856"/>
            <a:ext cx="8640960" cy="4485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ESCRIBIR LO QUE SE ESTÁ ASIMILANDO</a:t>
            </a:r>
            <a:r>
              <a:rPr lang="es-ES" sz="2400" dirty="0" smtClean="0"/>
              <a:t>. </a:t>
            </a:r>
          </a:p>
          <a:p>
            <a:pPr algn="just"/>
            <a:r>
              <a:rPr lang="es-ES" sz="2400" b="1" dirty="0" smtClean="0"/>
              <a:t>Escribir </a:t>
            </a:r>
            <a:r>
              <a:rPr lang="es-ES" sz="2400" b="1" dirty="0"/>
              <a:t>o dibujar a mano es mejor para aprender o memorizar</a:t>
            </a:r>
            <a:r>
              <a:rPr lang="es-ES" sz="2400" dirty="0"/>
              <a:t>, según un estudio de la Universidad Noruega de Ciencia y Tecnología</a:t>
            </a:r>
            <a:r>
              <a:rPr lang="es-ES" sz="2400" dirty="0" smtClean="0"/>
              <a:t>. </a:t>
            </a: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26 </a:t>
            </a:r>
            <a:r>
              <a:rPr lang="es-ES" dirty="0">
                <a:solidFill>
                  <a:schemeClr val="bg1">
                    <a:lumMod val="65000"/>
                  </a:schemeClr>
                </a:solidFill>
              </a:rPr>
              <a:t>nov </a:t>
            </a: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2021.</a:t>
            </a:r>
          </a:p>
          <a:p>
            <a:pPr algn="just"/>
            <a:endParaRPr lang="es-ES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just"/>
            <a:endParaRPr lang="es-ES" dirty="0">
              <a:solidFill>
                <a:schemeClr val="bg1">
                  <a:lumMod val="65000"/>
                </a:schemeClr>
              </a:solidFill>
            </a:endParaRPr>
          </a:p>
          <a:p>
            <a:pPr algn="just"/>
            <a:r>
              <a:rPr lang="es-ES" sz="2400" dirty="0"/>
              <a:t>A pesar de que pueda parecer que el uso de un bolígrafo y un papel para tomar apuntes es algo anticuado y fácilmente sustituible por un teclado, lo cierto es que </a:t>
            </a:r>
            <a:r>
              <a:rPr lang="es-ES" sz="2400" b="1" dirty="0"/>
              <a:t>cada vez hay más pruebas que demuestran que escribir a mano es más poderoso</a:t>
            </a:r>
            <a:r>
              <a:rPr lang="es-ES" sz="2400" dirty="0"/>
              <a:t> que el teclado del ordenador para retener la información en la </a:t>
            </a:r>
            <a:r>
              <a:rPr lang="es-ES" sz="2400" dirty="0" smtClean="0"/>
              <a:t>memoria. </a:t>
            </a:r>
          </a:p>
          <a:p>
            <a:pPr algn="just"/>
            <a:endParaRPr lang="es-ES" sz="800" dirty="0" smtClean="0"/>
          </a:p>
          <a:p>
            <a:r>
              <a:rPr lang="es-ES" u="sng" dirty="0">
                <a:solidFill>
                  <a:schemeClr val="bg1">
                    <a:lumMod val="65000"/>
                  </a:schemeClr>
                </a:solidFill>
                <a:hlinkClick r:id="rId2" tooltip="Marta Díaz de Santos"/>
              </a:rPr>
              <a:t>Por Marta Díaz de </a:t>
            </a:r>
            <a:r>
              <a:rPr lang="es-ES" u="sng" dirty="0" smtClean="0">
                <a:solidFill>
                  <a:schemeClr val="bg1">
                    <a:lumMod val="65000"/>
                  </a:schemeClr>
                </a:solidFill>
                <a:hlinkClick r:id="rId2" tooltip="Marta Díaz de Santos"/>
              </a:rPr>
              <a:t>Santos. </a:t>
            </a:r>
            <a:r>
              <a:rPr lang="es-ES" u="sng" dirty="0" smtClean="0">
                <a:solidFill>
                  <a:schemeClr val="bg1">
                    <a:lumMod val="65000"/>
                  </a:schemeClr>
                </a:solidFill>
              </a:rPr>
              <a:t>Madrid. 06/06/2022 </a:t>
            </a:r>
            <a:r>
              <a:rPr lang="es-ES" u="sng" dirty="0">
                <a:solidFill>
                  <a:schemeClr val="bg1">
                    <a:lumMod val="65000"/>
                  </a:schemeClr>
                </a:solidFill>
              </a:rPr>
              <a:t>13:18 CEST Lectura: 5 </a:t>
            </a:r>
            <a:r>
              <a:rPr lang="es-ES" u="sng" dirty="0" smtClean="0">
                <a:solidFill>
                  <a:schemeClr val="bg1">
                    <a:lumMod val="65000"/>
                  </a:schemeClr>
                </a:solidFill>
              </a:rPr>
              <a:t>minutos</a:t>
            </a:r>
            <a:endParaRPr lang="es-ES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s-ES" sz="900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68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>Estrategia de aprendizaje</a:t>
            </a:r>
            <a:br>
              <a:rPr lang="pt-PT" b="1" dirty="0" smtClean="0"/>
            </a:br>
            <a:r>
              <a:rPr lang="pt-PT" b="1" dirty="0" smtClean="0"/>
              <a:t>Memorización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2132856"/>
            <a:ext cx="8640960" cy="417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CREAR HISTORIAS O PEQUEÑAS NARRACIONES.</a:t>
            </a:r>
          </a:p>
          <a:p>
            <a:pPr algn="just"/>
            <a:r>
              <a:rPr lang="es-ES" sz="2400" dirty="0"/>
              <a:t>Una narración es la manera de contar una secuencia o una serie de acciones o hechos, reales o imaginarios, que les suceden a unos personajes. Esto ocurre en un lugar concreto y durante una cantidad de tiempo determinada</a:t>
            </a:r>
            <a:r>
              <a:rPr lang="es-ES" sz="2400" dirty="0" smtClean="0"/>
              <a:t>.</a:t>
            </a:r>
          </a:p>
          <a:p>
            <a:pPr algn="just"/>
            <a:endParaRPr lang="es-ES" sz="2400" dirty="0" smtClean="0"/>
          </a:p>
          <a:p>
            <a:pPr>
              <a:lnSpc>
                <a:spcPct val="150000"/>
              </a:lnSpc>
            </a:pPr>
            <a:endParaRPr lang="es-ES" sz="900" dirty="0"/>
          </a:p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REPASAR LA INFORMACIÓN. </a:t>
            </a:r>
          </a:p>
          <a:p>
            <a:pPr algn="just"/>
            <a:r>
              <a:rPr lang="es-ES" sz="2400" dirty="0" smtClean="0"/>
              <a:t>Consiste </a:t>
            </a:r>
            <a:r>
              <a:rPr lang="es-ES" sz="2400" dirty="0"/>
              <a:t>en releer lo aprendido y en hacer un esfuerzo de memoria durante unos minutos para recordar, al menos, los puntos principales</a:t>
            </a:r>
            <a:r>
              <a:rPr lang="es-ES" sz="2400" dirty="0" smtClean="0"/>
              <a:t>.</a:t>
            </a:r>
            <a:endParaRPr lang="es-ES" sz="2400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88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>Estrategia de aprendizaje</a:t>
            </a:r>
            <a:br>
              <a:rPr lang="pt-PT" b="1" dirty="0" smtClean="0"/>
            </a:br>
            <a:r>
              <a:rPr lang="pt-PT" b="1" dirty="0" smtClean="0"/>
              <a:t>Memorización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2132856"/>
            <a:ext cx="864096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 ESQUEMAS Y RESÚMENES. </a:t>
            </a:r>
          </a:p>
          <a:p>
            <a:pPr algn="just"/>
            <a:endParaRPr lang="es-ES" sz="800" dirty="0" smtClean="0"/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es-ES" sz="2400" dirty="0" smtClean="0"/>
              <a:t>Un </a:t>
            </a:r>
            <a:r>
              <a:rPr lang="es-ES" sz="2400" dirty="0"/>
              <a:t>esquema es una de las </a:t>
            </a:r>
            <a:r>
              <a:rPr lang="es-ES" sz="2400" b="1" dirty="0"/>
              <a:t>herramientas visuales</a:t>
            </a:r>
            <a:r>
              <a:rPr lang="es-ES" sz="2400" dirty="0"/>
              <a:t> de las que disponen los estudiantes para </a:t>
            </a:r>
            <a:r>
              <a:rPr lang="es-ES" sz="2400" b="1" dirty="0"/>
              <a:t>ordenar y relacionar varios conceptos</a:t>
            </a:r>
            <a:r>
              <a:rPr lang="es-ES" sz="2400" dirty="0"/>
              <a:t> acerca de una temática </a:t>
            </a:r>
            <a:r>
              <a:rPr lang="es-ES" sz="2400" dirty="0" smtClean="0"/>
              <a:t>común.</a:t>
            </a:r>
          </a:p>
          <a:p>
            <a:pPr marL="342900" indent="-3429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es-ES" sz="2400" dirty="0" smtClean="0"/>
              <a:t>Un resumen es un </a:t>
            </a:r>
            <a:r>
              <a:rPr lang="es-ES" sz="2400" dirty="0"/>
              <a:t>tipo de texto informativo de carácter descriptivo que consiste en sintetizar </a:t>
            </a:r>
            <a:r>
              <a:rPr lang="es-ES" sz="2400" dirty="0" smtClean="0"/>
              <a:t>un </a:t>
            </a:r>
            <a:r>
              <a:rPr lang="es-ES" sz="2400" dirty="0"/>
              <a:t>contenido </a:t>
            </a:r>
            <a:r>
              <a:rPr lang="es-ES" sz="2400" dirty="0" smtClean="0"/>
              <a:t>tratado.</a:t>
            </a:r>
          </a:p>
          <a:p>
            <a:pPr algn="just">
              <a:buClr>
                <a:srgbClr val="FF0000"/>
              </a:buClr>
            </a:pPr>
            <a:endParaRPr lang="es-ES" sz="2400" dirty="0"/>
          </a:p>
          <a:p>
            <a:pPr>
              <a:lnSpc>
                <a:spcPct val="150000"/>
              </a:lnSpc>
            </a:pPr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BUSCAR UN LUGAR ADECUADO. </a:t>
            </a:r>
          </a:p>
          <a:p>
            <a:pPr algn="just"/>
            <a:r>
              <a:rPr lang="es-ES" sz="2400" dirty="0" smtClean="0"/>
              <a:t>Un </a:t>
            </a:r>
            <a:r>
              <a:rPr lang="es-ES" sz="2400" dirty="0"/>
              <a:t>espacio </a:t>
            </a:r>
            <a:r>
              <a:rPr lang="es-ES" sz="2400" dirty="0" smtClean="0"/>
              <a:t>fresco con una </a:t>
            </a:r>
            <a:r>
              <a:rPr lang="es-ES" sz="2400" dirty="0"/>
              <a:t>temperatura </a:t>
            </a:r>
            <a:r>
              <a:rPr lang="es-ES" sz="2400" dirty="0" smtClean="0"/>
              <a:t>estable y agradable. </a:t>
            </a:r>
            <a:r>
              <a:rPr lang="es-ES" sz="2400" dirty="0"/>
              <a:t>Iluminación adecuada: la luz natural es la </a:t>
            </a:r>
            <a:r>
              <a:rPr lang="es-ES" sz="2400" dirty="0" smtClean="0"/>
              <a:t>mas recomendada para </a:t>
            </a:r>
            <a:r>
              <a:rPr lang="es-ES" sz="2400" dirty="0"/>
              <a:t>el estudio.</a:t>
            </a:r>
            <a:endParaRPr lang="es-ES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7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>Estrategia de aprendizaje</a:t>
            </a:r>
            <a:br>
              <a:rPr lang="pt-PT" b="1" dirty="0" smtClean="0"/>
            </a:br>
            <a:r>
              <a:rPr lang="pt-PT" b="1" dirty="0" smtClean="0"/>
              <a:t>Memorización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213285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 PERIODOS DE DESCANSOS REGULARMENTE. </a:t>
            </a:r>
          </a:p>
          <a:p>
            <a:pPr algn="just"/>
            <a:r>
              <a:rPr lang="es-ES" sz="2400" dirty="0" smtClean="0"/>
              <a:t>Se recomienda comenzar </a:t>
            </a:r>
            <a:r>
              <a:rPr lang="es-ES" sz="2400" dirty="0"/>
              <a:t>por un tiempo de estudio de 50 minutos, seguido de </a:t>
            </a:r>
            <a:r>
              <a:rPr lang="es-ES" sz="2400" b="1" dirty="0"/>
              <a:t>10 minutos</a:t>
            </a:r>
            <a:r>
              <a:rPr lang="es-ES" sz="2400" dirty="0"/>
              <a:t> de descanso, </a:t>
            </a:r>
            <a:r>
              <a:rPr lang="es-ES" sz="2400" dirty="0" smtClean="0"/>
              <a:t>cambiar </a:t>
            </a:r>
            <a:r>
              <a:rPr lang="es-ES" sz="2400" dirty="0"/>
              <a:t>de posición, estirarse un poco y descansar la vista</a:t>
            </a:r>
            <a:r>
              <a:rPr lang="es-ES" sz="2400" dirty="0" smtClean="0"/>
              <a:t>.</a:t>
            </a:r>
          </a:p>
          <a:p>
            <a:pPr algn="just"/>
            <a:endParaRPr lang="es-E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E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COMENTAR LO LEÍDO CON COMPAÑEROS O AMIGOS.</a:t>
            </a:r>
          </a:p>
          <a:p>
            <a:pPr algn="just"/>
            <a:r>
              <a:rPr lang="es-ES" sz="2400" dirty="0"/>
              <a:t>Los compañeros pueden influir de forma positiva y constante en la motivación </a:t>
            </a:r>
            <a:r>
              <a:rPr lang="es-ES" sz="2400" dirty="0" smtClean="0"/>
              <a:t>y el aprendizaje de un estudiante al ofrecer puntos de comparación entre sí acerca de un tema en cuestión. Intercambiar ideas, opiniones o puntos de vistas. </a:t>
            </a:r>
            <a:endParaRPr lang="es-E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75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>D</a:t>
            </a:r>
            <a:r>
              <a:rPr lang="es-ES" b="1" dirty="0" smtClean="0"/>
              <a:t>ominio </a:t>
            </a:r>
            <a:r>
              <a:rPr lang="es-ES" b="1" dirty="0"/>
              <a:t>específico de las habilidades para la solución de problemas.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23528" y="2060848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 LA HABILIDAD A DESARROLLAR </a:t>
            </a:r>
            <a:r>
              <a:rPr lang="es-ES" sz="2400" dirty="0" smtClean="0"/>
              <a:t>y el conjunto de acciones dirigidas a su perfeccionamiento. Reconoce tus fortalezas y debilidades para afrontarla.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ENTRENA SISTEMÁTICA Y CONTINUAMENTE </a:t>
            </a:r>
            <a:r>
              <a:rPr lang="es-ES" sz="2400" dirty="0" smtClean="0"/>
              <a:t>las acciones para el desarrollo de la habilidad.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 Y ESCUCHA A OTROS </a:t>
            </a:r>
            <a:r>
              <a:rPr lang="es-ES" sz="2400" dirty="0" smtClean="0"/>
              <a:t>que consideras avanzados o expertos en la habilidad que deseas desarrollar.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ACEPTA CRÍTICAS, SUGERENCIAS Y REFLEXIONA </a:t>
            </a:r>
            <a:r>
              <a:rPr lang="es-ES" sz="2400" dirty="0" smtClean="0"/>
              <a:t>acerca de lo que te señalen tus compañeros, amigos, familiares o profesores. </a:t>
            </a:r>
            <a:endParaRPr lang="es-ES" sz="2400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79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>D</a:t>
            </a:r>
            <a:r>
              <a:rPr lang="es-ES" b="1" dirty="0" smtClean="0"/>
              <a:t>ominio </a:t>
            </a:r>
            <a:r>
              <a:rPr lang="es-ES" b="1" dirty="0"/>
              <a:t>específico de las habilidades para la solución de problemas.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23528" y="2060848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EVALÚE SU PROGRESO</a:t>
            </a:r>
            <a:r>
              <a:rPr lang="es-ES" sz="2400" dirty="0" smtClean="0"/>
              <a:t>, </a:t>
            </a:r>
            <a:r>
              <a:rPr lang="es-ES" sz="2400" dirty="0"/>
              <a:t>identificando áreas en las que ha mejorado y áreas de crecimiento continuo</a:t>
            </a:r>
            <a:r>
              <a:rPr lang="es-ES" sz="2400" dirty="0" smtClean="0"/>
              <a:t>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 CAMBIOS </a:t>
            </a:r>
            <a:r>
              <a:rPr lang="es-ES" sz="2400" dirty="0" smtClean="0"/>
              <a:t>a tu rutina de aprendizaje. Busca otros métodos.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COMIENZA CON HABILIDADES BÁSICAS</a:t>
            </a:r>
            <a:r>
              <a:rPr lang="es-ES" sz="2400" dirty="0" smtClean="0"/>
              <a:t>. Aumenta la complejidad gradualmente.</a:t>
            </a:r>
            <a:endParaRPr lang="es-ES" sz="2400" dirty="0"/>
          </a:p>
          <a:p>
            <a:pPr algn="just"/>
            <a:endParaRPr lang="es-ES" sz="2400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6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8046" y="571327"/>
            <a:ext cx="87820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Proceso de enseñanza y aprendizaje</a:t>
            </a:r>
            <a:endParaRPr lang="es-ES" sz="4400" b="1" cap="none" spc="0" dirty="0">
              <a:ln w="1905"/>
              <a:solidFill>
                <a:srgbClr val="FF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819" y="3501008"/>
            <a:ext cx="3028950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8760"/>
            <a:ext cx="4587914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4075" y="5446965"/>
            <a:ext cx="4147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 Juan Carlos Fonden Calzadilla</a:t>
            </a:r>
          </a:p>
          <a:p>
            <a:pPr algn="ctr"/>
            <a:r>
              <a:rPr lang="es-ES" b="1" dirty="0" smtClean="0"/>
              <a:t> 2024</a:t>
            </a:r>
            <a:endParaRPr lang="es-ES" b="1" dirty="0"/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E182BEBF-EA5A-4C73-8B06-04A9AF0CF9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3" y="1945381"/>
            <a:ext cx="1571727" cy="1782569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131379"/>
            <a:ext cx="1809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5638880" y="5373581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Licenciatura en Servicios Estomatológicos </a:t>
            </a:r>
            <a:endParaRPr lang="es-ES" b="1" dirty="0"/>
          </a:p>
        </p:txBody>
      </p:sp>
      <p:sp>
        <p:nvSpPr>
          <p:cNvPr id="14" name="13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8101728" y="-1963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58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Estrategias de aprendizaje para el desarrollo de la creatividad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2060848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 CRÍTICAMENTE LA REALIDAD</a:t>
            </a:r>
            <a:r>
              <a:rPr lang="es-ES" sz="2400" dirty="0" smtClean="0"/>
              <a:t>. Un problema. Con la mentalidad abierta a la experimentación y al diálogo. 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 POSIBLES HIPÓTESIS DE SOLUCIÓN</a:t>
            </a:r>
            <a:r>
              <a:rPr lang="es-ES" sz="2400" dirty="0" smtClean="0"/>
              <a:t>. Duda. Cuestiónate lo que observas.</a:t>
            </a:r>
          </a:p>
          <a:p>
            <a:pPr algn="just"/>
            <a:endParaRPr lang="es-ES" sz="2000" dirty="0"/>
          </a:p>
          <a:p>
            <a:pPr algn="just"/>
            <a:r>
              <a:rPr lang="es-ES" sz="2400" dirty="0" smtClean="0"/>
              <a:t>Soluciona un problema con un </a:t>
            </a:r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DIFERENTE </a:t>
            </a:r>
            <a:r>
              <a:rPr lang="es-ES" sz="2400" dirty="0" smtClean="0"/>
              <a:t>al que se estudia o conoce.</a:t>
            </a:r>
          </a:p>
          <a:p>
            <a:pPr algn="just"/>
            <a:endParaRPr lang="es-ES" sz="2000" dirty="0"/>
          </a:p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ESTIMULA LA CURIOSIDAD CO</a:t>
            </a:r>
            <a:r>
              <a:rPr lang="es-E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NSTANTE</a:t>
            </a:r>
            <a:r>
              <a:rPr lang="es-ES" sz="2400" dirty="0" smtClean="0"/>
              <a:t>.</a:t>
            </a:r>
          </a:p>
          <a:p>
            <a:pPr algn="just"/>
            <a:endParaRPr lang="es-ES" sz="2400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8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Estrategias de aprendizaje para el desarrollo de la creatividad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2060848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TOLERANTE Y FLEXIBLE </a:t>
            </a:r>
            <a:r>
              <a:rPr lang="es-ES" sz="2400" dirty="0" smtClean="0"/>
              <a:t>con la opinión de los demás. Replantéate tu </a:t>
            </a:r>
            <a:r>
              <a:rPr lang="es-ES" sz="2400" dirty="0"/>
              <a:t>forma de pensar.</a:t>
            </a:r>
          </a:p>
          <a:p>
            <a:pPr algn="just"/>
            <a:endParaRPr lang="es-ES" sz="2000" dirty="0"/>
          </a:p>
          <a:p>
            <a:pPr algn="just"/>
            <a:r>
              <a:rPr lang="es-ES" sz="2400" dirty="0" smtClean="0"/>
              <a:t>Se capaz de </a:t>
            </a:r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CONVERTIR UNA IDEA EN UN PROYECTO</a:t>
            </a:r>
            <a:r>
              <a:rPr lang="es-ES" sz="2400" dirty="0" smtClean="0"/>
              <a:t>. En acciones concretas.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EXPLORA LAS DIFERENTES TEORÍAS</a:t>
            </a:r>
            <a:r>
              <a:rPr lang="es-ES" sz="2400" dirty="0" smtClean="0"/>
              <a:t> para resolver un problema.</a:t>
            </a:r>
          </a:p>
          <a:p>
            <a:pPr algn="just"/>
            <a:endParaRPr lang="es-ES" sz="2000" dirty="0"/>
          </a:p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 PREGUNTAS. CUESTIONA LO QUE LEES.</a:t>
            </a:r>
          </a:p>
          <a:p>
            <a:pPr algn="just"/>
            <a:endParaRPr lang="es-ES" sz="2000" dirty="0"/>
          </a:p>
          <a:p>
            <a:pPr algn="just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SU MEJOR ESTADO DE ÁNIMO PARA CREAR.</a:t>
            </a:r>
            <a:endParaRPr lang="es-E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36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/>
              <a:t>Tema: Estrategias de aprendizaje</a:t>
            </a:r>
            <a:endParaRPr lang="es-ES" sz="36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755576" y="1412776"/>
            <a:ext cx="7632848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Sumario</a:t>
            </a:r>
            <a:endParaRPr lang="es-ES" sz="2500" b="1" dirty="0" smtClean="0"/>
          </a:p>
          <a:p>
            <a:endParaRPr lang="es-ES" sz="2500" b="1" dirty="0"/>
          </a:p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es-ES" sz="2500" b="1" dirty="0" smtClean="0"/>
              <a:t>Estrategias de aprendizaje: Características, empleo y ejemplos.</a:t>
            </a:r>
          </a:p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es-ES" sz="2500" b="1" dirty="0" smtClean="0"/>
              <a:t>Definiciones.</a:t>
            </a:r>
          </a:p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es-ES" sz="2500" b="1" dirty="0" smtClean="0"/>
              <a:t>Tipos de estrategias de aprendizajes</a:t>
            </a:r>
            <a:r>
              <a:rPr lang="es-ES" sz="2500" b="1" dirty="0" smtClean="0"/>
              <a:t>.</a:t>
            </a:r>
            <a:endParaRPr lang="es-ES" sz="2500" b="1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57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2243" y="2852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¿Qué estudiamos en </a:t>
            </a:r>
            <a:br>
              <a:rPr lang="es-ES" b="1" dirty="0" smtClean="0"/>
            </a:br>
            <a:r>
              <a:rPr lang="es-ES" b="1" dirty="0" smtClean="0"/>
              <a:t>la clase anterior?</a:t>
            </a:r>
            <a:endParaRPr lang="es-ES" b="1" dirty="0"/>
          </a:p>
        </p:txBody>
      </p:sp>
      <p:sp>
        <p:nvSpPr>
          <p:cNvPr id="5" name="4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53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1412776"/>
            <a:ext cx="76328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500" b="1" dirty="0"/>
          </a:p>
          <a:p>
            <a:pPr marL="342900" indent="-3429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es-ES" sz="2500" b="1" dirty="0" smtClean="0"/>
              <a:t>La educación en el trabajo. Principal forma de organización de la enseñanza y aprendizaje de las Ciencias Médicas.</a:t>
            </a:r>
          </a:p>
          <a:p>
            <a:pPr marL="342900" indent="-342900" algn="just">
              <a:buClr>
                <a:srgbClr val="FF0066"/>
              </a:buClr>
              <a:buFont typeface="Wingdings" pitchFamily="2" charset="2"/>
              <a:buChar char="Ø"/>
            </a:pPr>
            <a:endParaRPr lang="es-ES" sz="2500" b="1" dirty="0" smtClean="0"/>
          </a:p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es-ES" sz="2500" b="1" dirty="0" smtClean="0"/>
              <a:t>Tipos de educación en el trabajo docente asistencial </a:t>
            </a:r>
          </a:p>
          <a:p>
            <a:endParaRPr lang="es-ES" sz="2500" b="1" dirty="0"/>
          </a:p>
          <a:p>
            <a:endParaRPr lang="es-ES" sz="2500" b="1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02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84335" y="260648"/>
            <a:ext cx="80648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es-ES" sz="2400" b="1" dirty="0" smtClean="0"/>
              <a:t>¿</a:t>
            </a:r>
            <a:r>
              <a:rPr lang="es-ES" sz="2400" b="1" dirty="0"/>
              <a:t>Hay formas especiales para aprender los diferentes conocimientos de las ciencias de la salud? </a:t>
            </a:r>
            <a:endParaRPr lang="es-ES" sz="2400" b="1" dirty="0" smtClean="0"/>
          </a:p>
          <a:p>
            <a:pPr marL="457200" indent="-457200" algn="just">
              <a:buAutoNum type="arabicPeriod"/>
            </a:pPr>
            <a:endParaRPr lang="es-ES" sz="1400" dirty="0"/>
          </a:p>
          <a:p>
            <a:pPr algn="just">
              <a:lnSpc>
                <a:spcPct val="150000"/>
              </a:lnSpc>
            </a:pPr>
            <a:r>
              <a:rPr lang="es-ES" sz="2400" b="1" dirty="0"/>
              <a:t>2. ¿Debo contar con un plan para estudiar y aprender? </a:t>
            </a:r>
            <a:endParaRPr lang="es-ES" sz="2400" b="1" dirty="0" smtClean="0"/>
          </a:p>
          <a:p>
            <a:pPr algn="just">
              <a:lnSpc>
                <a:spcPct val="150000"/>
              </a:lnSpc>
            </a:pPr>
            <a:endParaRPr lang="es-ES" sz="1400" dirty="0"/>
          </a:p>
          <a:p>
            <a:pPr algn="just"/>
            <a:r>
              <a:rPr lang="es-ES" sz="2400" b="1" dirty="0"/>
              <a:t>3. ¿Qué hago cuando quiero aprender algún contenido escolar? </a:t>
            </a:r>
            <a:endParaRPr lang="es-ES" sz="2400" b="1" dirty="0" smtClean="0"/>
          </a:p>
          <a:p>
            <a:pPr algn="just"/>
            <a:endParaRPr lang="es-ES" sz="1400" dirty="0"/>
          </a:p>
          <a:p>
            <a:pPr algn="just">
              <a:lnSpc>
                <a:spcPct val="150000"/>
              </a:lnSpc>
            </a:pPr>
            <a:r>
              <a:rPr lang="es-ES" sz="2400" b="1" dirty="0"/>
              <a:t>4. ¿Cuáles son las técnicas que favorecen mi aprendizaje? </a:t>
            </a:r>
            <a:endParaRPr lang="es-ES" sz="2400" b="1" dirty="0" smtClean="0"/>
          </a:p>
          <a:p>
            <a:pPr algn="just">
              <a:lnSpc>
                <a:spcPct val="150000"/>
              </a:lnSpc>
            </a:pPr>
            <a:endParaRPr lang="es-ES" sz="1400" dirty="0"/>
          </a:p>
          <a:p>
            <a:pPr algn="just"/>
            <a:r>
              <a:rPr lang="es-ES" sz="2400" b="1" dirty="0"/>
              <a:t>5. ¿Qué estrategias favorecen el aprendizaje de la Estomatología? </a:t>
            </a:r>
            <a:endParaRPr lang="es-E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07" y="4834581"/>
            <a:ext cx="219075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579" y="4943600"/>
            <a:ext cx="2273583" cy="1744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379" y="4943600"/>
            <a:ext cx="2254941" cy="169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1030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Estrategias de aprendizaje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1628800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SECUENCIA DE OPERACIONES COGNOSCITIVAS Y PROCEDIMENTALES para </a:t>
            </a:r>
            <a:r>
              <a:rPr lang="es-ES" sz="2400" dirty="0"/>
              <a:t>procesar información y aprenderla significativamente. Los procedimientos usados en una estrategia de aprendizaje se denominan técnicas de aprendizaje.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92" y="5073830"/>
            <a:ext cx="287655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788" y="5073830"/>
            <a:ext cx="2636756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544" y="5073829"/>
            <a:ext cx="1782856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84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Estrategias de aprendizaje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1628800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Procedimientos </a:t>
            </a:r>
            <a:r>
              <a:rPr lang="es-ES" sz="2400" dirty="0"/>
              <a:t>(conjuntos de pasos, operaciones, o habilidades) que un </a:t>
            </a:r>
            <a:r>
              <a:rPr lang="es-ES" sz="2400" dirty="0" smtClean="0"/>
              <a:t>ESTUDIANTE EMPLEA EN FORMA CONSCIENTE, CONTROLADA E INTENCIONAL </a:t>
            </a:r>
            <a:r>
              <a:rPr lang="es-ES" sz="2400" dirty="0"/>
              <a:t>como instrumentos flexibles para aprender significativamente y solucionar problemas.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92" y="5073830"/>
            <a:ext cx="287655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788" y="5073830"/>
            <a:ext cx="2636756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544" y="5073829"/>
            <a:ext cx="1782856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13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strategy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323528" y="1628800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Learning </a:t>
            </a:r>
            <a:r>
              <a:rPr lang="en-US" sz="2400" dirty="0"/>
              <a:t>strategy is an individual's way of organizing and using a particular set of skills in order to learn content or accomplish other tasks more effectively and efficiently in school as well as in non-academic settings (Schumaker &amp; Deshler, 1992).</a:t>
            </a:r>
            <a:endParaRPr lang="es-ES" sz="2400" dirty="0"/>
          </a:p>
        </p:txBody>
      </p:sp>
      <p:sp>
        <p:nvSpPr>
          <p:cNvPr id="8" name="7 Rectángulo"/>
          <p:cNvSpPr/>
          <p:nvPr/>
        </p:nvSpPr>
        <p:spPr>
          <a:xfrm>
            <a:off x="0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101728" y="6203"/>
            <a:ext cx="1042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</a:rPr>
              <a:t>Calidad</a:t>
            </a:r>
            <a:endParaRPr lang="es-E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1136" y="4150499"/>
            <a:ext cx="8083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/>
              <a:t>La estrategia de aprendizaje es la forma en que un individuo organiza y utiliza un conjunto particular de habilidades para aprender contenidos o realizar otras tareas de manera más efectiva y eficiente en la escuela y en entornos no académicos.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168" y="5301208"/>
            <a:ext cx="3489975" cy="141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073" y="5301208"/>
            <a:ext cx="1970869" cy="141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942" y="5301208"/>
            <a:ext cx="1651450" cy="141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05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1307</Words>
  <Application>Microsoft Office PowerPoint</Application>
  <PresentationFormat>Presentación en pantalla (4:3)</PresentationFormat>
  <Paragraphs>164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Presentación de PowerPoint</vt:lpstr>
      <vt:lpstr>Presentación de PowerPoint</vt:lpstr>
      <vt:lpstr>Tema: Estrategias de aprendizaje</vt:lpstr>
      <vt:lpstr>¿Qué estudiamos en  la clase anterior?</vt:lpstr>
      <vt:lpstr>Presentación de PowerPoint</vt:lpstr>
      <vt:lpstr>Presentación de PowerPoint</vt:lpstr>
      <vt:lpstr>Estrategias de aprendizaje</vt:lpstr>
      <vt:lpstr>Estrategias de aprendizaje</vt:lpstr>
      <vt:lpstr>Learning strategy</vt:lpstr>
      <vt:lpstr>Estratégia de aprendizagem</vt:lpstr>
      <vt:lpstr>Una clasificación de las estrategias</vt:lpstr>
      <vt:lpstr>Estrategia de aprendizaje Memorización</vt:lpstr>
      <vt:lpstr>Estrategia de aprendizaje Memorización</vt:lpstr>
      <vt:lpstr>Estrategia de aprendizaje Memorización</vt:lpstr>
      <vt:lpstr>Estrategia de aprendizaje Memorización</vt:lpstr>
      <vt:lpstr>Estrategia de aprendizaje Memorización</vt:lpstr>
      <vt:lpstr>Estrategia de aprendizaje Memorización</vt:lpstr>
      <vt:lpstr>Dominio específico de las habilidades para la solución de problemas.</vt:lpstr>
      <vt:lpstr>Dominio específico de las habilidades para la solución de problemas.</vt:lpstr>
      <vt:lpstr>Estrategias de aprendizaje para el desarrollo de la creatividad</vt:lpstr>
      <vt:lpstr>Estrategias de aprendizaje para el desarrollo de la creatividad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Arbitro</dc:creator>
  <cp:lastModifiedBy>Arbitro</cp:lastModifiedBy>
  <cp:revision>121</cp:revision>
  <dcterms:created xsi:type="dcterms:W3CDTF">2024-01-21T23:15:30Z</dcterms:created>
  <dcterms:modified xsi:type="dcterms:W3CDTF">2024-02-08T01:18:38Z</dcterms:modified>
</cp:coreProperties>
</file>