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013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01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83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33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12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82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70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69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09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9ADD-39CA-4600-9EE2-21948C9AF0E8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C2578-3B1A-4298-B646-08F7DC209A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72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Generalidades de la cirugía periodontal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Colgajo periodontal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472" y="2215166"/>
            <a:ext cx="8229600" cy="70818"/>
          </a:xfrm>
        </p:spPr>
        <p:txBody>
          <a:bodyPr>
            <a:noAutofit/>
          </a:bodyPr>
          <a:lstStyle/>
          <a:p>
            <a:r>
              <a:rPr lang="es-ES_tradnl" sz="3200" b="1" dirty="0"/>
              <a:t>Colgajo </a:t>
            </a:r>
            <a:r>
              <a:rPr lang="es-ES_tradnl" sz="3200" b="1" dirty="0" err="1"/>
              <a:t>Periodontal</a:t>
            </a:r>
            <a:r>
              <a:rPr lang="es-ES_tradnl" sz="3200" b="1" dirty="0"/>
              <a:t>.</a:t>
            </a: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/>
              <a:t>Concepto:</a:t>
            </a:r>
            <a:br>
              <a:rPr lang="es-ES" sz="3200" b="1" dirty="0"/>
            </a:br>
            <a:r>
              <a:rPr lang="es-ES" sz="3200" dirty="0"/>
              <a:t>Separación quirúrgica de la encía de los tejidos subyacentes para proporcionar la visibilidad y accesibilidad necesarias para el tratamiento de las bolsas periodontales, observando la pared blanda de la misma.</a:t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809720" y="4145639"/>
            <a:ext cx="8501122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s-E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 necesario conocer que el simple levantamiento de un colgajo </a:t>
            </a:r>
            <a:r>
              <a:rPr lang="es-ES" sz="1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mucoperióstico</a:t>
            </a:r>
            <a:r>
              <a:rPr lang="es-E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es una de las causas fundamentales de resorción debido a la disrupción circulatoria, también se plantea que se pierden 0.5 mm de espesor por actividad </a:t>
            </a:r>
            <a:r>
              <a:rPr lang="es-ES" sz="1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osteoclástica</a:t>
            </a:r>
            <a:r>
              <a:rPr lang="es-E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continua dentro del hueso.</a:t>
            </a:r>
            <a:endParaRPr lang="es-E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s-E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Siempre que se exponga una zona de hueso existirá resorción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s-E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 la placa cortical en la zona de la exposición. Cuando la placa reabsorbida se encuentra apoyada por hueso esponjoso o medular se presentará reparación; si la capa de hueso expuesto es delgada y no contiene hueso medular, no podrá haber reparación.</a:t>
            </a:r>
            <a:endParaRPr lang="es-E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2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410362" y="571481"/>
            <a:ext cx="5542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solidFill>
                  <a:prstClr val="black"/>
                </a:solidFill>
              </a:rPr>
              <a:t>Clasificación</a:t>
            </a:r>
            <a:r>
              <a:rPr lang="en-US" sz="2400" dirty="0">
                <a:solidFill>
                  <a:prstClr val="black"/>
                </a:solidFill>
              </a:rPr>
              <a:t> de los </a:t>
            </a:r>
            <a:r>
              <a:rPr lang="en-US" sz="2400" dirty="0" err="1">
                <a:solidFill>
                  <a:prstClr val="black"/>
                </a:solidFill>
              </a:rPr>
              <a:t>colgajos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periodontales</a:t>
            </a:r>
            <a:r>
              <a:rPr lang="en-US" sz="2400" dirty="0">
                <a:solidFill>
                  <a:prstClr val="black"/>
                </a:solidFill>
              </a:rPr>
              <a:t>. 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</a:rPr>
              <a:t>Bases de la </a:t>
            </a:r>
            <a:r>
              <a:rPr lang="en-US" sz="2400" dirty="0" err="1">
                <a:solidFill>
                  <a:prstClr val="black"/>
                </a:solidFill>
              </a:rPr>
              <a:t>clasificación</a:t>
            </a:r>
            <a:endParaRPr lang="es-ES" sz="2400" dirty="0">
              <a:solidFill>
                <a:prstClr val="black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524000" y="2143116"/>
            <a:ext cx="27146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Exposición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ósea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4524364" y="2285992"/>
            <a:ext cx="264320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Colocación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7596198" y="2071678"/>
            <a:ext cx="292895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Tratamiento</a:t>
            </a:r>
            <a:r>
              <a:rPr lang="en-US" dirty="0">
                <a:solidFill>
                  <a:prstClr val="black"/>
                </a:solidFill>
              </a:rPr>
              <a:t> de la </a:t>
            </a:r>
            <a:r>
              <a:rPr lang="en-US" dirty="0" err="1">
                <a:solidFill>
                  <a:prstClr val="black"/>
                </a:solidFill>
              </a:rPr>
              <a:t>papila</a:t>
            </a:r>
            <a:endParaRPr lang="es-ES" dirty="0">
              <a:solidFill>
                <a:prstClr val="black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rot="10800000" flipV="1">
            <a:off x="3167042" y="1428736"/>
            <a:ext cx="1071570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>
            <a:off x="6061075" y="1892289"/>
            <a:ext cx="35719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7953388" y="1357298"/>
            <a:ext cx="928694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errar llave"/>
          <p:cNvSpPr/>
          <p:nvPr/>
        </p:nvSpPr>
        <p:spPr>
          <a:xfrm rot="16200000" flipH="1">
            <a:off x="5959410" y="-649252"/>
            <a:ext cx="487494" cy="39290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rot="16200000" flipH="1">
            <a:off x="6488909" y="3321843"/>
            <a:ext cx="571504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16200000" flipH="1">
            <a:off x="3024166" y="3429000"/>
            <a:ext cx="857256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>
            <a:off x="1916877" y="3321843"/>
            <a:ext cx="857256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5400000">
            <a:off x="5310182" y="3429000"/>
            <a:ext cx="571504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8560611" y="3464719"/>
            <a:ext cx="714380" cy="2143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16200000" flipH="1">
            <a:off x="9489305" y="3393281"/>
            <a:ext cx="785818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Rectángulo redondeado"/>
          <p:cNvSpPr/>
          <p:nvPr/>
        </p:nvSpPr>
        <p:spPr>
          <a:xfrm>
            <a:off x="1738282" y="4071942"/>
            <a:ext cx="1143008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Espesor</a:t>
            </a:r>
            <a:r>
              <a:rPr lang="en-US" sz="1200" dirty="0">
                <a:solidFill>
                  <a:srgbClr val="FF0000"/>
                </a:solidFill>
              </a:rPr>
              <a:t> total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8167702" y="4000504"/>
            <a:ext cx="1143008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Común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666844" y="4714884"/>
            <a:ext cx="1285884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prstClr val="black"/>
                </a:solidFill>
              </a:rPr>
              <a:t>Muco</a:t>
            </a:r>
            <a:r>
              <a:rPr lang="en-US" sz="1200" dirty="0">
                <a:solidFill>
                  <a:prstClr val="black"/>
                </a:solidFill>
              </a:rPr>
              <a:t>-</a:t>
            </a:r>
          </a:p>
          <a:p>
            <a:pPr algn="ctr"/>
            <a:r>
              <a:rPr lang="en-US" sz="1200" dirty="0" err="1">
                <a:solidFill>
                  <a:prstClr val="black"/>
                </a:solidFill>
              </a:rPr>
              <a:t>perióstico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3024166" y="4714884"/>
            <a:ext cx="1285884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prstClr val="black"/>
                </a:solidFill>
              </a:rPr>
              <a:t>Mucoso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31" name="30 Flecha a la derecha con bandas"/>
          <p:cNvSpPr/>
          <p:nvPr/>
        </p:nvSpPr>
        <p:spPr>
          <a:xfrm rot="5400000">
            <a:off x="2052036" y="5258386"/>
            <a:ext cx="571504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2" name="31 Flecha a la derecha con bandas"/>
          <p:cNvSpPr/>
          <p:nvPr/>
        </p:nvSpPr>
        <p:spPr>
          <a:xfrm rot="5400000">
            <a:off x="3337920" y="5258386"/>
            <a:ext cx="571504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738283" y="5929331"/>
            <a:ext cx="1002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Total </a:t>
            </a:r>
            <a:r>
              <a:rPr lang="en-US" sz="1200" dirty="0" err="1">
                <a:solidFill>
                  <a:prstClr val="black"/>
                </a:solidFill>
              </a:rPr>
              <a:t>acceso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y  </a:t>
            </a:r>
            <a:r>
              <a:rPr lang="en-US" sz="1200" dirty="0" err="1">
                <a:solidFill>
                  <a:prstClr val="black"/>
                </a:solidFill>
              </a:rPr>
              <a:t>actuación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r>
              <a:rPr lang="en-US" sz="1200" dirty="0" err="1">
                <a:solidFill>
                  <a:prstClr val="black"/>
                </a:solidFill>
              </a:rPr>
              <a:t>sobre</a:t>
            </a:r>
            <a:r>
              <a:rPr lang="en-US" sz="1200" dirty="0">
                <a:solidFill>
                  <a:prstClr val="black"/>
                </a:solidFill>
              </a:rPr>
              <a:t> el </a:t>
            </a:r>
          </a:p>
          <a:p>
            <a:r>
              <a:rPr lang="en-US" sz="1200" dirty="0" err="1">
                <a:solidFill>
                  <a:prstClr val="black"/>
                </a:solidFill>
              </a:rPr>
              <a:t>hueso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952860" y="5143513"/>
            <a:ext cx="2000264" cy="43088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prstClr val="white"/>
                </a:solidFill>
              </a:rPr>
              <a:t>Hueso</a:t>
            </a:r>
            <a:r>
              <a:rPr lang="en-US" sz="1100" dirty="0">
                <a:solidFill>
                  <a:prstClr val="white"/>
                </a:solidFill>
              </a:rPr>
              <a:t> </a:t>
            </a:r>
            <a:r>
              <a:rPr lang="en-US" sz="1100" dirty="0" err="1">
                <a:solidFill>
                  <a:prstClr val="white"/>
                </a:solidFill>
              </a:rPr>
              <a:t>cubierto</a:t>
            </a:r>
            <a:r>
              <a:rPr lang="en-US" sz="1100" dirty="0">
                <a:solidFill>
                  <a:prstClr val="white"/>
                </a:solidFill>
              </a:rPr>
              <a:t> </a:t>
            </a:r>
            <a:r>
              <a:rPr lang="en-US" sz="1100" dirty="0" err="1">
                <a:solidFill>
                  <a:prstClr val="white"/>
                </a:solidFill>
              </a:rPr>
              <a:t>por</a:t>
            </a:r>
            <a:r>
              <a:rPr lang="en-US" sz="1100" dirty="0">
                <a:solidFill>
                  <a:prstClr val="white"/>
                </a:solidFill>
              </a:rPr>
              <a:t> t. </a:t>
            </a:r>
            <a:r>
              <a:rPr lang="en-US" sz="1100" dirty="0" err="1">
                <a:solidFill>
                  <a:prstClr val="white"/>
                </a:solidFill>
              </a:rPr>
              <a:t>conectivo</a:t>
            </a:r>
            <a:r>
              <a:rPr lang="en-US" sz="1100" dirty="0">
                <a:solidFill>
                  <a:prstClr val="white"/>
                </a:solidFill>
              </a:rPr>
              <a:t>, </a:t>
            </a:r>
            <a:r>
              <a:rPr lang="en-US" sz="1100" dirty="0" err="1">
                <a:solidFill>
                  <a:prstClr val="white"/>
                </a:solidFill>
              </a:rPr>
              <a:t>incluyendo</a:t>
            </a:r>
            <a:r>
              <a:rPr lang="en-US" sz="1100" dirty="0">
                <a:solidFill>
                  <a:prstClr val="white"/>
                </a:solidFill>
              </a:rPr>
              <a:t> </a:t>
            </a:r>
            <a:r>
              <a:rPr lang="en-US" sz="1100" dirty="0" err="1">
                <a:solidFill>
                  <a:prstClr val="white"/>
                </a:solidFill>
              </a:rPr>
              <a:t>periostio</a:t>
            </a:r>
            <a:endParaRPr lang="es-ES" sz="1100" dirty="0">
              <a:solidFill>
                <a:prstClr val="white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309919" y="6000768"/>
            <a:ext cx="1758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No se </a:t>
            </a:r>
            <a:r>
              <a:rPr lang="en-US" sz="1100" dirty="0" err="1">
                <a:solidFill>
                  <a:prstClr val="black"/>
                </a:solidFill>
              </a:rPr>
              <a:t>desea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exponer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hueso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4381488" y="3929066"/>
            <a:ext cx="1928826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No </a:t>
            </a:r>
            <a:r>
              <a:rPr lang="en-US" sz="1200" dirty="0" err="1">
                <a:solidFill>
                  <a:srgbClr val="FF0000"/>
                </a:solidFill>
              </a:rPr>
              <a:t>desplazado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en-US" sz="1200" dirty="0" err="1">
                <a:solidFill>
                  <a:prstClr val="black"/>
                </a:solidFill>
              </a:rPr>
              <a:t>Posición</a:t>
            </a:r>
            <a:r>
              <a:rPr lang="en-US" sz="1200" dirty="0">
                <a:solidFill>
                  <a:prstClr val="black"/>
                </a:solidFill>
              </a:rPr>
              <a:t> original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6167438" y="3929066"/>
            <a:ext cx="1928826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Desplazado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prstClr val="black"/>
                </a:solidFill>
              </a:rPr>
              <a:t>Coronario</a:t>
            </a:r>
            <a:r>
              <a:rPr lang="en-US" sz="1200" dirty="0">
                <a:solidFill>
                  <a:prstClr val="black"/>
                </a:solidFill>
              </a:rPr>
              <a:t>, apical, lateral)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6096000" y="4929199"/>
            <a:ext cx="1417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Pueden</a:t>
            </a:r>
            <a:r>
              <a:rPr lang="en-US" sz="1100" dirty="0">
                <a:solidFill>
                  <a:prstClr val="black"/>
                </a:solidFill>
              </a:rPr>
              <a:t> ser de ET o</a:t>
            </a:r>
          </a:p>
          <a:p>
            <a:r>
              <a:rPr lang="en-US" sz="1100" dirty="0">
                <a:solidFill>
                  <a:prstClr val="black"/>
                </a:solidFill>
              </a:rPr>
              <a:t> EP, </a:t>
            </a:r>
            <a:r>
              <a:rPr lang="en-US" sz="1100" dirty="0" err="1">
                <a:solidFill>
                  <a:prstClr val="black"/>
                </a:solidFill>
              </a:rPr>
              <a:t>pero</a:t>
            </a:r>
            <a:r>
              <a:rPr lang="en-US" sz="1100" dirty="0">
                <a:solidFill>
                  <a:prstClr val="black"/>
                </a:solidFill>
              </a:rPr>
              <a:t> a </a:t>
            </a:r>
            <a:r>
              <a:rPr lang="en-US" sz="1100" dirty="0" err="1">
                <a:solidFill>
                  <a:prstClr val="black"/>
                </a:solidFill>
              </a:rPr>
              <a:t>estos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r>
              <a:rPr lang="en-US" sz="1100" dirty="0">
                <a:solidFill>
                  <a:prstClr val="black"/>
                </a:solidFill>
              </a:rPr>
              <a:t>hay </a:t>
            </a:r>
            <a:r>
              <a:rPr lang="en-US" sz="1100" dirty="0" err="1">
                <a:solidFill>
                  <a:prstClr val="black"/>
                </a:solidFill>
              </a:rPr>
              <a:t>que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desinsertarle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 la </a:t>
            </a:r>
            <a:r>
              <a:rPr lang="en-US" sz="1100" dirty="0" err="1">
                <a:solidFill>
                  <a:prstClr val="black"/>
                </a:solidFill>
              </a:rPr>
              <a:t>encía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adherida</a:t>
            </a:r>
            <a:endParaRPr lang="es-ES" sz="1100" dirty="0">
              <a:solidFill>
                <a:prstClr val="black"/>
              </a:solidFill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9382148" y="4000504"/>
            <a:ext cx="1143008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Preservación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3024166" y="4071942"/>
            <a:ext cx="1143008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Espesor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parcial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8239141" y="4643447"/>
            <a:ext cx="7922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Separa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dirty="0" err="1">
                <a:solidFill>
                  <a:prstClr val="black"/>
                </a:solidFill>
              </a:rPr>
              <a:t>colgajo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r>
              <a:rPr lang="en-US" sz="1100" dirty="0">
                <a:solidFill>
                  <a:prstClr val="black"/>
                </a:solidFill>
              </a:rPr>
              <a:t>vestibular-</a:t>
            </a:r>
          </a:p>
          <a:p>
            <a:r>
              <a:rPr lang="en-US" sz="1100" dirty="0">
                <a:solidFill>
                  <a:prstClr val="black"/>
                </a:solidFill>
              </a:rPr>
              <a:t>lingual</a:t>
            </a:r>
            <a:endParaRPr lang="es-ES" sz="1100" dirty="0">
              <a:solidFill>
                <a:prstClr val="black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9382149" y="4643446"/>
            <a:ext cx="8963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Totalidad</a:t>
            </a:r>
            <a:r>
              <a:rPr lang="en-US" sz="1100" dirty="0">
                <a:solidFill>
                  <a:prstClr val="black"/>
                </a:solidFill>
              </a:rPr>
              <a:t> de</a:t>
            </a:r>
          </a:p>
          <a:p>
            <a:r>
              <a:rPr lang="en-US" sz="1100" dirty="0">
                <a:solidFill>
                  <a:prstClr val="black"/>
                </a:solidFill>
              </a:rPr>
              <a:t>la </a:t>
            </a:r>
            <a:r>
              <a:rPr lang="en-US" sz="1100" dirty="0" err="1">
                <a:solidFill>
                  <a:prstClr val="black"/>
                </a:solidFill>
              </a:rPr>
              <a:t>papila</a:t>
            </a:r>
            <a:r>
              <a:rPr lang="en-US" sz="1100" dirty="0">
                <a:solidFill>
                  <a:prstClr val="black"/>
                </a:solidFill>
              </a:rPr>
              <a:t> en</a:t>
            </a:r>
          </a:p>
          <a:p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uno</a:t>
            </a:r>
            <a:r>
              <a:rPr lang="en-US" sz="1100" dirty="0">
                <a:solidFill>
                  <a:prstClr val="black"/>
                </a:solidFill>
              </a:rPr>
              <a:t> de los</a:t>
            </a:r>
          </a:p>
          <a:p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colgajos</a:t>
            </a:r>
            <a:r>
              <a:rPr lang="en-US" sz="1100" dirty="0">
                <a:solidFill>
                  <a:prstClr val="black"/>
                </a:solidFill>
              </a:rPr>
              <a:t>.</a:t>
            </a:r>
          </a:p>
          <a:p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Incisiones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crevicular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 y horizontal</a:t>
            </a:r>
          </a:p>
          <a:p>
            <a:r>
              <a:rPr lang="en-US" sz="1100" dirty="0">
                <a:solidFill>
                  <a:prstClr val="black"/>
                </a:solidFill>
              </a:rPr>
              <a:t> en la base</a:t>
            </a:r>
            <a:endParaRPr lang="es-E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Incisiones</a:t>
            </a:r>
            <a:endParaRPr lang="es-ES" dirty="0"/>
          </a:p>
        </p:txBody>
      </p:sp>
      <p:cxnSp>
        <p:nvCxnSpPr>
          <p:cNvPr id="5" name="4 Conector recto de flecha"/>
          <p:cNvCxnSpPr/>
          <p:nvPr/>
        </p:nvCxnSpPr>
        <p:spPr>
          <a:xfrm rot="10800000" flipV="1">
            <a:off x="3524232" y="1142984"/>
            <a:ext cx="714380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7667636" y="1142984"/>
            <a:ext cx="642942" cy="5000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2024034" y="1785926"/>
            <a:ext cx="285752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HORIZONTALES</a:t>
            </a:r>
            <a:endParaRPr lang="es-ES" b="1" dirty="0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953256" y="1714488"/>
            <a:ext cx="328614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VERTICALES</a:t>
            </a:r>
            <a:endParaRPr lang="es-ES" b="1" dirty="0">
              <a:solidFill>
                <a:prstClr val="white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095472" y="2285992"/>
            <a:ext cx="17752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 lo largo del </a:t>
            </a:r>
            <a:r>
              <a:rPr lang="en-US" sz="1400" dirty="0" err="1">
                <a:solidFill>
                  <a:prstClr val="black"/>
                </a:solidFill>
              </a:rPr>
              <a:t>margen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prstClr val="black"/>
                </a:solidFill>
              </a:rPr>
              <a:t>en </a:t>
            </a:r>
            <a:r>
              <a:rPr lang="en-US" sz="1400" dirty="0" err="1">
                <a:solidFill>
                  <a:prstClr val="black"/>
                </a:solidFill>
              </a:rPr>
              <a:t>dirección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 err="1">
                <a:solidFill>
                  <a:prstClr val="black"/>
                </a:solidFill>
              </a:rPr>
              <a:t>mesial</a:t>
            </a:r>
            <a:r>
              <a:rPr lang="en-US" sz="1400" dirty="0">
                <a:solidFill>
                  <a:prstClr val="black"/>
                </a:solidFill>
              </a:rPr>
              <a:t>/</a:t>
            </a:r>
          </a:p>
          <a:p>
            <a:r>
              <a:rPr lang="en-US" sz="1400" dirty="0">
                <a:solidFill>
                  <a:prstClr val="black"/>
                </a:solidFill>
              </a:rPr>
              <a:t>distal </a:t>
            </a:r>
            <a:endParaRPr lang="es-ES" sz="1400" dirty="0">
              <a:solidFill>
                <a:prstClr val="black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rot="16200000" flipH="1">
            <a:off x="4060017" y="3178967"/>
            <a:ext cx="7143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0800000" flipV="1">
            <a:off x="2309786" y="3143248"/>
            <a:ext cx="714380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1666844" y="3786190"/>
            <a:ext cx="171451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1era: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</a:rPr>
              <a:t>A </a:t>
            </a:r>
            <a:r>
              <a:rPr lang="en-US" sz="1600" dirty="0" err="1">
                <a:solidFill>
                  <a:prstClr val="black"/>
                </a:solidFill>
              </a:rPr>
              <a:t>bisel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interno</a:t>
            </a:r>
            <a:endParaRPr lang="es-ES" sz="1600" dirty="0">
              <a:solidFill>
                <a:prstClr val="black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3524232" y="3714752"/>
            <a:ext cx="171451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2da:</a:t>
            </a:r>
          </a:p>
          <a:p>
            <a:pPr algn="ctr"/>
            <a:r>
              <a:rPr lang="en-US" sz="1600" dirty="0" err="1">
                <a:solidFill>
                  <a:prstClr val="black"/>
                </a:solidFill>
              </a:rPr>
              <a:t>Crevicular</a:t>
            </a:r>
            <a:endParaRPr lang="es-ES" sz="1600" dirty="0">
              <a:solidFill>
                <a:prstClr val="black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524000" y="4429132"/>
            <a:ext cx="126829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Es el </a:t>
            </a:r>
            <a:r>
              <a:rPr lang="en-US" sz="1100" dirty="0" err="1">
                <a:solidFill>
                  <a:prstClr val="black"/>
                </a:solidFill>
              </a:rPr>
              <a:t>corte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FF0000"/>
                </a:solidFill>
              </a:rPr>
              <a:t>a </a:t>
            </a:r>
            <a:r>
              <a:rPr lang="en-US" sz="1100" dirty="0" err="1">
                <a:solidFill>
                  <a:srgbClr val="FF0000"/>
                </a:solidFill>
              </a:rPr>
              <a:t>partir</a:t>
            </a:r>
            <a:endParaRPr lang="en-US" sz="1100" dirty="0">
              <a:solidFill>
                <a:srgbClr val="FF0000"/>
              </a:solidFill>
            </a:endParaRPr>
          </a:p>
          <a:p>
            <a:r>
              <a:rPr lang="en-US" sz="1100" dirty="0">
                <a:solidFill>
                  <a:srgbClr val="FF0000"/>
                </a:solidFill>
              </a:rPr>
              <a:t> del </a:t>
            </a:r>
            <a:r>
              <a:rPr lang="en-US" sz="1100" dirty="0" err="1">
                <a:solidFill>
                  <a:srgbClr val="FF0000"/>
                </a:solidFill>
              </a:rPr>
              <a:t>cual</a:t>
            </a:r>
            <a:r>
              <a:rPr lang="en-US" sz="1100" dirty="0">
                <a:solidFill>
                  <a:srgbClr val="FF0000"/>
                </a:solidFill>
              </a:rPr>
              <a:t> se </a:t>
            </a:r>
            <a:r>
              <a:rPr lang="en-US" sz="1100" dirty="0" err="1">
                <a:solidFill>
                  <a:srgbClr val="FF0000"/>
                </a:solidFill>
              </a:rPr>
              <a:t>levanta</a:t>
            </a:r>
            <a:endParaRPr lang="en-US" sz="1100" dirty="0">
              <a:solidFill>
                <a:srgbClr val="FF0000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 el </a:t>
            </a:r>
            <a:r>
              <a:rPr lang="en-US" sz="1100" dirty="0" err="1">
                <a:solidFill>
                  <a:prstClr val="black"/>
                </a:solidFill>
              </a:rPr>
              <a:t>colgajo</a:t>
            </a:r>
            <a:endParaRPr lang="es-ES" sz="1100" dirty="0">
              <a:solidFill>
                <a:prstClr val="black"/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666844" y="5143512"/>
            <a:ext cx="1714512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prstClr val="black"/>
                </a:solidFill>
              </a:rPr>
              <a:t>Una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distancia</a:t>
            </a:r>
            <a:r>
              <a:rPr lang="en-US" sz="1400" dirty="0">
                <a:solidFill>
                  <a:prstClr val="black"/>
                </a:solidFill>
              </a:rPr>
              <a:t> del </a:t>
            </a:r>
            <a:r>
              <a:rPr lang="en-US" sz="1400" dirty="0" err="1">
                <a:solidFill>
                  <a:prstClr val="black"/>
                </a:solidFill>
              </a:rPr>
              <a:t>margen</a:t>
            </a:r>
            <a:r>
              <a:rPr lang="en-US" sz="1400" dirty="0">
                <a:solidFill>
                  <a:prstClr val="black"/>
                </a:solidFill>
              </a:rPr>
              <a:t>, </a:t>
            </a:r>
            <a:r>
              <a:rPr lang="en-US" sz="1400" dirty="0" err="1">
                <a:solidFill>
                  <a:prstClr val="black"/>
                </a:solidFill>
              </a:rPr>
              <a:t>hacia</a:t>
            </a:r>
            <a:r>
              <a:rPr lang="en-US" sz="1400" dirty="0">
                <a:solidFill>
                  <a:prstClr val="black"/>
                </a:solidFill>
              </a:rPr>
              <a:t> la </a:t>
            </a:r>
            <a:r>
              <a:rPr lang="en-US" sz="1400" dirty="0" err="1">
                <a:solidFill>
                  <a:prstClr val="black"/>
                </a:solidFill>
              </a:rPr>
              <a:t>cresta</a:t>
            </a:r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3595670" y="4357694"/>
            <a:ext cx="1714512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Del </a:t>
            </a:r>
            <a:r>
              <a:rPr lang="en-US" sz="1400" dirty="0" err="1">
                <a:solidFill>
                  <a:prstClr val="black"/>
                </a:solidFill>
              </a:rPr>
              <a:t>fondo</a:t>
            </a:r>
            <a:r>
              <a:rPr lang="en-US" sz="1400" dirty="0">
                <a:solidFill>
                  <a:prstClr val="black"/>
                </a:solidFill>
              </a:rPr>
              <a:t> de la </a:t>
            </a:r>
            <a:r>
              <a:rPr lang="en-US" sz="1400" dirty="0" err="1">
                <a:solidFill>
                  <a:prstClr val="black"/>
                </a:solidFill>
              </a:rPr>
              <a:t>bolsa</a:t>
            </a:r>
            <a:r>
              <a:rPr lang="en-US" sz="1400" dirty="0">
                <a:solidFill>
                  <a:prstClr val="black"/>
                </a:solidFill>
              </a:rPr>
              <a:t>, </a:t>
            </a:r>
            <a:r>
              <a:rPr lang="en-US" sz="1400" dirty="0" err="1">
                <a:solidFill>
                  <a:prstClr val="black"/>
                </a:solidFill>
              </a:rPr>
              <a:t>hasta</a:t>
            </a:r>
            <a:r>
              <a:rPr lang="en-US" sz="1400" dirty="0">
                <a:solidFill>
                  <a:prstClr val="black"/>
                </a:solidFill>
              </a:rPr>
              <a:t> el </a:t>
            </a:r>
            <a:r>
              <a:rPr lang="en-US" sz="1400" dirty="0" err="1">
                <a:solidFill>
                  <a:prstClr val="black"/>
                </a:solidFill>
              </a:rPr>
              <a:t>margen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óseo</a:t>
            </a:r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5381620" y="3714752"/>
            <a:ext cx="171451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3era:Inter</a:t>
            </a:r>
          </a:p>
          <a:p>
            <a:pPr algn="ctr"/>
            <a:r>
              <a:rPr lang="en-US" sz="1600" dirty="0" err="1">
                <a:solidFill>
                  <a:prstClr val="black"/>
                </a:solidFill>
              </a:rPr>
              <a:t>dentaria</a:t>
            </a:r>
            <a:endParaRPr lang="es-ES" sz="1600" dirty="0">
              <a:solidFill>
                <a:prstClr val="black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5453058" y="4357694"/>
            <a:ext cx="1714512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Se </a:t>
            </a:r>
            <a:r>
              <a:rPr lang="en-US" sz="1400" dirty="0" err="1">
                <a:solidFill>
                  <a:prstClr val="black"/>
                </a:solidFill>
              </a:rPr>
              <a:t>hace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una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vez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levantado</a:t>
            </a:r>
            <a:r>
              <a:rPr lang="en-US" sz="1400" dirty="0">
                <a:solidFill>
                  <a:prstClr val="black"/>
                </a:solidFill>
              </a:rPr>
              <a:t> el </a:t>
            </a:r>
            <a:r>
              <a:rPr lang="en-US" sz="1400" dirty="0" err="1">
                <a:solidFill>
                  <a:prstClr val="black"/>
                </a:solidFill>
              </a:rPr>
              <a:t>colgajo</a:t>
            </a:r>
            <a:endParaRPr lang="es-ES" sz="1400" dirty="0">
              <a:solidFill>
                <a:prstClr val="black"/>
              </a:solidFill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 rot="16200000" flipH="1">
            <a:off x="4845835" y="2678901"/>
            <a:ext cx="642942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6310314" y="2071678"/>
            <a:ext cx="127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Liberadoras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7524760" y="2428868"/>
            <a:ext cx="2714644" cy="27860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Se </a:t>
            </a:r>
            <a:r>
              <a:rPr lang="en-US" sz="1200" dirty="0" err="1">
                <a:solidFill>
                  <a:prstClr val="black"/>
                </a:solidFill>
              </a:rPr>
              <a:t>realizan</a:t>
            </a:r>
            <a:r>
              <a:rPr lang="en-US" sz="1200" dirty="0">
                <a:solidFill>
                  <a:prstClr val="black"/>
                </a:solidFill>
              </a:rPr>
              <a:t> a </a:t>
            </a:r>
            <a:r>
              <a:rPr lang="en-US" sz="1200" dirty="0" err="1">
                <a:solidFill>
                  <a:prstClr val="black"/>
                </a:solidFill>
              </a:rPr>
              <a:t>uno</a:t>
            </a:r>
            <a:r>
              <a:rPr lang="en-US" sz="1200" dirty="0">
                <a:solidFill>
                  <a:prstClr val="black"/>
                </a:solidFill>
              </a:rPr>
              <a:t> o a ambos </a:t>
            </a:r>
            <a:r>
              <a:rPr lang="en-US" sz="1200" dirty="0" err="1">
                <a:solidFill>
                  <a:prstClr val="black"/>
                </a:solidFill>
              </a:rPr>
              <a:t>extremos</a:t>
            </a:r>
            <a:r>
              <a:rPr lang="en-US" sz="1200" dirty="0">
                <a:solidFill>
                  <a:prstClr val="black"/>
                </a:solidFill>
              </a:rPr>
              <a:t> de los </a:t>
            </a:r>
            <a:r>
              <a:rPr lang="en-US" sz="1200" dirty="0" err="1">
                <a:solidFill>
                  <a:prstClr val="black"/>
                </a:solidFill>
              </a:rPr>
              <a:t>cortes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horizontales</a:t>
            </a:r>
            <a:endParaRPr lang="en-US" sz="1200" dirty="0">
              <a:solidFill>
                <a:prstClr val="black"/>
              </a:solidFill>
            </a:endParaRPr>
          </a:p>
          <a:p>
            <a:pPr algn="just"/>
            <a:r>
              <a:rPr lang="en-US" sz="1200" dirty="0" err="1">
                <a:solidFill>
                  <a:prstClr val="black"/>
                </a:solidFill>
              </a:rPr>
              <a:t>Generalmente</a:t>
            </a:r>
            <a:r>
              <a:rPr lang="en-US" sz="1200" dirty="0">
                <a:solidFill>
                  <a:prstClr val="black"/>
                </a:solidFill>
              </a:rPr>
              <a:t> no se </a:t>
            </a:r>
            <a:r>
              <a:rPr lang="en-US" sz="1200" dirty="0" err="1">
                <a:solidFill>
                  <a:prstClr val="black"/>
                </a:solidFill>
              </a:rPr>
              <a:t>realizan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por</a:t>
            </a:r>
            <a:r>
              <a:rPr lang="en-US" sz="1200" dirty="0">
                <a:solidFill>
                  <a:prstClr val="black"/>
                </a:solidFill>
              </a:rPr>
              <a:t> lingual</a:t>
            </a:r>
          </a:p>
          <a:p>
            <a:pPr algn="just"/>
            <a:r>
              <a:rPr lang="en-US" sz="1200" dirty="0" err="1">
                <a:solidFill>
                  <a:prstClr val="black"/>
                </a:solidFill>
              </a:rPr>
              <a:t>Nunca</a:t>
            </a:r>
            <a:r>
              <a:rPr lang="en-US" sz="1200" dirty="0">
                <a:solidFill>
                  <a:prstClr val="black"/>
                </a:solidFill>
              </a:rPr>
              <a:t> se </a:t>
            </a:r>
            <a:r>
              <a:rPr lang="en-US" sz="1200" dirty="0" err="1">
                <a:solidFill>
                  <a:prstClr val="black"/>
                </a:solidFill>
              </a:rPr>
              <a:t>hacen</a:t>
            </a:r>
            <a:r>
              <a:rPr lang="en-US" sz="1200" dirty="0">
                <a:solidFill>
                  <a:prstClr val="black"/>
                </a:solidFill>
              </a:rPr>
              <a:t> en el </a:t>
            </a:r>
            <a:r>
              <a:rPr lang="en-US" sz="1200" dirty="0" err="1">
                <a:solidFill>
                  <a:prstClr val="black"/>
                </a:solidFill>
              </a:rPr>
              <a:t>centro</a:t>
            </a:r>
            <a:r>
              <a:rPr lang="en-US" sz="1200" dirty="0">
                <a:solidFill>
                  <a:prstClr val="black"/>
                </a:solidFill>
              </a:rPr>
              <a:t> de </a:t>
            </a:r>
            <a:r>
              <a:rPr lang="en-US" sz="1200" dirty="0" err="1">
                <a:solidFill>
                  <a:prstClr val="black"/>
                </a:solidFill>
              </a:rPr>
              <a:t>una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papila</a:t>
            </a:r>
            <a:r>
              <a:rPr lang="en-US" sz="1200" dirty="0">
                <a:solidFill>
                  <a:prstClr val="black"/>
                </a:solidFill>
              </a:rPr>
              <a:t>  o </a:t>
            </a:r>
            <a:r>
              <a:rPr lang="en-US" sz="1200" dirty="0" err="1">
                <a:solidFill>
                  <a:prstClr val="black"/>
                </a:solidFill>
              </a:rPr>
              <a:t>sobre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una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superficie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radicular</a:t>
            </a:r>
            <a:r>
              <a:rPr lang="en-US" sz="1200" dirty="0">
                <a:solidFill>
                  <a:prstClr val="black"/>
                </a:solidFill>
              </a:rPr>
              <a:t>. Se </a:t>
            </a:r>
            <a:r>
              <a:rPr lang="en-US" sz="1200" dirty="0" err="1">
                <a:solidFill>
                  <a:prstClr val="black"/>
                </a:solidFill>
              </a:rPr>
              <a:t>incinde</a:t>
            </a:r>
            <a:r>
              <a:rPr lang="en-US" sz="1200" dirty="0">
                <a:solidFill>
                  <a:prstClr val="black"/>
                </a:solidFill>
              </a:rPr>
              <a:t> en </a:t>
            </a:r>
            <a:r>
              <a:rPr lang="en-US" sz="1200" dirty="0" err="1">
                <a:solidFill>
                  <a:prstClr val="black"/>
                </a:solidFill>
              </a:rPr>
              <a:t>las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aristas</a:t>
            </a:r>
            <a:r>
              <a:rPr lang="en-US" sz="1200" dirty="0">
                <a:solidFill>
                  <a:prstClr val="black"/>
                </a:solidFill>
              </a:rPr>
              <a:t> del </a:t>
            </a:r>
            <a:r>
              <a:rPr lang="en-US" sz="1200" dirty="0" err="1">
                <a:solidFill>
                  <a:prstClr val="black"/>
                </a:solidFill>
              </a:rPr>
              <a:t>diente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para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incluir</a:t>
            </a:r>
            <a:r>
              <a:rPr lang="en-US" sz="1200" dirty="0">
                <a:solidFill>
                  <a:prstClr val="black"/>
                </a:solidFill>
              </a:rPr>
              <a:t> la </a:t>
            </a:r>
            <a:r>
              <a:rPr lang="en-US" sz="1200" dirty="0" err="1">
                <a:solidFill>
                  <a:prstClr val="black"/>
                </a:solidFill>
              </a:rPr>
              <a:t>papila</a:t>
            </a:r>
            <a:r>
              <a:rPr lang="en-US" sz="1200" dirty="0">
                <a:solidFill>
                  <a:prstClr val="black"/>
                </a:solidFill>
              </a:rPr>
              <a:t>  o </a:t>
            </a:r>
            <a:r>
              <a:rPr lang="en-US" sz="1200" dirty="0" err="1">
                <a:solidFill>
                  <a:prstClr val="black"/>
                </a:solidFill>
              </a:rPr>
              <a:t>excluirla</a:t>
            </a:r>
            <a:endParaRPr lang="es-ES" sz="1200" dirty="0">
              <a:solidFill>
                <a:prstClr val="black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b="28924"/>
          <a:stretch>
            <a:fillRect/>
          </a:stretch>
        </p:blipFill>
        <p:spPr bwMode="auto">
          <a:xfrm>
            <a:off x="7667636" y="5357827"/>
            <a:ext cx="2681288" cy="122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/>
          <a:srcRect r="71304" b="30000"/>
          <a:stretch>
            <a:fillRect/>
          </a:stretch>
        </p:blipFill>
        <p:spPr bwMode="auto">
          <a:xfrm>
            <a:off x="1524001" y="2643182"/>
            <a:ext cx="636435" cy="136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/>
          <a:srcRect l="37815" r="38140" b="32911"/>
          <a:stretch>
            <a:fillRect/>
          </a:stretch>
        </p:blipFill>
        <p:spPr bwMode="auto">
          <a:xfrm>
            <a:off x="3595670" y="2857496"/>
            <a:ext cx="50006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/>
          <a:srcRect l="68907" b="32911"/>
          <a:stretch>
            <a:fillRect/>
          </a:stretch>
        </p:blipFill>
        <p:spPr bwMode="auto">
          <a:xfrm>
            <a:off x="5738810" y="2786058"/>
            <a:ext cx="50006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18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err="1"/>
              <a:t>Todo</a:t>
            </a:r>
            <a:r>
              <a:rPr lang="en-US" sz="1600" dirty="0"/>
              <a:t> </a:t>
            </a:r>
            <a:r>
              <a:rPr lang="en-US" sz="1600" dirty="0" err="1"/>
              <a:t>esto</a:t>
            </a:r>
            <a:r>
              <a:rPr lang="en-US" sz="1600" dirty="0"/>
              <a:t> se </a:t>
            </a:r>
            <a:r>
              <a:rPr lang="en-US" sz="1600" dirty="0" err="1"/>
              <a:t>combina</a:t>
            </a:r>
            <a:r>
              <a:rPr lang="en-US" sz="1600" dirty="0"/>
              <a:t> </a:t>
            </a:r>
            <a:r>
              <a:rPr lang="en-US" sz="1600" dirty="0" err="1"/>
              <a:t>dando</a:t>
            </a:r>
            <a:r>
              <a:rPr lang="en-US" sz="1600" dirty="0"/>
              <a:t> </a:t>
            </a:r>
            <a:r>
              <a:rPr lang="en-US" sz="1600" dirty="0" err="1"/>
              <a:t>lugar</a:t>
            </a:r>
            <a:r>
              <a:rPr lang="en-US" sz="1600" dirty="0"/>
              <a:t> a </a:t>
            </a:r>
            <a:r>
              <a:rPr lang="en-US" sz="1600" dirty="0" err="1"/>
              <a:t>diferentes</a:t>
            </a:r>
            <a:r>
              <a:rPr lang="en-US" sz="1600" dirty="0"/>
              <a:t> </a:t>
            </a:r>
            <a:r>
              <a:rPr lang="en-US" sz="1600" dirty="0" err="1"/>
              <a:t>técnicas</a:t>
            </a:r>
            <a:r>
              <a:rPr lang="en-US" sz="1600" dirty="0"/>
              <a:t>,  </a:t>
            </a:r>
            <a:r>
              <a:rPr lang="en-US" sz="1600" dirty="0" err="1"/>
              <a:t>todo</a:t>
            </a:r>
            <a:r>
              <a:rPr lang="en-US" sz="1600" dirty="0"/>
              <a:t> </a:t>
            </a:r>
            <a:r>
              <a:rPr lang="en-US" sz="1600" dirty="0" err="1"/>
              <a:t>depende</a:t>
            </a:r>
            <a:r>
              <a:rPr lang="en-US" sz="1600" dirty="0"/>
              <a:t>  de </a:t>
            </a:r>
            <a:r>
              <a:rPr lang="en-US" sz="1600" dirty="0" err="1"/>
              <a:t>algunos</a:t>
            </a:r>
            <a:r>
              <a:rPr lang="en-US" sz="1600" dirty="0"/>
              <a:t> </a:t>
            </a:r>
            <a:r>
              <a:rPr lang="en-US" sz="1600" dirty="0" err="1"/>
              <a:t>aspectos</a:t>
            </a:r>
            <a:r>
              <a:rPr lang="en-US" sz="1600" dirty="0"/>
              <a:t> tales </a:t>
            </a:r>
            <a:r>
              <a:rPr lang="en-US" sz="1600" dirty="0" err="1"/>
              <a:t>como</a:t>
            </a:r>
            <a:r>
              <a:rPr lang="en-US" sz="1600" dirty="0"/>
              <a:t>:</a:t>
            </a:r>
            <a:endParaRPr lang="es-ES" sz="1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acceso</a:t>
            </a:r>
            <a:r>
              <a:rPr lang="en-US" dirty="0" smtClean="0"/>
              <a:t> y </a:t>
            </a:r>
            <a:r>
              <a:rPr lang="en-US" dirty="0" err="1" smtClean="0"/>
              <a:t>tratamiento</a:t>
            </a:r>
            <a:r>
              <a:rPr lang="en-US" dirty="0" smtClean="0"/>
              <a:t> </a:t>
            </a:r>
            <a:r>
              <a:rPr lang="en-US" dirty="0" err="1" smtClean="0"/>
              <a:t>óseo</a:t>
            </a:r>
            <a:r>
              <a:rPr lang="en-US" dirty="0" smtClean="0"/>
              <a:t>(</a:t>
            </a:r>
            <a:r>
              <a:rPr lang="en-US" dirty="0" err="1" smtClean="0"/>
              <a:t>sustractivo</a:t>
            </a:r>
            <a:r>
              <a:rPr lang="en-US" dirty="0" smtClean="0"/>
              <a:t> o </a:t>
            </a:r>
            <a:r>
              <a:rPr lang="en-US" dirty="0" err="1" smtClean="0"/>
              <a:t>aditivo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Conservación</a:t>
            </a:r>
            <a:r>
              <a:rPr lang="en-US" dirty="0" smtClean="0"/>
              <a:t> e </a:t>
            </a:r>
            <a:r>
              <a:rPr lang="en-US" dirty="0" err="1" smtClean="0"/>
              <a:t>irrigación</a:t>
            </a:r>
            <a:r>
              <a:rPr lang="en-US" dirty="0" smtClean="0"/>
              <a:t> del </a:t>
            </a:r>
            <a:r>
              <a:rPr lang="en-US" dirty="0" err="1" smtClean="0"/>
              <a:t>colgajo</a:t>
            </a:r>
            <a:endParaRPr lang="en-US" dirty="0" smtClean="0"/>
          </a:p>
          <a:p>
            <a:r>
              <a:rPr lang="en-US" dirty="0" err="1" smtClean="0"/>
              <a:t>Necesidad</a:t>
            </a:r>
            <a:r>
              <a:rPr lang="en-US" dirty="0" smtClean="0"/>
              <a:t> del </a:t>
            </a:r>
            <a:r>
              <a:rPr lang="en-US" dirty="0" err="1" smtClean="0"/>
              <a:t>tratamiento</a:t>
            </a:r>
            <a:r>
              <a:rPr lang="en-US" dirty="0" smtClean="0"/>
              <a:t> de la </a:t>
            </a:r>
            <a:r>
              <a:rPr lang="en-US" dirty="0" err="1" smtClean="0"/>
              <a:t>papila</a:t>
            </a:r>
            <a:endParaRPr lang="en-US" dirty="0" smtClean="0"/>
          </a:p>
          <a:p>
            <a:r>
              <a:rPr lang="en-US" dirty="0" err="1" smtClean="0"/>
              <a:t>Localización</a:t>
            </a:r>
            <a:r>
              <a:rPr lang="en-US" dirty="0" smtClean="0"/>
              <a:t> (</a:t>
            </a:r>
            <a:r>
              <a:rPr lang="en-US" dirty="0" err="1" smtClean="0"/>
              <a:t>zona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Dientes</a:t>
            </a:r>
            <a:r>
              <a:rPr lang="en-US" dirty="0" smtClean="0"/>
              <a:t> ( </a:t>
            </a:r>
            <a:r>
              <a:rPr lang="en-US" dirty="0" err="1" smtClean="0"/>
              <a:t>morfología</a:t>
            </a:r>
            <a:r>
              <a:rPr lang="en-US" dirty="0" smtClean="0"/>
              <a:t>, </a:t>
            </a:r>
            <a:r>
              <a:rPr lang="en-US" dirty="0" err="1" smtClean="0"/>
              <a:t>posición</a:t>
            </a:r>
            <a:r>
              <a:rPr lang="en-US" dirty="0" smtClean="0"/>
              <a:t>, </a:t>
            </a:r>
            <a:r>
              <a:rPr lang="en-US" dirty="0" err="1" smtClean="0"/>
              <a:t>recesiones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periodonto</a:t>
            </a:r>
            <a:endParaRPr lang="en-US" dirty="0" smtClean="0"/>
          </a:p>
          <a:p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proceso</a:t>
            </a:r>
            <a:endParaRPr lang="en-U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666976" y="6215083"/>
            <a:ext cx="482362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…. </a:t>
            </a:r>
            <a:r>
              <a:rPr lang="en-US" sz="1400" b="1" dirty="0">
                <a:solidFill>
                  <a:srgbClr val="FF0000"/>
                </a:solidFill>
              </a:rPr>
              <a:t>Y de los </a:t>
            </a:r>
            <a:r>
              <a:rPr lang="en-US" sz="1400" b="1" dirty="0" err="1">
                <a:solidFill>
                  <a:srgbClr val="FF0000"/>
                </a:solidFill>
              </a:rPr>
              <a:t>intereses</a:t>
            </a:r>
            <a:r>
              <a:rPr lang="en-US" sz="1400" b="1" dirty="0">
                <a:solidFill>
                  <a:srgbClr val="FF0000"/>
                </a:solidFill>
              </a:rPr>
              <a:t> de los </a:t>
            </a:r>
            <a:r>
              <a:rPr lang="en-US" sz="1400" b="1" dirty="0" err="1">
                <a:solidFill>
                  <a:srgbClr val="FF0000"/>
                </a:solidFill>
              </a:rPr>
              <a:t>autores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que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inventaron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las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técnicas</a:t>
            </a:r>
            <a:endParaRPr lang="es-E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Panorámica</PresentationFormat>
  <Paragraphs>75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Generalidades de la cirugía periodontal</vt:lpstr>
      <vt:lpstr>Colgajo Periodontal. Concepto: Separación quirúrgica de la encía de los tejidos subyacentes para proporcionar la visibilidad y accesibilidad necesarias para el tratamiento de las bolsas periodontales, observando la pared blanda de la misma. </vt:lpstr>
      <vt:lpstr>Presentación de PowerPoint</vt:lpstr>
      <vt:lpstr>Incisiones</vt:lpstr>
      <vt:lpstr>Todo esto se combina dando lugar a diferentes técnicas,  todo depende  de algunos aspectos tales como: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Generalidades de la cirugía periodontal</dc:title>
  <dc:creator>Biblioteca</dc:creator>
  <cp:lastModifiedBy>Biblioteca</cp:lastModifiedBy>
  <cp:revision>1</cp:revision>
  <dcterms:created xsi:type="dcterms:W3CDTF">2023-11-09T15:47:11Z</dcterms:created>
  <dcterms:modified xsi:type="dcterms:W3CDTF">2023-11-09T15:47:27Z</dcterms:modified>
</cp:coreProperties>
</file>