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87" r:id="rId4"/>
    <p:sldId id="286" r:id="rId5"/>
    <p:sldId id="288" r:id="rId6"/>
    <p:sldId id="292" r:id="rId7"/>
    <p:sldId id="259" r:id="rId8"/>
    <p:sldId id="297" r:id="rId9"/>
    <p:sldId id="278" r:id="rId10"/>
    <p:sldId id="279" r:id="rId11"/>
    <p:sldId id="280" r:id="rId12"/>
    <p:sldId id="281" r:id="rId13"/>
    <p:sldId id="282" r:id="rId14"/>
    <p:sldId id="260" r:id="rId15"/>
    <p:sldId id="268" r:id="rId16"/>
    <p:sldId id="270" r:id="rId17"/>
    <p:sldId id="283" r:id="rId18"/>
    <p:sldId id="265" r:id="rId19"/>
    <p:sldId id="266" r:id="rId20"/>
    <p:sldId id="276" r:id="rId21"/>
    <p:sldId id="273" r:id="rId22"/>
    <p:sldId id="271" r:id="rId23"/>
    <p:sldId id="293" r:id="rId24"/>
    <p:sldId id="294" r:id="rId25"/>
    <p:sldId id="295" r:id="rId26"/>
    <p:sldId id="274" r:id="rId27"/>
    <p:sldId id="298" r:id="rId28"/>
    <p:sldId id="299" r:id="rId29"/>
    <p:sldId id="300" r:id="rId30"/>
    <p:sldId id="275" r:id="rId3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6CBA8"/>
    <a:srgbClr val="BBE0E3"/>
    <a:srgbClr val="FFFFCC"/>
    <a:srgbClr val="66CCFF"/>
    <a:srgbClr val="FFFF99"/>
    <a:srgbClr val="E7E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81" autoAdjust="0"/>
    <p:restoredTop sz="94704" autoAdjust="0"/>
  </p:normalViewPr>
  <p:slideViewPr>
    <p:cSldViewPr>
      <p:cViewPr varScale="1">
        <p:scale>
          <a:sx n="70" d="100"/>
          <a:sy n="70" d="100"/>
        </p:scale>
        <p:origin x="11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9EFFAF-52C8-465B-9808-08AD7A58B98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903FDC2-70CC-4A39-9744-76AF7ECDDE0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Servicios Psiquiatría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Hospitales Generales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004674C9-458E-4375-8C76-A195FBD0307E}" type="parTrans" cxnId="{53834BF8-C091-49F1-843B-DBFDFFF94724}">
      <dgm:prSet/>
      <dgm:spPr/>
    </dgm:pt>
    <dgm:pt modelId="{E362EFB8-5E43-4942-AF24-6F7C561D780E}" type="sibTrans" cxnId="{53834BF8-C091-49F1-843B-DBFDFFF94724}">
      <dgm:prSet/>
      <dgm:spPr/>
    </dgm:pt>
    <dgm:pt modelId="{62957438-F895-4C99-8EB9-ADBFF193C9B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Corta Estadía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E7A41119-F981-46D7-B2BC-0ED428C8A8FD}" type="parTrans" cxnId="{0BDBB472-3FB7-4A2E-82E3-95122128B6AD}">
      <dgm:prSet/>
      <dgm:spPr/>
    </dgm:pt>
    <dgm:pt modelId="{D3EDCB25-BEB4-489C-AE7B-3D2577B0B439}" type="sibTrans" cxnId="{0BDBB472-3FB7-4A2E-82E3-95122128B6AD}">
      <dgm:prSet/>
      <dgm:spPr/>
    </dgm:pt>
    <dgm:pt modelId="{4C3085FE-E565-4906-9B74-3FC2B2F16CD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U I C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45EB2FCF-9A8B-4174-9667-335B19F550C2}" type="parTrans" cxnId="{DF0DD94D-F717-476E-99FF-5D67BADAB6A9}">
      <dgm:prSet/>
      <dgm:spPr/>
    </dgm:pt>
    <dgm:pt modelId="{E1CB9AC1-D9BB-45B8-B3C5-C0A46A07FF66}" type="sibTrans" cxnId="{DF0DD94D-F717-476E-99FF-5D67BADAB6A9}">
      <dgm:prSet/>
      <dgm:spPr/>
    </dgm:pt>
    <dgm:pt modelId="{A2243C4A-AF24-4562-B824-F8E2848F434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Hospitales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de Día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38ABAA62-EB75-4571-ACE5-BAAA2FD358BF}" type="parTrans" cxnId="{70E0CFDA-0D42-423C-8633-39385DBB5166}">
      <dgm:prSet/>
      <dgm:spPr/>
    </dgm:pt>
    <dgm:pt modelId="{EABD29A0-1231-41D3-A366-B9282181EBE1}" type="sibTrans" cxnId="{70E0CFDA-0D42-423C-8633-39385DBB5166}">
      <dgm:prSet/>
      <dgm:spPr/>
    </dgm:pt>
    <dgm:pt modelId="{568DC013-5970-49FB-8516-3A936FFA5B9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Clínica del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Estrés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0A4E828E-7863-4510-A303-C2DD20D0E2A0}" type="parTrans" cxnId="{E4177688-AA5C-41FF-A249-C7A6648D879D}">
      <dgm:prSet/>
      <dgm:spPr/>
    </dgm:pt>
    <dgm:pt modelId="{06279F23-ECB6-46F6-98A5-A322836BECAB}" type="sibTrans" cxnId="{E4177688-AA5C-41FF-A249-C7A6648D879D}">
      <dgm:prSet/>
      <dgm:spPr/>
    </dgm:pt>
    <dgm:pt modelId="{E76AE6D1-0675-40E7-B931-8A4F88FA52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Pacientes de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Larga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Evolución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ED11CE18-2C1F-4D8C-A729-01F7376C7253}" type="parTrans" cxnId="{48F32FE8-E99B-4EE6-801B-5A7166989D3E}">
      <dgm:prSet/>
      <dgm:spPr/>
    </dgm:pt>
    <dgm:pt modelId="{ACE0407F-734C-455D-9552-FC7A54CD9B8C}" type="sibTrans" cxnId="{48F32FE8-E99B-4EE6-801B-5A7166989D3E}">
      <dgm:prSet/>
      <dgm:spPr/>
    </dgm:pt>
    <dgm:pt modelId="{F4251D7D-173F-4DDF-B2CA-5D566C0783D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Ttos. Especiales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y Psiquiatría de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_tradnl" altLang="es-C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Unicode MS" panose="020B0604020202020204" pitchFamily="34" charset="-128"/>
            </a:rPr>
            <a:t>Enlace</a:t>
          </a:r>
          <a:endParaRPr kumimoji="0" lang="en-US" altLang="es-CU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FFFFFF"/>
              </a:outerShdw>
            </a:effectLst>
            <a:latin typeface="Arial Unicode MS" panose="020B0604020202020204" pitchFamily="34" charset="-128"/>
          </a:endParaRPr>
        </a:p>
      </dgm:t>
    </dgm:pt>
    <dgm:pt modelId="{18910D5F-35EC-475B-BFBA-CECA11B472F3}" type="parTrans" cxnId="{C50A0A76-3D0B-42B0-A4AF-5DCA23521A55}">
      <dgm:prSet/>
      <dgm:spPr/>
    </dgm:pt>
    <dgm:pt modelId="{73C9A0FD-FA16-47AD-A1D5-6C4875D47867}" type="sibTrans" cxnId="{C50A0A76-3D0B-42B0-A4AF-5DCA23521A55}">
      <dgm:prSet/>
      <dgm:spPr/>
    </dgm:pt>
    <dgm:pt modelId="{7D6BE213-DDC1-430B-9F9B-BF196A3FE567}" type="pres">
      <dgm:prSet presAssocID="{E39EFFAF-52C8-465B-9808-08AD7A58B9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C37AF5-78E0-41EA-BB24-DF6F09E7A77C}" type="pres">
      <dgm:prSet presAssocID="{2903FDC2-70CC-4A39-9744-76AF7ECDDE0E}" presName="hierRoot1" presStyleCnt="0">
        <dgm:presLayoutVars>
          <dgm:hierBranch/>
        </dgm:presLayoutVars>
      </dgm:prSet>
      <dgm:spPr/>
    </dgm:pt>
    <dgm:pt modelId="{9376D78F-004A-4437-BF19-27DB219AE3D2}" type="pres">
      <dgm:prSet presAssocID="{2903FDC2-70CC-4A39-9744-76AF7ECDDE0E}" presName="rootComposite1" presStyleCnt="0"/>
      <dgm:spPr/>
    </dgm:pt>
    <dgm:pt modelId="{9E49DCE1-3177-41AC-8EAC-F2D033DC5242}" type="pres">
      <dgm:prSet presAssocID="{2903FDC2-70CC-4A39-9744-76AF7ECDDE0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39B2138D-71E9-4065-B1AE-28A600E9DB56}" type="pres">
      <dgm:prSet presAssocID="{2903FDC2-70CC-4A39-9744-76AF7ECDDE0E}" presName="rootConnector1" presStyleLbl="node1" presStyleIdx="0" presStyleCnt="0"/>
      <dgm:spPr/>
      <dgm:t>
        <a:bodyPr/>
        <a:lstStyle/>
        <a:p>
          <a:endParaRPr lang="es-CU"/>
        </a:p>
      </dgm:t>
    </dgm:pt>
    <dgm:pt modelId="{3E62146D-1EBA-4979-AC87-4842113F61B2}" type="pres">
      <dgm:prSet presAssocID="{2903FDC2-70CC-4A39-9744-76AF7ECDDE0E}" presName="hierChild2" presStyleCnt="0"/>
      <dgm:spPr/>
    </dgm:pt>
    <dgm:pt modelId="{E0C741EA-D3A0-4098-8182-7C49F6BF140D}" type="pres">
      <dgm:prSet presAssocID="{E7A41119-F981-46D7-B2BC-0ED428C8A8FD}" presName="Name35" presStyleLbl="parChTrans1D2" presStyleIdx="0" presStyleCnt="4"/>
      <dgm:spPr/>
    </dgm:pt>
    <dgm:pt modelId="{959996A6-E64A-4BCF-A23B-EE5B6BDF60FB}" type="pres">
      <dgm:prSet presAssocID="{62957438-F895-4C99-8EB9-ADBFF193C9BC}" presName="hierRoot2" presStyleCnt="0">
        <dgm:presLayoutVars>
          <dgm:hierBranch/>
        </dgm:presLayoutVars>
      </dgm:prSet>
      <dgm:spPr/>
    </dgm:pt>
    <dgm:pt modelId="{51F24AE1-AA05-484C-9791-2CF98436A410}" type="pres">
      <dgm:prSet presAssocID="{62957438-F895-4C99-8EB9-ADBFF193C9BC}" presName="rootComposite" presStyleCnt="0"/>
      <dgm:spPr/>
    </dgm:pt>
    <dgm:pt modelId="{6492730C-6071-4DE0-8252-89EDA058B612}" type="pres">
      <dgm:prSet presAssocID="{62957438-F895-4C99-8EB9-ADBFF193C9BC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05C99015-66DE-4B3D-8CB1-39E52052194F}" type="pres">
      <dgm:prSet presAssocID="{62957438-F895-4C99-8EB9-ADBFF193C9BC}" presName="rootConnector" presStyleLbl="node2" presStyleIdx="0" presStyleCnt="4"/>
      <dgm:spPr/>
      <dgm:t>
        <a:bodyPr/>
        <a:lstStyle/>
        <a:p>
          <a:endParaRPr lang="es-CU"/>
        </a:p>
      </dgm:t>
    </dgm:pt>
    <dgm:pt modelId="{EA5AE29E-B195-402D-A055-9B1C3B91FD9F}" type="pres">
      <dgm:prSet presAssocID="{62957438-F895-4C99-8EB9-ADBFF193C9BC}" presName="hierChild4" presStyleCnt="0"/>
      <dgm:spPr/>
    </dgm:pt>
    <dgm:pt modelId="{B7BAAB69-DACE-4C06-8EEB-99AD33824A60}" type="pres">
      <dgm:prSet presAssocID="{62957438-F895-4C99-8EB9-ADBFF193C9BC}" presName="hierChild5" presStyleCnt="0"/>
      <dgm:spPr/>
    </dgm:pt>
    <dgm:pt modelId="{8DCA1CEE-D8FF-47FC-8438-89776EB6B8AD}" type="pres">
      <dgm:prSet presAssocID="{45EB2FCF-9A8B-4174-9667-335B19F550C2}" presName="Name35" presStyleLbl="parChTrans1D2" presStyleIdx="1" presStyleCnt="4"/>
      <dgm:spPr/>
    </dgm:pt>
    <dgm:pt modelId="{E28ACCA7-FEAD-4F1C-9B9C-D8A5DD1B4B56}" type="pres">
      <dgm:prSet presAssocID="{4C3085FE-E565-4906-9B74-3FC2B2F16CD1}" presName="hierRoot2" presStyleCnt="0">
        <dgm:presLayoutVars>
          <dgm:hierBranch/>
        </dgm:presLayoutVars>
      </dgm:prSet>
      <dgm:spPr/>
    </dgm:pt>
    <dgm:pt modelId="{75B0E5F7-D494-440B-A346-5D7B113357CA}" type="pres">
      <dgm:prSet presAssocID="{4C3085FE-E565-4906-9B74-3FC2B2F16CD1}" presName="rootComposite" presStyleCnt="0"/>
      <dgm:spPr/>
    </dgm:pt>
    <dgm:pt modelId="{5F0DD552-5C5C-41F9-B1B6-F0A6AFA9385F}" type="pres">
      <dgm:prSet presAssocID="{4C3085FE-E565-4906-9B74-3FC2B2F16CD1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EBC8BFED-BFE6-4727-AFE2-648C068BD323}" type="pres">
      <dgm:prSet presAssocID="{4C3085FE-E565-4906-9B74-3FC2B2F16CD1}" presName="rootConnector" presStyleLbl="node2" presStyleIdx="1" presStyleCnt="4"/>
      <dgm:spPr/>
      <dgm:t>
        <a:bodyPr/>
        <a:lstStyle/>
        <a:p>
          <a:endParaRPr lang="es-CU"/>
        </a:p>
      </dgm:t>
    </dgm:pt>
    <dgm:pt modelId="{21A01B52-84B6-4711-BF49-0D7A4340965A}" type="pres">
      <dgm:prSet presAssocID="{4C3085FE-E565-4906-9B74-3FC2B2F16CD1}" presName="hierChild4" presStyleCnt="0"/>
      <dgm:spPr/>
    </dgm:pt>
    <dgm:pt modelId="{21640CB0-DBF8-4FA4-A2FE-C843B2D97070}" type="pres">
      <dgm:prSet presAssocID="{4C3085FE-E565-4906-9B74-3FC2B2F16CD1}" presName="hierChild5" presStyleCnt="0"/>
      <dgm:spPr/>
    </dgm:pt>
    <dgm:pt modelId="{30C5986E-5471-402C-BFB4-344D9E6F7E0A}" type="pres">
      <dgm:prSet presAssocID="{38ABAA62-EB75-4571-ACE5-BAAA2FD358BF}" presName="Name35" presStyleLbl="parChTrans1D2" presStyleIdx="2" presStyleCnt="4"/>
      <dgm:spPr/>
    </dgm:pt>
    <dgm:pt modelId="{F5BC6A30-5A0B-4D02-B87C-71FA63172432}" type="pres">
      <dgm:prSet presAssocID="{A2243C4A-AF24-4562-B824-F8E2848F4347}" presName="hierRoot2" presStyleCnt="0">
        <dgm:presLayoutVars>
          <dgm:hierBranch/>
        </dgm:presLayoutVars>
      </dgm:prSet>
      <dgm:spPr/>
    </dgm:pt>
    <dgm:pt modelId="{BDD91E89-3413-4E02-9899-1E3B56603F45}" type="pres">
      <dgm:prSet presAssocID="{A2243C4A-AF24-4562-B824-F8E2848F4347}" presName="rootComposite" presStyleCnt="0"/>
      <dgm:spPr/>
    </dgm:pt>
    <dgm:pt modelId="{1942E3A0-A858-40D2-BC2D-1F4E2BE05931}" type="pres">
      <dgm:prSet presAssocID="{A2243C4A-AF24-4562-B824-F8E2848F434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4DB82514-8F03-4E5E-9A1A-676AEB4DC3D2}" type="pres">
      <dgm:prSet presAssocID="{A2243C4A-AF24-4562-B824-F8E2848F4347}" presName="rootConnector" presStyleLbl="node2" presStyleIdx="2" presStyleCnt="4"/>
      <dgm:spPr/>
      <dgm:t>
        <a:bodyPr/>
        <a:lstStyle/>
        <a:p>
          <a:endParaRPr lang="es-CU"/>
        </a:p>
      </dgm:t>
    </dgm:pt>
    <dgm:pt modelId="{06255412-15AA-4C98-AD3B-83595BCF670A}" type="pres">
      <dgm:prSet presAssocID="{A2243C4A-AF24-4562-B824-F8E2848F4347}" presName="hierChild4" presStyleCnt="0"/>
      <dgm:spPr/>
    </dgm:pt>
    <dgm:pt modelId="{2224DBAF-5FBD-45BC-941A-9A9AC2925891}" type="pres">
      <dgm:prSet presAssocID="{0A4E828E-7863-4510-A303-C2DD20D0E2A0}" presName="Name35" presStyleLbl="parChTrans1D3" presStyleIdx="0" presStyleCnt="2"/>
      <dgm:spPr/>
    </dgm:pt>
    <dgm:pt modelId="{1CA40DFD-5E36-43FE-BDEC-CBB9502FB7DA}" type="pres">
      <dgm:prSet presAssocID="{568DC013-5970-49FB-8516-3A936FFA5B99}" presName="hierRoot2" presStyleCnt="0">
        <dgm:presLayoutVars>
          <dgm:hierBranch val="r"/>
        </dgm:presLayoutVars>
      </dgm:prSet>
      <dgm:spPr/>
    </dgm:pt>
    <dgm:pt modelId="{F22775B0-5A83-4913-BD8A-D5A9AC7D2B2B}" type="pres">
      <dgm:prSet presAssocID="{568DC013-5970-49FB-8516-3A936FFA5B99}" presName="rootComposite" presStyleCnt="0"/>
      <dgm:spPr/>
    </dgm:pt>
    <dgm:pt modelId="{73562E6A-308C-4605-9660-472764B5F597}" type="pres">
      <dgm:prSet presAssocID="{568DC013-5970-49FB-8516-3A936FFA5B99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1836229D-2A4B-42E8-8534-94582D559B2E}" type="pres">
      <dgm:prSet presAssocID="{568DC013-5970-49FB-8516-3A936FFA5B99}" presName="rootConnector" presStyleLbl="node3" presStyleIdx="0" presStyleCnt="2"/>
      <dgm:spPr/>
      <dgm:t>
        <a:bodyPr/>
        <a:lstStyle/>
        <a:p>
          <a:endParaRPr lang="es-CU"/>
        </a:p>
      </dgm:t>
    </dgm:pt>
    <dgm:pt modelId="{5A997771-17F5-4C20-A203-66638DB83017}" type="pres">
      <dgm:prSet presAssocID="{568DC013-5970-49FB-8516-3A936FFA5B99}" presName="hierChild4" presStyleCnt="0"/>
      <dgm:spPr/>
    </dgm:pt>
    <dgm:pt modelId="{B59181D4-6040-407A-9DCC-84B4CAABFC51}" type="pres">
      <dgm:prSet presAssocID="{568DC013-5970-49FB-8516-3A936FFA5B99}" presName="hierChild5" presStyleCnt="0"/>
      <dgm:spPr/>
    </dgm:pt>
    <dgm:pt modelId="{EF706E2A-BEC5-448E-BECE-8922C15EFC36}" type="pres">
      <dgm:prSet presAssocID="{ED11CE18-2C1F-4D8C-A729-01F7376C7253}" presName="Name35" presStyleLbl="parChTrans1D3" presStyleIdx="1" presStyleCnt="2"/>
      <dgm:spPr/>
    </dgm:pt>
    <dgm:pt modelId="{FFAF38C1-275F-4D02-90CC-DAA87831C775}" type="pres">
      <dgm:prSet presAssocID="{E76AE6D1-0675-40E7-B931-8A4F88FA52C3}" presName="hierRoot2" presStyleCnt="0">
        <dgm:presLayoutVars>
          <dgm:hierBranch val="r"/>
        </dgm:presLayoutVars>
      </dgm:prSet>
      <dgm:spPr/>
    </dgm:pt>
    <dgm:pt modelId="{01F942EC-CE67-4F65-A478-998821E4CB0E}" type="pres">
      <dgm:prSet presAssocID="{E76AE6D1-0675-40E7-B931-8A4F88FA52C3}" presName="rootComposite" presStyleCnt="0"/>
      <dgm:spPr/>
    </dgm:pt>
    <dgm:pt modelId="{A97CBE36-1ED6-4321-A0AA-5018580A2CFA}" type="pres">
      <dgm:prSet presAssocID="{E76AE6D1-0675-40E7-B931-8A4F88FA52C3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E43F4606-BA3E-4CD4-9012-C7857F8BAE76}" type="pres">
      <dgm:prSet presAssocID="{E76AE6D1-0675-40E7-B931-8A4F88FA52C3}" presName="rootConnector" presStyleLbl="node3" presStyleIdx="1" presStyleCnt="2"/>
      <dgm:spPr/>
      <dgm:t>
        <a:bodyPr/>
        <a:lstStyle/>
        <a:p>
          <a:endParaRPr lang="es-CU"/>
        </a:p>
      </dgm:t>
    </dgm:pt>
    <dgm:pt modelId="{52E37FD4-212C-429E-8127-BFC8404F3A0B}" type="pres">
      <dgm:prSet presAssocID="{E76AE6D1-0675-40E7-B931-8A4F88FA52C3}" presName="hierChild4" presStyleCnt="0"/>
      <dgm:spPr/>
    </dgm:pt>
    <dgm:pt modelId="{FF415F4C-CD3D-4EB1-9497-22BDB797EB4C}" type="pres">
      <dgm:prSet presAssocID="{E76AE6D1-0675-40E7-B931-8A4F88FA52C3}" presName="hierChild5" presStyleCnt="0"/>
      <dgm:spPr/>
    </dgm:pt>
    <dgm:pt modelId="{364BC653-07C6-4565-8DDF-F17AC89890B2}" type="pres">
      <dgm:prSet presAssocID="{A2243C4A-AF24-4562-B824-F8E2848F4347}" presName="hierChild5" presStyleCnt="0"/>
      <dgm:spPr/>
    </dgm:pt>
    <dgm:pt modelId="{E79D024A-8FD3-40F2-80E3-6F4A3CAEBF0F}" type="pres">
      <dgm:prSet presAssocID="{18910D5F-35EC-475B-BFBA-CECA11B472F3}" presName="Name35" presStyleLbl="parChTrans1D2" presStyleIdx="3" presStyleCnt="4"/>
      <dgm:spPr/>
    </dgm:pt>
    <dgm:pt modelId="{C9113E0B-3696-41F6-A8FD-0A877AF3D6BD}" type="pres">
      <dgm:prSet presAssocID="{F4251D7D-173F-4DDF-B2CA-5D566C0783DD}" presName="hierRoot2" presStyleCnt="0">
        <dgm:presLayoutVars>
          <dgm:hierBranch/>
        </dgm:presLayoutVars>
      </dgm:prSet>
      <dgm:spPr/>
    </dgm:pt>
    <dgm:pt modelId="{D04B44BC-FF65-4E71-8FF9-C3CE6CEAF480}" type="pres">
      <dgm:prSet presAssocID="{F4251D7D-173F-4DDF-B2CA-5D566C0783DD}" presName="rootComposite" presStyleCnt="0"/>
      <dgm:spPr/>
    </dgm:pt>
    <dgm:pt modelId="{FF6C280D-2917-46B0-A982-06E5F013588A}" type="pres">
      <dgm:prSet presAssocID="{F4251D7D-173F-4DDF-B2CA-5D566C0783DD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CU"/>
        </a:p>
      </dgm:t>
    </dgm:pt>
    <dgm:pt modelId="{96250E2A-96B1-4F60-9933-8C8CF76099C1}" type="pres">
      <dgm:prSet presAssocID="{F4251D7D-173F-4DDF-B2CA-5D566C0783DD}" presName="rootConnector" presStyleLbl="node2" presStyleIdx="3" presStyleCnt="4"/>
      <dgm:spPr/>
      <dgm:t>
        <a:bodyPr/>
        <a:lstStyle/>
        <a:p>
          <a:endParaRPr lang="es-CU"/>
        </a:p>
      </dgm:t>
    </dgm:pt>
    <dgm:pt modelId="{2CCD7D3F-94CD-448C-9FB3-79E895564CE1}" type="pres">
      <dgm:prSet presAssocID="{F4251D7D-173F-4DDF-B2CA-5D566C0783DD}" presName="hierChild4" presStyleCnt="0"/>
      <dgm:spPr/>
    </dgm:pt>
    <dgm:pt modelId="{B038FC82-1550-40CD-94F4-8DE20B9852C0}" type="pres">
      <dgm:prSet presAssocID="{F4251D7D-173F-4DDF-B2CA-5D566C0783DD}" presName="hierChild5" presStyleCnt="0"/>
      <dgm:spPr/>
    </dgm:pt>
    <dgm:pt modelId="{FDB58909-1EAB-4AC7-88A1-9B78F7F16EDF}" type="pres">
      <dgm:prSet presAssocID="{2903FDC2-70CC-4A39-9744-76AF7ECDDE0E}" presName="hierChild3" presStyleCnt="0"/>
      <dgm:spPr/>
    </dgm:pt>
  </dgm:ptLst>
  <dgm:cxnLst>
    <dgm:cxn modelId="{10D80523-E26A-4321-985F-D46D990E8B80}" type="presOf" srcId="{F4251D7D-173F-4DDF-B2CA-5D566C0783DD}" destId="{96250E2A-96B1-4F60-9933-8C8CF76099C1}" srcOrd="1" destOrd="0" presId="urn:microsoft.com/office/officeart/2005/8/layout/orgChart1"/>
    <dgm:cxn modelId="{DF0DD94D-F717-476E-99FF-5D67BADAB6A9}" srcId="{2903FDC2-70CC-4A39-9744-76AF7ECDDE0E}" destId="{4C3085FE-E565-4906-9B74-3FC2B2F16CD1}" srcOrd="1" destOrd="0" parTransId="{45EB2FCF-9A8B-4174-9667-335B19F550C2}" sibTransId="{E1CB9AC1-D9BB-45B8-B3C5-C0A46A07FF66}"/>
    <dgm:cxn modelId="{70E0CFDA-0D42-423C-8633-39385DBB5166}" srcId="{2903FDC2-70CC-4A39-9744-76AF7ECDDE0E}" destId="{A2243C4A-AF24-4562-B824-F8E2848F4347}" srcOrd="2" destOrd="0" parTransId="{38ABAA62-EB75-4571-ACE5-BAAA2FD358BF}" sibTransId="{EABD29A0-1231-41D3-A366-B9282181EBE1}"/>
    <dgm:cxn modelId="{8187F1CE-41A0-4D67-AFEA-49F085B30A1E}" type="presOf" srcId="{2903FDC2-70CC-4A39-9744-76AF7ECDDE0E}" destId="{39B2138D-71E9-4065-B1AE-28A600E9DB56}" srcOrd="1" destOrd="0" presId="urn:microsoft.com/office/officeart/2005/8/layout/orgChart1"/>
    <dgm:cxn modelId="{6264D5EE-CB8D-4490-8480-2592F9A627E8}" type="presOf" srcId="{F4251D7D-173F-4DDF-B2CA-5D566C0783DD}" destId="{FF6C280D-2917-46B0-A982-06E5F013588A}" srcOrd="0" destOrd="0" presId="urn:microsoft.com/office/officeart/2005/8/layout/orgChart1"/>
    <dgm:cxn modelId="{2954278F-D747-4388-8535-FD617C0AF540}" type="presOf" srcId="{E39EFFAF-52C8-465B-9808-08AD7A58B986}" destId="{7D6BE213-DDC1-430B-9F9B-BF196A3FE567}" srcOrd="0" destOrd="0" presId="urn:microsoft.com/office/officeart/2005/8/layout/orgChart1"/>
    <dgm:cxn modelId="{C50A0A76-3D0B-42B0-A4AF-5DCA23521A55}" srcId="{2903FDC2-70CC-4A39-9744-76AF7ECDDE0E}" destId="{F4251D7D-173F-4DDF-B2CA-5D566C0783DD}" srcOrd="3" destOrd="0" parTransId="{18910D5F-35EC-475B-BFBA-CECA11B472F3}" sibTransId="{73C9A0FD-FA16-47AD-A1D5-6C4875D47867}"/>
    <dgm:cxn modelId="{A471CABE-B94C-49F7-AE96-8B16AB0F7E1D}" type="presOf" srcId="{E7A41119-F981-46D7-B2BC-0ED428C8A8FD}" destId="{E0C741EA-D3A0-4098-8182-7C49F6BF140D}" srcOrd="0" destOrd="0" presId="urn:microsoft.com/office/officeart/2005/8/layout/orgChart1"/>
    <dgm:cxn modelId="{553F41A1-701C-41F4-AA1B-B4E602D71AA0}" type="presOf" srcId="{2903FDC2-70CC-4A39-9744-76AF7ECDDE0E}" destId="{9E49DCE1-3177-41AC-8EAC-F2D033DC5242}" srcOrd="0" destOrd="0" presId="urn:microsoft.com/office/officeart/2005/8/layout/orgChart1"/>
    <dgm:cxn modelId="{60FFD7F2-7B57-4488-A1A9-6AFFCB7C1295}" type="presOf" srcId="{A2243C4A-AF24-4562-B824-F8E2848F4347}" destId="{4DB82514-8F03-4E5E-9A1A-676AEB4DC3D2}" srcOrd="1" destOrd="0" presId="urn:microsoft.com/office/officeart/2005/8/layout/orgChart1"/>
    <dgm:cxn modelId="{31F35BC5-8C69-4173-9254-B2D78E749C74}" type="presOf" srcId="{E76AE6D1-0675-40E7-B931-8A4F88FA52C3}" destId="{A97CBE36-1ED6-4321-A0AA-5018580A2CFA}" srcOrd="0" destOrd="0" presId="urn:microsoft.com/office/officeart/2005/8/layout/orgChart1"/>
    <dgm:cxn modelId="{0CD083B9-E49D-46C1-92F7-AB7320EE212A}" type="presOf" srcId="{568DC013-5970-49FB-8516-3A936FFA5B99}" destId="{1836229D-2A4B-42E8-8534-94582D559B2E}" srcOrd="1" destOrd="0" presId="urn:microsoft.com/office/officeart/2005/8/layout/orgChart1"/>
    <dgm:cxn modelId="{53834BF8-C091-49F1-843B-DBFDFFF94724}" srcId="{E39EFFAF-52C8-465B-9808-08AD7A58B986}" destId="{2903FDC2-70CC-4A39-9744-76AF7ECDDE0E}" srcOrd="0" destOrd="0" parTransId="{004674C9-458E-4375-8C76-A195FBD0307E}" sibTransId="{E362EFB8-5E43-4942-AF24-6F7C561D780E}"/>
    <dgm:cxn modelId="{E2AE6CCE-A322-4277-9D25-6C051419A2B0}" type="presOf" srcId="{0A4E828E-7863-4510-A303-C2DD20D0E2A0}" destId="{2224DBAF-5FBD-45BC-941A-9A9AC2925891}" srcOrd="0" destOrd="0" presId="urn:microsoft.com/office/officeart/2005/8/layout/orgChart1"/>
    <dgm:cxn modelId="{A05DDABD-BFC5-400E-ACE2-F7D39F1C6BF8}" type="presOf" srcId="{45EB2FCF-9A8B-4174-9667-335B19F550C2}" destId="{8DCA1CEE-D8FF-47FC-8438-89776EB6B8AD}" srcOrd="0" destOrd="0" presId="urn:microsoft.com/office/officeart/2005/8/layout/orgChart1"/>
    <dgm:cxn modelId="{BD9112A0-9B8E-4DCD-A57F-06D6C61CAECC}" type="presOf" srcId="{ED11CE18-2C1F-4D8C-A729-01F7376C7253}" destId="{EF706E2A-BEC5-448E-BECE-8922C15EFC36}" srcOrd="0" destOrd="0" presId="urn:microsoft.com/office/officeart/2005/8/layout/orgChart1"/>
    <dgm:cxn modelId="{0BDBB472-3FB7-4A2E-82E3-95122128B6AD}" srcId="{2903FDC2-70CC-4A39-9744-76AF7ECDDE0E}" destId="{62957438-F895-4C99-8EB9-ADBFF193C9BC}" srcOrd="0" destOrd="0" parTransId="{E7A41119-F981-46D7-B2BC-0ED428C8A8FD}" sibTransId="{D3EDCB25-BEB4-489C-AE7B-3D2577B0B439}"/>
    <dgm:cxn modelId="{48F32FE8-E99B-4EE6-801B-5A7166989D3E}" srcId="{A2243C4A-AF24-4562-B824-F8E2848F4347}" destId="{E76AE6D1-0675-40E7-B931-8A4F88FA52C3}" srcOrd="1" destOrd="0" parTransId="{ED11CE18-2C1F-4D8C-A729-01F7376C7253}" sibTransId="{ACE0407F-734C-455D-9552-FC7A54CD9B8C}"/>
    <dgm:cxn modelId="{96CA387F-564D-4BD5-A588-62E8FA321DDE}" type="presOf" srcId="{E76AE6D1-0675-40E7-B931-8A4F88FA52C3}" destId="{E43F4606-BA3E-4CD4-9012-C7857F8BAE76}" srcOrd="1" destOrd="0" presId="urn:microsoft.com/office/officeart/2005/8/layout/orgChart1"/>
    <dgm:cxn modelId="{BE7355D2-105F-44AD-A7CC-17F4982F999B}" type="presOf" srcId="{38ABAA62-EB75-4571-ACE5-BAAA2FD358BF}" destId="{30C5986E-5471-402C-BFB4-344D9E6F7E0A}" srcOrd="0" destOrd="0" presId="urn:microsoft.com/office/officeart/2005/8/layout/orgChart1"/>
    <dgm:cxn modelId="{E4177688-AA5C-41FF-A249-C7A6648D879D}" srcId="{A2243C4A-AF24-4562-B824-F8E2848F4347}" destId="{568DC013-5970-49FB-8516-3A936FFA5B99}" srcOrd="0" destOrd="0" parTransId="{0A4E828E-7863-4510-A303-C2DD20D0E2A0}" sibTransId="{06279F23-ECB6-46F6-98A5-A322836BECAB}"/>
    <dgm:cxn modelId="{74D0612E-3AA2-4F11-AA3F-0E6B4C5311EB}" type="presOf" srcId="{568DC013-5970-49FB-8516-3A936FFA5B99}" destId="{73562E6A-308C-4605-9660-472764B5F597}" srcOrd="0" destOrd="0" presId="urn:microsoft.com/office/officeart/2005/8/layout/orgChart1"/>
    <dgm:cxn modelId="{B3766FA9-AC93-484E-A3AE-04884A9F47F8}" type="presOf" srcId="{4C3085FE-E565-4906-9B74-3FC2B2F16CD1}" destId="{EBC8BFED-BFE6-4727-AFE2-648C068BD323}" srcOrd="1" destOrd="0" presId="urn:microsoft.com/office/officeart/2005/8/layout/orgChart1"/>
    <dgm:cxn modelId="{97A2E2D4-8ADF-4134-AF58-5803878266E6}" type="presOf" srcId="{62957438-F895-4C99-8EB9-ADBFF193C9BC}" destId="{05C99015-66DE-4B3D-8CB1-39E52052194F}" srcOrd="1" destOrd="0" presId="urn:microsoft.com/office/officeart/2005/8/layout/orgChart1"/>
    <dgm:cxn modelId="{A6F3CB59-A63E-4D94-91ED-A347FC3754F5}" type="presOf" srcId="{62957438-F895-4C99-8EB9-ADBFF193C9BC}" destId="{6492730C-6071-4DE0-8252-89EDA058B612}" srcOrd="0" destOrd="0" presId="urn:microsoft.com/office/officeart/2005/8/layout/orgChart1"/>
    <dgm:cxn modelId="{9D64FA53-D7E4-482C-ABCE-F578FAAF5D6E}" type="presOf" srcId="{4C3085FE-E565-4906-9B74-3FC2B2F16CD1}" destId="{5F0DD552-5C5C-41F9-B1B6-F0A6AFA9385F}" srcOrd="0" destOrd="0" presId="urn:microsoft.com/office/officeart/2005/8/layout/orgChart1"/>
    <dgm:cxn modelId="{2B7CB24E-560F-4191-A2F9-11CC87BE00E8}" type="presOf" srcId="{18910D5F-35EC-475B-BFBA-CECA11B472F3}" destId="{E79D024A-8FD3-40F2-80E3-6F4A3CAEBF0F}" srcOrd="0" destOrd="0" presId="urn:microsoft.com/office/officeart/2005/8/layout/orgChart1"/>
    <dgm:cxn modelId="{E40B8976-4404-4851-905A-9DF1E22E30DE}" type="presOf" srcId="{A2243C4A-AF24-4562-B824-F8E2848F4347}" destId="{1942E3A0-A858-40D2-BC2D-1F4E2BE05931}" srcOrd="0" destOrd="0" presId="urn:microsoft.com/office/officeart/2005/8/layout/orgChart1"/>
    <dgm:cxn modelId="{2AEF9E3A-C7AF-4C1B-BB38-2EBFA7B4FE5D}" type="presParOf" srcId="{7D6BE213-DDC1-430B-9F9B-BF196A3FE567}" destId="{97C37AF5-78E0-41EA-BB24-DF6F09E7A77C}" srcOrd="0" destOrd="0" presId="urn:microsoft.com/office/officeart/2005/8/layout/orgChart1"/>
    <dgm:cxn modelId="{ADC26301-6E4D-4DEE-BF3E-65FFC74826D7}" type="presParOf" srcId="{97C37AF5-78E0-41EA-BB24-DF6F09E7A77C}" destId="{9376D78F-004A-4437-BF19-27DB219AE3D2}" srcOrd="0" destOrd="0" presId="urn:microsoft.com/office/officeart/2005/8/layout/orgChart1"/>
    <dgm:cxn modelId="{743B884F-36F3-4CB9-A21C-F89DFC910D43}" type="presParOf" srcId="{9376D78F-004A-4437-BF19-27DB219AE3D2}" destId="{9E49DCE1-3177-41AC-8EAC-F2D033DC5242}" srcOrd="0" destOrd="0" presId="urn:microsoft.com/office/officeart/2005/8/layout/orgChart1"/>
    <dgm:cxn modelId="{FBAFBF89-6F2D-44F9-A4BE-41C24C7E8E8F}" type="presParOf" srcId="{9376D78F-004A-4437-BF19-27DB219AE3D2}" destId="{39B2138D-71E9-4065-B1AE-28A600E9DB56}" srcOrd="1" destOrd="0" presId="urn:microsoft.com/office/officeart/2005/8/layout/orgChart1"/>
    <dgm:cxn modelId="{0A26558E-72BA-4D68-8861-EE009EE635B6}" type="presParOf" srcId="{97C37AF5-78E0-41EA-BB24-DF6F09E7A77C}" destId="{3E62146D-1EBA-4979-AC87-4842113F61B2}" srcOrd="1" destOrd="0" presId="urn:microsoft.com/office/officeart/2005/8/layout/orgChart1"/>
    <dgm:cxn modelId="{ECDCE373-6973-4283-8E0A-E0AF600F4882}" type="presParOf" srcId="{3E62146D-1EBA-4979-AC87-4842113F61B2}" destId="{E0C741EA-D3A0-4098-8182-7C49F6BF140D}" srcOrd="0" destOrd="0" presId="urn:microsoft.com/office/officeart/2005/8/layout/orgChart1"/>
    <dgm:cxn modelId="{1B6B67DA-5BE0-4920-858E-B52E03CE95C1}" type="presParOf" srcId="{3E62146D-1EBA-4979-AC87-4842113F61B2}" destId="{959996A6-E64A-4BCF-A23B-EE5B6BDF60FB}" srcOrd="1" destOrd="0" presId="urn:microsoft.com/office/officeart/2005/8/layout/orgChart1"/>
    <dgm:cxn modelId="{6B20F4B1-7330-48A7-9E58-B196483871B4}" type="presParOf" srcId="{959996A6-E64A-4BCF-A23B-EE5B6BDF60FB}" destId="{51F24AE1-AA05-484C-9791-2CF98436A410}" srcOrd="0" destOrd="0" presId="urn:microsoft.com/office/officeart/2005/8/layout/orgChart1"/>
    <dgm:cxn modelId="{2812B177-0317-4912-B597-841A3CB8AF27}" type="presParOf" srcId="{51F24AE1-AA05-484C-9791-2CF98436A410}" destId="{6492730C-6071-4DE0-8252-89EDA058B612}" srcOrd="0" destOrd="0" presId="urn:microsoft.com/office/officeart/2005/8/layout/orgChart1"/>
    <dgm:cxn modelId="{C4A43CFD-18EE-4336-82BF-FFC999F9A8E7}" type="presParOf" srcId="{51F24AE1-AA05-484C-9791-2CF98436A410}" destId="{05C99015-66DE-4B3D-8CB1-39E52052194F}" srcOrd="1" destOrd="0" presId="urn:microsoft.com/office/officeart/2005/8/layout/orgChart1"/>
    <dgm:cxn modelId="{F1E573C2-8B4C-4B6E-BF8B-0FF410EE21C5}" type="presParOf" srcId="{959996A6-E64A-4BCF-A23B-EE5B6BDF60FB}" destId="{EA5AE29E-B195-402D-A055-9B1C3B91FD9F}" srcOrd="1" destOrd="0" presId="urn:microsoft.com/office/officeart/2005/8/layout/orgChart1"/>
    <dgm:cxn modelId="{C3FCD23C-3830-4EC1-BD2A-2C62ADC7FC31}" type="presParOf" srcId="{959996A6-E64A-4BCF-A23B-EE5B6BDF60FB}" destId="{B7BAAB69-DACE-4C06-8EEB-99AD33824A60}" srcOrd="2" destOrd="0" presId="urn:microsoft.com/office/officeart/2005/8/layout/orgChart1"/>
    <dgm:cxn modelId="{4A3C5482-A2CE-4CD0-8F81-0A5E5F6D26C0}" type="presParOf" srcId="{3E62146D-1EBA-4979-AC87-4842113F61B2}" destId="{8DCA1CEE-D8FF-47FC-8438-89776EB6B8AD}" srcOrd="2" destOrd="0" presId="urn:microsoft.com/office/officeart/2005/8/layout/orgChart1"/>
    <dgm:cxn modelId="{87ED42D7-1A71-4480-8787-0C506A7ED253}" type="presParOf" srcId="{3E62146D-1EBA-4979-AC87-4842113F61B2}" destId="{E28ACCA7-FEAD-4F1C-9B9C-D8A5DD1B4B56}" srcOrd="3" destOrd="0" presId="urn:microsoft.com/office/officeart/2005/8/layout/orgChart1"/>
    <dgm:cxn modelId="{EDA555A0-AA7A-43F5-8F68-70E55F0A1D56}" type="presParOf" srcId="{E28ACCA7-FEAD-4F1C-9B9C-D8A5DD1B4B56}" destId="{75B0E5F7-D494-440B-A346-5D7B113357CA}" srcOrd="0" destOrd="0" presId="urn:microsoft.com/office/officeart/2005/8/layout/orgChart1"/>
    <dgm:cxn modelId="{5D97B5FE-7AB8-42A8-8A63-02DDDDE69392}" type="presParOf" srcId="{75B0E5F7-D494-440B-A346-5D7B113357CA}" destId="{5F0DD552-5C5C-41F9-B1B6-F0A6AFA9385F}" srcOrd="0" destOrd="0" presId="urn:microsoft.com/office/officeart/2005/8/layout/orgChart1"/>
    <dgm:cxn modelId="{A66A22B8-E1D4-4D9A-872D-321C99687AA9}" type="presParOf" srcId="{75B0E5F7-D494-440B-A346-5D7B113357CA}" destId="{EBC8BFED-BFE6-4727-AFE2-648C068BD323}" srcOrd="1" destOrd="0" presId="urn:microsoft.com/office/officeart/2005/8/layout/orgChart1"/>
    <dgm:cxn modelId="{B71301A4-F0B0-4410-9E99-D018897CADF4}" type="presParOf" srcId="{E28ACCA7-FEAD-4F1C-9B9C-D8A5DD1B4B56}" destId="{21A01B52-84B6-4711-BF49-0D7A4340965A}" srcOrd="1" destOrd="0" presId="urn:microsoft.com/office/officeart/2005/8/layout/orgChart1"/>
    <dgm:cxn modelId="{F1783E9F-A2F1-4691-BD6B-7CE0CF3FBC8E}" type="presParOf" srcId="{E28ACCA7-FEAD-4F1C-9B9C-D8A5DD1B4B56}" destId="{21640CB0-DBF8-4FA4-A2FE-C843B2D97070}" srcOrd="2" destOrd="0" presId="urn:microsoft.com/office/officeart/2005/8/layout/orgChart1"/>
    <dgm:cxn modelId="{394BB992-64EB-438A-B5BC-7408195767ED}" type="presParOf" srcId="{3E62146D-1EBA-4979-AC87-4842113F61B2}" destId="{30C5986E-5471-402C-BFB4-344D9E6F7E0A}" srcOrd="4" destOrd="0" presId="urn:microsoft.com/office/officeart/2005/8/layout/orgChart1"/>
    <dgm:cxn modelId="{87EA29A0-1274-45E3-9558-B183A7D2A9FD}" type="presParOf" srcId="{3E62146D-1EBA-4979-AC87-4842113F61B2}" destId="{F5BC6A30-5A0B-4D02-B87C-71FA63172432}" srcOrd="5" destOrd="0" presId="urn:microsoft.com/office/officeart/2005/8/layout/orgChart1"/>
    <dgm:cxn modelId="{684F9A33-3B6E-4F31-9B6C-4908636FEDA9}" type="presParOf" srcId="{F5BC6A30-5A0B-4D02-B87C-71FA63172432}" destId="{BDD91E89-3413-4E02-9899-1E3B56603F45}" srcOrd="0" destOrd="0" presId="urn:microsoft.com/office/officeart/2005/8/layout/orgChart1"/>
    <dgm:cxn modelId="{AE0AB130-17E4-4B50-8AB9-B915AFB6BFE8}" type="presParOf" srcId="{BDD91E89-3413-4E02-9899-1E3B56603F45}" destId="{1942E3A0-A858-40D2-BC2D-1F4E2BE05931}" srcOrd="0" destOrd="0" presId="urn:microsoft.com/office/officeart/2005/8/layout/orgChart1"/>
    <dgm:cxn modelId="{0F5682E1-69AA-4F05-BBDA-31FBC99B7C89}" type="presParOf" srcId="{BDD91E89-3413-4E02-9899-1E3B56603F45}" destId="{4DB82514-8F03-4E5E-9A1A-676AEB4DC3D2}" srcOrd="1" destOrd="0" presId="urn:microsoft.com/office/officeart/2005/8/layout/orgChart1"/>
    <dgm:cxn modelId="{4D0F9AEA-8572-4C26-9006-1BD4ABA55BC5}" type="presParOf" srcId="{F5BC6A30-5A0B-4D02-B87C-71FA63172432}" destId="{06255412-15AA-4C98-AD3B-83595BCF670A}" srcOrd="1" destOrd="0" presId="urn:microsoft.com/office/officeart/2005/8/layout/orgChart1"/>
    <dgm:cxn modelId="{4A413315-375B-4162-BF18-33C541AB07DA}" type="presParOf" srcId="{06255412-15AA-4C98-AD3B-83595BCF670A}" destId="{2224DBAF-5FBD-45BC-941A-9A9AC2925891}" srcOrd="0" destOrd="0" presId="urn:microsoft.com/office/officeart/2005/8/layout/orgChart1"/>
    <dgm:cxn modelId="{AC8DDA8C-D56A-4DBD-B72E-B2676AF7ACA6}" type="presParOf" srcId="{06255412-15AA-4C98-AD3B-83595BCF670A}" destId="{1CA40DFD-5E36-43FE-BDEC-CBB9502FB7DA}" srcOrd="1" destOrd="0" presId="urn:microsoft.com/office/officeart/2005/8/layout/orgChart1"/>
    <dgm:cxn modelId="{7220D45B-C5CD-4C44-ABA9-0246479CEA6E}" type="presParOf" srcId="{1CA40DFD-5E36-43FE-BDEC-CBB9502FB7DA}" destId="{F22775B0-5A83-4913-BD8A-D5A9AC7D2B2B}" srcOrd="0" destOrd="0" presId="urn:microsoft.com/office/officeart/2005/8/layout/orgChart1"/>
    <dgm:cxn modelId="{D8379D49-0F36-4AF0-B421-F4E5F4691550}" type="presParOf" srcId="{F22775B0-5A83-4913-BD8A-D5A9AC7D2B2B}" destId="{73562E6A-308C-4605-9660-472764B5F597}" srcOrd="0" destOrd="0" presId="urn:microsoft.com/office/officeart/2005/8/layout/orgChart1"/>
    <dgm:cxn modelId="{62CAF2C6-C083-4D47-9587-DDC3FD2DA9DF}" type="presParOf" srcId="{F22775B0-5A83-4913-BD8A-D5A9AC7D2B2B}" destId="{1836229D-2A4B-42E8-8534-94582D559B2E}" srcOrd="1" destOrd="0" presId="urn:microsoft.com/office/officeart/2005/8/layout/orgChart1"/>
    <dgm:cxn modelId="{A33183E6-375C-4AB6-BD7E-CEF296EB8863}" type="presParOf" srcId="{1CA40DFD-5E36-43FE-BDEC-CBB9502FB7DA}" destId="{5A997771-17F5-4C20-A203-66638DB83017}" srcOrd="1" destOrd="0" presId="urn:microsoft.com/office/officeart/2005/8/layout/orgChart1"/>
    <dgm:cxn modelId="{80E11434-C388-4961-9A39-E5C430A6B96B}" type="presParOf" srcId="{1CA40DFD-5E36-43FE-BDEC-CBB9502FB7DA}" destId="{B59181D4-6040-407A-9DCC-84B4CAABFC51}" srcOrd="2" destOrd="0" presId="urn:microsoft.com/office/officeart/2005/8/layout/orgChart1"/>
    <dgm:cxn modelId="{AE29CE9A-0EB8-44F3-BB2C-70A8B080A459}" type="presParOf" srcId="{06255412-15AA-4C98-AD3B-83595BCF670A}" destId="{EF706E2A-BEC5-448E-BECE-8922C15EFC36}" srcOrd="2" destOrd="0" presId="urn:microsoft.com/office/officeart/2005/8/layout/orgChart1"/>
    <dgm:cxn modelId="{C2DA1139-F1D3-4AB6-845F-57B0FE8C3403}" type="presParOf" srcId="{06255412-15AA-4C98-AD3B-83595BCF670A}" destId="{FFAF38C1-275F-4D02-90CC-DAA87831C775}" srcOrd="3" destOrd="0" presId="urn:microsoft.com/office/officeart/2005/8/layout/orgChart1"/>
    <dgm:cxn modelId="{FE9BA326-F600-4289-BB67-4543E1C939F2}" type="presParOf" srcId="{FFAF38C1-275F-4D02-90CC-DAA87831C775}" destId="{01F942EC-CE67-4F65-A478-998821E4CB0E}" srcOrd="0" destOrd="0" presId="urn:microsoft.com/office/officeart/2005/8/layout/orgChart1"/>
    <dgm:cxn modelId="{A64203E5-7B1E-462E-8A6A-F247FB5889FC}" type="presParOf" srcId="{01F942EC-CE67-4F65-A478-998821E4CB0E}" destId="{A97CBE36-1ED6-4321-A0AA-5018580A2CFA}" srcOrd="0" destOrd="0" presId="urn:microsoft.com/office/officeart/2005/8/layout/orgChart1"/>
    <dgm:cxn modelId="{777DE09B-9C2A-4ED8-AB1A-B866A80EDD0A}" type="presParOf" srcId="{01F942EC-CE67-4F65-A478-998821E4CB0E}" destId="{E43F4606-BA3E-4CD4-9012-C7857F8BAE76}" srcOrd="1" destOrd="0" presId="urn:microsoft.com/office/officeart/2005/8/layout/orgChart1"/>
    <dgm:cxn modelId="{297FC6CF-CFAF-4172-8379-C2FBBD1A2FD7}" type="presParOf" srcId="{FFAF38C1-275F-4D02-90CC-DAA87831C775}" destId="{52E37FD4-212C-429E-8127-BFC8404F3A0B}" srcOrd="1" destOrd="0" presId="urn:microsoft.com/office/officeart/2005/8/layout/orgChart1"/>
    <dgm:cxn modelId="{BEC71259-C1A0-439E-BFC1-3DA46AEEED1B}" type="presParOf" srcId="{FFAF38C1-275F-4D02-90CC-DAA87831C775}" destId="{FF415F4C-CD3D-4EB1-9497-22BDB797EB4C}" srcOrd="2" destOrd="0" presId="urn:microsoft.com/office/officeart/2005/8/layout/orgChart1"/>
    <dgm:cxn modelId="{F6C2CC52-9560-48CF-969F-7175FFC301E4}" type="presParOf" srcId="{F5BC6A30-5A0B-4D02-B87C-71FA63172432}" destId="{364BC653-07C6-4565-8DDF-F17AC89890B2}" srcOrd="2" destOrd="0" presId="urn:microsoft.com/office/officeart/2005/8/layout/orgChart1"/>
    <dgm:cxn modelId="{400080D0-D7F1-4BF4-8199-D45F9051D63F}" type="presParOf" srcId="{3E62146D-1EBA-4979-AC87-4842113F61B2}" destId="{E79D024A-8FD3-40F2-80E3-6F4A3CAEBF0F}" srcOrd="6" destOrd="0" presId="urn:microsoft.com/office/officeart/2005/8/layout/orgChart1"/>
    <dgm:cxn modelId="{57933056-B3EE-458E-A232-E080935DED60}" type="presParOf" srcId="{3E62146D-1EBA-4979-AC87-4842113F61B2}" destId="{C9113E0B-3696-41F6-A8FD-0A877AF3D6BD}" srcOrd="7" destOrd="0" presId="urn:microsoft.com/office/officeart/2005/8/layout/orgChart1"/>
    <dgm:cxn modelId="{C1EE4966-6DBF-49AB-80F9-6DBFB42772A8}" type="presParOf" srcId="{C9113E0B-3696-41F6-A8FD-0A877AF3D6BD}" destId="{D04B44BC-FF65-4E71-8FF9-C3CE6CEAF480}" srcOrd="0" destOrd="0" presId="urn:microsoft.com/office/officeart/2005/8/layout/orgChart1"/>
    <dgm:cxn modelId="{9FC96452-2E97-4E2D-8D07-506D1A913675}" type="presParOf" srcId="{D04B44BC-FF65-4E71-8FF9-C3CE6CEAF480}" destId="{FF6C280D-2917-46B0-A982-06E5F013588A}" srcOrd="0" destOrd="0" presId="urn:microsoft.com/office/officeart/2005/8/layout/orgChart1"/>
    <dgm:cxn modelId="{203E44C6-7766-41C8-A3B9-766A1044F907}" type="presParOf" srcId="{D04B44BC-FF65-4E71-8FF9-C3CE6CEAF480}" destId="{96250E2A-96B1-4F60-9933-8C8CF76099C1}" srcOrd="1" destOrd="0" presId="urn:microsoft.com/office/officeart/2005/8/layout/orgChart1"/>
    <dgm:cxn modelId="{A165138F-75AA-49A1-8CD0-A35F4FA4E20F}" type="presParOf" srcId="{C9113E0B-3696-41F6-A8FD-0A877AF3D6BD}" destId="{2CCD7D3F-94CD-448C-9FB3-79E895564CE1}" srcOrd="1" destOrd="0" presId="urn:microsoft.com/office/officeart/2005/8/layout/orgChart1"/>
    <dgm:cxn modelId="{684AA14E-8958-46C9-9C9C-E49025BC6E52}" type="presParOf" srcId="{C9113E0B-3696-41F6-A8FD-0A877AF3D6BD}" destId="{B038FC82-1550-40CD-94F4-8DE20B9852C0}" srcOrd="2" destOrd="0" presId="urn:microsoft.com/office/officeart/2005/8/layout/orgChart1"/>
    <dgm:cxn modelId="{F8633837-0874-4A46-9015-A41C12D0F7E0}" type="presParOf" srcId="{97C37AF5-78E0-41EA-BB24-DF6F09E7A77C}" destId="{FDB58909-1EAB-4AC7-88A1-9B78F7F16E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 altLang="es-C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0C23378-AE44-4F94-B807-0704D656E801}" type="datetimeFigureOut">
              <a:rPr lang="es-ES" altLang="es-CU"/>
              <a:pPr/>
              <a:t>13/05/2026</a:t>
            </a:fld>
            <a:endParaRPr lang="es-ES" altLang="es-CU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U" smtClean="0"/>
              <a:t>Haga clic para modificar el estilo de texto del patrón</a:t>
            </a:r>
          </a:p>
          <a:p>
            <a:pPr lvl="1"/>
            <a:r>
              <a:rPr lang="es-ES" altLang="es-CU" smtClean="0"/>
              <a:t>Segundo nivel</a:t>
            </a:r>
          </a:p>
          <a:p>
            <a:pPr lvl="2"/>
            <a:r>
              <a:rPr lang="es-ES" altLang="es-CU" smtClean="0"/>
              <a:t>Tercer nivel</a:t>
            </a:r>
          </a:p>
          <a:p>
            <a:pPr lvl="3"/>
            <a:r>
              <a:rPr lang="es-ES" altLang="es-CU" smtClean="0"/>
              <a:t>Cuarto nivel</a:t>
            </a:r>
          </a:p>
          <a:p>
            <a:pPr lvl="4"/>
            <a:r>
              <a:rPr lang="es-ES" altLang="es-CU" smtClean="0"/>
              <a:t>Quinto nivel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 altLang="es-CU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C80846A-75C5-43BC-A07E-4502D5DC8592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4249171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827220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472709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472177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6714672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0427396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921160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758666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395897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6026282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6180121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83651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8689819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1591666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40406998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11854555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4294214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2872077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8041632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8752856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6439216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320304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1591551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2751532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6633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356926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872312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173888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973897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976537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U" altLang="es-CU"/>
          </a:p>
        </p:txBody>
      </p:sp>
    </p:spTree>
    <p:extLst>
      <p:ext uri="{BB962C8B-B14F-4D97-AF65-F5344CB8AC3E}">
        <p14:creationId xmlns:p14="http://schemas.microsoft.com/office/powerpoint/2010/main" val="2147439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A454AA-A2E2-4A57-A4AF-2CD6B450CFF4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7407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EC318-B1F3-4E13-BD41-72C310AC1B15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52553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064204-B072-48F8-8236-A5C062E70202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842057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734AA-9F99-469A-9312-9FF76F9A2DF6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957040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9CAD3-0BBD-4A9D-BD70-0D7B541B3BF3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45499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60FE4-38A0-425B-B4AD-E10EEAB556B7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85468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F9F55-6872-450B-81D6-E2A606415706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9781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257B9-F00B-4E32-8FBB-739389DB6139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59544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4FB80-0708-4F62-A67C-3A1D9AA8E079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94544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AAEB7-A8C6-456C-AB41-BCFA71497850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73094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64E7A-E395-4314-923C-600E2D4EF843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42342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3C9B9-94FE-43DD-A8C8-D192D4B05D1A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43251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U" smtClean="0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U" smtClean="0"/>
              <a:t>Haga clic para modificar el estilo de texto del patrón</a:t>
            </a:r>
          </a:p>
          <a:p>
            <a:pPr lvl="1"/>
            <a:r>
              <a:rPr lang="es-ES" altLang="es-CU" smtClean="0"/>
              <a:t>Segundo nivel</a:t>
            </a:r>
          </a:p>
          <a:p>
            <a:pPr lvl="2"/>
            <a:r>
              <a:rPr lang="es-ES" altLang="es-CU" smtClean="0"/>
              <a:t>Tercer nivel</a:t>
            </a:r>
          </a:p>
          <a:p>
            <a:pPr lvl="3"/>
            <a:r>
              <a:rPr lang="es-ES" altLang="es-CU" smtClean="0"/>
              <a:t>Cuarto nivel</a:t>
            </a:r>
          </a:p>
          <a:p>
            <a:pPr lvl="4"/>
            <a:r>
              <a:rPr lang="es-ES" altLang="es-C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81A96C-2DD0-4AA9-AFFD-4C3BDE00BDCD}" type="slidenum">
              <a:rPr lang="es-ES" altLang="es-CU"/>
              <a:pPr/>
              <a:t>‹Nº›</a:t>
            </a:fld>
            <a:endParaRPr lang="es-ES" altLang="es-C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mx/imgres?imgurl=http://4.bp.blogspot.com/_a32B0yLRM1w/SmfvMjEw_NI/AAAAAAAAARM/jKdf4p0164g/s320/Cavern%C3%ADcola.png&amp;imgrefurl=http://basuraliteral.blogspot.com/2009/07/cavernicola.html&amp;usg=__Eh1gYLLw6t4-0kmHcGQwAfoSFTk=&amp;h=240&amp;w=240&amp;sz=151&amp;hl=es&amp;start=73&amp;tbnid=gNsEvsvsoF3u1M:&amp;tbnh=110&amp;tbnw=110&amp;prev=/images?q%3Dcavernicola%26gbv%3D2%26ndsp%3D20%26hl%3Des%26sa%3DN%26start%3D6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57200"/>
            <a:ext cx="8534400" cy="1076325"/>
          </a:xfrm>
        </p:spPr>
        <p:txBody>
          <a:bodyPr/>
          <a:lstStyle/>
          <a:p>
            <a:pPr eaLnBrk="1" hangingPunct="1"/>
            <a:r>
              <a:rPr lang="es-ES" altLang="es-CU" sz="2800" dirty="0" smtClean="0"/>
              <a:t>UNIVERSIDAD DE CIENCIAS MÉDICAS DE LA HABANA</a:t>
            </a:r>
            <a:r>
              <a:rPr lang="es-ES" altLang="es-CU" sz="2400" b="1" dirty="0" smtClean="0"/>
              <a:t/>
            </a:r>
            <a:br>
              <a:rPr lang="es-ES" altLang="es-CU" sz="2400" b="1" dirty="0" smtClean="0"/>
            </a:br>
            <a:endParaRPr lang="es-ES" altLang="es-CU" sz="2400" b="1" dirty="0" smtClean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7695" y="1836016"/>
            <a:ext cx="2593715" cy="14243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10000" y="2286000"/>
            <a:ext cx="502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CU" b="1">
                <a:solidFill>
                  <a:schemeClr val="tx2"/>
                </a:solidFill>
              </a:rPr>
              <a:t>CARRERA: MEDICINA                  AÑO: 5TO.</a:t>
            </a:r>
            <a:br>
              <a:rPr lang="es-ES" altLang="es-CU" b="1">
                <a:solidFill>
                  <a:schemeClr val="tx2"/>
                </a:solidFill>
              </a:rPr>
            </a:br>
            <a:r>
              <a:rPr lang="pt-BR" altLang="es-CU" b="1">
                <a:solidFill>
                  <a:schemeClr val="tx2"/>
                </a:solidFill>
              </a:rPr>
              <a:t>ASIGNATURA: PSIQUIATRIA</a:t>
            </a:r>
            <a:endParaRPr lang="es-ES" altLang="es-CU" b="1">
              <a:solidFill>
                <a:schemeClr val="tx2"/>
              </a:solidFill>
            </a:endParaRPr>
          </a:p>
        </p:txBody>
      </p:sp>
      <p:graphicFrame>
        <p:nvGraphicFramePr>
          <p:cNvPr id="5127" name="Object 6"/>
          <p:cNvGraphicFramePr>
            <a:graphicFrameLocks noChangeAspect="1"/>
          </p:cNvGraphicFramePr>
          <p:nvPr/>
        </p:nvGraphicFramePr>
        <p:xfrm>
          <a:off x="7467600" y="5334000"/>
          <a:ext cx="100012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hoto Editor Photo" r:id="rId5" imgW="1000000" imgH="1057423" progId="MSPhotoEd.3">
                  <p:embed/>
                </p:oleObj>
              </mc:Choice>
              <mc:Fallback>
                <p:oleObj name="Photo Editor Photo" r:id="rId5" imgW="1000000" imgH="1057423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334000"/>
                        <a:ext cx="100012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458200" cy="1752600"/>
          </a:xfrm>
        </p:spPr>
        <p:txBody>
          <a:bodyPr/>
          <a:lstStyle/>
          <a:p>
            <a:r>
              <a:rPr lang="es-ES" dirty="0" smtClean="0"/>
              <a:t>GENERALIDADES DE PSIQUIATRÍA</a:t>
            </a:r>
          </a:p>
          <a:p>
            <a:r>
              <a:rPr lang="es-ES" dirty="0" smtClean="0"/>
              <a:t>(INTRODUCCIÓN A LA PSIQUIATRÍA)</a:t>
            </a:r>
            <a:endParaRPr lang="es-C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EDAD  MEDIA Y RENACIMIENTO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altLang="es-CU" sz="2400" smtClean="0"/>
              <a:t>El dogma de la fe revelada sobre  el aprendizaje y la investigación. Efecto negativo sobre matemáticas, historia, filosofía y medicina.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" altLang="es-CU" sz="2400" smtClean="0"/>
              <a:t>Enfermos mentales  = brujos / hechiceros  poseídos por demonios y espíritus. Kremer y Sprenger (monjes dominicos, 1486) escriben  el Malleus Maleficarum para identificar las “brujas” y los métodos de tortura, castigo e incluso muerte.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" altLang="es-CU" sz="2400" smtClean="0"/>
              <a:t>Creado el primer hospital psiquiátrico (Valencia, España, 1409); se extienden a Europa y América en siglo XVI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" altLang="es-CU" sz="2400" smtClean="0"/>
              <a:t>Johann Weyer (1515-1588) holandés, pionero de la futura psiquiatría: curó  adolescente condenada por la inquisición por cuadro emético parecido a anorexia nerviosa.</a:t>
            </a:r>
          </a:p>
        </p:txBody>
      </p:sp>
      <p:pic>
        <p:nvPicPr>
          <p:cNvPr id="15363" name="Picture 4" descr="img_history_19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715000"/>
            <a:ext cx="1447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es-ES" altLang="es-CU" sz="2800" smtClean="0"/>
              <a:t>BREVES APUNTES HISTÓRICOS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ES" altLang="es-CU" sz="2400" smtClean="0"/>
          </a:p>
          <a:p>
            <a:pPr eaLnBrk="1" hangingPunct="1">
              <a:buFontTx/>
              <a:buNone/>
            </a:pPr>
            <a:r>
              <a:rPr lang="es-ES" altLang="es-CU" sz="2400" smtClean="0"/>
              <a:t>SIGLOS XVII Y XVIII. </a:t>
            </a:r>
          </a:p>
          <a:p>
            <a:pPr eaLnBrk="1" hangingPunct="1">
              <a:buFontTx/>
              <a:buNone/>
            </a:pPr>
            <a:endParaRPr lang="es-ES" altLang="es-CU" sz="2400" smtClean="0"/>
          </a:p>
          <a:p>
            <a:pPr eaLnBrk="1" hangingPunct="1"/>
            <a:r>
              <a:rPr lang="es-ES" altLang="es-CU" sz="2400" smtClean="0"/>
              <a:t>Pensamiento ilustrado y desarrollo  humanista volcado en la reforma y mejora de la sociedad + importantes cambios económicos, políticos y sociales con Revoluciones  Industrial y Francesa.</a:t>
            </a:r>
          </a:p>
          <a:p>
            <a:pPr eaLnBrk="1" hangingPunct="1">
              <a:buFontTx/>
              <a:buNone/>
            </a:pPr>
            <a:endParaRPr lang="es-ES" altLang="es-CU" sz="2400" smtClean="0"/>
          </a:p>
          <a:p>
            <a:pPr eaLnBrk="1" hangingPunct="1"/>
            <a:r>
              <a:rPr lang="es-ES" altLang="es-CU" sz="2400" smtClean="0"/>
              <a:t>Philippe Pinel (1745-1826) humanización del trato a enfermo mental. Cortó las cadenas a los locos.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382000" cy="6096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ES" altLang="es-CU" sz="2000" smtClean="0"/>
              <a:t>DEL SIGLO XIX AL XX</a:t>
            </a:r>
          </a:p>
          <a:p>
            <a:pPr marL="0" indent="0" algn="just" eaLnBrk="1" hangingPunct="1">
              <a:buFontTx/>
              <a:buNone/>
            </a:pPr>
            <a:r>
              <a:rPr lang="es-ES" altLang="es-CU" sz="2400" smtClean="0"/>
              <a:t>Consolidación definitiva de la  Psiquiatría como disciplina médica.</a:t>
            </a:r>
          </a:p>
          <a:p>
            <a:pPr marL="0" indent="0" algn="just" eaLnBrk="1" hangingPunct="1">
              <a:buFontTx/>
              <a:buNone/>
            </a:pPr>
            <a:endParaRPr lang="es-ES" altLang="es-CU" sz="2400" smtClean="0"/>
          </a:p>
          <a:p>
            <a:pPr marL="0" indent="0" eaLnBrk="1" hangingPunct="1"/>
            <a:r>
              <a:rPr lang="es-ES" altLang="es-CU" sz="2400" smtClean="0"/>
              <a:t>Escuela Francesa. Clínica  descriptiva</a:t>
            </a:r>
          </a:p>
          <a:p>
            <a:pPr marL="0" indent="0" eaLnBrk="1" hangingPunct="1">
              <a:buFontTx/>
              <a:buNone/>
            </a:pPr>
            <a:endParaRPr lang="es-ES" altLang="es-CU" sz="2400" smtClean="0"/>
          </a:p>
          <a:p>
            <a:pPr marL="0" indent="0" eaLnBrk="1" hangingPunct="1"/>
            <a:r>
              <a:rPr lang="es-ES" altLang="es-CU" sz="2400" smtClean="0"/>
              <a:t>Escuela  Alemana E. Kraepelin  (1856-1926) clasificación  de enfermedades en Psiquiatría. Fenomenología</a:t>
            </a:r>
          </a:p>
          <a:p>
            <a:pPr marL="0" indent="0" eaLnBrk="1" hangingPunct="1">
              <a:buFontTx/>
              <a:buNone/>
            </a:pPr>
            <a:endParaRPr lang="es-ES" altLang="es-CU" sz="2400" smtClean="0"/>
          </a:p>
          <a:p>
            <a:pPr marL="0" indent="0" algn="just" eaLnBrk="1" hangingPunct="1"/>
            <a:r>
              <a:rPr lang="es-ES" altLang="es-CU" sz="2400" smtClean="0"/>
              <a:t>Mediados del siglo XIX  enfoque organicista. Ley Virchow  a cada alteración funcional se corresponde una lesión anatómica: descubrimiento del T. Pallidum en  la PGP pretendió excluir la importancia de los factores culturales y psicosociales en las enfermedades mentales.</a:t>
            </a:r>
          </a:p>
          <a:p>
            <a:pPr marL="0" indent="0" eaLnBrk="1" hangingPunct="1"/>
            <a:endParaRPr lang="es-ES" altLang="es-C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es-CU" sz="2000" smtClean="0"/>
              <a:t>AVANCES SIGLOS XX  y XXI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Tratamiento insulinoterapia (‘36), electroshock (‘38)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Freud  (a partir 1895): Importancia del inconsciente, psicoterapia y relación médico-paciente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Comunidades terapéuticas, hospitales de día, servicios de Psiquiatría en hospitales generales.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Tests psicológicos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J. Delay 1952 Inicio psicofarmacología</a:t>
            </a:r>
          </a:p>
          <a:p>
            <a:pPr eaLnBrk="1" hangingPunct="1">
              <a:lnSpc>
                <a:spcPct val="80000"/>
              </a:lnSpc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Psiquiatría social y comunitaria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0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000" smtClean="0"/>
              <a:t>Desarrollo de neurociencias (genética, imagenología,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U" sz="2000" smtClean="0"/>
              <a:t>     biología Molecular, neurofisiología)</a:t>
            </a:r>
          </a:p>
        </p:txBody>
      </p:sp>
      <p:pic>
        <p:nvPicPr>
          <p:cNvPr id="18435" name="Picture 4" descr="img_history_19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143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5" descr="img_history_1940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43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" descr="img_history_199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143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s-ES" altLang="es-CU" sz="4000" smtClean="0"/>
              <a:t>PSIQUIATRIA</a:t>
            </a:r>
            <a:br>
              <a:rPr lang="es-ES" altLang="es-CU" sz="4000" smtClean="0"/>
            </a:br>
            <a:endParaRPr lang="es-ES" altLang="es-CU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/>
            <a:r>
              <a:rPr lang="es-ES" altLang="es-CU" smtClean="0"/>
              <a:t>Rama de las ciencias médicas</a:t>
            </a:r>
          </a:p>
          <a:p>
            <a:pPr eaLnBrk="1" hangingPunct="1"/>
            <a:r>
              <a:rPr lang="es-ES" altLang="es-CU" smtClean="0"/>
              <a:t>Su objeto fundamental de estudio: proceso salud-enfermedad mental</a:t>
            </a:r>
          </a:p>
          <a:p>
            <a:pPr eaLnBrk="1" hangingPunct="1"/>
            <a:r>
              <a:rPr lang="es-ES" altLang="es-CU" smtClean="0"/>
              <a:t>Carácter interdisciplinario. Estudia y desarrolla  acciones de:</a:t>
            </a:r>
          </a:p>
          <a:p>
            <a:pPr eaLnBrk="1" hangingPunct="1">
              <a:buFontTx/>
              <a:buNone/>
            </a:pPr>
            <a:endParaRPr lang="es-ES" altLang="es-CU" smtClean="0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5257800" y="3581400"/>
            <a:ext cx="3505200" cy="2819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CU" altLang="es-CU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609600" y="5257800"/>
            <a:ext cx="3429000" cy="914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CU" altLang="es-CU" sz="2000"/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685800" y="4572000"/>
            <a:ext cx="2819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altLang="es-CU" sz="2400"/>
          </a:p>
          <a:p>
            <a:pPr eaLnBrk="1" hangingPunct="1"/>
            <a:endParaRPr lang="es-ES" altLang="es-CU" sz="2400"/>
          </a:p>
          <a:p>
            <a:pPr eaLnBrk="1" hangingPunct="1"/>
            <a:r>
              <a:rPr lang="es-ES" altLang="es-CU" sz="2400"/>
              <a:t>PROMOCION</a:t>
            </a:r>
            <a:r>
              <a:rPr lang="es-ES" altLang="es-CU"/>
              <a:t> </a:t>
            </a:r>
            <a:r>
              <a:rPr lang="es-ES" altLang="es-CU" sz="2400"/>
              <a:t>DE</a:t>
            </a:r>
          </a:p>
          <a:p>
            <a:pPr eaLnBrk="1" hangingPunct="1"/>
            <a:r>
              <a:rPr lang="es-ES" altLang="es-CU" sz="2400"/>
              <a:t>SALUD MENTAL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5257800" y="3505200"/>
            <a:ext cx="3581400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CU" sz="2400"/>
              <a:t>PREVENCIÓN </a:t>
            </a:r>
          </a:p>
          <a:p>
            <a:pPr eaLnBrk="1" hangingPunct="1"/>
            <a:r>
              <a:rPr lang="es-ES" altLang="es-CU" sz="2400"/>
              <a:t>               DIAGNÓSTICO</a:t>
            </a:r>
          </a:p>
          <a:p>
            <a:pPr eaLnBrk="1" hangingPunct="1"/>
            <a:r>
              <a:rPr lang="es-ES" altLang="es-CU" sz="2400"/>
              <a:t>TRATAMIENTO </a:t>
            </a:r>
          </a:p>
          <a:p>
            <a:pPr eaLnBrk="1" hangingPunct="1"/>
            <a:r>
              <a:rPr lang="es-ES" altLang="es-CU" sz="2400"/>
              <a:t>          REHABILITACIÓN</a:t>
            </a:r>
          </a:p>
          <a:p>
            <a:pPr eaLnBrk="1" hangingPunct="1"/>
            <a:r>
              <a:rPr lang="es-ES" altLang="es-CU" sz="2400"/>
              <a:t>                 DE </a:t>
            </a:r>
          </a:p>
          <a:p>
            <a:pPr eaLnBrk="1" hangingPunct="1"/>
            <a:r>
              <a:rPr lang="es-ES" altLang="es-CU" sz="2400"/>
              <a:t>ENFERMEDADES </a:t>
            </a:r>
          </a:p>
          <a:p>
            <a:pPr eaLnBrk="1" hangingPunct="1"/>
            <a:r>
              <a:rPr lang="es-ES" altLang="es-CU" sz="2400"/>
              <a:t>           MENTALES</a:t>
            </a:r>
          </a:p>
          <a:p>
            <a:pPr eaLnBrk="1" hangingPunct="1"/>
            <a:endParaRPr lang="es-ES" altLang="es-CU" sz="2400"/>
          </a:p>
        </p:txBody>
      </p:sp>
      <p:sp>
        <p:nvSpPr>
          <p:cNvPr id="19464" name="Line 10"/>
          <p:cNvSpPr>
            <a:spLocks noChangeShapeType="1"/>
          </p:cNvSpPr>
          <p:nvPr/>
        </p:nvSpPr>
        <p:spPr bwMode="auto">
          <a:xfrm flipH="1">
            <a:off x="1905000" y="3505200"/>
            <a:ext cx="2057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19465" name="Line 11"/>
          <p:cNvSpPr>
            <a:spLocks noChangeShapeType="1"/>
          </p:cNvSpPr>
          <p:nvPr/>
        </p:nvSpPr>
        <p:spPr bwMode="auto">
          <a:xfrm>
            <a:off x="4724400" y="3429000"/>
            <a:ext cx="381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just" eaLnBrk="1" hangingPunct="1"/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>RELACIONES DE LA PSIQUIATRÍA</a:t>
            </a:r>
            <a:br>
              <a:rPr lang="es-ES" altLang="es-CU" sz="3200" smtClean="0"/>
            </a:br>
            <a:r>
              <a:rPr lang="es-ES" altLang="es-CU" sz="3200" smtClean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" altLang="es-CU" smtClean="0"/>
              <a:t>Ciencias Naturales      Ciencias de la Salud</a:t>
            </a:r>
          </a:p>
          <a:p>
            <a:pPr eaLnBrk="1" hangingPunct="1">
              <a:buFontTx/>
              <a:buNone/>
            </a:pPr>
            <a:r>
              <a:rPr lang="es-ES" altLang="es-CU" smtClean="0"/>
              <a:t>y Sociales </a:t>
            </a:r>
          </a:p>
          <a:p>
            <a:pPr eaLnBrk="1" hangingPunct="1">
              <a:buFontTx/>
              <a:buNone/>
            </a:pPr>
            <a:endParaRPr lang="es-ES" altLang="es-CU" smtClean="0"/>
          </a:p>
          <a:p>
            <a:pPr eaLnBrk="1" hangingPunct="1">
              <a:buFontTx/>
              <a:buNone/>
            </a:pPr>
            <a:endParaRPr lang="es-ES" altLang="es-CU" sz="2000" smtClean="0"/>
          </a:p>
          <a:p>
            <a:pPr eaLnBrk="1" hangingPunct="1">
              <a:buFontTx/>
              <a:buNone/>
            </a:pPr>
            <a:endParaRPr lang="es-ES" altLang="es-CU" sz="2400" smtClean="0"/>
          </a:p>
          <a:p>
            <a:pPr eaLnBrk="1" hangingPunct="1">
              <a:buFontTx/>
              <a:buNone/>
            </a:pPr>
            <a:endParaRPr lang="es-ES" altLang="es-CU" sz="2400" smtClean="0"/>
          </a:p>
          <a:p>
            <a:pPr eaLnBrk="1" hangingPunct="1">
              <a:buFontTx/>
              <a:buNone/>
            </a:pPr>
            <a:r>
              <a:rPr lang="es-ES" altLang="es-CU" sz="2400" smtClean="0"/>
              <a:t>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es-ES" altLang="es-CU" sz="2400" smtClean="0"/>
              <a:t>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es-ES" altLang="es-CU" sz="2400" smtClean="0"/>
              <a:t/>
            </a:r>
            <a:br>
              <a:rPr lang="es-ES" altLang="es-CU" sz="2400" smtClean="0"/>
            </a:br>
            <a:endParaRPr lang="es-ES" altLang="es-CU" sz="2400" smtClean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H="1">
            <a:off x="2514600" y="20574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5105400" y="1676400"/>
            <a:ext cx="1371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0486" name="Oval 7"/>
          <p:cNvSpPr>
            <a:spLocks noChangeArrowheads="1"/>
          </p:cNvSpPr>
          <p:nvPr/>
        </p:nvSpPr>
        <p:spPr bwMode="auto">
          <a:xfrm>
            <a:off x="609600" y="2971800"/>
            <a:ext cx="3048000" cy="2819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CU" sz="2400"/>
              <a:t>FILOSOFIA</a:t>
            </a:r>
          </a:p>
          <a:p>
            <a:pPr algn="ctr" eaLnBrk="1" hangingPunct="1"/>
            <a:r>
              <a:rPr lang="es-ES" altLang="es-CU" sz="2400"/>
              <a:t>PSICOLOGIA</a:t>
            </a:r>
          </a:p>
          <a:p>
            <a:pPr algn="ctr" eaLnBrk="1" hangingPunct="1"/>
            <a:r>
              <a:rPr lang="es-ES" altLang="es-CU" sz="2400"/>
              <a:t>SOCIOLOGIA</a:t>
            </a:r>
          </a:p>
          <a:p>
            <a:pPr algn="ctr" eaLnBrk="1" hangingPunct="1"/>
            <a:r>
              <a:rPr lang="es-ES" altLang="es-CU" sz="2400"/>
              <a:t>ANTROPOLOGIA</a:t>
            </a:r>
          </a:p>
        </p:txBody>
      </p:sp>
      <p:sp>
        <p:nvSpPr>
          <p:cNvPr id="20487" name="Oval 8"/>
          <p:cNvSpPr>
            <a:spLocks noChangeArrowheads="1"/>
          </p:cNvSpPr>
          <p:nvPr/>
        </p:nvSpPr>
        <p:spPr bwMode="auto">
          <a:xfrm>
            <a:off x="4572000" y="2667000"/>
            <a:ext cx="3810000" cy="3810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CU" sz="2400"/>
              <a:t>NEUROCIENCIAS</a:t>
            </a:r>
          </a:p>
          <a:p>
            <a:pPr algn="ctr" eaLnBrk="1" hangingPunct="1"/>
            <a:r>
              <a:rPr lang="es-ES" altLang="es-CU" sz="2400"/>
              <a:t>MEDICINA INTERNA</a:t>
            </a:r>
          </a:p>
          <a:p>
            <a:pPr algn="ctr" eaLnBrk="1" hangingPunct="1"/>
            <a:r>
              <a:rPr lang="es-ES" altLang="es-CU" sz="2400"/>
              <a:t>PEDIATRIA</a:t>
            </a:r>
          </a:p>
          <a:p>
            <a:pPr algn="ctr" eaLnBrk="1" hangingPunct="1"/>
            <a:r>
              <a:rPr lang="es-ES" altLang="es-CU" sz="2400"/>
              <a:t>EPIDEMIOLOGIA</a:t>
            </a:r>
          </a:p>
          <a:p>
            <a:pPr algn="ctr" eaLnBrk="1" hangingPunct="1"/>
            <a:r>
              <a:rPr lang="es-ES" altLang="es-CU" sz="2400"/>
              <a:t>GENETICA MEDICA</a:t>
            </a:r>
          </a:p>
          <a:p>
            <a:pPr algn="ctr" eaLnBrk="1" hangingPunct="1"/>
            <a:r>
              <a:rPr lang="es-ES" altLang="es-CU" sz="2400"/>
              <a:t>ADMINISTRACION</a:t>
            </a:r>
          </a:p>
          <a:p>
            <a:pPr algn="ctr" eaLnBrk="1" hangingPunct="1"/>
            <a:r>
              <a:rPr lang="es-ES" altLang="es-CU" sz="2400"/>
              <a:t>GERENCIA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600" smtClean="0"/>
              <a:t/>
            </a:r>
            <a:br>
              <a:rPr lang="es-ES" altLang="es-CU" sz="3600" smtClean="0"/>
            </a:br>
            <a:r>
              <a:rPr lang="es-ES" altLang="es-CU" sz="3600" smtClean="0"/>
              <a:t>Psiquiatría </a:t>
            </a:r>
            <a:br>
              <a:rPr lang="es-ES" altLang="es-CU" sz="3600" smtClean="0"/>
            </a:br>
            <a:r>
              <a:rPr lang="es-ES" altLang="es-CU" sz="3600" smtClean="0"/>
              <a:t>Especialidad INTEGRADORA</a:t>
            </a:r>
            <a:br>
              <a:rPr lang="es-ES" altLang="es-CU" sz="3600" smtClean="0"/>
            </a:br>
            <a:endParaRPr lang="es-ES" altLang="es-CU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CU" sz="2800" smtClean="0"/>
              <a:t>Conducta humana normal y patológica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U" sz="2800" smtClean="0"/>
              <a:t>Aplicación métodos clínico, epidemiológico y salubrista 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CU" sz="2800" smtClean="0"/>
              <a:t>                                          Entrevista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altLang="es-CU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CU" sz="2800" smtClean="0"/>
              <a:t>Diagnóstico de salud y  enfermedad mental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CU" sz="2800" smtClean="0"/>
              <a:t>     Particularidades: Grupos de riesgo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CU" sz="2800" smtClean="0"/>
              <a:t>                                 Grupos vulnerables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CU" sz="2800" smtClean="0"/>
              <a:t>                                                    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048000" y="2743200"/>
            <a:ext cx="1524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914400" y="2895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pic>
        <p:nvPicPr>
          <p:cNvPr id="21510" name="Picture 3" descr="C:\Documents and Settings\MARIA ELENA\Mis documentos\Mis imágenes\cerebro cuantic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572000"/>
            <a:ext cx="160496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eaLnBrk="1" hangingPunct="1"/>
            <a:r>
              <a:rPr lang="es-ES" altLang="es-CU" sz="4000" smtClean="0"/>
              <a:t/>
            </a:r>
            <a:br>
              <a:rPr lang="es-ES" altLang="es-CU" sz="4000" smtClean="0"/>
            </a:br>
            <a:r>
              <a:rPr lang="es-ES" altLang="es-CU" sz="3600" smtClean="0"/>
              <a:t>Diagnóstico de salud y  enfermedad mental</a:t>
            </a:r>
            <a:r>
              <a:rPr lang="es-ES" altLang="es-CU" sz="4000" smtClean="0"/>
              <a:t> </a:t>
            </a:r>
            <a:br>
              <a:rPr lang="es-ES" altLang="es-CU" sz="4000" smtClean="0"/>
            </a:br>
            <a:endParaRPr lang="es-ES" altLang="es-CU" sz="400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24400" y="2286000"/>
            <a:ext cx="3657600" cy="3840163"/>
          </a:xfrm>
        </p:spPr>
        <p:txBody>
          <a:bodyPr/>
          <a:lstStyle/>
          <a:p>
            <a:pPr eaLnBrk="1" hangingPunct="1"/>
            <a:endParaRPr lang="es-ES" altLang="es-CU" sz="2800" smtClean="0"/>
          </a:p>
          <a:p>
            <a:pPr eaLnBrk="1" hangingPunct="1">
              <a:buFontTx/>
              <a:buNone/>
            </a:pPr>
            <a:r>
              <a:rPr lang="es-ES" altLang="es-CU" sz="2800" smtClean="0"/>
              <a:t>Diagnóstico clínico </a:t>
            </a:r>
          </a:p>
          <a:p>
            <a:pPr eaLnBrk="1" hangingPunct="1">
              <a:buFontTx/>
              <a:buNone/>
            </a:pPr>
            <a:endParaRPr lang="es-ES" altLang="es-CU" sz="2800" smtClean="0"/>
          </a:p>
          <a:p>
            <a:pPr eaLnBrk="1" hangingPunct="1">
              <a:buFontTx/>
              <a:buNone/>
            </a:pPr>
            <a:r>
              <a:rPr lang="es-ES" altLang="es-CU" sz="2800" smtClean="0"/>
              <a:t>Diagnóstico familiar</a:t>
            </a:r>
          </a:p>
          <a:p>
            <a:pPr eaLnBrk="1" hangingPunct="1">
              <a:buFontTx/>
              <a:buNone/>
            </a:pPr>
            <a:endParaRPr lang="es-ES" altLang="es-CU" sz="2800" smtClean="0"/>
          </a:p>
          <a:p>
            <a:pPr eaLnBrk="1" hangingPunct="1">
              <a:buFontTx/>
              <a:buNone/>
            </a:pPr>
            <a:r>
              <a:rPr lang="es-ES" altLang="es-CU" sz="2800" smtClean="0"/>
              <a:t>Diagnóstico  comunitario</a:t>
            </a:r>
          </a:p>
          <a:p>
            <a:pPr eaLnBrk="1" hangingPunct="1"/>
            <a:endParaRPr lang="es-ES" altLang="es-CU" sz="2800" smtClean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3581400"/>
          <a:ext cx="2286000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Imagen" r:id="rId4" imgW="2286354" imgH="1519986" progId="MS_ClipArt_Gallery.2">
                  <p:embed/>
                </p:oleObj>
              </mc:Choice>
              <mc:Fallback>
                <p:oleObj name="Imagen" r:id="rId4" imgW="2286354" imgH="1519986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2286000" cy="151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altLang="es-CU" sz="3200" b="1" smtClean="0"/>
              <a:t>PROCESOS SOCIALES COMO DETERMINANTES DE SALUD MENTAL</a:t>
            </a:r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304800" y="1905000"/>
            <a:ext cx="3810000" cy="3810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U" altLang="es-CU"/>
          </a:p>
        </p:txBody>
      </p:sp>
      <p:pic>
        <p:nvPicPr>
          <p:cNvPr id="23556" name="Picture 6" descr="BD0496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52600"/>
            <a:ext cx="8985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276600"/>
            <a:ext cx="86677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8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724400"/>
            <a:ext cx="511175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762000" y="2438400"/>
            <a:ext cx="2819400" cy="2743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U" altLang="es-CU"/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1371600" y="3124200"/>
            <a:ext cx="1600200" cy="1447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CU" altLang="es-CU">
              <a:solidFill>
                <a:srgbClr val="FFFF99"/>
              </a:solidFill>
            </a:endParaRPr>
          </a:p>
        </p:txBody>
      </p:sp>
      <p:sp>
        <p:nvSpPr>
          <p:cNvPr id="23561" name="Text Box 11"/>
          <p:cNvSpPr txBox="1">
            <a:spLocks noChangeArrowheads="1"/>
          </p:cNvSpPr>
          <p:nvPr/>
        </p:nvSpPr>
        <p:spPr bwMode="auto">
          <a:xfrm>
            <a:off x="3886200" y="19050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b="1"/>
              <a:t>SOCIEDAD</a:t>
            </a:r>
          </a:p>
        </p:txBody>
      </p:sp>
      <p:sp>
        <p:nvSpPr>
          <p:cNvPr id="23562" name="Text Box 12"/>
          <p:cNvSpPr txBox="1">
            <a:spLocks noChangeArrowheads="1"/>
          </p:cNvSpPr>
          <p:nvPr/>
        </p:nvSpPr>
        <p:spPr bwMode="auto">
          <a:xfrm>
            <a:off x="4191000" y="32004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b="1"/>
              <a:t>GRUPO HUMANO</a:t>
            </a:r>
          </a:p>
        </p:txBody>
      </p:sp>
      <p:sp>
        <p:nvSpPr>
          <p:cNvPr id="23563" name="Text Box 13"/>
          <p:cNvSpPr txBox="1">
            <a:spLocks noChangeArrowheads="1"/>
          </p:cNvSpPr>
          <p:nvPr/>
        </p:nvSpPr>
        <p:spPr bwMode="auto">
          <a:xfrm>
            <a:off x="4114800" y="49530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b="1"/>
              <a:t>INDIVIDUO</a:t>
            </a:r>
          </a:p>
        </p:txBody>
      </p:sp>
      <p:sp>
        <p:nvSpPr>
          <p:cNvPr id="23564" name="Text Box 14"/>
          <p:cNvSpPr txBox="1">
            <a:spLocks noChangeArrowheads="1"/>
          </p:cNvSpPr>
          <p:nvPr/>
        </p:nvSpPr>
        <p:spPr bwMode="auto">
          <a:xfrm>
            <a:off x="1676400" y="19812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sz="2000" b="1"/>
              <a:t>MODOS</a:t>
            </a:r>
          </a:p>
        </p:txBody>
      </p:sp>
      <p:sp>
        <p:nvSpPr>
          <p:cNvPr id="23565" name="Text Box 15"/>
          <p:cNvSpPr txBox="1">
            <a:spLocks noChangeArrowheads="1"/>
          </p:cNvSpPr>
          <p:nvPr/>
        </p:nvSpPr>
        <p:spPr bwMode="auto">
          <a:xfrm>
            <a:off x="1219200" y="27432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sz="2000" b="1"/>
              <a:t>CONDICIONES</a:t>
            </a:r>
          </a:p>
        </p:txBody>
      </p:sp>
      <p:sp>
        <p:nvSpPr>
          <p:cNvPr id="23566" name="Text Box 16"/>
          <p:cNvSpPr txBox="1">
            <a:spLocks noChangeArrowheads="1"/>
          </p:cNvSpPr>
          <p:nvPr/>
        </p:nvSpPr>
        <p:spPr bwMode="auto">
          <a:xfrm>
            <a:off x="1447800" y="35814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sz="2000" b="1"/>
              <a:t>ESTILOS</a:t>
            </a:r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 flipV="1">
            <a:off x="2590800" y="213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3124200" y="2895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>
            <a:off x="2743200" y="3886200"/>
            <a:ext cx="1295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3570" name="AutoShape 20"/>
          <p:cNvSpPr>
            <a:spLocks/>
          </p:cNvSpPr>
          <p:nvPr/>
        </p:nvSpPr>
        <p:spPr bwMode="auto">
          <a:xfrm>
            <a:off x="6477000" y="2133600"/>
            <a:ext cx="477838" cy="2819400"/>
          </a:xfrm>
          <a:prstGeom prst="rightBrace">
            <a:avLst>
              <a:gd name="adj1" fmla="val 49333"/>
              <a:gd name="adj2" fmla="val 50000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U" altLang="es-CU"/>
          </a:p>
        </p:txBody>
      </p:sp>
      <p:sp>
        <p:nvSpPr>
          <p:cNvPr id="23571" name="Text Box 21"/>
          <p:cNvSpPr txBox="1">
            <a:spLocks noChangeArrowheads="1"/>
          </p:cNvSpPr>
          <p:nvPr/>
        </p:nvSpPr>
        <p:spPr bwMode="auto">
          <a:xfrm>
            <a:off x="7010400" y="3200400"/>
            <a:ext cx="16764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 sz="2400" b="1"/>
              <a:t>CALIDAD</a:t>
            </a:r>
          </a:p>
          <a:p>
            <a:pPr eaLnBrk="1" hangingPunct="1">
              <a:spcBef>
                <a:spcPct val="50000"/>
              </a:spcBef>
            </a:pPr>
            <a:r>
              <a:rPr lang="es-ES" altLang="es-CU" sz="2400" b="1"/>
              <a:t>DE   VIDA</a:t>
            </a:r>
          </a:p>
        </p:txBody>
      </p:sp>
      <p:sp>
        <p:nvSpPr>
          <p:cNvPr id="23572" name="AutoShape 23"/>
          <p:cNvSpPr>
            <a:spLocks noChangeArrowheads="1"/>
          </p:cNvSpPr>
          <p:nvPr/>
        </p:nvSpPr>
        <p:spPr bwMode="auto">
          <a:xfrm>
            <a:off x="5638800" y="6096000"/>
            <a:ext cx="2286000" cy="304800"/>
          </a:xfrm>
          <a:prstGeom prst="leftArrow">
            <a:avLst>
              <a:gd name="adj1" fmla="val 50000"/>
              <a:gd name="adj2" fmla="val 187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CU" altLang="es-CU">
              <a:solidFill>
                <a:srgbClr val="FFFF99"/>
              </a:solidFill>
            </a:endParaRPr>
          </a:p>
        </p:txBody>
      </p:sp>
      <p:sp>
        <p:nvSpPr>
          <p:cNvPr id="23573" name="AutoShape 24"/>
          <p:cNvSpPr>
            <a:spLocks noChangeArrowheads="1"/>
          </p:cNvSpPr>
          <p:nvPr/>
        </p:nvSpPr>
        <p:spPr bwMode="auto">
          <a:xfrm>
            <a:off x="7696200" y="4572000"/>
            <a:ext cx="304800" cy="1371600"/>
          </a:xfrm>
          <a:prstGeom prst="downArrow">
            <a:avLst>
              <a:gd name="adj1" fmla="val 50000"/>
              <a:gd name="adj2" fmla="val 112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U" altLang="es-CU"/>
          </a:p>
        </p:txBody>
      </p:sp>
      <p:sp>
        <p:nvSpPr>
          <p:cNvPr id="23574" name="Text Box 25"/>
          <p:cNvSpPr txBox="1">
            <a:spLocks noChangeArrowheads="1"/>
          </p:cNvSpPr>
          <p:nvPr/>
        </p:nvSpPr>
        <p:spPr bwMode="auto">
          <a:xfrm>
            <a:off x="1066800" y="5911850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U"/>
              <a:t>   </a:t>
            </a:r>
            <a:r>
              <a:rPr lang="es-ES" altLang="es-CU" sz="2800" b="1"/>
              <a:t>SALUD 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>FACTORES QUE INTERVIENEN EN LA INTERACCION DEL HOMBRE Y SU MEDIO</a:t>
            </a:r>
            <a:r>
              <a:rPr lang="es-ES" altLang="es-CU" sz="6000" smtClean="0"/>
              <a:t/>
            </a:r>
            <a:br>
              <a:rPr lang="es-ES" altLang="es-CU" sz="6000" smtClean="0"/>
            </a:br>
            <a:endParaRPr lang="es-ES" altLang="es-CU" sz="6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s-ES_tradnl" altLang="es-CU" smtClean="0"/>
          </a:p>
          <a:p>
            <a:pPr algn="just" eaLnBrk="1" hangingPunct="1">
              <a:buFontTx/>
              <a:buNone/>
            </a:pPr>
            <a:r>
              <a:rPr lang="es-ES_tradnl" altLang="es-CU" sz="2800" b="1" smtClean="0"/>
              <a:t>Grupo humano  vulnerable:</a:t>
            </a:r>
            <a:r>
              <a:rPr lang="es-ES_tradnl" altLang="es-CU" sz="2800" smtClean="0"/>
              <a:t>  condición natural o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 biológica ej.   género,  edad, raza, que hace más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 propenso al daño ante otra condición externa 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(factores del medio físico, químico, biológico,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 social, etc.) . P.Ej: los niños,  ancianos y mujeres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 ante la violencia familiar son grupos más</a:t>
            </a:r>
          </a:p>
          <a:p>
            <a:pPr algn="just" eaLnBrk="1" hangingPunct="1">
              <a:buFontTx/>
              <a:buNone/>
            </a:pPr>
            <a:r>
              <a:rPr lang="es-ES_tradnl" altLang="es-CU" sz="2800" smtClean="0"/>
              <a:t> vulnerables que otros. </a:t>
            </a:r>
            <a:endParaRPr lang="es-ES" altLang="es-C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r>
              <a:rPr lang="pt-BR" altLang="es-CU" sz="2400" b="1" smtClean="0"/>
              <a:t/>
            </a:r>
            <a:br>
              <a:rPr lang="pt-BR" altLang="es-CU" sz="2400" b="1" smtClean="0"/>
            </a:br>
            <a:endParaRPr lang="es-ES" altLang="es-CU" sz="24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8305800" cy="60960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tabLst>
                <a:tab pos="0" algn="l"/>
              </a:tabLst>
            </a:pPr>
            <a:endParaRPr lang="es-ES" altLang="es-CU" sz="240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tabLst>
                <a:tab pos="0" algn="l"/>
              </a:tabLst>
            </a:pPr>
            <a:endParaRPr lang="es-ES" altLang="es-CU" sz="24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tabLst>
                <a:tab pos="0" algn="l"/>
              </a:tabLst>
            </a:pPr>
            <a:endParaRPr lang="es-ES" altLang="es-CU" sz="20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tabLst>
                <a:tab pos="0" algn="l"/>
              </a:tabLst>
            </a:pPr>
            <a:endParaRPr lang="es-ES" altLang="es-CU" sz="2000" smtClean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85800" y="304800"/>
            <a:ext cx="8245475" cy="533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es-CU" sz="2800" b="1">
                <a:solidFill>
                  <a:schemeClr val="tx2"/>
                </a:solidFill>
              </a:rPr>
              <a:t>TEMA: 1.    GENERALIDADES DE PSIQUIATRIA</a:t>
            </a:r>
            <a:r>
              <a:rPr lang="es-ES" altLang="es-CU" sz="2800" b="1">
                <a:solidFill>
                  <a:schemeClr val="tx2"/>
                </a:solidFill>
              </a:rPr>
              <a:t/>
            </a:r>
            <a:br>
              <a:rPr lang="es-ES" altLang="es-CU" sz="2800" b="1">
                <a:solidFill>
                  <a:schemeClr val="tx2"/>
                </a:solidFill>
              </a:rPr>
            </a:br>
            <a:endParaRPr lang="es-ES" altLang="es-CU" sz="2800" b="1">
              <a:solidFill>
                <a:schemeClr val="tx2"/>
              </a:solidFill>
            </a:endParaRPr>
          </a:p>
          <a:p>
            <a:pPr algn="ctr" eaLnBrk="1" hangingPunct="1"/>
            <a:r>
              <a:rPr lang="es-ES" altLang="es-CU" sz="3200" b="1">
                <a:solidFill>
                  <a:schemeClr val="tx2"/>
                </a:solidFill>
              </a:rPr>
              <a:t>SUMARIO</a:t>
            </a:r>
          </a:p>
          <a:p>
            <a:pPr algn="ctr" eaLnBrk="1" hangingPunct="1"/>
            <a:endParaRPr lang="es-ES" altLang="es-CU" sz="3200" b="1">
              <a:solidFill>
                <a:schemeClr val="tx2"/>
              </a:solidFill>
            </a:endParaRPr>
          </a:p>
          <a:p>
            <a:pPr eaLnBrk="1" hangingPunct="1"/>
            <a:r>
              <a:rPr lang="es-ES" altLang="es-CU" sz="3200">
                <a:solidFill>
                  <a:schemeClr val="tx2"/>
                </a:solidFill>
              </a:rPr>
              <a:t>1.1.-Introducción a la Psiquiatría</a:t>
            </a:r>
            <a:br>
              <a:rPr lang="es-ES" altLang="es-CU" sz="3200">
                <a:solidFill>
                  <a:schemeClr val="tx2"/>
                </a:solidFill>
              </a:rPr>
            </a:br>
            <a:endParaRPr lang="es-ES" altLang="es-CU" sz="3200">
              <a:solidFill>
                <a:schemeClr val="tx2"/>
              </a:solidFill>
            </a:endParaRPr>
          </a:p>
          <a:p>
            <a:pPr eaLnBrk="1" hangingPunct="1"/>
            <a:r>
              <a:rPr lang="es-ES" altLang="es-CU" sz="3200">
                <a:solidFill>
                  <a:schemeClr val="tx2"/>
                </a:solidFill>
              </a:rPr>
              <a:t>1.2.-Psiquiatría en el Sistema Nacional de Salud</a:t>
            </a:r>
            <a:br>
              <a:rPr lang="es-ES" altLang="es-CU" sz="3200">
                <a:solidFill>
                  <a:schemeClr val="tx2"/>
                </a:solidFill>
              </a:rPr>
            </a:br>
            <a:endParaRPr lang="es-ES" altLang="es-CU" sz="3200">
              <a:solidFill>
                <a:schemeClr val="tx2"/>
              </a:solidFill>
            </a:endParaRPr>
          </a:p>
          <a:p>
            <a:pPr eaLnBrk="1" hangingPunct="1"/>
            <a:r>
              <a:rPr lang="es-ES" altLang="es-CU" sz="3200">
                <a:solidFill>
                  <a:schemeClr val="tx2"/>
                </a:solidFill>
              </a:rPr>
              <a:t>1.3-Historia clínica psiquiátrica</a:t>
            </a:r>
            <a:br>
              <a:rPr lang="es-ES" altLang="es-CU" sz="3200">
                <a:solidFill>
                  <a:schemeClr val="tx2"/>
                </a:solidFill>
              </a:rPr>
            </a:br>
            <a:endParaRPr lang="es-ES" altLang="es-CU" sz="3200">
              <a:solidFill>
                <a:schemeClr val="tx2"/>
              </a:solidFill>
            </a:endParaRPr>
          </a:p>
        </p:txBody>
      </p:sp>
      <p:pic>
        <p:nvPicPr>
          <p:cNvPr id="6151" name="Picture 7" descr="j031576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1981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>FACTORES QUE INTERVIENEN EN LA INTERACCION DEL HOMBRE Y SU MEDIO</a:t>
            </a:r>
            <a:r>
              <a:rPr lang="es-ES" altLang="es-CU" sz="6000" smtClean="0"/>
              <a:t/>
            </a:r>
            <a:br>
              <a:rPr lang="es-ES" altLang="es-CU" sz="6000" smtClean="0"/>
            </a:br>
            <a:endParaRPr lang="es-ES" altLang="es-CU" sz="6000" smtClean="0"/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s-CU" altLang="es-CU" sz="3200"/>
          </a:p>
        </p:txBody>
      </p:sp>
      <p:sp>
        <p:nvSpPr>
          <p:cNvPr id="256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2819400"/>
            <a:ext cx="3886200" cy="350520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es-ES_tradnl" altLang="es-CU" sz="2400" smtClean="0"/>
              <a:t>elementos, condiciones o atributos  que facilitan un daño individual o colectivo ej. uso de drogas y violencia, depresión y conducta suicida, relaciones sexuales promiscuas y sin protección y riesgo de ETS.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s-ES" altLang="es-CU" sz="2400" smtClean="0"/>
          </a:p>
        </p:txBody>
      </p:sp>
      <p:sp>
        <p:nvSpPr>
          <p:cNvPr id="25605" name="Rectangle 10"/>
          <p:cNvSpPr>
            <a:spLocks noChangeArrowheads="1"/>
          </p:cNvSpPr>
          <p:nvPr/>
        </p:nvSpPr>
        <p:spPr bwMode="auto">
          <a:xfrm>
            <a:off x="5029200" y="2667000"/>
            <a:ext cx="3592513" cy="3459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s-ES_tradnl" altLang="es-CU" sz="2800"/>
              <a:t>   </a:t>
            </a:r>
            <a:r>
              <a:rPr lang="es-ES_tradnl" altLang="es-CU" sz="2400"/>
              <a:t>al actuar  sobre grupos o  individuos   los protegen del  daño. Ej. buena educación sexual y menor incidencia de ETS, ciertas creencias y prácticas religiosas sobre uso alcohol</a:t>
            </a:r>
            <a:endParaRPr lang="es-ES" altLang="es-CU" sz="2400"/>
          </a:p>
          <a:p>
            <a:pPr eaLnBrk="1" hangingPunct="1">
              <a:spcBef>
                <a:spcPct val="20000"/>
              </a:spcBef>
            </a:pPr>
            <a:endParaRPr lang="es-ES" altLang="es-CU" sz="2800"/>
          </a:p>
        </p:txBody>
      </p:sp>
      <p:sp>
        <p:nvSpPr>
          <p:cNvPr id="25606" name="Line 11"/>
          <p:cNvSpPr>
            <a:spLocks noChangeShapeType="1"/>
          </p:cNvSpPr>
          <p:nvPr/>
        </p:nvSpPr>
        <p:spPr bwMode="auto">
          <a:xfrm flipH="1">
            <a:off x="3124200" y="16002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5607" name="Line 12"/>
          <p:cNvSpPr>
            <a:spLocks noChangeShapeType="1"/>
          </p:cNvSpPr>
          <p:nvPr/>
        </p:nvSpPr>
        <p:spPr bwMode="auto">
          <a:xfrm>
            <a:off x="4648200" y="16002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5608" name="Oval 16"/>
          <p:cNvSpPr>
            <a:spLocks noChangeArrowheads="1"/>
          </p:cNvSpPr>
          <p:nvPr/>
        </p:nvSpPr>
        <p:spPr bwMode="auto">
          <a:xfrm>
            <a:off x="609600" y="1905000"/>
            <a:ext cx="2438400" cy="762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CU" sz="2400" b="1"/>
              <a:t>De Riesgo</a:t>
            </a:r>
          </a:p>
        </p:txBody>
      </p:sp>
      <p:sp>
        <p:nvSpPr>
          <p:cNvPr id="25609" name="Oval 17"/>
          <p:cNvSpPr>
            <a:spLocks noChangeArrowheads="1"/>
          </p:cNvSpPr>
          <p:nvPr/>
        </p:nvSpPr>
        <p:spPr bwMode="auto">
          <a:xfrm>
            <a:off x="5943600" y="1676400"/>
            <a:ext cx="2286000" cy="762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CU" sz="2400" b="1"/>
              <a:t>De Protección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/>
            </a:r>
            <a:br>
              <a:rPr lang="es-ES" altLang="es-CU" sz="3200" smtClean="0"/>
            </a:br>
            <a:r>
              <a:rPr lang="es-ES" altLang="es-CU" sz="3200" smtClean="0"/>
              <a:t>FACTORES QUE INTERVIENEN EN LA INTERACCION DEL HOMBRE Y SU MEDIO</a:t>
            </a:r>
            <a:r>
              <a:rPr lang="es-ES" altLang="es-CU" sz="6000" smtClean="0"/>
              <a:t/>
            </a:r>
            <a:br>
              <a:rPr lang="es-ES" altLang="es-CU" sz="6000" smtClean="0"/>
            </a:br>
            <a:endParaRPr lang="es-ES" altLang="es-CU" sz="60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s-ES_tradnl" altLang="es-CU" smtClean="0"/>
          </a:p>
          <a:p>
            <a:pPr algn="just" eaLnBrk="1" hangingPunct="1"/>
            <a:r>
              <a:rPr lang="es-ES_tradnl" altLang="es-CU" smtClean="0"/>
              <a:t>Resiliencia: </a:t>
            </a:r>
            <a:r>
              <a:rPr lang="es-ES_tradnl" altLang="es-CU" sz="2800" smtClean="0"/>
              <a:t>resistencia individual de un sujeto cuando es sometido a una condición externa capaz de dañarlo Ej. individuo con un mecanismos de afrontamiento adecuados que es menos susceptible de presentar un trastorno emocional ante una fuerte situación ambiental estresante.</a:t>
            </a:r>
            <a:endParaRPr lang="es-ES" altLang="es-C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800" smtClean="0"/>
              <a:t>Tratamiento de urgencia y mantenimiento al enfermo mental diagnosticado; atención a personas  sometidas a tensiones por situaciones que afectan la salud (stress, adicciones, conducta suicida, violencia intrafamiliar y comunitaria)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RECURSOS BIOLOGICOS Y FISICOS: PSICOFARMACOS, TRATAMIENTO ELECTROCONVULSIVANTE  y OTROS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RECURSOS PSICOLOGICOS: PSICOTERAPIA, ORIENTACION, CONSEJERIA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RECURSOS SOCIALES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OTROS: Medicina Natural y Tradicional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altLang="es-CU" sz="2400" b="1" smtClean="0"/>
          </a:p>
          <a:p>
            <a:pPr eaLnBrk="1" hangingPunct="1">
              <a:lnSpc>
                <a:spcPct val="80000"/>
              </a:lnSpc>
            </a:pPr>
            <a:endParaRPr lang="es-ES" altLang="es-CU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marL="838200" indent="-838200" eaLnBrk="1" hangingPunct="1"/>
            <a:r>
              <a:rPr lang="es-ES_tradnl" altLang="es-CU" sz="2800" smtClean="0"/>
              <a:t>Psiquiatría en el Sistema Nacional de Salud</a:t>
            </a:r>
            <a:endParaRPr lang="es-ES" altLang="es-CU" sz="28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s-CU" altLang="es-CU" smtClean="0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611188" y="838200"/>
            <a:ext cx="7993062" cy="5621338"/>
            <a:chOff x="249" y="706"/>
            <a:chExt cx="5420" cy="3541"/>
          </a:xfrm>
        </p:grpSpPr>
        <p:sp>
          <p:nvSpPr>
            <p:cNvPr id="28677" name="Line 5"/>
            <p:cNvSpPr>
              <a:spLocks noChangeShapeType="1"/>
            </p:cNvSpPr>
            <p:nvPr/>
          </p:nvSpPr>
          <p:spPr bwMode="auto">
            <a:xfrm>
              <a:off x="2743" y="4065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001" y="4065"/>
              <a:ext cx="635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2090" y="3339"/>
              <a:ext cx="563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>
              <a:off x="2096" y="2840"/>
              <a:ext cx="544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3152" y="2178"/>
              <a:ext cx="0" cy="1906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81930" name="AutoShape 10"/>
            <p:cNvSpPr>
              <a:spLocks noChangeArrowheads="1"/>
            </p:cNvSpPr>
            <p:nvPr/>
          </p:nvSpPr>
          <p:spPr bwMode="auto">
            <a:xfrm>
              <a:off x="2608" y="2659"/>
              <a:ext cx="1451" cy="363"/>
            </a:xfrm>
            <a:prstGeom prst="flowChartAlternateProcess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Centros Comunitarios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de Salud Mental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28683" name="Line 11"/>
            <p:cNvSpPr>
              <a:spLocks noChangeShapeType="1"/>
            </p:cNvSpPr>
            <p:nvPr/>
          </p:nvSpPr>
          <p:spPr bwMode="auto">
            <a:xfrm>
              <a:off x="3378" y="2024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4" name="Line 12"/>
            <p:cNvSpPr>
              <a:spLocks noChangeShapeType="1"/>
            </p:cNvSpPr>
            <p:nvPr/>
          </p:nvSpPr>
          <p:spPr bwMode="auto">
            <a:xfrm>
              <a:off x="3334" y="1480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>
              <a:off x="2699" y="1071"/>
              <a:ext cx="0" cy="817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>
              <a:off x="1655" y="2024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>
              <a:off x="1701" y="1480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975" y="1091"/>
              <a:ext cx="0" cy="2993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81937" name="AutoShape 17"/>
            <p:cNvSpPr>
              <a:spLocks noChangeArrowheads="1"/>
            </p:cNvSpPr>
            <p:nvPr/>
          </p:nvSpPr>
          <p:spPr bwMode="auto">
            <a:xfrm>
              <a:off x="340" y="754"/>
              <a:ext cx="131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MINSAP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38" name="AutoShape 18"/>
            <p:cNvSpPr>
              <a:spLocks noChangeArrowheads="1"/>
            </p:cNvSpPr>
            <p:nvPr/>
          </p:nvSpPr>
          <p:spPr bwMode="auto">
            <a:xfrm>
              <a:off x="340" y="3339"/>
              <a:ext cx="131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Consultorios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39" name="AutoShape 19"/>
            <p:cNvSpPr>
              <a:spLocks noChangeArrowheads="1"/>
            </p:cNvSpPr>
            <p:nvPr/>
          </p:nvSpPr>
          <p:spPr bwMode="auto">
            <a:xfrm>
              <a:off x="340" y="2840"/>
              <a:ext cx="131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Grupo Básico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de Trabajo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0" name="AutoShape 20"/>
            <p:cNvSpPr>
              <a:spLocks noChangeArrowheads="1"/>
            </p:cNvSpPr>
            <p:nvPr/>
          </p:nvSpPr>
          <p:spPr bwMode="auto">
            <a:xfrm>
              <a:off x="340" y="2341"/>
              <a:ext cx="131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Areas de Salud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1" name="AutoShape 21"/>
            <p:cNvSpPr>
              <a:spLocks noChangeArrowheads="1"/>
            </p:cNvSpPr>
            <p:nvPr/>
          </p:nvSpPr>
          <p:spPr bwMode="auto">
            <a:xfrm>
              <a:off x="3742" y="1298"/>
              <a:ext cx="1927" cy="408"/>
            </a:xfrm>
            <a:prstGeom prst="flowChartAlternateProcess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Hosp. Psiquiátrico Provincial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Serv. Psiq. Hosp. Provincial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2" name="AutoShape 22"/>
            <p:cNvSpPr>
              <a:spLocks noChangeArrowheads="1"/>
            </p:cNvSpPr>
            <p:nvPr/>
          </p:nvSpPr>
          <p:spPr bwMode="auto">
            <a:xfrm>
              <a:off x="250" y="1298"/>
              <a:ext cx="145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Dirección Provincial 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de Salud 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3" name="AutoShape 23"/>
            <p:cNvSpPr>
              <a:spLocks noChangeArrowheads="1"/>
            </p:cNvSpPr>
            <p:nvPr/>
          </p:nvSpPr>
          <p:spPr bwMode="auto">
            <a:xfrm>
              <a:off x="2064" y="706"/>
              <a:ext cx="1519" cy="411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</a:t>
              </a:r>
              <a:r>
                <a:rPr lang="es-MX" sz="1600" b="1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S.S.Mental</a:t>
              </a:r>
              <a:r>
                <a:rPr lang="es-MX" sz="16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y Abuso</a:t>
              </a:r>
            </a:p>
            <a:p>
              <a:pPr algn="ctr">
                <a:defRPr/>
              </a:pPr>
              <a:r>
                <a:rPr lang="es-MX" sz="16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Drogas    Nacional</a:t>
              </a:r>
              <a:endParaRPr lang="es-ES" sz="1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4" name="AutoShape 24"/>
            <p:cNvSpPr>
              <a:spLocks noChangeArrowheads="1"/>
            </p:cNvSpPr>
            <p:nvPr/>
          </p:nvSpPr>
          <p:spPr bwMode="auto">
            <a:xfrm>
              <a:off x="249" y="1842"/>
              <a:ext cx="1451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Dirección Municipal 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de Salud 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5" name="AutoShape 25"/>
            <p:cNvSpPr>
              <a:spLocks noChangeArrowheads="1"/>
            </p:cNvSpPr>
            <p:nvPr/>
          </p:nvSpPr>
          <p:spPr bwMode="auto">
            <a:xfrm>
              <a:off x="2064" y="1298"/>
              <a:ext cx="1315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 dirty="0" err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S.S.Mental</a:t>
              </a:r>
              <a:r>
                <a:rPr lang="es-MX" sz="16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y Abuso</a:t>
              </a:r>
            </a:p>
            <a:p>
              <a:pPr algn="ctr">
                <a:defRPr/>
              </a:pPr>
              <a:r>
                <a:rPr lang="es-MX" sz="16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Drogas </a:t>
              </a:r>
              <a:r>
                <a:rPr lang="es-MX" sz="16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Provincial</a:t>
              </a:r>
              <a:endParaRPr lang="es-ES" sz="1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6" name="AutoShape 26"/>
            <p:cNvSpPr>
              <a:spLocks noChangeArrowheads="1"/>
            </p:cNvSpPr>
            <p:nvPr/>
          </p:nvSpPr>
          <p:spPr bwMode="auto">
            <a:xfrm>
              <a:off x="2064" y="1842"/>
              <a:ext cx="1315" cy="363"/>
            </a:xfrm>
            <a:prstGeom prst="flowChartAlternate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Coordinador 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municipal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7" name="AutoShape 27"/>
            <p:cNvSpPr>
              <a:spLocks noChangeArrowheads="1"/>
            </p:cNvSpPr>
            <p:nvPr/>
          </p:nvSpPr>
          <p:spPr bwMode="auto">
            <a:xfrm>
              <a:off x="3742" y="1887"/>
              <a:ext cx="1927" cy="318"/>
            </a:xfrm>
            <a:prstGeom prst="flowChartAlternateProcess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Serv. Psiq. Hosp. Municipal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8" name="AutoShape 28"/>
            <p:cNvSpPr>
              <a:spLocks noChangeArrowheads="1"/>
            </p:cNvSpPr>
            <p:nvPr/>
          </p:nvSpPr>
          <p:spPr bwMode="auto">
            <a:xfrm>
              <a:off x="2654" y="3158"/>
              <a:ext cx="1315" cy="363"/>
            </a:xfrm>
            <a:prstGeom prst="flowChartAlternateProcess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Equipo</a:t>
              </a:r>
            </a:p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de Salud Mental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81949" name="AutoShape 29"/>
            <p:cNvSpPr>
              <a:spLocks noChangeArrowheads="1"/>
            </p:cNvSpPr>
            <p:nvPr/>
          </p:nvSpPr>
          <p:spPr bwMode="auto">
            <a:xfrm>
              <a:off x="1519" y="3884"/>
              <a:ext cx="1313" cy="363"/>
            </a:xfrm>
            <a:prstGeom prst="flowChartAlternateProcess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s-MX" sz="16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Comunidad</a:t>
              </a:r>
              <a:endParaRPr lang="es-E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28702" name="Line 30"/>
            <p:cNvSpPr>
              <a:spLocks noChangeShapeType="1"/>
            </p:cNvSpPr>
            <p:nvPr/>
          </p:nvSpPr>
          <p:spPr bwMode="auto">
            <a:xfrm>
              <a:off x="1655" y="935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1655" y="2523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4" name="Line 32"/>
            <p:cNvSpPr>
              <a:spLocks noChangeShapeType="1"/>
            </p:cNvSpPr>
            <p:nvPr/>
          </p:nvSpPr>
          <p:spPr bwMode="auto">
            <a:xfrm>
              <a:off x="1655" y="3022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5" name="Line 33"/>
            <p:cNvSpPr>
              <a:spLocks noChangeShapeType="1"/>
            </p:cNvSpPr>
            <p:nvPr/>
          </p:nvSpPr>
          <p:spPr bwMode="auto">
            <a:xfrm>
              <a:off x="1655" y="3521"/>
              <a:ext cx="409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6" name="Line 34"/>
            <p:cNvSpPr>
              <a:spLocks noChangeShapeType="1"/>
            </p:cNvSpPr>
            <p:nvPr/>
          </p:nvSpPr>
          <p:spPr bwMode="auto">
            <a:xfrm>
              <a:off x="2064" y="2497"/>
              <a:ext cx="0" cy="1043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7" name="Line 35"/>
            <p:cNvSpPr>
              <a:spLocks noChangeShapeType="1"/>
            </p:cNvSpPr>
            <p:nvPr/>
          </p:nvSpPr>
          <p:spPr bwMode="auto">
            <a:xfrm>
              <a:off x="4752" y="2208"/>
              <a:ext cx="0" cy="624"/>
            </a:xfrm>
            <a:prstGeom prst="line">
              <a:avLst/>
            </a:prstGeom>
            <a:noFill/>
            <a:ln w="57150" cmpd="thickThin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8" name="Line 36"/>
            <p:cNvSpPr>
              <a:spLocks noChangeShapeType="1"/>
            </p:cNvSpPr>
            <p:nvPr/>
          </p:nvSpPr>
          <p:spPr bwMode="auto">
            <a:xfrm flipH="1">
              <a:off x="4080" y="2832"/>
              <a:ext cx="672" cy="0"/>
            </a:xfrm>
            <a:prstGeom prst="lin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28709" name="Line 37"/>
            <p:cNvSpPr>
              <a:spLocks noChangeShapeType="1"/>
            </p:cNvSpPr>
            <p:nvPr/>
          </p:nvSpPr>
          <p:spPr bwMode="auto">
            <a:xfrm>
              <a:off x="4752" y="1728"/>
              <a:ext cx="0" cy="144"/>
            </a:xfrm>
            <a:prstGeom prst="line">
              <a:avLst/>
            </a:prstGeom>
            <a:noFill/>
            <a:ln w="57150" cmpd="thickThin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eaLnBrk="1" hangingPunct="1"/>
            <a:endParaRPr lang="es-CU" altLang="es-CU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CU" altLang="es-CU" smtClean="0"/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90525" y="381000"/>
            <a:ext cx="8296275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s-ES_tradnl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RED ASISTENCIAL DEL  PRIMER NIVEL DE ATENCIÓN</a:t>
            </a:r>
            <a:endParaRPr lang="en-US" sz="2400" b="1" i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228600" y="1905000"/>
            <a:ext cx="1981200" cy="6096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Areas de Salud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304800" y="4343400"/>
            <a:ext cx="2133600" cy="6096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Consultorios</a:t>
            </a:r>
          </a:p>
          <a:p>
            <a:pPr algn="ctr" eaLnBrk="1" hangingPunct="1"/>
            <a:r>
              <a:rPr lang="es-ES_tradnl" altLang="es-CU"/>
              <a:t>Médicos de Familia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228600" y="3048000"/>
            <a:ext cx="2057400" cy="6096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Grupos Básicos </a:t>
            </a:r>
          </a:p>
          <a:p>
            <a:pPr algn="ctr" eaLnBrk="1" hangingPunct="1"/>
            <a:r>
              <a:rPr lang="es-ES_tradnl" altLang="es-CU"/>
              <a:t>de Trabajo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219200" y="2514600"/>
            <a:ext cx="0" cy="5334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1219200" y="3657600"/>
            <a:ext cx="0" cy="6858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>
            <a:off x="3048000" y="2286000"/>
            <a:ext cx="2133600" cy="9144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Centro Comunitario</a:t>
            </a:r>
          </a:p>
          <a:p>
            <a:pPr algn="ctr" eaLnBrk="1" hangingPunct="1"/>
            <a:r>
              <a:rPr lang="es-ES_tradnl" altLang="es-CU"/>
              <a:t>de Salud Mental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3048000" y="3581400"/>
            <a:ext cx="2133600" cy="9144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Equipo de Salud</a:t>
            </a:r>
          </a:p>
          <a:p>
            <a:pPr algn="ctr" eaLnBrk="1" hangingPunct="1"/>
            <a:r>
              <a:rPr lang="es-ES_tradnl" altLang="es-CU"/>
              <a:t>Mental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6858000" y="2590800"/>
            <a:ext cx="2133600" cy="6858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Hospital Psiquiátrico</a:t>
            </a:r>
          </a:p>
          <a:p>
            <a:pPr algn="ctr" eaLnBrk="1" hangingPunct="1"/>
            <a:r>
              <a:rPr lang="es-ES_tradnl" altLang="es-CU"/>
              <a:t>Provincial</a:t>
            </a:r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6858000" y="3581400"/>
            <a:ext cx="2133600" cy="6858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altLang="es-CU"/>
              <a:t>Servicio Psiquiatría</a:t>
            </a:r>
          </a:p>
          <a:p>
            <a:pPr algn="ctr" eaLnBrk="1" hangingPunct="1"/>
            <a:r>
              <a:rPr lang="es-ES_tradnl" altLang="es-CU"/>
              <a:t>Hospital General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1219200" y="2743200"/>
            <a:ext cx="18288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1219200" y="4038600"/>
            <a:ext cx="18288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4114800" y="3200400"/>
            <a:ext cx="0" cy="3810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5181600" y="2743200"/>
            <a:ext cx="2286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5410200" y="2743200"/>
            <a:ext cx="0" cy="12954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5181600" y="4038600"/>
            <a:ext cx="2286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28692" name="AutoShape 20"/>
          <p:cNvSpPr>
            <a:spLocks noChangeArrowheads="1"/>
          </p:cNvSpPr>
          <p:nvPr/>
        </p:nvSpPr>
        <p:spPr bwMode="auto">
          <a:xfrm>
            <a:off x="5562600" y="2743200"/>
            <a:ext cx="1214438" cy="48577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00002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>
              <a:latin typeface="Arial" charset="0"/>
            </a:endParaRPr>
          </a:p>
        </p:txBody>
      </p:sp>
      <p:sp>
        <p:nvSpPr>
          <p:cNvPr id="28693" name="AutoShape 21"/>
          <p:cNvSpPr>
            <a:spLocks noChangeArrowheads="1"/>
          </p:cNvSpPr>
          <p:nvPr/>
        </p:nvSpPr>
        <p:spPr bwMode="auto">
          <a:xfrm>
            <a:off x="5562600" y="3657600"/>
            <a:ext cx="1214438" cy="48577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2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U" altLang="es-CU" smtClean="0"/>
          </a:p>
        </p:txBody>
      </p:sp>
      <p:sp>
        <p:nvSpPr>
          <p:cNvPr id="4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s-CU" altLang="es-CU" smtClean="0"/>
          </a:p>
        </p:txBody>
      </p:sp>
      <p:graphicFrame>
        <p:nvGraphicFramePr>
          <p:cNvPr id="2" name="Diagrama 1"/>
          <p:cNvGraphicFramePr/>
          <p:nvPr/>
        </p:nvGraphicFramePr>
        <p:xfrm>
          <a:off x="547688" y="2286000"/>
          <a:ext cx="8416925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457200" y="381000"/>
            <a:ext cx="8474075" cy="946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s-ES_tradnl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ORGANIGRAMA DEL  SEGUNDO NIVEL DE ATENCIÓN</a:t>
            </a:r>
            <a:endParaRPr lang="en-US" sz="28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83988" name="_s1035"/>
          <p:cNvSpPr>
            <a:spLocks noChangeArrowheads="1"/>
          </p:cNvSpPr>
          <p:nvPr/>
        </p:nvSpPr>
        <p:spPr bwMode="auto">
          <a:xfrm>
            <a:off x="1052513" y="1636713"/>
            <a:ext cx="1981200" cy="1031875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988" tIns="3494" rIns="6988" bIns="3494" anchor="ctr"/>
          <a:lstStyle/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APS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83989" name="_s1035"/>
          <p:cNvSpPr>
            <a:spLocks noChangeArrowheads="1"/>
          </p:cNvSpPr>
          <p:nvPr/>
        </p:nvSpPr>
        <p:spPr bwMode="auto">
          <a:xfrm>
            <a:off x="6308725" y="1565275"/>
            <a:ext cx="1981200" cy="1031875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988" tIns="3494" rIns="6988" bIns="3494" anchor="ctr"/>
          <a:lstStyle/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Hospitales</a:t>
            </a:r>
          </a:p>
          <a:p>
            <a:pPr algn="ctr" eaLnBrk="0" hangingPunct="0">
              <a:defRPr/>
            </a:pPr>
            <a:r>
              <a:rPr lang="es-ES_tradnl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Psiquiátricos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046" name="AutoShape 22"/>
          <p:cNvSpPr>
            <a:spLocks noChangeArrowheads="1"/>
          </p:cNvSpPr>
          <p:nvPr/>
        </p:nvSpPr>
        <p:spPr bwMode="auto">
          <a:xfrm rot="5400000">
            <a:off x="1928019" y="2920206"/>
            <a:ext cx="852488" cy="733425"/>
          </a:xfrm>
          <a:custGeom>
            <a:avLst/>
            <a:gdLst>
              <a:gd name="T0" fmla="*/ 977956197 w 21600"/>
              <a:gd name="T1" fmla="*/ 0 h 21600"/>
              <a:gd name="T2" fmla="*/ 628035487 w 21600"/>
              <a:gd name="T3" fmla="*/ 281863207 h 21600"/>
              <a:gd name="T4" fmla="*/ 0 w 21600"/>
              <a:gd name="T5" fmla="*/ 726580413 h 21600"/>
              <a:gd name="T6" fmla="*/ 569080101 w 21600"/>
              <a:gd name="T7" fmla="*/ 845589587 h 21600"/>
              <a:gd name="T8" fmla="*/ 1138161781 w 21600"/>
              <a:gd name="T9" fmla="*/ 587215096 h 21600"/>
              <a:gd name="T10" fmla="*/ 1327875368 w 21600"/>
              <a:gd name="T11" fmla="*/ 28186320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5519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908" y="0"/>
                </a:moveTo>
                <a:lnTo>
                  <a:pt x="10216" y="7200"/>
                </a:lnTo>
                <a:lnTo>
                  <a:pt x="13302" y="7200"/>
                </a:lnTo>
                <a:lnTo>
                  <a:pt x="13302" y="15519"/>
                </a:lnTo>
                <a:lnTo>
                  <a:pt x="0" y="15519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908" y="0"/>
                </a:lnTo>
                <a:close/>
              </a:path>
            </a:pathLst>
          </a:cu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>
              <a:latin typeface="Arial" charset="0"/>
            </a:endParaRPr>
          </a:p>
        </p:txBody>
      </p:sp>
      <p:sp>
        <p:nvSpPr>
          <p:cNvPr id="1047" name="AutoShape 23"/>
          <p:cNvSpPr>
            <a:spLocks noChangeArrowheads="1"/>
          </p:cNvSpPr>
          <p:nvPr/>
        </p:nvSpPr>
        <p:spPr bwMode="auto">
          <a:xfrm>
            <a:off x="6669088" y="2860675"/>
            <a:ext cx="852487" cy="733425"/>
          </a:xfrm>
          <a:custGeom>
            <a:avLst/>
            <a:gdLst>
              <a:gd name="T0" fmla="*/ 977952366 w 21600"/>
              <a:gd name="T1" fmla="*/ 0 h 21600"/>
              <a:gd name="T2" fmla="*/ 628034001 w 21600"/>
              <a:gd name="T3" fmla="*/ 281863207 h 21600"/>
              <a:gd name="T4" fmla="*/ 0 w 21600"/>
              <a:gd name="T5" fmla="*/ 726580413 h 21600"/>
              <a:gd name="T6" fmla="*/ 569078762 w 21600"/>
              <a:gd name="T7" fmla="*/ 845589587 h 21600"/>
              <a:gd name="T8" fmla="*/ 1138157525 w 21600"/>
              <a:gd name="T9" fmla="*/ 587215096 h 21600"/>
              <a:gd name="T10" fmla="*/ 1327870732 w 21600"/>
              <a:gd name="T11" fmla="*/ 28186320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5519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908" y="0"/>
                </a:moveTo>
                <a:lnTo>
                  <a:pt x="10216" y="7200"/>
                </a:lnTo>
                <a:lnTo>
                  <a:pt x="13302" y="7200"/>
                </a:lnTo>
                <a:lnTo>
                  <a:pt x="13302" y="15519"/>
                </a:lnTo>
                <a:lnTo>
                  <a:pt x="0" y="15519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908" y="0"/>
                </a:lnTo>
                <a:close/>
              </a:path>
            </a:pathLst>
          </a:cu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4000" smtClean="0"/>
              <a:t>HISTORICA CLINICA PSIQUIATRICA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algn="just" eaLnBrk="1" hangingPunct="1">
              <a:buFontTx/>
              <a:buNone/>
              <a:defRPr/>
            </a:pPr>
            <a:r>
              <a:rPr lang="es-ES" sz="2400" dirty="0" smtClean="0"/>
              <a:t>Importancia de la historia clínica. Documento médico, científico y jurídico.</a:t>
            </a:r>
          </a:p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algn="just" eaLnBrk="1" hangingPunct="1">
              <a:buFontTx/>
              <a:buNone/>
              <a:defRPr/>
            </a:pPr>
            <a:endParaRPr lang="es-ES" sz="2400" dirty="0" smtClean="0"/>
          </a:p>
          <a:p>
            <a:pPr marL="0" indent="0" eaLnBrk="1" hangingPunct="1">
              <a:buFontTx/>
              <a:buNone/>
              <a:defRPr/>
            </a:pPr>
            <a:endParaRPr lang="es-ES" sz="2400" dirty="0" smtClean="0"/>
          </a:p>
        </p:txBody>
      </p:sp>
      <p:pic>
        <p:nvPicPr>
          <p:cNvPr id="5" name="Picture 10" descr="portapa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86200"/>
            <a:ext cx="1447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468313" y="377825"/>
            <a:ext cx="8229600" cy="5759450"/>
          </a:xfrm>
          <a:prstGeom prst="rect">
            <a:avLst/>
          </a:prstGeom>
          <a:noFill/>
          <a:ln w="57150">
            <a:noFill/>
          </a:ln>
          <a:effectLst/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r>
              <a:rPr lang="es-ES" sz="2400" b="1" kern="0" dirty="0" smtClean="0">
                <a:latin typeface="Tahoma"/>
              </a:rPr>
              <a:t>Métodos de exploración del enfermo mental</a:t>
            </a:r>
          </a:p>
          <a:p>
            <a:pPr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2000" b="1" kern="0" dirty="0" smtClean="0">
              <a:effectLst/>
              <a:latin typeface="Tahoma"/>
            </a:endParaRPr>
          </a:p>
          <a:p>
            <a:pPr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r>
              <a:rPr lang="es-ES" sz="2000" b="1" kern="0" dirty="0">
                <a:effectLst/>
                <a:latin typeface="Tahoma"/>
              </a:rPr>
              <a:t>P</a:t>
            </a:r>
            <a:r>
              <a:rPr lang="es-ES" sz="2000" b="1" kern="0" dirty="0" err="1" smtClean="0">
                <a:effectLst/>
                <a:latin typeface="Tahoma"/>
              </a:rPr>
              <a:t>articularidades</a:t>
            </a:r>
            <a:r>
              <a:rPr lang="es-ES" sz="2000" b="1" kern="0" dirty="0" smtClean="0">
                <a:effectLst/>
                <a:latin typeface="Tahoma"/>
              </a:rPr>
              <a:t> de la entrevista y la observación.  </a:t>
            </a:r>
          </a:p>
          <a:p>
            <a:pPr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r>
              <a:rPr lang="es-ES" sz="2000" b="1" kern="0" dirty="0" smtClean="0">
                <a:effectLst/>
                <a:latin typeface="Tahoma"/>
              </a:rPr>
              <a:t>Factores psicológicos que intervienen.</a:t>
            </a:r>
          </a:p>
          <a:p>
            <a:pPr marL="0" indent="0" algn="just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2000" b="1" kern="0" dirty="0">
              <a:effectLst/>
              <a:latin typeface="Tahoma"/>
            </a:endParaRPr>
          </a:p>
          <a:p>
            <a:pPr marL="0" indent="0" algn="just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2000" b="1" kern="0" dirty="0" smtClean="0">
              <a:effectLst/>
              <a:latin typeface="Tahoma"/>
            </a:endParaRPr>
          </a:p>
          <a:p>
            <a:pPr marL="0" indent="0" algn="just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2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marL="0" indent="0" algn="just" eaLnBrk="1" hangingPunct="1">
              <a:buClr>
                <a:srgbClr val="FFCC00"/>
              </a:buClr>
              <a:buFontTx/>
              <a:buNone/>
              <a:defRPr/>
            </a:pPr>
            <a:r>
              <a:rPr lang="es-ES" sz="2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Dadas las características subjetivas del fenómeno psíquico  </a:t>
            </a:r>
            <a:r>
              <a:rPr lang="es-ES" sz="2000" u="sng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la entrevista</a:t>
            </a:r>
            <a:r>
              <a:rPr lang="es-ES" sz="2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es el medio idóneo de exploración del paciente psiquiátrico,  </a:t>
            </a:r>
            <a:r>
              <a:rPr lang="es-ES" sz="2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la utilizamos como  forma de interrogatorio para realizar la historia de la enfermedad actual, examen psiquiátrico y la historia psicosocial o biografía del paciente. </a:t>
            </a:r>
            <a:endParaRPr lang="es-ES" sz="20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marL="0" indent="0" algn="just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2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marL="0" indent="0" algn="just" eaLnBrk="1" hangingPunct="1">
              <a:buClrTx/>
              <a:buSzTx/>
              <a:buFontTx/>
              <a:buNone/>
              <a:defRPr/>
            </a:pPr>
            <a:r>
              <a:rPr lang="es-ES" sz="2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 como  técnica </a:t>
            </a:r>
            <a:r>
              <a:rPr lang="es-ES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 </a:t>
            </a:r>
            <a:r>
              <a:rPr lang="es-ES" sz="2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exploración </a:t>
            </a:r>
            <a:r>
              <a:rPr lang="es-ES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epidemiológica </a:t>
            </a:r>
            <a:r>
              <a:rPr lang="es-ES" sz="2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 social</a:t>
            </a:r>
            <a:r>
              <a:rPr lang="es-ES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ü"/>
              <a:defRPr/>
            </a:pPr>
            <a:endParaRPr lang="es-ES" sz="2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algn="just" eaLnBrk="1" hangingPunct="1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ü"/>
              <a:defRPr/>
            </a:pPr>
            <a:endParaRPr lang="es-ES" sz="2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marL="0" indent="0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endParaRPr lang="es-ES" sz="18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  <a:p>
            <a:pPr marL="0" indent="0" eaLnBrk="1" hangingPunct="1">
              <a:lnSpc>
                <a:spcPct val="80000"/>
              </a:lnSpc>
              <a:buClr>
                <a:srgbClr val="FFCC00"/>
              </a:buClr>
              <a:buFontTx/>
              <a:buNone/>
              <a:defRPr/>
            </a:pPr>
            <a:r>
              <a:rPr lang="pt-BR" sz="1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   </a:t>
            </a:r>
            <a:endParaRPr lang="es-ES" sz="18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457200" y="692150"/>
            <a:ext cx="8229600" cy="5327650"/>
          </a:xfrm>
          <a:prstGeom prst="rect">
            <a:avLst/>
          </a:prstGeom>
          <a:noFill/>
          <a:ln w="38100">
            <a:noFill/>
          </a:ln>
          <a:effectLst/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Clr>
                <a:srgbClr val="FFCC00"/>
              </a:buClr>
              <a:buFontTx/>
              <a:buNone/>
              <a:defRPr/>
            </a:pPr>
            <a:r>
              <a:rPr lang="pt-BR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Historia clínica psiquiátrica: sus acápites.</a:t>
            </a:r>
          </a:p>
          <a:p>
            <a:pPr marL="0" indent="0" eaLnBrk="1" hangingPunct="1">
              <a:buClr>
                <a:srgbClr val="FFCC00"/>
              </a:buClr>
              <a:buFontTx/>
              <a:buNone/>
              <a:defRPr/>
            </a:pPr>
            <a:endParaRPr lang="pt-BR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buClr>
                <a:srgbClr val="FFCC00"/>
              </a:buClr>
              <a:defRPr/>
            </a:pPr>
            <a:r>
              <a:rPr lang="es-ES" u="sng" kern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 personales y familiares: </a:t>
            </a:r>
            <a:r>
              <a:rPr lang="es-ES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datos de identidad, características de personalidad, relaciones con familiares, clima emocional en familia y hogar. Historia biográfica, antecedentes psiquiátricos, etc.</a:t>
            </a:r>
          </a:p>
          <a:p>
            <a:pPr marL="0" indent="0" eaLnBrk="1" hangingPunct="1">
              <a:buClr>
                <a:srgbClr val="FFCC00"/>
              </a:buClr>
              <a:buFontTx/>
              <a:buNone/>
              <a:defRPr/>
            </a:pPr>
            <a:endParaRPr lang="es-ES" sz="28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buClr>
                <a:srgbClr val="FFCC00"/>
              </a:buClr>
              <a:defRPr/>
            </a:pPr>
            <a:r>
              <a:rPr lang="es-ES" u="sng" kern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exploración social</a:t>
            </a:r>
            <a:r>
              <a:rPr lang="es-ES" kern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2800" b="1" kern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Historia Social Psiquiátrica, </a:t>
            </a:r>
            <a:r>
              <a:rPr lang="es-ES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Entrevistas familiares, centro laboral, vecindario, etc.</a:t>
            </a:r>
          </a:p>
          <a:p>
            <a:pPr eaLnBrk="1" hangingPunct="1">
              <a:buClr>
                <a:srgbClr val="FFCC00"/>
              </a:buClr>
              <a:defRPr/>
            </a:pPr>
            <a:endParaRPr lang="es-ES" kern="0" dirty="0" smtClean="0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692150"/>
            <a:ext cx="8229600" cy="5545138"/>
          </a:xfrm>
          <a:prstGeom prst="rect">
            <a:avLst/>
          </a:prstGeom>
          <a:ln w="38100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Clr>
                <a:srgbClr val="FFCC00"/>
              </a:buClr>
              <a:buFontTx/>
              <a:buNone/>
              <a:defRPr/>
            </a:pPr>
            <a:r>
              <a:rPr lang="pt-BR" kern="0" dirty="0" smtClean="0">
                <a:latin typeface="Tahoma"/>
              </a:rPr>
              <a:t>Historia clínica psiquiátrica: sus acápites (II).</a:t>
            </a:r>
          </a:p>
          <a:p>
            <a:pPr marL="0" indent="0">
              <a:buClr>
                <a:srgbClr val="FFCC00"/>
              </a:buClr>
              <a:buFontTx/>
              <a:buNone/>
              <a:defRPr/>
            </a:pPr>
            <a:r>
              <a:rPr lang="pt-BR" kern="0" dirty="0" smtClean="0">
                <a:latin typeface="Tahoma"/>
              </a:rPr>
              <a:t> </a:t>
            </a:r>
          </a:p>
          <a:p>
            <a:pPr>
              <a:buClr>
                <a:srgbClr val="FFCC00"/>
              </a:buClr>
              <a:defRPr/>
            </a:pPr>
            <a:r>
              <a:rPr lang="es-ES" kern="0" dirty="0" smtClean="0">
                <a:latin typeface="Tahoma"/>
              </a:rPr>
              <a:t>Examen psiquiátrico: acápites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Descripción general del enfermo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Funciones de síntesis o integración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Funciones cognoscitivas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Capacidades intelectuales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Funciones afectivas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Funciones conativas</a:t>
            </a:r>
          </a:p>
          <a:p>
            <a:pPr>
              <a:buClr>
                <a:srgbClr val="FFCC00"/>
              </a:buClr>
              <a:buFont typeface="Wingdings" pitchFamily="2" charset="2"/>
              <a:buChar char="ü"/>
              <a:defRPr/>
            </a:pPr>
            <a:r>
              <a:rPr lang="es-ES" sz="2400" kern="0" dirty="0" smtClean="0">
                <a:latin typeface="Tahoma"/>
              </a:rPr>
              <a:t> Funciones de relación</a:t>
            </a:r>
          </a:p>
          <a:p>
            <a:pPr>
              <a:buClr>
                <a:srgbClr val="FFCC00"/>
              </a:buClr>
              <a:defRPr/>
            </a:pPr>
            <a:endParaRPr lang="es-ES" kern="0" dirty="0" smtClean="0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200" smtClean="0"/>
              <a:t>1.1.-Introducción a la Psiquiatría</a:t>
            </a:r>
            <a:br>
              <a:rPr lang="es-ES" altLang="es-CU" sz="3200" smtClean="0"/>
            </a:br>
            <a:endParaRPr lang="es-ES" altLang="es-CU" sz="320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1.1 Breve historia de la Psiquiatría. Concepto. Sus límites. Relación con otras ciencias y especialidades médicas. 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Aplicación   del método clínico, epidemiológico y salubrista.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Acciones de promoción de salud. Prevención en salud mental.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Determinantes de salud, factores de riesgo psicosocial y de daño (enfermedad).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Diagnóstico individual, familiar y comunitario. 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Recursos terapéuticos biológicos, psicológicos y sociales. Aplicación de la  Medicina Natural y Tradicional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es-ES" altLang="es-CU" sz="240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Rehabilitación psicosocial en la población en general, grupos de riesgos y en enfermos psiquiátricos.</a:t>
            </a:r>
          </a:p>
          <a:p>
            <a:pPr marL="0" indent="0" eaLnBrk="1" hangingPunct="1">
              <a:lnSpc>
                <a:spcPct val="80000"/>
              </a:lnSpc>
            </a:pPr>
            <a:endParaRPr lang="es-ES" altLang="es-C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BS005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174625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1678420" y="2967335"/>
            <a:ext cx="578716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kern="0" spc="100" dirty="0">
                <a:ln w="18000">
                  <a:solidFill>
                    <a:srgbClr val="33CCCC">
                      <a:satMod val="200000"/>
                      <a:tint val="72000"/>
                    </a:srgbClr>
                  </a:solidFill>
                  <a:prstDash val="solid"/>
                </a:ln>
                <a:effectLst>
                  <a:outerShdw blurRad="25000" dist="20000" dir="16020000" algn="tl">
                    <a:srgbClr val="33CCCC">
                      <a:satMod val="200000"/>
                      <a:shade val="1000"/>
                      <a:alpha val="60000"/>
                    </a:srgbClr>
                  </a:outerShdw>
                </a:effectLst>
                <a:latin typeface="Arial" charset="0"/>
              </a:rPr>
              <a:t>Muchas 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200" smtClean="0"/>
              <a:t>1.2.- Psiquiatría en el Sistema Nacional de Salud</a:t>
            </a:r>
            <a:r>
              <a:rPr lang="es-ES" altLang="es-CU" sz="2400" smtClean="0"/>
              <a:t/>
            </a:r>
            <a:br>
              <a:rPr lang="es-ES" altLang="es-CU" sz="2400" smtClean="0"/>
            </a:br>
            <a:endParaRPr lang="es-ES" altLang="es-CU" sz="24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s-ES_tradnl" altLang="es-CU" sz="2400" smtClean="0"/>
              <a:t>Reorientación de la psiquiatría. Política de Salud Mental y Psiquiatría del MINSAP.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_tradnl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_tradnl" altLang="es-CU" sz="2400" smtClean="0"/>
              <a:t>Integración de la psiquiatría a los principios básicos del SNS. Su proyección hacia la APS.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_tradnl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_tradnl" altLang="es-CU" sz="2400" smtClean="0"/>
              <a:t>Regionalización, sectorización y estratificación de los servicios. El CCSM como centro de acciones integrales.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_tradnl" altLang="es-CU" sz="2400" smtClean="0"/>
          </a:p>
          <a:p>
            <a:pPr algn="just" eaLnBrk="1" hangingPunct="1">
              <a:lnSpc>
                <a:spcPct val="80000"/>
              </a:lnSpc>
            </a:pPr>
            <a:r>
              <a:rPr lang="es-ES_tradnl" altLang="es-CU" sz="2400" smtClean="0"/>
              <a:t>Objetivos y funciones de la Psiquiatría en la APS y en el segundo nivel de atención (Servicios en Hospitales Generales, Clínicos Quirúrgicos, Pediátricos y Especializados).Su interrelación y la remisión a las diferentes instancias.</a:t>
            </a:r>
            <a:endParaRPr lang="es-ES" altLang="es-C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600" smtClean="0"/>
              <a:t>1.3-Historia clínica psiquiátrica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s-ES_tradnl" altLang="es-CU" smtClean="0"/>
              <a:t>Importancia de la historia clínica. La entrevista como medio idóneo para realizar  las diferentes técnicas de exploración clínica, epidemiológica y social. La enfermedad actual, la biografía del paciente. Breve relación de sus aspectos fundamentales.</a:t>
            </a:r>
            <a:endParaRPr lang="es-ES" altLang="es-C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33528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s-ES" sz="4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s-ES" sz="4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s-ES" sz="4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Bibliografía</a:t>
            </a:r>
            <a:br>
              <a:rPr lang="es-ES" sz="4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s-ES" sz="4000" b="1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Bibliografía Básica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González Menéndez,</a:t>
            </a:r>
            <a:r>
              <a:rPr lang="es-ES" sz="2400" smtClean="0"/>
              <a:t> Ricardo (1988).</a:t>
            </a:r>
            <a:r>
              <a:rPr lang="es-E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Clínica Psiquiátrica Básica Actual.  Editorial Ciencias Médicas, La Habana.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2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Bibliografía de Consulta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Colectivo de Autores</a:t>
            </a:r>
            <a:r>
              <a:rPr lang="es-ES" sz="2400" smtClean="0"/>
              <a:t>  (2008) </a:t>
            </a:r>
            <a:r>
              <a:rPr lang="es-E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Tercer Glosario Cubano de Psiquiatría (GC-3).Editorial Ciencias Médicas. La Habana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Hollander, Eric  (2007) Conceptos actuales en el diagnóstico y el tratamiento de los trastornos psiquiátricos frecuentes EOS LTDA. Colombia</a:t>
            </a:r>
          </a:p>
        </p:txBody>
      </p:sp>
      <p:pic>
        <p:nvPicPr>
          <p:cNvPr id="79876" name="Picture 6" descr="HH00546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1000"/>
            <a:ext cx="15128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U" smtClean="0"/>
              <a:t>Historia evolutiva de la Psiquiatría ligada 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800" smtClean="0"/>
              <a:t>concepción de la  enfermedad mental (locura) y y relación mente-cuerpo</a:t>
            </a:r>
            <a:r>
              <a:rPr lang="es-ES" altLang="es-CU" smtClean="0"/>
              <a:t> </a:t>
            </a:r>
            <a:endParaRPr lang="es-ES" altLang="es-CU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8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800" smtClean="0"/>
              <a:t>posibilidades del desarrollo científico técnico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8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800" smtClean="0"/>
              <a:t>concepciones del personal dedicado: teólogos, filósofos, científicos y médicos (valores, ideología y orientaciones)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es-CU" sz="2800" smtClean="0"/>
          </a:p>
          <a:p>
            <a:pPr eaLnBrk="1" hangingPunct="1">
              <a:lnSpc>
                <a:spcPct val="80000"/>
              </a:lnSpc>
            </a:pPr>
            <a:r>
              <a:rPr lang="es-ES" altLang="es-CU" sz="2800" smtClean="0"/>
              <a:t>momento histórico social.</a:t>
            </a:r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648200"/>
            <a:ext cx="17922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U" sz="3600" smtClean="0"/>
              <a:t>BREVES APUNTES HISTÓRICOS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68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U" sz="2400" smtClean="0"/>
              <a:t>TIEMPOS PREHISTÓRICOS Y BÍBLICOS: MEDICINA Y RELIGIÓN MEZCLADAS.</a:t>
            </a:r>
          </a:p>
          <a:p>
            <a:pPr eaLnBrk="1" hangingPunct="1"/>
            <a:endParaRPr lang="es-ES" altLang="es-CU" smtClean="0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001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s-ES" altLang="es-CU" sz="2400"/>
              <a:t>Culturas primitivas: enfermedad mental =  algo sobrenatural, por violaciones de tabúes, pérdida del alma  o posesión  del cuerpo por  espíritus. Tratamientos  rituales   danzarios, sacrificios expiatorios y  exorcismos realizados por  chamanes o hechiceros.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381000" y="4114800"/>
            <a:ext cx="6400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s-ES" altLang="es-CU" sz="2400"/>
              <a:t>Cultura judaica: locura debida a decreto divino  o castigo por actos de la persona.</a:t>
            </a:r>
          </a:p>
          <a:p>
            <a:pPr eaLnBrk="1" hangingPunct="1"/>
            <a:r>
              <a:rPr lang="es-ES" altLang="es-CU" sz="2400"/>
              <a:t>Deuteronomio (28:28) </a:t>
            </a:r>
            <a:r>
              <a:rPr lang="es-MX" altLang="es-CU" sz="2400"/>
              <a:t>´´Te castigará el señor </a:t>
            </a:r>
          </a:p>
          <a:p>
            <a:pPr eaLnBrk="1" hangingPunct="1"/>
            <a:r>
              <a:rPr lang="es-MX" altLang="es-CU" sz="2400"/>
              <a:t>con la locura o el delirio, con la ceguera </a:t>
            </a:r>
          </a:p>
          <a:p>
            <a:pPr eaLnBrk="1" hangingPunct="1"/>
            <a:r>
              <a:rPr lang="es-MX" altLang="es-CU" sz="2400"/>
              <a:t>y con el fre</a:t>
            </a:r>
          </a:p>
          <a:p>
            <a:pPr eaLnBrk="1" hangingPunct="1"/>
            <a:r>
              <a:rPr lang="es-MX" altLang="es-CU" sz="2400"/>
              <a:t>nesí…´´.</a:t>
            </a:r>
            <a:endParaRPr lang="es-ES" altLang="es-CU" sz="2400"/>
          </a:p>
        </p:txBody>
      </p:sp>
      <p:pic>
        <p:nvPicPr>
          <p:cNvPr id="87046" name="Picture 6" descr="CavernÃ­col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53000"/>
            <a:ext cx="1447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7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7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7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7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7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7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7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7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7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7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7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7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7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7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63525"/>
            <a:ext cx="8229600" cy="58213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es-CU" sz="2400" smtClean="0"/>
              <a:t>ERA GRECORROMANA</a:t>
            </a:r>
          </a:p>
          <a:p>
            <a:pPr algn="just" eaLnBrk="1" hangingPunct="1"/>
            <a:r>
              <a:rPr lang="es-ES" altLang="es-CU" sz="2400" smtClean="0"/>
              <a:t>Los griegos separan el estudio de la mente de la religión. Primer modelo médico de la locura.</a:t>
            </a:r>
          </a:p>
          <a:p>
            <a:pPr algn="just" eaLnBrk="1" hangingPunct="1">
              <a:buFontTx/>
              <a:buNone/>
            </a:pPr>
            <a:endParaRPr lang="es-ES" altLang="es-CU" sz="2400" smtClean="0"/>
          </a:p>
          <a:p>
            <a:pPr algn="just" eaLnBrk="1" hangingPunct="1"/>
            <a:r>
              <a:rPr lang="es-ES" altLang="es-CU" sz="2400" smtClean="0"/>
              <a:t>Hipócrátes (460-355 a.c.)  ubicaba en el cerebro capacidad de pensar, sentir y soñar. Teoría de los 4 humores. Trastornos mentales por excesos de bilis negra (melancolía).  </a:t>
            </a:r>
          </a:p>
          <a:p>
            <a:pPr algn="just" eaLnBrk="1" hangingPunct="1">
              <a:buFontTx/>
              <a:buNone/>
            </a:pPr>
            <a:endParaRPr lang="es-ES" altLang="es-CU" sz="2400" smtClean="0"/>
          </a:p>
          <a:p>
            <a:pPr algn="just" eaLnBrk="1" hangingPunct="1"/>
            <a:r>
              <a:rPr lang="es-ES" altLang="es-CU" sz="2400" smtClean="0"/>
              <a:t>Galeno: relacionó la abstinencia sexual con la patología ansiosa.</a:t>
            </a:r>
            <a:r>
              <a:rPr lang="es-ES" altLang="es-CU" smtClean="0"/>
              <a:t> </a:t>
            </a:r>
          </a:p>
        </p:txBody>
      </p:sp>
      <p:pic>
        <p:nvPicPr>
          <p:cNvPr id="14339" name="Picture 4" descr="img_history_1600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08488"/>
            <a:ext cx="2438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</TotalTime>
  <Words>1542</Words>
  <Application>Microsoft Office PowerPoint</Application>
  <PresentationFormat>Presentación en pantalla (4:3)</PresentationFormat>
  <Paragraphs>288</Paragraphs>
  <Slides>30</Slides>
  <Notes>30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30</vt:i4>
      </vt:variant>
    </vt:vector>
  </HeadingPairs>
  <TitlesOfParts>
    <vt:vector size="38" baseType="lpstr">
      <vt:lpstr>Arial Unicode MS</vt:lpstr>
      <vt:lpstr>Arial</vt:lpstr>
      <vt:lpstr>Calibri</vt:lpstr>
      <vt:lpstr>Tahoma</vt:lpstr>
      <vt:lpstr>Wingdings</vt:lpstr>
      <vt:lpstr>Diseño predeterminado</vt:lpstr>
      <vt:lpstr>Photo Editor Photo</vt:lpstr>
      <vt:lpstr>Imagen</vt:lpstr>
      <vt:lpstr>UNIVERSIDAD DE CIENCIAS MÉDICAS DE LA HABANA </vt:lpstr>
      <vt:lpstr>       </vt:lpstr>
      <vt:lpstr>1.1.-Introducción a la Psiquiatría </vt:lpstr>
      <vt:lpstr>1.2.- Psiquiatría en el Sistema Nacional de Salud </vt:lpstr>
      <vt:lpstr>1.3-Historia clínica psiquiátrica</vt:lpstr>
      <vt:lpstr> Bibliografía </vt:lpstr>
      <vt:lpstr>Presentación de PowerPoint</vt:lpstr>
      <vt:lpstr>BREVES APUNTES HISTÓRICOS</vt:lpstr>
      <vt:lpstr>Presentación de PowerPoint</vt:lpstr>
      <vt:lpstr>Presentación de PowerPoint</vt:lpstr>
      <vt:lpstr>BREVES APUNTES HISTÓRICOS</vt:lpstr>
      <vt:lpstr>Presentación de PowerPoint</vt:lpstr>
      <vt:lpstr>Presentación de PowerPoint</vt:lpstr>
      <vt:lpstr>PSIQUIATRIA </vt:lpstr>
      <vt:lpstr> RELACIONES DE LA PSIQUIATRÍA  </vt:lpstr>
      <vt:lpstr> Psiquiatría  Especialidad INTEGRADORA </vt:lpstr>
      <vt:lpstr> Diagnóstico de salud y  enfermedad mental  </vt:lpstr>
      <vt:lpstr>PROCESOS SOCIALES COMO DETERMINANTES DE SALUD MENTAL</vt:lpstr>
      <vt:lpstr>  FACTORES QUE INTERVIENEN EN LA INTERACCION DEL HOMBRE Y SU MEDIO </vt:lpstr>
      <vt:lpstr>  FACTORES QUE INTERVIENEN EN LA INTERACCION DEL HOMBRE Y SU MEDIO </vt:lpstr>
      <vt:lpstr>  FACTORES QUE INTERVIENEN EN LA INTERACCION DEL HOMBRE Y SU MEDIO </vt:lpstr>
      <vt:lpstr>Presentación de PowerPoint</vt:lpstr>
      <vt:lpstr>Psiquiatría en el Sistema Nacional de Salud</vt:lpstr>
      <vt:lpstr>Presentación de PowerPoint</vt:lpstr>
      <vt:lpstr>Presentación de PowerPoint</vt:lpstr>
      <vt:lpstr>HISTORICA CLINICA PSIQUIATRICA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Psiquiatria</cp:lastModifiedBy>
  <cp:revision>35</cp:revision>
  <cp:lastPrinted>1601-01-01T00:00:00Z</cp:lastPrinted>
  <dcterms:created xsi:type="dcterms:W3CDTF">1601-01-01T00:00:00Z</dcterms:created>
  <dcterms:modified xsi:type="dcterms:W3CDTF">2026-05-13T07:31:48Z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