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1FE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59" d="100"/>
          <a:sy n="59" d="100"/>
        </p:scale>
        <p:origin x="6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B10813-7BF6-44FF-88D1-4FDFACD0213A}" type="doc">
      <dgm:prSet loTypeId="urn:microsoft.com/office/officeart/2005/8/layout/process1" loCatId="process" qsTypeId="urn:microsoft.com/office/officeart/2005/8/quickstyle/3d7" qsCatId="3D" csTypeId="urn:microsoft.com/office/officeart/2005/8/colors/colorful5" csCatId="colorful" phldr="1"/>
      <dgm:spPr/>
    </dgm:pt>
    <dgm:pt modelId="{BBBD2078-BECA-417C-B235-88BA61295506}">
      <dgm:prSet phldrT="[Texto]" custT="1"/>
      <dgm:spPr/>
      <dgm:t>
        <a:bodyPr/>
        <a:lstStyle/>
        <a:p>
          <a:r>
            <a:rPr lang="es-MX" sz="2400" dirty="0" smtClean="0">
              <a:latin typeface="Arial" panose="020B0604020202020204" pitchFamily="34" charset="0"/>
              <a:cs typeface="Arial" panose="020B0604020202020204" pitchFamily="34" charset="0"/>
            </a:rPr>
            <a:t>Dominio del </a:t>
          </a:r>
          <a:br>
            <a:rPr lang="es-MX" sz="2400" dirty="0" smtClean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s-MX" sz="2400" dirty="0" smtClean="0">
              <a:latin typeface="Arial" panose="020B0604020202020204" pitchFamily="34" charset="0"/>
              <a:cs typeface="Arial" panose="020B0604020202020204" pitchFamily="34" charset="0"/>
            </a:rPr>
            <a:t>fuego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031D11-255D-4770-9774-0405952FCE68}" type="parTrans" cxnId="{D83F8F24-9758-4E26-88B1-06158F631951}">
      <dgm:prSet/>
      <dgm:spPr/>
      <dgm:t>
        <a:bodyPr/>
        <a:lstStyle/>
        <a:p>
          <a:endParaRPr lang="en-US"/>
        </a:p>
      </dgm:t>
    </dgm:pt>
    <dgm:pt modelId="{E66B5A78-EDB5-4555-B13C-730EDCA31EC0}" type="sibTrans" cxnId="{D83F8F24-9758-4E26-88B1-06158F631951}">
      <dgm:prSet/>
      <dgm:spPr/>
      <dgm:t>
        <a:bodyPr/>
        <a:lstStyle/>
        <a:p>
          <a:endParaRPr lang="en-US"/>
        </a:p>
      </dgm:t>
    </dgm:pt>
    <dgm:pt modelId="{372F2FF9-DB32-49EE-A877-E3CC63B8ACCB}">
      <dgm:prSet phldrT="[Texto]" custT="1"/>
      <dgm:spPr/>
      <dgm:t>
        <a:bodyPr/>
        <a:lstStyle/>
        <a:p>
          <a:r>
            <a:rPr lang="es-MX" sz="2400" dirty="0" smtClean="0">
              <a:latin typeface="Arial" panose="020B0604020202020204" pitchFamily="34" charset="0"/>
              <a:cs typeface="Arial" panose="020B0604020202020204" pitchFamily="34" charset="0"/>
            </a:rPr>
            <a:t>Farmacopea rudimentaria</a:t>
          </a:r>
          <a:br>
            <a:rPr lang="es-MX" sz="2400" dirty="0" smtClean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s-MX" sz="2400" dirty="0" smtClean="0">
              <a:latin typeface="Arial" panose="020B0604020202020204" pitchFamily="34" charset="0"/>
              <a:cs typeface="Arial" panose="020B0604020202020204" pitchFamily="34" charset="0"/>
            </a:rPr>
            <a:t>(decocciones, tostados, </a:t>
          </a:r>
          <a:r>
            <a:rPr lang="es-MX" sz="2400" dirty="0" err="1" smtClean="0">
              <a:latin typeface="Arial" panose="020B0604020202020204" pitchFamily="34" charset="0"/>
              <a:cs typeface="Arial" panose="020B0604020202020204" pitchFamily="34" charset="0"/>
            </a:rPr>
            <a:t>etc</a:t>
          </a:r>
          <a:r>
            <a:rPr lang="es-MX" sz="2400" dirty="0" smtClean="0">
              <a:latin typeface="Arial" panose="020B0604020202020204" pitchFamily="34" charset="0"/>
              <a:cs typeface="Arial" panose="020B0604020202020204" pitchFamily="34" charset="0"/>
            </a:rPr>
            <a:t>) 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9D18419-047A-4195-BE02-8802341EDDF4}" type="parTrans" cxnId="{8CFA8A20-E02F-4A95-B965-B1AA82B55038}">
      <dgm:prSet/>
      <dgm:spPr/>
      <dgm:t>
        <a:bodyPr/>
        <a:lstStyle/>
        <a:p>
          <a:endParaRPr lang="en-US"/>
        </a:p>
      </dgm:t>
    </dgm:pt>
    <dgm:pt modelId="{4E46854E-0199-48A6-8207-F30F15A5AA79}" type="sibTrans" cxnId="{8CFA8A20-E02F-4A95-B965-B1AA82B55038}">
      <dgm:prSet/>
      <dgm:spPr/>
      <dgm:t>
        <a:bodyPr/>
        <a:lstStyle/>
        <a:p>
          <a:endParaRPr lang="en-US"/>
        </a:p>
      </dgm:t>
    </dgm:pt>
    <dgm:pt modelId="{80411B96-4A83-4706-93FC-47BCC47CAD7D}">
      <dgm:prSet phldrT="[Texto]" custT="1"/>
      <dgm:spPr/>
      <dgm:t>
        <a:bodyPr/>
        <a:lstStyle/>
        <a:p>
          <a:r>
            <a:rPr lang="es-MX" sz="2400" dirty="0" smtClean="0">
              <a:latin typeface="Arial" panose="020B0604020202020204" pitchFamily="34" charset="0"/>
              <a:cs typeface="Arial" panose="020B0604020202020204" pitchFamily="34" charset="0"/>
            </a:rPr>
            <a:t>Perfeccionamiento de los sistemas de combinación de principios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E442E3-B12E-4665-9A94-CC2F2CB28903}" type="parTrans" cxnId="{A1C25184-3379-4F68-A4B5-6AED97C6C74B}">
      <dgm:prSet/>
      <dgm:spPr/>
      <dgm:t>
        <a:bodyPr/>
        <a:lstStyle/>
        <a:p>
          <a:endParaRPr lang="en-US"/>
        </a:p>
      </dgm:t>
    </dgm:pt>
    <dgm:pt modelId="{E922BE2C-23F0-4152-9A37-1868D52566DB}" type="sibTrans" cxnId="{A1C25184-3379-4F68-A4B5-6AED97C6C74B}">
      <dgm:prSet/>
      <dgm:spPr/>
      <dgm:t>
        <a:bodyPr/>
        <a:lstStyle/>
        <a:p>
          <a:endParaRPr lang="en-US"/>
        </a:p>
      </dgm:t>
    </dgm:pt>
    <dgm:pt modelId="{4FF32316-E8C7-4BB9-8844-4E3A55835F98}">
      <dgm:prSet phldrT="[Texto]" custT="1"/>
      <dgm:spPr/>
      <dgm:t>
        <a:bodyPr/>
        <a:lstStyle/>
        <a:p>
          <a:r>
            <a:rPr lang="es-MX" sz="2400" dirty="0" smtClean="0">
              <a:latin typeface="Arial" panose="020B0604020202020204" pitchFamily="34" charset="0"/>
              <a:cs typeface="Arial" panose="020B0604020202020204" pitchFamily="34" charset="0"/>
            </a:rPr>
            <a:t>Efectos deseados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8E06EB-FFED-4133-BD7A-BABA22BDCCDB}" type="parTrans" cxnId="{BCBD71C6-A378-4864-AFAD-34FB3F8618B9}">
      <dgm:prSet/>
      <dgm:spPr/>
      <dgm:t>
        <a:bodyPr/>
        <a:lstStyle/>
        <a:p>
          <a:endParaRPr lang="en-US"/>
        </a:p>
      </dgm:t>
    </dgm:pt>
    <dgm:pt modelId="{4A155F9F-F419-48E9-A984-DF27FC4AAB2F}" type="sibTrans" cxnId="{BCBD71C6-A378-4864-AFAD-34FB3F8618B9}">
      <dgm:prSet/>
      <dgm:spPr/>
      <dgm:t>
        <a:bodyPr/>
        <a:lstStyle/>
        <a:p>
          <a:endParaRPr lang="en-US"/>
        </a:p>
      </dgm:t>
    </dgm:pt>
    <dgm:pt modelId="{8C44ACA3-5D16-41BF-9C49-F043347463F0}" type="pres">
      <dgm:prSet presAssocID="{A2B10813-7BF6-44FF-88D1-4FDFACD0213A}" presName="Name0" presStyleCnt="0">
        <dgm:presLayoutVars>
          <dgm:dir/>
          <dgm:resizeHandles val="exact"/>
        </dgm:presLayoutVars>
      </dgm:prSet>
      <dgm:spPr/>
    </dgm:pt>
    <dgm:pt modelId="{698AA09F-261B-4269-B01F-DDD427C7E697}" type="pres">
      <dgm:prSet presAssocID="{BBBD2078-BECA-417C-B235-88BA61295506}" presName="node" presStyleLbl="node1" presStyleIdx="0" presStyleCnt="4" custScaleX="557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659942-E380-4174-9446-7A49F6BA7FF5}" type="pres">
      <dgm:prSet presAssocID="{E66B5A78-EDB5-4555-B13C-730EDCA31EC0}" presName="sibTrans" presStyleLbl="sibTrans2D1" presStyleIdx="0" presStyleCnt="3"/>
      <dgm:spPr/>
      <dgm:t>
        <a:bodyPr/>
        <a:lstStyle/>
        <a:p>
          <a:endParaRPr lang="en-US"/>
        </a:p>
      </dgm:t>
    </dgm:pt>
    <dgm:pt modelId="{10021B54-E3AC-49E0-BDC0-E782A1C89E10}" type="pres">
      <dgm:prSet presAssocID="{E66B5A78-EDB5-4555-B13C-730EDCA31EC0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DCC16EE9-FE7C-4511-9BB9-7C9041C17CE6}" type="pres">
      <dgm:prSet presAssocID="{372F2FF9-DB32-49EE-A877-E3CC63B8ACCB}" presName="node" presStyleLbl="node1" presStyleIdx="1" presStyleCnt="4" custScaleX="759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D26A59-AE44-4D6D-BFA8-733FD6310BB9}" type="pres">
      <dgm:prSet presAssocID="{4E46854E-0199-48A6-8207-F30F15A5AA79}" presName="sibTrans" presStyleLbl="sibTrans2D1" presStyleIdx="1" presStyleCnt="3"/>
      <dgm:spPr/>
      <dgm:t>
        <a:bodyPr/>
        <a:lstStyle/>
        <a:p>
          <a:endParaRPr lang="en-US"/>
        </a:p>
      </dgm:t>
    </dgm:pt>
    <dgm:pt modelId="{D7163954-5D15-4C5F-A3B4-1C618EEF3166}" type="pres">
      <dgm:prSet presAssocID="{4E46854E-0199-48A6-8207-F30F15A5AA79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D3C76EC8-939B-48A8-86A6-85487BAD35A2}" type="pres">
      <dgm:prSet presAssocID="{80411B96-4A83-4706-93FC-47BCC47CAD7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8C26ED-5792-4847-9202-418FF8283E2A}" type="pres">
      <dgm:prSet presAssocID="{E922BE2C-23F0-4152-9A37-1868D52566DB}" presName="sibTrans" presStyleLbl="sibTrans2D1" presStyleIdx="2" presStyleCnt="3"/>
      <dgm:spPr/>
      <dgm:t>
        <a:bodyPr/>
        <a:lstStyle/>
        <a:p>
          <a:endParaRPr lang="en-US"/>
        </a:p>
      </dgm:t>
    </dgm:pt>
    <dgm:pt modelId="{49DEBD0E-43D2-4B72-8D79-0AA8728E95F4}" type="pres">
      <dgm:prSet presAssocID="{E922BE2C-23F0-4152-9A37-1868D52566DB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EAD6BC1D-3372-4D27-9720-BFBA62333DBA}" type="pres">
      <dgm:prSet presAssocID="{4FF32316-E8C7-4BB9-8844-4E3A55835F98}" presName="node" presStyleLbl="node1" presStyleIdx="3" presStyleCnt="4" custScaleX="55726" custScaleY="97682" custLinFactNeighborX="-38287" custLinFactNeighborY="-41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E7580FC-B937-4F00-9984-BAC546E5BD40}" type="presOf" srcId="{4E46854E-0199-48A6-8207-F30F15A5AA79}" destId="{D7163954-5D15-4C5F-A3B4-1C618EEF3166}" srcOrd="1" destOrd="0" presId="urn:microsoft.com/office/officeart/2005/8/layout/process1"/>
    <dgm:cxn modelId="{93792685-D729-4496-B2D1-9A47E2239BBF}" type="presOf" srcId="{E66B5A78-EDB5-4555-B13C-730EDCA31EC0}" destId="{EB659942-E380-4174-9446-7A49F6BA7FF5}" srcOrd="0" destOrd="0" presId="urn:microsoft.com/office/officeart/2005/8/layout/process1"/>
    <dgm:cxn modelId="{CC3A9B5A-A19E-4331-89F4-1533E54A6BBC}" type="presOf" srcId="{4FF32316-E8C7-4BB9-8844-4E3A55835F98}" destId="{EAD6BC1D-3372-4D27-9720-BFBA62333DBA}" srcOrd="0" destOrd="0" presId="urn:microsoft.com/office/officeart/2005/8/layout/process1"/>
    <dgm:cxn modelId="{29CE5DDE-EADA-4636-B5F7-2511D1F6BCA9}" type="presOf" srcId="{80411B96-4A83-4706-93FC-47BCC47CAD7D}" destId="{D3C76EC8-939B-48A8-86A6-85487BAD35A2}" srcOrd="0" destOrd="0" presId="urn:microsoft.com/office/officeart/2005/8/layout/process1"/>
    <dgm:cxn modelId="{A1C25184-3379-4F68-A4B5-6AED97C6C74B}" srcId="{A2B10813-7BF6-44FF-88D1-4FDFACD0213A}" destId="{80411B96-4A83-4706-93FC-47BCC47CAD7D}" srcOrd="2" destOrd="0" parTransId="{16E442E3-B12E-4665-9A94-CC2F2CB28903}" sibTransId="{E922BE2C-23F0-4152-9A37-1868D52566DB}"/>
    <dgm:cxn modelId="{B67ABD75-E722-42C2-9800-D8074A9A5671}" type="presOf" srcId="{E922BE2C-23F0-4152-9A37-1868D52566DB}" destId="{49DEBD0E-43D2-4B72-8D79-0AA8728E95F4}" srcOrd="1" destOrd="0" presId="urn:microsoft.com/office/officeart/2005/8/layout/process1"/>
    <dgm:cxn modelId="{E7EE4B77-2B8D-4F3A-BF00-D6149692FC7A}" type="presOf" srcId="{E66B5A78-EDB5-4555-B13C-730EDCA31EC0}" destId="{10021B54-E3AC-49E0-BDC0-E782A1C89E10}" srcOrd="1" destOrd="0" presId="urn:microsoft.com/office/officeart/2005/8/layout/process1"/>
    <dgm:cxn modelId="{1488B95C-832F-44C9-92D9-2512FB46CFF8}" type="presOf" srcId="{372F2FF9-DB32-49EE-A877-E3CC63B8ACCB}" destId="{DCC16EE9-FE7C-4511-9BB9-7C9041C17CE6}" srcOrd="0" destOrd="0" presId="urn:microsoft.com/office/officeart/2005/8/layout/process1"/>
    <dgm:cxn modelId="{8CFA8A20-E02F-4A95-B965-B1AA82B55038}" srcId="{A2B10813-7BF6-44FF-88D1-4FDFACD0213A}" destId="{372F2FF9-DB32-49EE-A877-E3CC63B8ACCB}" srcOrd="1" destOrd="0" parTransId="{39D18419-047A-4195-BE02-8802341EDDF4}" sibTransId="{4E46854E-0199-48A6-8207-F30F15A5AA79}"/>
    <dgm:cxn modelId="{271A6860-71C4-4F83-B05A-E8ADE0D1808F}" type="presOf" srcId="{4E46854E-0199-48A6-8207-F30F15A5AA79}" destId="{B8D26A59-AE44-4D6D-BFA8-733FD6310BB9}" srcOrd="0" destOrd="0" presId="urn:microsoft.com/office/officeart/2005/8/layout/process1"/>
    <dgm:cxn modelId="{76F410A3-69CC-46CF-B66F-F9FE294199B0}" type="presOf" srcId="{BBBD2078-BECA-417C-B235-88BA61295506}" destId="{698AA09F-261B-4269-B01F-DDD427C7E697}" srcOrd="0" destOrd="0" presId="urn:microsoft.com/office/officeart/2005/8/layout/process1"/>
    <dgm:cxn modelId="{D83F8F24-9758-4E26-88B1-06158F631951}" srcId="{A2B10813-7BF6-44FF-88D1-4FDFACD0213A}" destId="{BBBD2078-BECA-417C-B235-88BA61295506}" srcOrd="0" destOrd="0" parTransId="{46031D11-255D-4770-9774-0405952FCE68}" sibTransId="{E66B5A78-EDB5-4555-B13C-730EDCA31EC0}"/>
    <dgm:cxn modelId="{3E059655-3B27-4D93-85CC-4BA61D470DE8}" type="presOf" srcId="{E922BE2C-23F0-4152-9A37-1868D52566DB}" destId="{EA8C26ED-5792-4847-9202-418FF8283E2A}" srcOrd="0" destOrd="0" presId="urn:microsoft.com/office/officeart/2005/8/layout/process1"/>
    <dgm:cxn modelId="{BCBD71C6-A378-4864-AFAD-34FB3F8618B9}" srcId="{A2B10813-7BF6-44FF-88D1-4FDFACD0213A}" destId="{4FF32316-E8C7-4BB9-8844-4E3A55835F98}" srcOrd="3" destOrd="0" parTransId="{338E06EB-FFED-4133-BD7A-BABA22BDCCDB}" sibTransId="{4A155F9F-F419-48E9-A984-DF27FC4AAB2F}"/>
    <dgm:cxn modelId="{1B986212-B13D-49F1-ACDE-79B7B33A985C}" type="presOf" srcId="{A2B10813-7BF6-44FF-88D1-4FDFACD0213A}" destId="{8C44ACA3-5D16-41BF-9C49-F043347463F0}" srcOrd="0" destOrd="0" presId="urn:microsoft.com/office/officeart/2005/8/layout/process1"/>
    <dgm:cxn modelId="{CE173F40-3EE4-4EE1-B357-CA8F68537B44}" type="presParOf" srcId="{8C44ACA3-5D16-41BF-9C49-F043347463F0}" destId="{698AA09F-261B-4269-B01F-DDD427C7E697}" srcOrd="0" destOrd="0" presId="urn:microsoft.com/office/officeart/2005/8/layout/process1"/>
    <dgm:cxn modelId="{30EB6ECA-AC15-4A8E-AD8A-03E0E5735867}" type="presParOf" srcId="{8C44ACA3-5D16-41BF-9C49-F043347463F0}" destId="{EB659942-E380-4174-9446-7A49F6BA7FF5}" srcOrd="1" destOrd="0" presId="urn:microsoft.com/office/officeart/2005/8/layout/process1"/>
    <dgm:cxn modelId="{5AD0EC0A-1BC7-45D7-A322-BAF5E2AA7C13}" type="presParOf" srcId="{EB659942-E380-4174-9446-7A49F6BA7FF5}" destId="{10021B54-E3AC-49E0-BDC0-E782A1C89E10}" srcOrd="0" destOrd="0" presId="urn:microsoft.com/office/officeart/2005/8/layout/process1"/>
    <dgm:cxn modelId="{342C5FB8-D8A7-4C23-BDC4-A66EB9ADCAF2}" type="presParOf" srcId="{8C44ACA3-5D16-41BF-9C49-F043347463F0}" destId="{DCC16EE9-FE7C-4511-9BB9-7C9041C17CE6}" srcOrd="2" destOrd="0" presId="urn:microsoft.com/office/officeart/2005/8/layout/process1"/>
    <dgm:cxn modelId="{F588DF3D-9801-4FF3-A962-45C13651C452}" type="presParOf" srcId="{8C44ACA3-5D16-41BF-9C49-F043347463F0}" destId="{B8D26A59-AE44-4D6D-BFA8-733FD6310BB9}" srcOrd="3" destOrd="0" presId="urn:microsoft.com/office/officeart/2005/8/layout/process1"/>
    <dgm:cxn modelId="{173A5495-84CB-4C2F-AADA-CD7BF24A6884}" type="presParOf" srcId="{B8D26A59-AE44-4D6D-BFA8-733FD6310BB9}" destId="{D7163954-5D15-4C5F-A3B4-1C618EEF3166}" srcOrd="0" destOrd="0" presId="urn:microsoft.com/office/officeart/2005/8/layout/process1"/>
    <dgm:cxn modelId="{C87D3052-C0FF-4028-A60D-A01685FC021E}" type="presParOf" srcId="{8C44ACA3-5D16-41BF-9C49-F043347463F0}" destId="{D3C76EC8-939B-48A8-86A6-85487BAD35A2}" srcOrd="4" destOrd="0" presId="urn:microsoft.com/office/officeart/2005/8/layout/process1"/>
    <dgm:cxn modelId="{D3C0879E-5A0D-4143-B5AF-D9FA27B14AC8}" type="presParOf" srcId="{8C44ACA3-5D16-41BF-9C49-F043347463F0}" destId="{EA8C26ED-5792-4847-9202-418FF8283E2A}" srcOrd="5" destOrd="0" presId="urn:microsoft.com/office/officeart/2005/8/layout/process1"/>
    <dgm:cxn modelId="{7253DE42-5CB8-48EE-BBFA-8B8A640369DA}" type="presParOf" srcId="{EA8C26ED-5792-4847-9202-418FF8283E2A}" destId="{49DEBD0E-43D2-4B72-8D79-0AA8728E95F4}" srcOrd="0" destOrd="0" presId="urn:microsoft.com/office/officeart/2005/8/layout/process1"/>
    <dgm:cxn modelId="{B1A7CBD2-BF69-446A-8535-3AAC0F88F8B5}" type="presParOf" srcId="{8C44ACA3-5D16-41BF-9C49-F043347463F0}" destId="{EAD6BC1D-3372-4D27-9720-BFBA62333DBA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898F6D-3373-4EED-B47F-2AFB8B10D518}" type="doc">
      <dgm:prSet loTypeId="urn:microsoft.com/office/officeart/2009/3/layout/StepUpProcess" loCatId="process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en-US"/>
        </a:p>
      </dgm:t>
    </dgm:pt>
    <dgm:pt modelId="{961D27B1-D20F-4F9F-A607-4496F9984522}">
      <dgm:prSet custT="1"/>
      <dgm:spPr/>
      <dgm:t>
        <a:bodyPr/>
        <a:lstStyle/>
        <a:p>
          <a:r>
            <a:rPr lang="es-ES" sz="1800" dirty="0" smtClean="0">
              <a:latin typeface="Arial" panose="020B0604020202020204" pitchFamily="34" charset="0"/>
              <a:cs typeface="Arial" panose="020B0604020202020204" pitchFamily="34" charset="0"/>
            </a:rPr>
            <a:t>Se escribieron numerosos documentos, joyas de la Historia de la Medicina 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FA779B-D4C1-41D4-AF88-28E9E6201560}" type="parTrans" cxnId="{193D96EB-2596-494C-9BBA-B6C99D2B9BC1}">
      <dgm:prSet/>
      <dgm:spPr/>
      <dgm:t>
        <a:bodyPr/>
        <a:lstStyle/>
        <a:p>
          <a:endParaRPr lang="en-US"/>
        </a:p>
      </dgm:t>
    </dgm:pt>
    <dgm:pt modelId="{7D752370-862A-43EC-8C96-38072D8A1654}" type="sibTrans" cxnId="{193D96EB-2596-494C-9BBA-B6C99D2B9BC1}">
      <dgm:prSet/>
      <dgm:spPr/>
      <dgm:t>
        <a:bodyPr/>
        <a:lstStyle/>
        <a:p>
          <a:endParaRPr lang="en-US"/>
        </a:p>
      </dgm:t>
    </dgm:pt>
    <dgm:pt modelId="{A85199C0-4C78-44D1-AED0-7543CB50141B}">
      <dgm:prSet phldrT="[Texto]" custT="1"/>
      <dgm:spPr/>
      <dgm:t>
        <a:bodyPr/>
        <a:lstStyle/>
        <a:p>
          <a:r>
            <a:rPr lang="es-ES" sz="1800" dirty="0" smtClean="0">
              <a:latin typeface="Arial" panose="020B0604020202020204" pitchFamily="34" charset="0"/>
              <a:cs typeface="Arial" panose="020B0604020202020204" pitchFamily="34" charset="0"/>
            </a:rPr>
            <a:t>No legó aportes importantes y  constituyó un estancamiento relativo solo los monjes medievales recopilaron y guardaron documentos de la Historia de la Medicina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D0EF0C9-329F-4744-BA9F-A0DDF6C3649D}" type="parTrans" cxnId="{A4D499ED-DBE4-4796-914D-A992D6187EF6}">
      <dgm:prSet/>
      <dgm:spPr/>
      <dgm:t>
        <a:bodyPr/>
        <a:lstStyle/>
        <a:p>
          <a:endParaRPr lang="en-US"/>
        </a:p>
      </dgm:t>
    </dgm:pt>
    <dgm:pt modelId="{6276B6B1-9779-4CC4-925E-7412331FB5BE}" type="sibTrans" cxnId="{A4D499ED-DBE4-4796-914D-A992D6187EF6}">
      <dgm:prSet/>
      <dgm:spPr/>
      <dgm:t>
        <a:bodyPr/>
        <a:lstStyle/>
        <a:p>
          <a:endParaRPr lang="en-US"/>
        </a:p>
      </dgm:t>
    </dgm:pt>
    <dgm:pt modelId="{0320733F-5066-4816-BC51-FC44D3BDFFB6}">
      <dgm:prSet phldrT="[Texto]" custT="1"/>
      <dgm:spPr/>
      <dgm:t>
        <a:bodyPr/>
        <a:lstStyle/>
        <a:p>
          <a:r>
            <a:rPr lang="es-ES" sz="1800" dirty="0" smtClean="0">
              <a:latin typeface="Arial" panose="020B0604020202020204" pitchFamily="34" charset="0"/>
              <a:cs typeface="Arial" panose="020B0604020202020204" pitchFamily="34" charset="0"/>
            </a:rPr>
            <a:t>A finales,  surge la Medicina Alopática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213A21-6027-47F7-99ED-B96EE81489F5}" type="parTrans" cxnId="{550890A6-7B1D-4F24-AAED-D9BD748C7C85}">
      <dgm:prSet/>
      <dgm:spPr/>
      <dgm:t>
        <a:bodyPr/>
        <a:lstStyle/>
        <a:p>
          <a:endParaRPr lang="en-US"/>
        </a:p>
      </dgm:t>
    </dgm:pt>
    <dgm:pt modelId="{F2A7E32F-F2B0-4D2C-B5F4-3E59D3C0DBAE}" type="sibTrans" cxnId="{550890A6-7B1D-4F24-AAED-D9BD748C7C85}">
      <dgm:prSet/>
      <dgm:spPr/>
      <dgm:t>
        <a:bodyPr/>
        <a:lstStyle/>
        <a:p>
          <a:endParaRPr lang="en-US"/>
        </a:p>
      </dgm:t>
    </dgm:pt>
    <dgm:pt modelId="{B98B5A7E-5980-4E82-89E0-1A31575C9F4A}">
      <dgm:prSet custT="1"/>
      <dgm:spPr/>
      <dgm:t>
        <a:bodyPr/>
        <a:lstStyle/>
        <a:p>
          <a:r>
            <a:rPr lang="es-ES" sz="1800" dirty="0" smtClean="0">
              <a:latin typeface="Arial" panose="020B0604020202020204" pitchFamily="34" charset="0"/>
              <a:cs typeface="Arial" panose="020B0604020202020204" pitchFamily="34" charset="0"/>
            </a:rPr>
            <a:t>Década del 60, surge un </a:t>
          </a:r>
          <a:br>
            <a:rPr lang="es-ES" sz="1800" dirty="0" smtClean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s-ES" sz="1800" dirty="0" smtClean="0">
              <a:latin typeface="Arial" panose="020B0604020202020204" pitchFamily="34" charset="0"/>
              <a:cs typeface="Arial" panose="020B0604020202020204" pitchFamily="34" charset="0"/>
            </a:rPr>
            <a:t>movimiento de rescate de la  Fitoterapia y la Medicina Tradicional a nivel mundial</a:t>
          </a:r>
        </a:p>
        <a:p>
          <a:r>
            <a:rPr lang="es-ES" sz="1800" dirty="0" smtClean="0">
              <a:latin typeface="Arial" panose="020B0604020202020204" pitchFamily="34" charset="0"/>
              <a:cs typeface="Arial" panose="020B0604020202020204" pitchFamily="34" charset="0"/>
            </a:rPr>
            <a:t>Comienzan su uso en Cuba </a:t>
          </a:r>
          <a:endParaRPr lang="en-US" sz="18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AC583B-B4B0-4121-A040-02D2D228D4AD}" type="parTrans" cxnId="{142AC4FF-E450-43E2-B550-BFE49BD122AD}">
      <dgm:prSet/>
      <dgm:spPr/>
      <dgm:t>
        <a:bodyPr/>
        <a:lstStyle/>
        <a:p>
          <a:endParaRPr lang="en-US"/>
        </a:p>
      </dgm:t>
    </dgm:pt>
    <dgm:pt modelId="{7AE7EEEF-4E15-4CE0-B80B-122AC78BDD3C}" type="sibTrans" cxnId="{142AC4FF-E450-43E2-B550-BFE49BD122AD}">
      <dgm:prSet/>
      <dgm:spPr/>
      <dgm:t>
        <a:bodyPr/>
        <a:lstStyle/>
        <a:p>
          <a:endParaRPr lang="en-US"/>
        </a:p>
      </dgm:t>
    </dgm:pt>
    <dgm:pt modelId="{8B7BAFED-CD51-460A-A93A-70320F7035BE}">
      <dgm:prSet custT="1"/>
      <dgm:spPr/>
      <dgm:t>
        <a:bodyPr/>
        <a:lstStyle/>
        <a:p>
          <a:r>
            <a:rPr lang="es-ES" sz="1800" dirty="0" smtClean="0">
              <a:latin typeface="Arial" panose="020B0604020202020204" pitchFamily="34" charset="0"/>
              <a:cs typeface="Arial" panose="020B0604020202020204" pitchFamily="34" charset="0"/>
            </a:rPr>
            <a:t>Descubrimiento y colonización de América 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8647F4-134E-41E9-8637-D1F7575F7E2E}" type="parTrans" cxnId="{79B61349-69E4-475F-8F60-55D80389F232}">
      <dgm:prSet/>
      <dgm:spPr/>
      <dgm:t>
        <a:bodyPr/>
        <a:lstStyle/>
        <a:p>
          <a:endParaRPr lang="en-US"/>
        </a:p>
      </dgm:t>
    </dgm:pt>
    <dgm:pt modelId="{D7DBE056-5518-4AD6-A046-9082668AC350}" type="sibTrans" cxnId="{79B61349-69E4-475F-8F60-55D80389F232}">
      <dgm:prSet/>
      <dgm:spPr/>
      <dgm:t>
        <a:bodyPr/>
        <a:lstStyle/>
        <a:p>
          <a:endParaRPr lang="en-US"/>
        </a:p>
      </dgm:t>
    </dgm:pt>
    <dgm:pt modelId="{2377A45D-3BF3-449D-9E14-FC06B50AB04D}">
      <dgm:prSet custT="1"/>
      <dgm:spPr/>
      <dgm:t>
        <a:bodyPr/>
        <a:lstStyle/>
        <a:p>
          <a:r>
            <a:rPr lang="es-ES" sz="1800" dirty="0" smtClean="0">
              <a:latin typeface="Arial" panose="020B0604020202020204" pitchFamily="34" charset="0"/>
              <a:cs typeface="Arial" panose="020B0604020202020204" pitchFamily="34" charset="0"/>
            </a:rPr>
            <a:t>En el año 2000 se realiza el taller de Camagüey donde se precisan los aspectos a priorizar en la docencia de pre- grado 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895D77-9B0A-48BF-AC4D-093312777D64}" type="parTrans" cxnId="{AB5E19CC-5D8D-4309-8FF7-3EEE19AAAB44}">
      <dgm:prSet/>
      <dgm:spPr/>
      <dgm:t>
        <a:bodyPr/>
        <a:lstStyle/>
        <a:p>
          <a:endParaRPr lang="en-US"/>
        </a:p>
      </dgm:t>
    </dgm:pt>
    <dgm:pt modelId="{5F0FD7BA-4633-4080-A08B-C595B4475A41}" type="sibTrans" cxnId="{AB5E19CC-5D8D-4309-8FF7-3EEE19AAAB44}">
      <dgm:prSet/>
      <dgm:spPr/>
      <dgm:t>
        <a:bodyPr/>
        <a:lstStyle/>
        <a:p>
          <a:endParaRPr lang="en-US"/>
        </a:p>
      </dgm:t>
    </dgm:pt>
    <dgm:pt modelId="{3825D45E-DAE4-42B5-9C5F-44E044B87934}" type="pres">
      <dgm:prSet presAssocID="{B0898F6D-3373-4EED-B47F-2AFB8B10D518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702FEA4-6322-40FE-9D58-754CEFBCF8C6}" type="pres">
      <dgm:prSet presAssocID="{961D27B1-D20F-4F9F-A607-4496F9984522}" presName="composite" presStyleCnt="0"/>
      <dgm:spPr/>
      <dgm:t>
        <a:bodyPr/>
        <a:lstStyle/>
        <a:p>
          <a:endParaRPr lang="en-US"/>
        </a:p>
      </dgm:t>
    </dgm:pt>
    <dgm:pt modelId="{C28A0F12-77E1-4E37-9196-ADFDA2198553}" type="pres">
      <dgm:prSet presAssocID="{961D27B1-D20F-4F9F-A607-4496F9984522}" presName="LShape" presStyleLbl="alignNode1" presStyleIdx="0" presStyleCnt="11"/>
      <dgm:spPr/>
      <dgm:t>
        <a:bodyPr/>
        <a:lstStyle/>
        <a:p>
          <a:endParaRPr lang="en-US"/>
        </a:p>
      </dgm:t>
    </dgm:pt>
    <dgm:pt modelId="{78729E80-09F9-46B2-9798-821AC8F47110}" type="pres">
      <dgm:prSet presAssocID="{961D27B1-D20F-4F9F-A607-4496F9984522}" presName="ParentText" presStyleLbl="revTx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AE04BC-812A-414F-8F93-7B4800876566}" type="pres">
      <dgm:prSet presAssocID="{961D27B1-D20F-4F9F-A607-4496F9984522}" presName="Triangle" presStyleLbl="alignNode1" presStyleIdx="1" presStyleCnt="11"/>
      <dgm:spPr/>
      <dgm:t>
        <a:bodyPr/>
        <a:lstStyle/>
        <a:p>
          <a:endParaRPr lang="en-US"/>
        </a:p>
      </dgm:t>
    </dgm:pt>
    <dgm:pt modelId="{12725A0B-6C28-416E-AEA9-556661741118}" type="pres">
      <dgm:prSet presAssocID="{7D752370-862A-43EC-8C96-38072D8A1654}" presName="sibTrans" presStyleCnt="0"/>
      <dgm:spPr/>
      <dgm:t>
        <a:bodyPr/>
        <a:lstStyle/>
        <a:p>
          <a:endParaRPr lang="en-US"/>
        </a:p>
      </dgm:t>
    </dgm:pt>
    <dgm:pt modelId="{386F267C-E2CB-49A2-BEC4-7705E1CEDAF1}" type="pres">
      <dgm:prSet presAssocID="{7D752370-862A-43EC-8C96-38072D8A1654}" presName="space" presStyleCnt="0"/>
      <dgm:spPr/>
      <dgm:t>
        <a:bodyPr/>
        <a:lstStyle/>
        <a:p>
          <a:endParaRPr lang="en-US"/>
        </a:p>
      </dgm:t>
    </dgm:pt>
    <dgm:pt modelId="{1821C1C3-8909-4EB9-A73C-C88C5DC91054}" type="pres">
      <dgm:prSet presAssocID="{A85199C0-4C78-44D1-AED0-7543CB50141B}" presName="composite" presStyleCnt="0"/>
      <dgm:spPr/>
      <dgm:t>
        <a:bodyPr/>
        <a:lstStyle/>
        <a:p>
          <a:endParaRPr lang="en-US"/>
        </a:p>
      </dgm:t>
    </dgm:pt>
    <dgm:pt modelId="{205448F6-D172-469B-97DB-7C1A56EA9E54}" type="pres">
      <dgm:prSet presAssocID="{A85199C0-4C78-44D1-AED0-7543CB50141B}" presName="LShape" presStyleLbl="alignNode1" presStyleIdx="2" presStyleCnt="11"/>
      <dgm:spPr/>
      <dgm:t>
        <a:bodyPr/>
        <a:lstStyle/>
        <a:p>
          <a:endParaRPr lang="en-US"/>
        </a:p>
      </dgm:t>
    </dgm:pt>
    <dgm:pt modelId="{9C43866A-DAC1-42E9-B558-2EA99F916004}" type="pres">
      <dgm:prSet presAssocID="{A85199C0-4C78-44D1-AED0-7543CB50141B}" presName="ParentText" presStyleLbl="revTx" presStyleIdx="1" presStyleCnt="6" custScaleX="10640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110815-DFC5-474B-9D09-9A59A2126D2D}" type="pres">
      <dgm:prSet presAssocID="{A85199C0-4C78-44D1-AED0-7543CB50141B}" presName="Triangle" presStyleLbl="alignNode1" presStyleIdx="3" presStyleCnt="11"/>
      <dgm:spPr/>
      <dgm:t>
        <a:bodyPr/>
        <a:lstStyle/>
        <a:p>
          <a:endParaRPr lang="en-US"/>
        </a:p>
      </dgm:t>
    </dgm:pt>
    <dgm:pt modelId="{EAD1A45A-6B48-444D-AD86-7F0583264192}" type="pres">
      <dgm:prSet presAssocID="{6276B6B1-9779-4CC4-925E-7412331FB5BE}" presName="sibTrans" presStyleCnt="0"/>
      <dgm:spPr/>
      <dgm:t>
        <a:bodyPr/>
        <a:lstStyle/>
        <a:p>
          <a:endParaRPr lang="en-US"/>
        </a:p>
      </dgm:t>
    </dgm:pt>
    <dgm:pt modelId="{C2D18B67-1122-4462-99F1-02A451C3E1DE}" type="pres">
      <dgm:prSet presAssocID="{6276B6B1-9779-4CC4-925E-7412331FB5BE}" presName="space" presStyleCnt="0"/>
      <dgm:spPr/>
      <dgm:t>
        <a:bodyPr/>
        <a:lstStyle/>
        <a:p>
          <a:endParaRPr lang="en-US"/>
        </a:p>
      </dgm:t>
    </dgm:pt>
    <dgm:pt modelId="{5768871E-B5D3-4ADC-B8D3-CAA2B4EAFFEE}" type="pres">
      <dgm:prSet presAssocID="{8B7BAFED-CD51-460A-A93A-70320F7035BE}" presName="composite" presStyleCnt="0"/>
      <dgm:spPr/>
      <dgm:t>
        <a:bodyPr/>
        <a:lstStyle/>
        <a:p>
          <a:endParaRPr lang="en-US"/>
        </a:p>
      </dgm:t>
    </dgm:pt>
    <dgm:pt modelId="{6E54F6D7-065C-4735-A6B2-9AD1821EB489}" type="pres">
      <dgm:prSet presAssocID="{8B7BAFED-CD51-460A-A93A-70320F7035BE}" presName="LShape" presStyleLbl="alignNode1" presStyleIdx="4" presStyleCnt="11"/>
      <dgm:spPr/>
      <dgm:t>
        <a:bodyPr/>
        <a:lstStyle/>
        <a:p>
          <a:endParaRPr lang="en-US"/>
        </a:p>
      </dgm:t>
    </dgm:pt>
    <dgm:pt modelId="{BDE33E1E-B83C-4B38-A5F2-6AF05972FBB7}" type="pres">
      <dgm:prSet presAssocID="{8B7BAFED-CD51-460A-A93A-70320F7035BE}" presName="ParentText" presStyleLbl="revTx" presStyleIdx="2" presStyleCnt="6" custScaleX="109637" custLinFactNeighborX="5492" custLinFactNeighborY="-129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DC28FC-FA28-4CB6-8E3E-5F4B24F60B71}" type="pres">
      <dgm:prSet presAssocID="{8B7BAFED-CD51-460A-A93A-70320F7035BE}" presName="Triangle" presStyleLbl="alignNode1" presStyleIdx="5" presStyleCnt="11"/>
      <dgm:spPr/>
      <dgm:t>
        <a:bodyPr/>
        <a:lstStyle/>
        <a:p>
          <a:endParaRPr lang="en-US"/>
        </a:p>
      </dgm:t>
    </dgm:pt>
    <dgm:pt modelId="{04D12766-F7A8-4D3E-9562-FD971A9FCFE4}" type="pres">
      <dgm:prSet presAssocID="{D7DBE056-5518-4AD6-A046-9082668AC350}" presName="sibTrans" presStyleCnt="0"/>
      <dgm:spPr/>
      <dgm:t>
        <a:bodyPr/>
        <a:lstStyle/>
        <a:p>
          <a:endParaRPr lang="en-US"/>
        </a:p>
      </dgm:t>
    </dgm:pt>
    <dgm:pt modelId="{20C4F8DA-5F73-4F19-963E-76DFBB0E0B06}" type="pres">
      <dgm:prSet presAssocID="{D7DBE056-5518-4AD6-A046-9082668AC350}" presName="space" presStyleCnt="0"/>
      <dgm:spPr/>
      <dgm:t>
        <a:bodyPr/>
        <a:lstStyle/>
        <a:p>
          <a:endParaRPr lang="en-US"/>
        </a:p>
      </dgm:t>
    </dgm:pt>
    <dgm:pt modelId="{FBD3B5E0-34FD-499F-BD98-3CE17933A4D1}" type="pres">
      <dgm:prSet presAssocID="{0320733F-5066-4816-BC51-FC44D3BDFFB6}" presName="composite" presStyleCnt="0"/>
      <dgm:spPr/>
      <dgm:t>
        <a:bodyPr/>
        <a:lstStyle/>
        <a:p>
          <a:endParaRPr lang="en-US"/>
        </a:p>
      </dgm:t>
    </dgm:pt>
    <dgm:pt modelId="{F8E12B52-1E4E-480D-B41E-BE60AC2D9AC4}" type="pres">
      <dgm:prSet presAssocID="{0320733F-5066-4816-BC51-FC44D3BDFFB6}" presName="LShape" presStyleLbl="alignNode1" presStyleIdx="6" presStyleCnt="11"/>
      <dgm:spPr/>
      <dgm:t>
        <a:bodyPr/>
        <a:lstStyle/>
        <a:p>
          <a:endParaRPr lang="en-US"/>
        </a:p>
      </dgm:t>
    </dgm:pt>
    <dgm:pt modelId="{F05B8CB6-C5CC-42F6-BEB2-018021701BAA}" type="pres">
      <dgm:prSet presAssocID="{0320733F-5066-4816-BC51-FC44D3BDFFB6}" presName="ParentText" presStyleLbl="revTx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85CD09-41A5-43AE-B2DA-20CE8D2C7E0C}" type="pres">
      <dgm:prSet presAssocID="{0320733F-5066-4816-BC51-FC44D3BDFFB6}" presName="Triangle" presStyleLbl="alignNode1" presStyleIdx="7" presStyleCnt="11"/>
      <dgm:spPr/>
      <dgm:t>
        <a:bodyPr/>
        <a:lstStyle/>
        <a:p>
          <a:endParaRPr lang="en-US"/>
        </a:p>
      </dgm:t>
    </dgm:pt>
    <dgm:pt modelId="{C219BCCE-BDCF-46EB-8B88-5C09FBD3F4D8}" type="pres">
      <dgm:prSet presAssocID="{F2A7E32F-F2B0-4D2C-B5F4-3E59D3C0DBAE}" presName="sibTrans" presStyleCnt="0"/>
      <dgm:spPr/>
      <dgm:t>
        <a:bodyPr/>
        <a:lstStyle/>
        <a:p>
          <a:endParaRPr lang="en-US"/>
        </a:p>
      </dgm:t>
    </dgm:pt>
    <dgm:pt modelId="{9E8D7C67-3685-488E-84AE-AC18E596052F}" type="pres">
      <dgm:prSet presAssocID="{F2A7E32F-F2B0-4D2C-B5F4-3E59D3C0DBAE}" presName="space" presStyleCnt="0"/>
      <dgm:spPr/>
      <dgm:t>
        <a:bodyPr/>
        <a:lstStyle/>
        <a:p>
          <a:endParaRPr lang="en-US"/>
        </a:p>
      </dgm:t>
    </dgm:pt>
    <dgm:pt modelId="{59DECD29-6136-471B-BD46-A3624A8836A0}" type="pres">
      <dgm:prSet presAssocID="{B98B5A7E-5980-4E82-89E0-1A31575C9F4A}" presName="composite" presStyleCnt="0"/>
      <dgm:spPr/>
      <dgm:t>
        <a:bodyPr/>
        <a:lstStyle/>
        <a:p>
          <a:endParaRPr lang="en-US"/>
        </a:p>
      </dgm:t>
    </dgm:pt>
    <dgm:pt modelId="{67AB692E-F4C9-4EBC-98D3-047A3B8922B4}" type="pres">
      <dgm:prSet presAssocID="{B98B5A7E-5980-4E82-89E0-1A31575C9F4A}" presName="LShape" presStyleLbl="alignNode1" presStyleIdx="8" presStyleCnt="11"/>
      <dgm:spPr/>
      <dgm:t>
        <a:bodyPr/>
        <a:lstStyle/>
        <a:p>
          <a:endParaRPr lang="en-US"/>
        </a:p>
      </dgm:t>
    </dgm:pt>
    <dgm:pt modelId="{508D1DD8-181B-4FE6-8F0E-9DF245D5ABDD}" type="pres">
      <dgm:prSet presAssocID="{B98B5A7E-5980-4E82-89E0-1A31575C9F4A}" presName="ParentText" presStyleLbl="revTx" presStyleIdx="4" presStyleCnt="6" custScaleX="10536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7540AA-404D-49B4-9C1C-202BAD9AF913}" type="pres">
      <dgm:prSet presAssocID="{B98B5A7E-5980-4E82-89E0-1A31575C9F4A}" presName="Triangle" presStyleLbl="alignNode1" presStyleIdx="9" presStyleCnt="11"/>
      <dgm:spPr/>
      <dgm:t>
        <a:bodyPr/>
        <a:lstStyle/>
        <a:p>
          <a:endParaRPr lang="en-US"/>
        </a:p>
      </dgm:t>
    </dgm:pt>
    <dgm:pt modelId="{6ABCADE9-3540-487A-9C91-C586C95252C6}" type="pres">
      <dgm:prSet presAssocID="{7AE7EEEF-4E15-4CE0-B80B-122AC78BDD3C}" presName="sibTrans" presStyleCnt="0"/>
      <dgm:spPr/>
      <dgm:t>
        <a:bodyPr/>
        <a:lstStyle/>
        <a:p>
          <a:endParaRPr lang="en-US"/>
        </a:p>
      </dgm:t>
    </dgm:pt>
    <dgm:pt modelId="{19D551F1-7BD8-442F-B50D-80E1A6E0BBAD}" type="pres">
      <dgm:prSet presAssocID="{7AE7EEEF-4E15-4CE0-B80B-122AC78BDD3C}" presName="space" presStyleCnt="0"/>
      <dgm:spPr/>
      <dgm:t>
        <a:bodyPr/>
        <a:lstStyle/>
        <a:p>
          <a:endParaRPr lang="en-US"/>
        </a:p>
      </dgm:t>
    </dgm:pt>
    <dgm:pt modelId="{3C35FD1C-6221-4D25-AB03-B97695AE9FDF}" type="pres">
      <dgm:prSet presAssocID="{2377A45D-3BF3-449D-9E14-FC06B50AB04D}" presName="composite" presStyleCnt="0"/>
      <dgm:spPr/>
      <dgm:t>
        <a:bodyPr/>
        <a:lstStyle/>
        <a:p>
          <a:endParaRPr lang="en-US"/>
        </a:p>
      </dgm:t>
    </dgm:pt>
    <dgm:pt modelId="{3AF56A8D-B5A6-43E7-9E97-DF3BAF83FB25}" type="pres">
      <dgm:prSet presAssocID="{2377A45D-3BF3-449D-9E14-FC06B50AB04D}" presName="LShape" presStyleLbl="alignNode1" presStyleIdx="10" presStyleCnt="11"/>
      <dgm:spPr/>
      <dgm:t>
        <a:bodyPr/>
        <a:lstStyle/>
        <a:p>
          <a:endParaRPr lang="en-US"/>
        </a:p>
      </dgm:t>
    </dgm:pt>
    <dgm:pt modelId="{C6296A49-3DF8-45B9-A5B2-9C8CDABBDB8F}" type="pres">
      <dgm:prSet presAssocID="{2377A45D-3BF3-449D-9E14-FC06B50AB04D}" presName="ParentText" presStyleLbl="revTx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C55D00C-396A-454D-A224-DE03B6F76D9B}" type="presOf" srcId="{B0898F6D-3373-4EED-B47F-2AFB8B10D518}" destId="{3825D45E-DAE4-42B5-9C5F-44E044B87934}" srcOrd="0" destOrd="0" presId="urn:microsoft.com/office/officeart/2009/3/layout/StepUpProcess"/>
    <dgm:cxn modelId="{79B61349-69E4-475F-8F60-55D80389F232}" srcId="{B0898F6D-3373-4EED-B47F-2AFB8B10D518}" destId="{8B7BAFED-CD51-460A-A93A-70320F7035BE}" srcOrd="2" destOrd="0" parTransId="{018647F4-134E-41E9-8637-D1F7575F7E2E}" sibTransId="{D7DBE056-5518-4AD6-A046-9082668AC350}"/>
    <dgm:cxn modelId="{0A7BE502-B1BA-43CE-83C6-A29E6A2C87FC}" type="presOf" srcId="{0320733F-5066-4816-BC51-FC44D3BDFFB6}" destId="{F05B8CB6-C5CC-42F6-BEB2-018021701BAA}" srcOrd="0" destOrd="0" presId="urn:microsoft.com/office/officeart/2009/3/layout/StepUpProcess"/>
    <dgm:cxn modelId="{193D96EB-2596-494C-9BBA-B6C99D2B9BC1}" srcId="{B0898F6D-3373-4EED-B47F-2AFB8B10D518}" destId="{961D27B1-D20F-4F9F-A607-4496F9984522}" srcOrd="0" destOrd="0" parTransId="{A0FA779B-D4C1-41D4-AF88-28E9E6201560}" sibTransId="{7D752370-862A-43EC-8C96-38072D8A1654}"/>
    <dgm:cxn modelId="{550890A6-7B1D-4F24-AAED-D9BD748C7C85}" srcId="{B0898F6D-3373-4EED-B47F-2AFB8B10D518}" destId="{0320733F-5066-4816-BC51-FC44D3BDFFB6}" srcOrd="3" destOrd="0" parTransId="{90213A21-6027-47F7-99ED-B96EE81489F5}" sibTransId="{F2A7E32F-F2B0-4D2C-B5F4-3E59D3C0DBAE}"/>
    <dgm:cxn modelId="{142AC4FF-E450-43E2-B550-BFE49BD122AD}" srcId="{B0898F6D-3373-4EED-B47F-2AFB8B10D518}" destId="{B98B5A7E-5980-4E82-89E0-1A31575C9F4A}" srcOrd="4" destOrd="0" parTransId="{FEAC583B-B4B0-4121-A040-02D2D228D4AD}" sibTransId="{7AE7EEEF-4E15-4CE0-B80B-122AC78BDD3C}"/>
    <dgm:cxn modelId="{854B180D-CBD5-4965-BAA6-1452353D5C1E}" type="presOf" srcId="{B98B5A7E-5980-4E82-89E0-1A31575C9F4A}" destId="{508D1DD8-181B-4FE6-8F0E-9DF245D5ABDD}" srcOrd="0" destOrd="0" presId="urn:microsoft.com/office/officeart/2009/3/layout/StepUpProcess"/>
    <dgm:cxn modelId="{92CA9523-167B-4377-8CA5-51767FC138E5}" type="presOf" srcId="{961D27B1-D20F-4F9F-A607-4496F9984522}" destId="{78729E80-09F9-46B2-9798-821AC8F47110}" srcOrd="0" destOrd="0" presId="urn:microsoft.com/office/officeart/2009/3/layout/StepUpProcess"/>
    <dgm:cxn modelId="{AB5E19CC-5D8D-4309-8FF7-3EEE19AAAB44}" srcId="{B0898F6D-3373-4EED-B47F-2AFB8B10D518}" destId="{2377A45D-3BF3-449D-9E14-FC06B50AB04D}" srcOrd="5" destOrd="0" parTransId="{99895D77-9B0A-48BF-AC4D-093312777D64}" sibTransId="{5F0FD7BA-4633-4080-A08B-C595B4475A41}"/>
    <dgm:cxn modelId="{10E3684E-69ED-42DA-8611-12257B29CFFE}" type="presOf" srcId="{2377A45D-3BF3-449D-9E14-FC06B50AB04D}" destId="{C6296A49-3DF8-45B9-A5B2-9C8CDABBDB8F}" srcOrd="0" destOrd="0" presId="urn:microsoft.com/office/officeart/2009/3/layout/StepUpProcess"/>
    <dgm:cxn modelId="{765DC485-45C7-4650-8895-B2C6EF224DAB}" type="presOf" srcId="{A85199C0-4C78-44D1-AED0-7543CB50141B}" destId="{9C43866A-DAC1-42E9-B558-2EA99F916004}" srcOrd="0" destOrd="0" presId="urn:microsoft.com/office/officeart/2009/3/layout/StepUpProcess"/>
    <dgm:cxn modelId="{A4D499ED-DBE4-4796-914D-A992D6187EF6}" srcId="{B0898F6D-3373-4EED-B47F-2AFB8B10D518}" destId="{A85199C0-4C78-44D1-AED0-7543CB50141B}" srcOrd="1" destOrd="0" parTransId="{3D0EF0C9-329F-4744-BA9F-A0DDF6C3649D}" sibTransId="{6276B6B1-9779-4CC4-925E-7412331FB5BE}"/>
    <dgm:cxn modelId="{3A8E3F1E-AC13-428E-BEA6-E989811F78A2}" type="presOf" srcId="{8B7BAFED-CD51-460A-A93A-70320F7035BE}" destId="{BDE33E1E-B83C-4B38-A5F2-6AF05972FBB7}" srcOrd="0" destOrd="0" presId="urn:microsoft.com/office/officeart/2009/3/layout/StepUpProcess"/>
    <dgm:cxn modelId="{DDDF501D-0367-495D-BC43-EBED35231433}" type="presParOf" srcId="{3825D45E-DAE4-42B5-9C5F-44E044B87934}" destId="{9702FEA4-6322-40FE-9D58-754CEFBCF8C6}" srcOrd="0" destOrd="0" presId="urn:microsoft.com/office/officeart/2009/3/layout/StepUpProcess"/>
    <dgm:cxn modelId="{AAE38471-7E4B-4608-9976-CBDA29452E1B}" type="presParOf" srcId="{9702FEA4-6322-40FE-9D58-754CEFBCF8C6}" destId="{C28A0F12-77E1-4E37-9196-ADFDA2198553}" srcOrd="0" destOrd="0" presId="urn:microsoft.com/office/officeart/2009/3/layout/StepUpProcess"/>
    <dgm:cxn modelId="{8C25F3A8-3755-4434-A0F2-FE2B182F43E4}" type="presParOf" srcId="{9702FEA4-6322-40FE-9D58-754CEFBCF8C6}" destId="{78729E80-09F9-46B2-9798-821AC8F47110}" srcOrd="1" destOrd="0" presId="urn:microsoft.com/office/officeart/2009/3/layout/StepUpProcess"/>
    <dgm:cxn modelId="{C5AC2F3E-2C39-407E-82F0-08BBB2344B14}" type="presParOf" srcId="{9702FEA4-6322-40FE-9D58-754CEFBCF8C6}" destId="{FEAE04BC-812A-414F-8F93-7B4800876566}" srcOrd="2" destOrd="0" presId="urn:microsoft.com/office/officeart/2009/3/layout/StepUpProcess"/>
    <dgm:cxn modelId="{8F793255-A8CD-41FE-8E1F-433848049B8F}" type="presParOf" srcId="{3825D45E-DAE4-42B5-9C5F-44E044B87934}" destId="{12725A0B-6C28-416E-AEA9-556661741118}" srcOrd="1" destOrd="0" presId="urn:microsoft.com/office/officeart/2009/3/layout/StepUpProcess"/>
    <dgm:cxn modelId="{088B26B4-67A1-4547-BBD9-3B3C95362387}" type="presParOf" srcId="{12725A0B-6C28-416E-AEA9-556661741118}" destId="{386F267C-E2CB-49A2-BEC4-7705E1CEDAF1}" srcOrd="0" destOrd="0" presId="urn:microsoft.com/office/officeart/2009/3/layout/StepUpProcess"/>
    <dgm:cxn modelId="{9DFCF1B7-DA90-4B0F-A66F-6E2E248E6A92}" type="presParOf" srcId="{3825D45E-DAE4-42B5-9C5F-44E044B87934}" destId="{1821C1C3-8909-4EB9-A73C-C88C5DC91054}" srcOrd="2" destOrd="0" presId="urn:microsoft.com/office/officeart/2009/3/layout/StepUpProcess"/>
    <dgm:cxn modelId="{25FD05CD-45E2-4DD9-B6A0-B2A764593D75}" type="presParOf" srcId="{1821C1C3-8909-4EB9-A73C-C88C5DC91054}" destId="{205448F6-D172-469B-97DB-7C1A56EA9E54}" srcOrd="0" destOrd="0" presId="urn:microsoft.com/office/officeart/2009/3/layout/StepUpProcess"/>
    <dgm:cxn modelId="{D3D1B30E-E332-451F-947E-4EBA89320BA1}" type="presParOf" srcId="{1821C1C3-8909-4EB9-A73C-C88C5DC91054}" destId="{9C43866A-DAC1-42E9-B558-2EA99F916004}" srcOrd="1" destOrd="0" presId="urn:microsoft.com/office/officeart/2009/3/layout/StepUpProcess"/>
    <dgm:cxn modelId="{AAE579CA-CE17-4242-9E0D-A4B4C080DBB8}" type="presParOf" srcId="{1821C1C3-8909-4EB9-A73C-C88C5DC91054}" destId="{F5110815-DFC5-474B-9D09-9A59A2126D2D}" srcOrd="2" destOrd="0" presId="urn:microsoft.com/office/officeart/2009/3/layout/StepUpProcess"/>
    <dgm:cxn modelId="{9269566E-C34C-46E4-BB30-C88903F05C0D}" type="presParOf" srcId="{3825D45E-DAE4-42B5-9C5F-44E044B87934}" destId="{EAD1A45A-6B48-444D-AD86-7F0583264192}" srcOrd="3" destOrd="0" presId="urn:microsoft.com/office/officeart/2009/3/layout/StepUpProcess"/>
    <dgm:cxn modelId="{12FE0423-0B70-451B-A326-C4AD1F259CF2}" type="presParOf" srcId="{EAD1A45A-6B48-444D-AD86-7F0583264192}" destId="{C2D18B67-1122-4462-99F1-02A451C3E1DE}" srcOrd="0" destOrd="0" presId="urn:microsoft.com/office/officeart/2009/3/layout/StepUpProcess"/>
    <dgm:cxn modelId="{55510905-21EE-460E-9D02-8566179B5BF0}" type="presParOf" srcId="{3825D45E-DAE4-42B5-9C5F-44E044B87934}" destId="{5768871E-B5D3-4ADC-B8D3-CAA2B4EAFFEE}" srcOrd="4" destOrd="0" presId="urn:microsoft.com/office/officeart/2009/3/layout/StepUpProcess"/>
    <dgm:cxn modelId="{37E72B83-30C5-4DA4-9F7D-DD384619315E}" type="presParOf" srcId="{5768871E-B5D3-4ADC-B8D3-CAA2B4EAFFEE}" destId="{6E54F6D7-065C-4735-A6B2-9AD1821EB489}" srcOrd="0" destOrd="0" presId="urn:microsoft.com/office/officeart/2009/3/layout/StepUpProcess"/>
    <dgm:cxn modelId="{E8E35F78-777F-4189-8341-22FE0FA5E985}" type="presParOf" srcId="{5768871E-B5D3-4ADC-B8D3-CAA2B4EAFFEE}" destId="{BDE33E1E-B83C-4B38-A5F2-6AF05972FBB7}" srcOrd="1" destOrd="0" presId="urn:microsoft.com/office/officeart/2009/3/layout/StepUpProcess"/>
    <dgm:cxn modelId="{29149568-90A8-42A5-B960-6C71459A549C}" type="presParOf" srcId="{5768871E-B5D3-4ADC-B8D3-CAA2B4EAFFEE}" destId="{B0DC28FC-FA28-4CB6-8E3E-5F4B24F60B71}" srcOrd="2" destOrd="0" presId="urn:microsoft.com/office/officeart/2009/3/layout/StepUpProcess"/>
    <dgm:cxn modelId="{A040696B-145A-46D6-8EBA-F96F7CD24C9D}" type="presParOf" srcId="{3825D45E-DAE4-42B5-9C5F-44E044B87934}" destId="{04D12766-F7A8-4D3E-9562-FD971A9FCFE4}" srcOrd="5" destOrd="0" presId="urn:microsoft.com/office/officeart/2009/3/layout/StepUpProcess"/>
    <dgm:cxn modelId="{5202DF2C-3331-49CF-8EB9-E5A153324B6B}" type="presParOf" srcId="{04D12766-F7A8-4D3E-9562-FD971A9FCFE4}" destId="{20C4F8DA-5F73-4F19-963E-76DFBB0E0B06}" srcOrd="0" destOrd="0" presId="urn:microsoft.com/office/officeart/2009/3/layout/StepUpProcess"/>
    <dgm:cxn modelId="{65E6E3AB-345E-4CF3-8ACC-F77703B55044}" type="presParOf" srcId="{3825D45E-DAE4-42B5-9C5F-44E044B87934}" destId="{FBD3B5E0-34FD-499F-BD98-3CE17933A4D1}" srcOrd="6" destOrd="0" presId="urn:microsoft.com/office/officeart/2009/3/layout/StepUpProcess"/>
    <dgm:cxn modelId="{62D69801-2B3F-4891-91E9-0147A89E1530}" type="presParOf" srcId="{FBD3B5E0-34FD-499F-BD98-3CE17933A4D1}" destId="{F8E12B52-1E4E-480D-B41E-BE60AC2D9AC4}" srcOrd="0" destOrd="0" presId="urn:microsoft.com/office/officeart/2009/3/layout/StepUpProcess"/>
    <dgm:cxn modelId="{DC3C31DC-C849-4DC0-A5AD-530280EB9E31}" type="presParOf" srcId="{FBD3B5E0-34FD-499F-BD98-3CE17933A4D1}" destId="{F05B8CB6-C5CC-42F6-BEB2-018021701BAA}" srcOrd="1" destOrd="0" presId="urn:microsoft.com/office/officeart/2009/3/layout/StepUpProcess"/>
    <dgm:cxn modelId="{AF853A33-D2C3-4695-B83E-4931A3C36AB7}" type="presParOf" srcId="{FBD3B5E0-34FD-499F-BD98-3CE17933A4D1}" destId="{0685CD09-41A5-43AE-B2DA-20CE8D2C7E0C}" srcOrd="2" destOrd="0" presId="urn:microsoft.com/office/officeart/2009/3/layout/StepUpProcess"/>
    <dgm:cxn modelId="{1B3794EA-D3A3-4A00-A50E-AA98BE6B57F8}" type="presParOf" srcId="{3825D45E-DAE4-42B5-9C5F-44E044B87934}" destId="{C219BCCE-BDCF-46EB-8B88-5C09FBD3F4D8}" srcOrd="7" destOrd="0" presId="urn:microsoft.com/office/officeart/2009/3/layout/StepUpProcess"/>
    <dgm:cxn modelId="{7810067B-9AE0-4934-96AC-F6A1DB9CFC14}" type="presParOf" srcId="{C219BCCE-BDCF-46EB-8B88-5C09FBD3F4D8}" destId="{9E8D7C67-3685-488E-84AE-AC18E596052F}" srcOrd="0" destOrd="0" presId="urn:microsoft.com/office/officeart/2009/3/layout/StepUpProcess"/>
    <dgm:cxn modelId="{1351FFD0-19D5-4764-BD1A-74B6DD4284B4}" type="presParOf" srcId="{3825D45E-DAE4-42B5-9C5F-44E044B87934}" destId="{59DECD29-6136-471B-BD46-A3624A8836A0}" srcOrd="8" destOrd="0" presId="urn:microsoft.com/office/officeart/2009/3/layout/StepUpProcess"/>
    <dgm:cxn modelId="{540E3203-DEE7-4ACF-8138-128AFF13F636}" type="presParOf" srcId="{59DECD29-6136-471B-BD46-A3624A8836A0}" destId="{67AB692E-F4C9-4EBC-98D3-047A3B8922B4}" srcOrd="0" destOrd="0" presId="urn:microsoft.com/office/officeart/2009/3/layout/StepUpProcess"/>
    <dgm:cxn modelId="{F59E4BC9-DD37-43F8-83DE-F1DE407DC087}" type="presParOf" srcId="{59DECD29-6136-471B-BD46-A3624A8836A0}" destId="{508D1DD8-181B-4FE6-8F0E-9DF245D5ABDD}" srcOrd="1" destOrd="0" presId="urn:microsoft.com/office/officeart/2009/3/layout/StepUpProcess"/>
    <dgm:cxn modelId="{3D1A5A74-AE84-4FAF-A413-D2BC1C61A33E}" type="presParOf" srcId="{59DECD29-6136-471B-BD46-A3624A8836A0}" destId="{9B7540AA-404D-49B4-9C1C-202BAD9AF913}" srcOrd="2" destOrd="0" presId="urn:microsoft.com/office/officeart/2009/3/layout/StepUpProcess"/>
    <dgm:cxn modelId="{F30624A1-A0F7-4743-B2FB-9F85C56CC017}" type="presParOf" srcId="{3825D45E-DAE4-42B5-9C5F-44E044B87934}" destId="{6ABCADE9-3540-487A-9C91-C586C95252C6}" srcOrd="9" destOrd="0" presId="urn:microsoft.com/office/officeart/2009/3/layout/StepUpProcess"/>
    <dgm:cxn modelId="{1B8FD647-06B2-4BFF-8EC4-B8A872AB8A3F}" type="presParOf" srcId="{6ABCADE9-3540-487A-9C91-C586C95252C6}" destId="{19D551F1-7BD8-442F-B50D-80E1A6E0BBAD}" srcOrd="0" destOrd="0" presId="urn:microsoft.com/office/officeart/2009/3/layout/StepUpProcess"/>
    <dgm:cxn modelId="{F85D20A5-7A4B-4BB0-BDAF-3EE7B929D95B}" type="presParOf" srcId="{3825D45E-DAE4-42B5-9C5F-44E044B87934}" destId="{3C35FD1C-6221-4D25-AB03-B97695AE9FDF}" srcOrd="10" destOrd="0" presId="urn:microsoft.com/office/officeart/2009/3/layout/StepUpProcess"/>
    <dgm:cxn modelId="{31D467F1-4681-4F9B-AC75-4B1A158E7FF9}" type="presParOf" srcId="{3C35FD1C-6221-4D25-AB03-B97695AE9FDF}" destId="{3AF56A8D-B5A6-43E7-9E97-DF3BAF83FB25}" srcOrd="0" destOrd="0" presId="urn:microsoft.com/office/officeart/2009/3/layout/StepUpProcess"/>
    <dgm:cxn modelId="{42F9A779-1603-4F58-BFA1-1DCD3C337FB6}" type="presParOf" srcId="{3C35FD1C-6221-4D25-AB03-B97695AE9FDF}" destId="{C6296A49-3DF8-45B9-A5B2-9C8CDABBDB8F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688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075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018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926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55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917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16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380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662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854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963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DB3BD-0A0A-45AA-8C22-A5DA9022CA9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0E16E-06D1-4B17-B15C-A654E041B8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210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20553" y="237778"/>
            <a:ext cx="2303929" cy="83243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Fitoterapia</a:t>
            </a:r>
            <a:endParaRPr lang="en-US" dirty="0" smtClean="0"/>
          </a:p>
        </p:txBody>
      </p:sp>
      <p:sp>
        <p:nvSpPr>
          <p:cNvPr id="16387" name="Marcador de contenido 2"/>
          <p:cNvSpPr>
            <a:spLocks noGrp="1"/>
          </p:cNvSpPr>
          <p:nvPr>
            <p:ph idx="1"/>
          </p:nvPr>
        </p:nvSpPr>
        <p:spPr>
          <a:xfrm>
            <a:off x="555810" y="1489447"/>
            <a:ext cx="10901083" cy="4628964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50000"/>
              </a:lnSpc>
            </a:pPr>
            <a:r>
              <a:rPr lang="es-ES_tradnl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Es la </a:t>
            </a:r>
            <a:r>
              <a:rPr lang="es-ES_tradnl" sz="3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rama de la Medicina Natural y Tradicional basada en el empleo  de los principios activos obtenidos de las plantas medicinales </a:t>
            </a:r>
            <a:r>
              <a:rPr lang="es-ES_tradnl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en su forma natural o farmacéutica, con el objetivo de  garantizar la prevención, restauración y promoción de la salud humana</a:t>
            </a:r>
          </a:p>
          <a:p>
            <a:pPr>
              <a:lnSpc>
                <a:spcPct val="150000"/>
              </a:lnSpc>
            </a:pPr>
            <a:r>
              <a:rPr lang="es-E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Forma parte de las llamadas terapias naturales, unas </a:t>
            </a:r>
            <a:r>
              <a:rPr lang="es-ES" sz="3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260.000 las especies de plantas </a:t>
            </a:r>
            <a:r>
              <a:rPr lang="es-E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que se conocen en la actualidad, de las que el </a:t>
            </a:r>
            <a:r>
              <a:rPr lang="es-ES" sz="3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10% se pueden considerar medicinales</a:t>
            </a:r>
            <a:endParaRPr lang="es-ES" sz="3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s-E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Extenso uso se hace en forma de autoconsumo. La OMS estima que quizás el 75 – 85% de las personas, confían en la medicina tradicional para sus principales necesidades de salud</a:t>
            </a:r>
            <a:endParaRPr 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50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68800" y="553838"/>
            <a:ext cx="2845013" cy="430094"/>
          </a:xfrm>
        </p:spPr>
        <p:txBody>
          <a:bodyPr>
            <a:normAutofit fontScale="90000"/>
          </a:bodyPr>
          <a:lstStyle/>
          <a:p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Surgimiento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5960" y="1183664"/>
            <a:ext cx="11086087" cy="333718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Contacto  hombre-naturaleza,  descubrió las tres fuentes fundamentales de medicamentos naturales 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None/>
            </a:pPr>
            <a:r>
              <a:rPr lang="es-E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1.- El Reino Animal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None/>
            </a:pPr>
            <a:r>
              <a:rPr lang="es-E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2.- El Reino Mineral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None/>
            </a:pPr>
            <a:r>
              <a:rPr lang="es-E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3.- El Reino Vegetal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None/>
            </a:pPr>
            <a:endParaRPr lang="es-ES" sz="28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58588" y="4920315"/>
            <a:ext cx="1131345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50000"/>
              </a:lnSpc>
              <a:spcBef>
                <a:spcPct val="0"/>
              </a:spcBef>
            </a:pPr>
            <a:r>
              <a:rPr lang="es-E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(La forma más primitiva de la medicina tradicional está basada en las  hierbas. La Historia de la Farmacología  es, en general, la historia de las plantas medicinales)</a:t>
            </a:r>
          </a:p>
        </p:txBody>
      </p:sp>
    </p:spTree>
    <p:extLst>
      <p:ext uri="{BB962C8B-B14F-4D97-AF65-F5344CB8AC3E}">
        <p14:creationId xmlns:p14="http://schemas.microsoft.com/office/powerpoint/2010/main" val="90513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a 5"/>
          <p:cNvGraphicFramePr/>
          <p:nvPr>
            <p:extLst/>
          </p:nvPr>
        </p:nvGraphicFramePr>
        <p:xfrm>
          <a:off x="-263048" y="132162"/>
          <a:ext cx="12037705" cy="4322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Llamada rectangular redondeada 6"/>
          <p:cNvSpPr/>
          <p:nvPr/>
        </p:nvSpPr>
        <p:spPr>
          <a:xfrm>
            <a:off x="488515" y="4666129"/>
            <a:ext cx="11135638" cy="1922562"/>
          </a:xfrm>
          <a:prstGeom prst="wedgeRoundRectCallout">
            <a:avLst>
              <a:gd name="adj1" fmla="val -14049"/>
              <a:gd name="adj2" fmla="val -134578"/>
              <a:gd name="adj3" fmla="val 16667"/>
            </a:avLst>
          </a:prstGeom>
          <a:solidFill>
            <a:schemeClr val="bg2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sociedades primitivas y otras que aún subsisten  (América Latina, Asia y África), han demostrado que la búsqueda y recolección de Plantas Medicinales ha sido una función básica o capital de hechiceros, magos, brujos, sacerdotes y curanderos en diversas tribus y regiones, los cuales  iniciaron el proceso de la Fitoterapia empírica</a:t>
            </a:r>
            <a:endParaRPr lang="en-US" sz="2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820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152551782"/>
              </p:ext>
            </p:extLst>
          </p:nvPr>
        </p:nvGraphicFramePr>
        <p:xfrm>
          <a:off x="290882" y="146891"/>
          <a:ext cx="11621370" cy="59942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ángulo 2"/>
          <p:cNvSpPr/>
          <p:nvPr/>
        </p:nvSpPr>
        <p:spPr>
          <a:xfrm>
            <a:off x="288097" y="2730674"/>
            <a:ext cx="1327761" cy="7265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Edad antigua</a:t>
            </a:r>
            <a:endParaRPr lang="en-US" sz="2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455102" y="2163872"/>
            <a:ext cx="1227552" cy="7891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Edad media</a:t>
            </a:r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334006" y="1593938"/>
            <a:ext cx="1189973" cy="79540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Siglos XV- XVI</a:t>
            </a:r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6175331" y="1033399"/>
            <a:ext cx="1189973" cy="79540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Siglo XVIII</a:t>
            </a:r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8392438" y="635698"/>
            <a:ext cx="1189973" cy="79540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Siglo XIX</a:t>
            </a:r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0260904" y="237997"/>
            <a:ext cx="1189973" cy="79540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Siglo XX</a:t>
            </a:r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Llamada rectangular redondeada 8"/>
          <p:cNvSpPr/>
          <p:nvPr/>
        </p:nvSpPr>
        <p:spPr>
          <a:xfrm>
            <a:off x="4334006" y="5148196"/>
            <a:ext cx="6916454" cy="1503124"/>
          </a:xfrm>
          <a:prstGeom prst="wedgeRoundRectCallout">
            <a:avLst>
              <a:gd name="adj1" fmla="val -54844"/>
              <a:gd name="adj2" fmla="val -87581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prstClr val="black"/>
                </a:solidFill>
              </a:rPr>
              <a:t>San Benedicto, fundador del Monasterio de Monte Casino (en el 529) y los monasterios </a:t>
            </a:r>
            <a:r>
              <a:rPr lang="es-ES" dirty="0" err="1">
                <a:solidFill>
                  <a:prstClr val="black"/>
                </a:solidFill>
              </a:rPr>
              <a:t>Benedictianos</a:t>
            </a:r>
            <a:r>
              <a:rPr lang="es-ES" dirty="0">
                <a:solidFill>
                  <a:prstClr val="black"/>
                </a:solidFill>
              </a:rPr>
              <a:t> de los siglos VI al IX en Europa, así como la  "</a:t>
            </a:r>
            <a:r>
              <a:rPr lang="es-ES" dirty="0" err="1">
                <a:solidFill>
                  <a:prstClr val="black"/>
                </a:solidFill>
              </a:rPr>
              <a:t>Phisica</a:t>
            </a:r>
            <a:r>
              <a:rPr lang="es-ES" dirty="0">
                <a:solidFill>
                  <a:prstClr val="black"/>
                </a:solidFill>
              </a:rPr>
              <a:t>" de Santa </a:t>
            </a:r>
            <a:r>
              <a:rPr lang="es-ES" dirty="0" err="1">
                <a:solidFill>
                  <a:prstClr val="black"/>
                </a:solidFill>
              </a:rPr>
              <a:t>Hildegarda</a:t>
            </a:r>
            <a:r>
              <a:rPr lang="es-ES" dirty="0">
                <a:solidFill>
                  <a:prstClr val="black"/>
                </a:solidFill>
              </a:rPr>
              <a:t> de </a:t>
            </a:r>
            <a:r>
              <a:rPr lang="es-ES" dirty="0" err="1">
                <a:solidFill>
                  <a:prstClr val="black"/>
                </a:solidFill>
              </a:rPr>
              <a:t>Bingen</a:t>
            </a:r>
            <a:r>
              <a:rPr lang="es-ES" dirty="0">
                <a:solidFill>
                  <a:prstClr val="black"/>
                </a:solidFill>
              </a:rPr>
              <a:t> (1098-1180), primera mujer que escribió sobre medicina en los países germanos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92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4" descr="Imagen9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8375" y="443482"/>
            <a:ext cx="1196939" cy="1291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Text Box 8"/>
          <p:cNvSpPr txBox="1">
            <a:spLocks noChangeArrowheads="1"/>
          </p:cNvSpPr>
          <p:nvPr/>
        </p:nvSpPr>
        <p:spPr bwMode="auto">
          <a:xfrm>
            <a:off x="508001" y="1998733"/>
            <a:ext cx="1012420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2400" b="1" dirty="0">
                <a:solidFill>
                  <a:prstClr val="black"/>
                </a:solidFill>
                <a:cs typeface="Arial" panose="020B0604020202020204" pitchFamily="34" charset="0"/>
              </a:rPr>
              <a:t>Año </a:t>
            </a:r>
            <a:r>
              <a:rPr lang="es-ES_tradnl" sz="24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1994. </a:t>
            </a:r>
            <a:r>
              <a:rPr lang="es-ES_tradnl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Programa </a:t>
            </a:r>
            <a:r>
              <a:rPr lang="es-ES_tradnl" sz="2400" dirty="0">
                <a:solidFill>
                  <a:prstClr val="black"/>
                </a:solidFill>
                <a:cs typeface="Arial" panose="020B0604020202020204" pitchFamily="34" charset="0"/>
              </a:rPr>
              <a:t>Nacional para el desarrollo y generalización de la </a:t>
            </a:r>
            <a:r>
              <a:rPr lang="es-ES_tradnl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Medicina Natural </a:t>
            </a:r>
            <a:r>
              <a:rPr lang="es-ES_tradnl" sz="2400" dirty="0">
                <a:solidFill>
                  <a:prstClr val="black"/>
                </a:solidFill>
                <a:cs typeface="Arial" panose="020B0604020202020204" pitchFamily="34" charset="0"/>
              </a:rPr>
              <a:t>y </a:t>
            </a:r>
            <a:r>
              <a:rPr lang="es-ES_tradnl" sz="2400" dirty="0" smtClean="0">
                <a:solidFill>
                  <a:prstClr val="black"/>
                </a:solidFill>
                <a:cs typeface="Arial" panose="020B0604020202020204" pitchFamily="34" charset="0"/>
              </a:rPr>
              <a:t>Tradicional </a:t>
            </a:r>
            <a:endParaRPr lang="es-ES_tradnl" sz="24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5365" name="Text Box 9"/>
          <p:cNvSpPr txBox="1">
            <a:spLocks noChangeArrowheads="1"/>
          </p:cNvSpPr>
          <p:nvPr/>
        </p:nvSpPr>
        <p:spPr bwMode="auto">
          <a:xfrm>
            <a:off x="511175" y="2862606"/>
            <a:ext cx="109841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2400" b="1" dirty="0">
                <a:solidFill>
                  <a:prstClr val="black"/>
                </a:solidFill>
              </a:rPr>
              <a:t>Acuerdo 4282 </a:t>
            </a:r>
            <a:r>
              <a:rPr lang="es-ES_tradnl" sz="2400" dirty="0">
                <a:solidFill>
                  <a:prstClr val="black"/>
                </a:solidFill>
              </a:rPr>
              <a:t>del Consejo de Estado y de Ministros de la República de Cuba </a:t>
            </a:r>
          </a:p>
        </p:txBody>
      </p:sp>
      <p:sp>
        <p:nvSpPr>
          <p:cNvPr id="15366" name="Text Box 10"/>
          <p:cNvSpPr txBox="1">
            <a:spLocks noChangeArrowheads="1"/>
          </p:cNvSpPr>
          <p:nvPr/>
        </p:nvSpPr>
        <p:spPr bwMode="auto">
          <a:xfrm>
            <a:off x="632199" y="772338"/>
            <a:ext cx="953588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sz="2400" b="1" dirty="0">
                <a:solidFill>
                  <a:prstClr val="black"/>
                </a:solidFill>
              </a:rPr>
              <a:t>A partir de </a:t>
            </a:r>
            <a:r>
              <a:rPr lang="es-MX" sz="2400" b="1" dirty="0" smtClean="0">
                <a:solidFill>
                  <a:prstClr val="black"/>
                </a:solidFill>
              </a:rPr>
              <a:t>1990. </a:t>
            </a:r>
            <a:r>
              <a:rPr lang="es-MX" sz="2400" dirty="0" smtClean="0">
                <a:solidFill>
                  <a:prstClr val="black"/>
                </a:solidFill>
              </a:rPr>
              <a:t>Programa </a:t>
            </a:r>
            <a:r>
              <a:rPr lang="es-MX" sz="2400" dirty="0">
                <a:solidFill>
                  <a:prstClr val="black"/>
                </a:solidFill>
              </a:rPr>
              <a:t>de Plantas Medicinales (preparación del país para la Guerra de todo el Pueblo). </a:t>
            </a:r>
            <a:r>
              <a:rPr lang="es-ES_tradnl" sz="2400" b="1" dirty="0">
                <a:solidFill>
                  <a:prstClr val="black"/>
                </a:solidFill>
              </a:rPr>
              <a:t>Directiva 026 del Ministro de las FAR 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704789" y="3562444"/>
            <a:ext cx="10987313" cy="78973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Prioridades del Programa Nacional de Medicamentos/2018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745444" y="4105576"/>
            <a:ext cx="10515600" cy="2295223"/>
          </a:xfrm>
          <a:prstGeom prst="rect">
            <a:avLst/>
          </a:prstGeom>
        </p:spPr>
        <p:txBody>
          <a:bodyPr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defRPr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Al cierre de 2018</a:t>
            </a:r>
          </a:p>
          <a:p>
            <a:pPr marL="0" indent="0">
              <a:buNone/>
              <a:defRPr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153 renglones se incluían en el cuadro básico de fármacos, lo que evidencia su crecimiento desde su introducción en 2013 </a:t>
            </a:r>
            <a:endParaRPr lang="es-ES" dirty="0" smtClean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s-E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s-E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Fuente: Dr. Johann Perdomo Delgado, jefe del Departamento de Medicina Natural y Tradicional del MINSAP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4998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1524001" y="260350"/>
            <a:ext cx="889317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Formas de presentación farmacéutica de los recursos de la  </a:t>
            </a:r>
            <a:r>
              <a:rPr lang="es-ES" sz="28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Fitoterapia</a:t>
            </a:r>
            <a:endParaRPr lang="es-MX" sz="2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847851" y="1557339"/>
            <a:ext cx="2987675" cy="466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Droga fresca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Droga seca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Pulpas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Polvos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Zumos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Infusiones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Decocciones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Tinturas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Extractos </a:t>
            </a:r>
            <a:r>
              <a:rPr lang="es-ES" sz="2000" dirty="0" err="1">
                <a:solidFill>
                  <a:prstClr val="black"/>
                </a:solidFill>
              </a:rPr>
              <a:t>hidroalcohólicos</a:t>
            </a:r>
            <a:endParaRPr lang="es-ES" sz="2000" dirty="0">
              <a:solidFill>
                <a:prstClr val="black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Extractos fluidos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Aceites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Suspensiones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Emulsiones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Jarabes</a:t>
            </a:r>
          </a:p>
          <a:p>
            <a:pPr>
              <a:spcBef>
                <a:spcPct val="0"/>
              </a:spcBef>
              <a:buFontTx/>
              <a:buNone/>
            </a:pPr>
            <a:endParaRPr lang="es-MX" sz="2000" dirty="0">
              <a:solidFill>
                <a:prstClr val="black"/>
              </a:solidFill>
            </a:endParaRP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7824789" y="1557339"/>
            <a:ext cx="2484437" cy="405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sz="2000">
                <a:solidFill>
                  <a:prstClr val="black"/>
                </a:solidFill>
              </a:rPr>
              <a:t>Linimentos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>
                <a:solidFill>
                  <a:prstClr val="black"/>
                </a:solidFill>
              </a:rPr>
              <a:t>Embrocaciones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>
                <a:solidFill>
                  <a:prstClr val="black"/>
                </a:solidFill>
              </a:rPr>
              <a:t>Pomadas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>
                <a:solidFill>
                  <a:prstClr val="black"/>
                </a:solidFill>
              </a:rPr>
              <a:t>Cremas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>
                <a:solidFill>
                  <a:prstClr val="black"/>
                </a:solidFill>
              </a:rPr>
              <a:t>Pastas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>
                <a:solidFill>
                  <a:prstClr val="black"/>
                </a:solidFill>
              </a:rPr>
              <a:t>Emplastos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>
                <a:solidFill>
                  <a:prstClr val="black"/>
                </a:solidFill>
              </a:rPr>
              <a:t>Cataplasmas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>
                <a:solidFill>
                  <a:prstClr val="black"/>
                </a:solidFill>
              </a:rPr>
              <a:t>Colutorios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>
                <a:solidFill>
                  <a:prstClr val="black"/>
                </a:solidFill>
              </a:rPr>
              <a:t>Gargarismos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>
                <a:solidFill>
                  <a:prstClr val="black"/>
                </a:solidFill>
              </a:rPr>
              <a:t>Colirios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>
                <a:solidFill>
                  <a:prstClr val="black"/>
                </a:solidFill>
              </a:rPr>
              <a:t>Supositorios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>
                <a:solidFill>
                  <a:prstClr val="black"/>
                </a:solidFill>
              </a:rPr>
              <a:t>Óvulos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>
                <a:solidFill>
                  <a:prstClr val="black"/>
                </a:solidFill>
              </a:rPr>
              <a:t>Sinapismos </a:t>
            </a:r>
            <a:endParaRPr lang="es-MX" sz="2000">
              <a:solidFill>
                <a:prstClr val="black"/>
              </a:solidFill>
            </a:endParaRP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5016501" y="1628776"/>
            <a:ext cx="2447925" cy="466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sz="2000" dirty="0" err="1">
                <a:solidFill>
                  <a:prstClr val="black"/>
                </a:solidFill>
              </a:rPr>
              <a:t>Mellitos</a:t>
            </a:r>
            <a:endParaRPr lang="es-ES" sz="2000" dirty="0">
              <a:solidFill>
                <a:prstClr val="black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Tisanas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Pociones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Limonadas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Elixires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Vinos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Píldoras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Granulados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Cápsulas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Inyectables (ámpulas)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Sales para baños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Lociones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sz="2000" dirty="0">
                <a:solidFill>
                  <a:prstClr val="black"/>
                </a:solidFill>
              </a:rPr>
              <a:t>Fomentos</a:t>
            </a:r>
          </a:p>
          <a:p>
            <a:pPr>
              <a:spcBef>
                <a:spcPct val="0"/>
              </a:spcBef>
              <a:buFontTx/>
              <a:buNone/>
            </a:pPr>
            <a:endParaRPr lang="es-ES" sz="2000" dirty="0">
              <a:solidFill>
                <a:prstClr val="black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es-MX" sz="2000" dirty="0">
              <a:solidFill>
                <a:prstClr val="black"/>
              </a:solidFill>
            </a:endParaRPr>
          </a:p>
        </p:txBody>
      </p:sp>
      <p:pic>
        <p:nvPicPr>
          <p:cNvPr id="29705" name="Picture 9" descr="TABLETA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163" y="566757"/>
            <a:ext cx="11049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6" name="Picture 10" descr="F:\Mis Documentos\Mis imágenes\Medicos\TE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8636" y="-157143"/>
            <a:ext cx="1828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5294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autoUpdateAnimBg="0"/>
      <p:bldP spid="29701" grpId="0" autoUpdateAnimBg="0"/>
      <p:bldP spid="29702" grpId="0" autoUpdateAnimBg="0"/>
      <p:bldP spid="2970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2351088" y="260350"/>
            <a:ext cx="540786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2800" b="1" dirty="0">
                <a:solidFill>
                  <a:prstClr val="black"/>
                </a:solidFill>
                <a:latin typeface="Arial" charset="0"/>
              </a:rPr>
              <a:t>Preparación del Té de Hierbas</a:t>
            </a:r>
            <a:endParaRPr lang="es-MX" sz="2800" b="1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605119" y="1196976"/>
            <a:ext cx="6211608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defRPr/>
            </a:pPr>
            <a:r>
              <a:rPr lang="es-ES" sz="2400" dirty="0">
                <a:solidFill>
                  <a:prstClr val="black"/>
                </a:solidFill>
                <a:latin typeface="Arial" charset="0"/>
              </a:rPr>
              <a:t>INFUSIONES</a:t>
            </a:r>
          </a:p>
          <a:p>
            <a:pPr marL="342900" indent="-342900">
              <a:defRPr/>
            </a:pPr>
            <a:endParaRPr lang="es-ES" b="1" dirty="0"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buFontTx/>
              <a:buChar char="•"/>
              <a:defRPr/>
            </a:pPr>
            <a:r>
              <a:rPr lang="es-ES" sz="2400" dirty="0">
                <a:solidFill>
                  <a:prstClr val="black"/>
                </a:solidFill>
                <a:latin typeface="Arial" charset="0"/>
              </a:rPr>
              <a:t>Poner en la tetera una cucharadita llena de hierba por cada taza</a:t>
            </a:r>
          </a:p>
          <a:p>
            <a:pPr marL="342900" indent="-342900">
              <a:buFontTx/>
              <a:buChar char="•"/>
              <a:defRPr/>
            </a:pPr>
            <a:r>
              <a:rPr lang="es-ES" sz="2400" dirty="0">
                <a:solidFill>
                  <a:prstClr val="black"/>
                </a:solidFill>
                <a:latin typeface="Arial" charset="0"/>
              </a:rPr>
              <a:t>Añadir agua hirviendo y cubrir. Deje impregnar durante 5 o 10 minutos</a:t>
            </a:r>
          </a:p>
          <a:p>
            <a:pPr marL="342900" indent="-342900">
              <a:buFontTx/>
              <a:buChar char="•"/>
              <a:defRPr/>
            </a:pPr>
            <a:r>
              <a:rPr lang="es-ES" sz="2400" dirty="0">
                <a:solidFill>
                  <a:prstClr val="black"/>
                </a:solidFill>
                <a:latin typeface="Arial" charset="0"/>
              </a:rPr>
              <a:t>Endulzar a gusto.</a:t>
            </a:r>
            <a:r>
              <a:rPr lang="en-US" sz="2400" dirty="0">
                <a:solidFill>
                  <a:prstClr val="black"/>
                </a:solidFill>
                <a:latin typeface="Arial" charset="0"/>
              </a:rPr>
              <a:t> (</a:t>
            </a:r>
            <a:r>
              <a:rPr lang="en-US" sz="2400" dirty="0" err="1">
                <a:solidFill>
                  <a:prstClr val="black"/>
                </a:solidFill>
                <a:latin typeface="Arial" charset="0"/>
              </a:rPr>
              <a:t>preferible</a:t>
            </a:r>
            <a:r>
              <a:rPr lang="en-US" sz="24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rial" charset="0"/>
              </a:rPr>
              <a:t>miel</a:t>
            </a:r>
            <a:r>
              <a:rPr lang="en-US" sz="2400" dirty="0">
                <a:solidFill>
                  <a:prstClr val="black"/>
                </a:solidFill>
                <a:latin typeface="Arial" charset="0"/>
              </a:rPr>
              <a:t>)</a:t>
            </a:r>
            <a:endParaRPr lang="es-ES" sz="2400" dirty="0">
              <a:solidFill>
                <a:prstClr val="black"/>
              </a:solidFill>
              <a:latin typeface="Arial" charset="0"/>
            </a:endParaRPr>
          </a:p>
          <a:p>
            <a:pPr marL="342900" indent="-342900">
              <a:buFontTx/>
              <a:buChar char="•"/>
              <a:defRPr/>
            </a:pPr>
            <a:r>
              <a:rPr lang="es-ES" sz="2400" dirty="0">
                <a:solidFill>
                  <a:prstClr val="black"/>
                </a:solidFill>
                <a:latin typeface="Arial" charset="0"/>
              </a:rPr>
              <a:t>Puede tomarse caliente, tibia o helada</a:t>
            </a:r>
            <a:endParaRPr lang="es-MX" sz="24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7391401" y="1052514"/>
            <a:ext cx="4361328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>
                <a:solidFill>
                  <a:prstClr val="black"/>
                </a:solidFill>
                <a:latin typeface="Arial" panose="020B0604020202020204" pitchFamily="34" charset="0"/>
              </a:rPr>
              <a:t>A</a:t>
            </a:r>
            <a:r>
              <a:rPr lang="es-ES" dirty="0" smtClean="0">
                <a:solidFill>
                  <a:prstClr val="black"/>
                </a:solidFill>
                <a:latin typeface="Arial" panose="020B0604020202020204" pitchFamily="34" charset="0"/>
              </a:rPr>
              <a:t>decuadas </a:t>
            </a:r>
            <a:r>
              <a:rPr lang="es-ES" dirty="0">
                <a:solidFill>
                  <a:prstClr val="black"/>
                </a:solidFill>
                <a:latin typeface="Arial" panose="020B0604020202020204" pitchFamily="34" charset="0"/>
              </a:rPr>
              <a:t>para hojas, flores o tallos verdes donde las propiedades medicinales son de fácil </a:t>
            </a:r>
            <a:r>
              <a:rPr lang="es-ES" dirty="0" smtClean="0">
                <a:solidFill>
                  <a:prstClr val="black"/>
                </a:solidFill>
                <a:latin typeface="Arial" panose="020B0604020202020204" pitchFamily="34" charset="0"/>
              </a:rPr>
              <a:t>acceso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>
                <a:solidFill>
                  <a:prstClr val="black"/>
                </a:solidFill>
                <a:latin typeface="Arial" panose="020B0604020202020204" pitchFamily="34" charset="0"/>
              </a:rPr>
              <a:t>I</a:t>
            </a:r>
            <a:r>
              <a:rPr lang="es-ES" dirty="0" smtClean="0">
                <a:solidFill>
                  <a:prstClr val="black"/>
                </a:solidFill>
                <a:latin typeface="Arial" panose="020B0604020202020204" pitchFamily="34" charset="0"/>
              </a:rPr>
              <a:t>nfusión </a:t>
            </a:r>
            <a:r>
              <a:rPr lang="es-ES" dirty="0">
                <a:solidFill>
                  <a:prstClr val="black"/>
                </a:solidFill>
                <a:latin typeface="Arial" panose="020B0604020202020204" pitchFamily="34" charset="0"/>
              </a:rPr>
              <a:t>de cortezas, raíces, semillas o </a:t>
            </a:r>
            <a:r>
              <a:rPr lang="es-ES" dirty="0" smtClean="0">
                <a:solidFill>
                  <a:prstClr val="black"/>
                </a:solidFill>
                <a:latin typeface="Arial" panose="020B0604020202020204" pitchFamily="34" charset="0"/>
              </a:rPr>
              <a:t>resinas, pulverizarlas </a:t>
            </a:r>
            <a:r>
              <a:rPr lang="es-ES" dirty="0">
                <a:solidFill>
                  <a:prstClr val="black"/>
                </a:solidFill>
                <a:latin typeface="Arial" panose="020B0604020202020204" pitchFamily="34" charset="0"/>
              </a:rPr>
              <a:t>primero antes de añadirles el </a:t>
            </a:r>
            <a:r>
              <a:rPr lang="es-ES" dirty="0" smtClean="0">
                <a:solidFill>
                  <a:prstClr val="black"/>
                </a:solidFill>
                <a:latin typeface="Arial" panose="020B0604020202020204" pitchFamily="34" charset="0"/>
              </a:rPr>
              <a:t>agua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prstClr val="black"/>
                </a:solidFill>
                <a:latin typeface="Arial" panose="020B0604020202020204" pitchFamily="34" charset="0"/>
              </a:rPr>
              <a:t>La </a:t>
            </a:r>
            <a:r>
              <a:rPr lang="es-ES" dirty="0">
                <a:solidFill>
                  <a:prstClr val="black"/>
                </a:solidFill>
                <a:latin typeface="Arial" panose="020B0604020202020204" pitchFamily="34" charset="0"/>
              </a:rPr>
              <a:t>hierba aromática debe infundirse en recipientes con tapa hermética para reducir la pérdida de aceites volátiles por </a:t>
            </a:r>
            <a:r>
              <a:rPr lang="es-ES" dirty="0" smtClean="0">
                <a:solidFill>
                  <a:prstClr val="black"/>
                </a:solidFill>
                <a:latin typeface="Arial" panose="020B0604020202020204" pitchFamily="34" charset="0"/>
              </a:rPr>
              <a:t>evaporación</a:t>
            </a:r>
            <a:endParaRPr lang="es-MX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348036" y="4791973"/>
            <a:ext cx="6904411" cy="98750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2200" b="1" dirty="0">
                <a:solidFill>
                  <a:prstClr val="black"/>
                </a:solidFill>
                <a:latin typeface="Arial" charset="0"/>
              </a:rPr>
              <a:t>Se pueden usar hierbas frescas o secas</a:t>
            </a:r>
            <a:endParaRPr lang="en-US" sz="2200" b="1" dirty="0">
              <a:solidFill>
                <a:prstClr val="black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s-ES" b="1" dirty="0">
                <a:solidFill>
                  <a:srgbClr val="ED7D31">
                    <a:lumMod val="75000"/>
                  </a:srgbClr>
                </a:solidFill>
                <a:latin typeface="Arial" charset="0"/>
              </a:rPr>
              <a:t> </a:t>
            </a:r>
            <a:r>
              <a:rPr lang="es-ES" sz="2000" b="1" dirty="0">
                <a:solidFill>
                  <a:prstClr val="black"/>
                </a:solidFill>
                <a:latin typeface="Batang" pitchFamily="18" charset="-127"/>
              </a:rPr>
              <a:t>3 partes de hierbas frescas = 1 parte de hierba seca</a:t>
            </a:r>
            <a:endParaRPr lang="es-MX" sz="2000" b="1" dirty="0">
              <a:solidFill>
                <a:prstClr val="black"/>
              </a:solidFill>
              <a:latin typeface="Batang" pitchFamily="18" charset="-127"/>
            </a:endParaRPr>
          </a:p>
        </p:txBody>
      </p:sp>
      <p:sp>
        <p:nvSpPr>
          <p:cNvPr id="2" name="Flecha derecha 1"/>
          <p:cNvSpPr/>
          <p:nvPr/>
        </p:nvSpPr>
        <p:spPr>
          <a:xfrm>
            <a:off x="3106271" y="1358153"/>
            <a:ext cx="4007223" cy="26894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699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 autoUpdateAnimBg="0"/>
      <p:bldP spid="58371" grpId="0" autoUpdateAnimBg="0"/>
      <p:bldP spid="58372" grpId="0" autoUpdateAnimBg="0"/>
      <p:bldP spid="58373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464457" y="561523"/>
            <a:ext cx="11117943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ctr">
              <a:defRPr/>
            </a:pPr>
            <a:r>
              <a:rPr lang="es-ES" sz="2800" dirty="0">
                <a:solidFill>
                  <a:prstClr val="black"/>
                </a:solidFill>
                <a:latin typeface="Arial" charset="0"/>
              </a:rPr>
              <a:t>DECOCCIONES</a:t>
            </a:r>
          </a:p>
          <a:p>
            <a:pPr marL="342900" indent="-342900">
              <a:defRPr/>
            </a:pPr>
            <a:endParaRPr lang="es-ES" b="1" dirty="0">
              <a:solidFill>
                <a:prstClr val="black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marL="342900" indent="-342900">
              <a:buFontTx/>
              <a:buChar char="•"/>
              <a:defRPr/>
            </a:pPr>
            <a:r>
              <a:rPr lang="es-ES" sz="2400" dirty="0">
                <a:solidFill>
                  <a:prstClr val="black"/>
                </a:solidFill>
                <a:latin typeface="Arial" charset="0"/>
              </a:rPr>
              <a:t>Poner en un recipiente 1 </a:t>
            </a:r>
            <a:r>
              <a:rPr lang="es-ES" sz="2400" dirty="0" err="1">
                <a:solidFill>
                  <a:prstClr val="black"/>
                </a:solidFill>
                <a:latin typeface="Arial" charset="0"/>
              </a:rPr>
              <a:t>cdta</a:t>
            </a:r>
            <a:r>
              <a:rPr lang="es-ES" sz="2400" dirty="0">
                <a:solidFill>
                  <a:prstClr val="black"/>
                </a:solidFill>
                <a:latin typeface="Arial" charset="0"/>
              </a:rPr>
              <a:t> de la hierba seca o 3 de material fresco, por cada taza de agua </a:t>
            </a:r>
            <a:br>
              <a:rPr lang="es-ES" sz="2400" dirty="0">
                <a:solidFill>
                  <a:prstClr val="black"/>
                </a:solidFill>
                <a:latin typeface="Arial" charset="0"/>
              </a:rPr>
            </a:br>
            <a:r>
              <a:rPr lang="es-ES" sz="2400" dirty="0">
                <a:solidFill>
                  <a:prstClr val="black"/>
                </a:solidFill>
                <a:latin typeface="Arial" charset="0"/>
              </a:rPr>
              <a:t>Las hierbas secas se deben pulverizar o romper en pedazos pequeños</a:t>
            </a:r>
            <a:br>
              <a:rPr lang="es-ES" sz="2400" dirty="0">
                <a:solidFill>
                  <a:prstClr val="black"/>
                </a:solidFill>
                <a:latin typeface="Arial" charset="0"/>
              </a:rPr>
            </a:br>
            <a:r>
              <a:rPr lang="es-ES" sz="2400" dirty="0">
                <a:solidFill>
                  <a:prstClr val="black"/>
                </a:solidFill>
                <a:latin typeface="Arial" charset="0"/>
              </a:rPr>
              <a:t>Las frescas se debe cortar en porciones</a:t>
            </a:r>
            <a:br>
              <a:rPr lang="es-ES" sz="2400" dirty="0">
                <a:solidFill>
                  <a:prstClr val="black"/>
                </a:solidFill>
                <a:latin typeface="Arial" charset="0"/>
              </a:rPr>
            </a:br>
            <a:endParaRPr lang="es-ES" sz="2400" dirty="0">
              <a:solidFill>
                <a:prstClr val="black"/>
              </a:solidFill>
              <a:latin typeface="Arial" charset="0"/>
            </a:endParaRPr>
          </a:p>
          <a:p>
            <a:pPr marL="342900" indent="-342900">
              <a:buFontTx/>
              <a:buChar char="•"/>
              <a:defRPr/>
            </a:pPr>
            <a:r>
              <a:rPr lang="es-ES" sz="2400" dirty="0">
                <a:solidFill>
                  <a:prstClr val="black"/>
                </a:solidFill>
                <a:latin typeface="Arial" charset="0"/>
              </a:rPr>
              <a:t>Añadir cantidad adecuada de agua</a:t>
            </a:r>
          </a:p>
          <a:p>
            <a:pPr marL="342900" indent="-342900">
              <a:buFontTx/>
              <a:buChar char="•"/>
              <a:defRPr/>
            </a:pPr>
            <a:r>
              <a:rPr lang="es-ES" sz="2400" dirty="0">
                <a:solidFill>
                  <a:prstClr val="black"/>
                </a:solidFill>
                <a:latin typeface="Arial" charset="0"/>
              </a:rPr>
              <a:t>Poner al fuego y deje hervir el agua</a:t>
            </a:r>
          </a:p>
          <a:p>
            <a:pPr marL="342900" indent="-342900">
              <a:buFontTx/>
              <a:buChar char="•"/>
              <a:defRPr/>
            </a:pPr>
            <a:r>
              <a:rPr lang="es-ES" sz="2400" dirty="0">
                <a:solidFill>
                  <a:prstClr val="black"/>
                </a:solidFill>
                <a:latin typeface="Arial" charset="0"/>
              </a:rPr>
              <a:t>Deje reposar entre 10 y 15 minutos</a:t>
            </a:r>
            <a:endParaRPr lang="es-MX" sz="24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464457" y="4505136"/>
            <a:ext cx="1143725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sz="2400" dirty="0">
                <a:solidFill>
                  <a:prstClr val="black"/>
                </a:solidFill>
                <a:latin typeface="Arial" charset="0"/>
              </a:rPr>
              <a:t>Para hierbas duras y leñosas como: </a:t>
            </a:r>
            <a:r>
              <a:rPr lang="es-ES" sz="2400" b="1" dirty="0">
                <a:solidFill>
                  <a:prstClr val="black"/>
                </a:solidFill>
                <a:latin typeface="Arial" charset="0"/>
              </a:rPr>
              <a:t>jengibre </a:t>
            </a:r>
            <a:r>
              <a:rPr lang="es-ES" sz="2400" dirty="0">
                <a:solidFill>
                  <a:prstClr val="black"/>
                </a:solidFill>
                <a:latin typeface="Arial" charset="0"/>
              </a:rPr>
              <a:t>y </a:t>
            </a:r>
            <a:r>
              <a:rPr lang="es-ES" sz="2400" b="1" dirty="0">
                <a:solidFill>
                  <a:prstClr val="black"/>
                </a:solidFill>
                <a:latin typeface="Arial" charset="0"/>
              </a:rPr>
              <a:t>canela en rama</a:t>
            </a:r>
            <a:r>
              <a:rPr lang="es-ES" sz="2400" dirty="0">
                <a:solidFill>
                  <a:prstClr val="black"/>
                </a:solidFill>
                <a:latin typeface="Arial" charset="0"/>
              </a:rPr>
              <a:t>, hacer decocciones, para asegurar que el contenido soluble de la planta llegue al agua</a:t>
            </a:r>
          </a:p>
          <a:p>
            <a:pPr>
              <a:defRPr/>
            </a:pPr>
            <a:endParaRPr lang="es-ES" sz="2400" dirty="0">
              <a:solidFill>
                <a:prstClr val="black"/>
              </a:solidFill>
              <a:latin typeface="Arial" charset="0"/>
            </a:endParaRPr>
          </a:p>
          <a:p>
            <a:pPr>
              <a:defRPr/>
            </a:pPr>
            <a:r>
              <a:rPr lang="es-ES" sz="2400" b="1" dirty="0">
                <a:solidFill>
                  <a:prstClr val="black"/>
                </a:solidFill>
                <a:latin typeface="Arial" charset="0"/>
              </a:rPr>
              <a:t>Raíces, maderas, nueces, semillas, cortezas</a:t>
            </a:r>
            <a:r>
              <a:rPr lang="es-ES" sz="2400" dirty="0">
                <a:solidFill>
                  <a:prstClr val="black"/>
                </a:solidFill>
                <a:latin typeface="Arial" charset="0"/>
              </a:rPr>
              <a:t>, son duras y sus paredes celulares son muy resistentes, por lo que requieren más calor para liberar sus aceites</a:t>
            </a:r>
          </a:p>
        </p:txBody>
      </p:sp>
    </p:spTree>
    <p:extLst>
      <p:ext uri="{BB962C8B-B14F-4D97-AF65-F5344CB8AC3E}">
        <p14:creationId xmlns:p14="http://schemas.microsoft.com/office/powerpoint/2010/main" val="1402561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9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 autoUpdateAnimBg="0"/>
      <p:bldP spid="59395" grpId="0" autoUpdateAnimBg="0"/>
    </p:bld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687</Words>
  <Application>Microsoft Office PowerPoint</Application>
  <PresentationFormat>Panorámica</PresentationFormat>
  <Paragraphs>99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Batang</vt:lpstr>
      <vt:lpstr>Arial</vt:lpstr>
      <vt:lpstr>Calibri</vt:lpstr>
      <vt:lpstr>Calibri Light</vt:lpstr>
      <vt:lpstr>Times New Roman</vt:lpstr>
      <vt:lpstr>1_Tema de Office</vt:lpstr>
      <vt:lpstr>Fitoterapia</vt:lpstr>
      <vt:lpstr>Surgimiento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Fitoterapia</dc:title>
  <dc:creator>Malena</dc:creator>
  <cp:lastModifiedBy>Malena</cp:lastModifiedBy>
  <cp:revision>17</cp:revision>
  <dcterms:created xsi:type="dcterms:W3CDTF">2020-03-23T13:39:57Z</dcterms:created>
  <dcterms:modified xsi:type="dcterms:W3CDTF">2020-03-30T23:30:10Z</dcterms:modified>
</cp:coreProperties>
</file>