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0971" autoAdjust="0"/>
  </p:normalViewPr>
  <p:slideViewPr>
    <p:cSldViewPr snapToGrid="0">
      <p:cViewPr varScale="1">
        <p:scale>
          <a:sx n="52" d="100"/>
          <a:sy n="52" d="100"/>
        </p:scale>
        <p:origin x="13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55256-2F3F-444E-8D20-DBE781297B14}" type="doc">
      <dgm:prSet loTypeId="urn:microsoft.com/office/officeart/2005/8/layout/balance1" loCatId="relationship" qsTypeId="urn:microsoft.com/office/officeart/2005/8/quickstyle/3d4" qsCatId="3D" csTypeId="urn:microsoft.com/office/officeart/2005/8/colors/colorful5" csCatId="colorful" phldr="1"/>
      <dgm:spPr/>
      <dgm:t>
        <a:bodyPr/>
        <a:lstStyle/>
        <a:p>
          <a:endParaRPr lang="es-ES"/>
        </a:p>
      </dgm:t>
    </dgm:pt>
    <dgm:pt modelId="{98AF1DC7-B3BA-4206-8DD7-25FF17D78685}">
      <dgm:prSet phldrT="[Texto]"/>
      <dgm:spPr>
        <a:xfrm>
          <a:off x="1988052" y="0"/>
          <a:ext cx="1617346" cy="898525"/>
        </a:xfrm>
        <a:prstGeom prst="roundRect">
          <a:avLst>
            <a:gd name="adj" fmla="val 10000"/>
          </a:avLst>
        </a:prstGeom>
        <a:solidFill>
          <a:srgbClr val="DAEDEF">
            <a:tint val="40000"/>
            <a:alpha val="90000"/>
            <a:hueOff val="0"/>
            <a:satOff val="0"/>
            <a:lumOff val="0"/>
            <a:alphaOff val="0"/>
          </a:srgbClr>
        </a:solidFill>
        <a:ln w="9525" cap="flat" cmpd="sng" algn="ctr">
          <a:solidFill>
            <a:srgbClr val="DAEDEF">
              <a:tint val="40000"/>
              <a:alpha val="90000"/>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s-ES" b="1" dirty="0" smtClean="0">
              <a:solidFill>
                <a:srgbClr val="000000">
                  <a:hueOff val="0"/>
                  <a:satOff val="0"/>
                  <a:lumOff val="0"/>
                  <a:alphaOff val="0"/>
                </a:srgbClr>
              </a:solidFill>
              <a:latin typeface="+mj-lt"/>
              <a:ea typeface="+mn-ea"/>
              <a:cs typeface="+mn-cs"/>
            </a:rPr>
            <a:t>Efecto sinérgico</a:t>
          </a:r>
          <a:endParaRPr lang="es-ES" b="1" dirty="0">
            <a:solidFill>
              <a:srgbClr val="000000">
                <a:hueOff val="0"/>
                <a:satOff val="0"/>
                <a:lumOff val="0"/>
                <a:alphaOff val="0"/>
              </a:srgbClr>
            </a:solidFill>
            <a:latin typeface="+mj-lt"/>
            <a:ea typeface="+mn-ea"/>
            <a:cs typeface="+mn-cs"/>
          </a:endParaRPr>
        </a:p>
      </dgm:t>
    </dgm:pt>
    <dgm:pt modelId="{2D4E53D9-AFD9-4858-9A14-BBDD0D30DE13}" type="parTrans" cxnId="{1D68FB0A-33D4-4A4D-88FD-80B7AB654F2E}">
      <dgm:prSet/>
      <dgm:spPr/>
      <dgm:t>
        <a:bodyPr/>
        <a:lstStyle/>
        <a:p>
          <a:endParaRPr lang="es-ES" b="1">
            <a:latin typeface="+mj-lt"/>
          </a:endParaRPr>
        </a:p>
      </dgm:t>
    </dgm:pt>
    <dgm:pt modelId="{DA542442-2E62-4086-AECE-FDE5ED08F95F}" type="sibTrans" cxnId="{1D68FB0A-33D4-4A4D-88FD-80B7AB654F2E}">
      <dgm:prSet/>
      <dgm:spPr/>
      <dgm:t>
        <a:bodyPr/>
        <a:lstStyle/>
        <a:p>
          <a:endParaRPr lang="es-ES" b="1">
            <a:latin typeface="+mj-lt"/>
          </a:endParaRPr>
        </a:p>
      </dgm:t>
    </dgm:pt>
    <dgm:pt modelId="{396AF65F-EFDC-4E2A-8A50-A8F03C443DBA}">
      <dgm:prSet phldrT="[Texto]"/>
      <dgm:spPr>
        <a:xfrm>
          <a:off x="1988052" y="2354137"/>
          <a:ext cx="1617346" cy="1150112"/>
        </a:xfrm>
        <a:prstGeom prst="roundRect">
          <a:avLst/>
        </a:prstGeom>
        <a:solidFill>
          <a:srgbClr val="002846"/>
        </a:solidFill>
        <a:ln>
          <a:noFill/>
        </a:ln>
        <a:effectLst/>
        <a:scene3d>
          <a:camera prst="orthographicFront"/>
          <a:lightRig rig="chilly" dir="t"/>
        </a:scene3d>
        <a:sp3d prstMaterial="translucentPowder">
          <a:bevelT w="127000" h="25400" prst="softRound"/>
        </a:sp3d>
      </dgm:spPr>
      <dgm:t>
        <a:bodyPr/>
        <a:lstStyle/>
        <a:p>
          <a:r>
            <a:rPr lang="es-ES" b="1" dirty="0" smtClean="0">
              <a:solidFill>
                <a:srgbClr val="FFFFFF"/>
              </a:solidFill>
              <a:latin typeface="+mj-lt"/>
              <a:ea typeface="+mn-ea"/>
              <a:cs typeface="+mn-cs"/>
            </a:rPr>
            <a:t>Relaciones</a:t>
          </a:r>
          <a:endParaRPr lang="es-ES" b="1" dirty="0">
            <a:solidFill>
              <a:srgbClr val="FFFFFF"/>
            </a:solidFill>
            <a:latin typeface="+mj-lt"/>
            <a:ea typeface="+mn-ea"/>
            <a:cs typeface="+mn-cs"/>
          </a:endParaRPr>
        </a:p>
      </dgm:t>
    </dgm:pt>
    <dgm:pt modelId="{F016565F-04EC-4C20-BB37-FDFCFB6A5D76}" type="parTrans" cxnId="{5662AF12-58B5-4282-9718-CF666B43727F}">
      <dgm:prSet/>
      <dgm:spPr/>
      <dgm:t>
        <a:bodyPr/>
        <a:lstStyle/>
        <a:p>
          <a:endParaRPr lang="es-ES" b="1">
            <a:latin typeface="+mj-lt"/>
          </a:endParaRPr>
        </a:p>
      </dgm:t>
    </dgm:pt>
    <dgm:pt modelId="{4EA9A52A-8E8A-465B-A7F4-7584E078DE26}" type="sibTrans" cxnId="{5662AF12-58B5-4282-9718-CF666B43727F}">
      <dgm:prSet/>
      <dgm:spPr/>
      <dgm:t>
        <a:bodyPr/>
        <a:lstStyle/>
        <a:p>
          <a:endParaRPr lang="es-ES" b="1">
            <a:latin typeface="+mj-lt"/>
          </a:endParaRPr>
        </a:p>
      </dgm:t>
    </dgm:pt>
    <dgm:pt modelId="{515783DC-6FFB-4506-BDBA-0718AC02CAFF}">
      <dgm:prSet phldrT="[Texto]" custT="1">
        <dgm:style>
          <a:lnRef idx="1">
            <a:schemeClr val="accent2"/>
          </a:lnRef>
          <a:fillRef idx="3">
            <a:schemeClr val="accent2"/>
          </a:fillRef>
          <a:effectRef idx="2">
            <a:schemeClr val="accent2"/>
          </a:effectRef>
          <a:fontRef idx="minor">
            <a:schemeClr val="lt1"/>
          </a:fontRef>
        </dgm:style>
      </dgm:prSet>
      <dgm:spPr>
        <a:xfrm>
          <a:off x="1988052" y="1150112"/>
          <a:ext cx="1617346" cy="1150112"/>
        </a:xfrm>
        <a:prstGeom prst="round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w="9525" cap="flat" cmpd="sng" algn="ctr">
          <a:solidFill>
            <a:srgbClr val="333399">
              <a:shade val="95000"/>
              <a:satMod val="105000"/>
            </a:srgbClr>
          </a:solidFill>
          <a:prstDash val="solid"/>
        </a:ln>
        <a:effectLst>
          <a:outerShdw blurRad="40000" dist="23000" dir="5400000" rotWithShape="0">
            <a:srgbClr val="000000">
              <a:alpha val="35000"/>
            </a:srgbClr>
          </a:outerShdw>
        </a:effectLst>
        <a:scene3d>
          <a:camera prst="orthographicFront"/>
          <a:lightRig rig="chilly" dir="t"/>
        </a:scene3d>
        <a:sp3d/>
      </dgm:spPr>
      <dgm:t>
        <a:bodyPr/>
        <a:lstStyle/>
        <a:p>
          <a:r>
            <a:rPr lang="es-ES" sz="2800" b="1" dirty="0" smtClean="0">
              <a:solidFill>
                <a:srgbClr val="FFFFFF"/>
              </a:solidFill>
              <a:latin typeface="+mj-lt"/>
              <a:ea typeface="+mn-ea"/>
              <a:cs typeface="+mn-cs"/>
            </a:rPr>
            <a:t>Elementos</a:t>
          </a:r>
          <a:endParaRPr lang="es-ES" sz="2800" b="1" dirty="0">
            <a:solidFill>
              <a:srgbClr val="FFFFFF"/>
            </a:solidFill>
            <a:latin typeface="+mj-lt"/>
            <a:ea typeface="+mn-ea"/>
            <a:cs typeface="+mn-cs"/>
          </a:endParaRPr>
        </a:p>
      </dgm:t>
    </dgm:pt>
    <dgm:pt modelId="{EB319B06-BA77-4F07-9685-839F68FB4677}" type="parTrans" cxnId="{B4308774-46F8-4A2E-9A6A-AB6780961FA8}">
      <dgm:prSet/>
      <dgm:spPr/>
      <dgm:t>
        <a:bodyPr/>
        <a:lstStyle/>
        <a:p>
          <a:endParaRPr lang="es-ES" b="1">
            <a:latin typeface="+mj-lt"/>
          </a:endParaRPr>
        </a:p>
      </dgm:t>
    </dgm:pt>
    <dgm:pt modelId="{21E07D7F-904D-4805-99B6-49DAD17D982D}" type="sibTrans" cxnId="{B4308774-46F8-4A2E-9A6A-AB6780961FA8}">
      <dgm:prSet/>
      <dgm:spPr/>
      <dgm:t>
        <a:bodyPr/>
        <a:lstStyle/>
        <a:p>
          <a:endParaRPr lang="es-ES" b="1">
            <a:latin typeface="+mj-lt"/>
          </a:endParaRPr>
        </a:p>
      </dgm:t>
    </dgm:pt>
    <dgm:pt modelId="{FC34D651-1A5D-4AA9-8809-C95F06D4C623}">
      <dgm:prSet phldrT="[Texto]"/>
      <dgm:spPr>
        <a:xfrm>
          <a:off x="4324219" y="0"/>
          <a:ext cx="1617346" cy="898525"/>
        </a:xfrm>
        <a:prstGeom prst="roundRect">
          <a:avLst>
            <a:gd name="adj" fmla="val 10000"/>
          </a:avLst>
        </a:prstGeom>
        <a:solidFill>
          <a:srgbClr val="DAEDEF">
            <a:tint val="40000"/>
            <a:alpha val="90000"/>
            <a:hueOff val="1081694"/>
            <a:satOff val="-7672"/>
            <a:lumOff val="-4365"/>
            <a:alphaOff val="0"/>
          </a:srgbClr>
        </a:solidFill>
        <a:ln w="9525" cap="flat" cmpd="sng" algn="ctr">
          <a:solidFill>
            <a:srgbClr val="DAEDEF">
              <a:tint val="40000"/>
              <a:alpha val="90000"/>
              <a:hueOff val="1081694"/>
              <a:satOff val="-7672"/>
              <a:lumOff val="-4365"/>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s-ES" b="1" dirty="0" smtClean="0">
              <a:solidFill>
                <a:srgbClr val="000000">
                  <a:hueOff val="0"/>
                  <a:satOff val="0"/>
                  <a:lumOff val="0"/>
                  <a:alphaOff val="0"/>
                </a:srgbClr>
              </a:solidFill>
              <a:latin typeface="+mj-lt"/>
              <a:ea typeface="+mn-ea"/>
              <a:cs typeface="+mn-cs"/>
            </a:rPr>
            <a:t>Relatividad</a:t>
          </a:r>
          <a:endParaRPr lang="es-ES" b="1" dirty="0">
            <a:solidFill>
              <a:srgbClr val="000000">
                <a:hueOff val="0"/>
                <a:satOff val="0"/>
                <a:lumOff val="0"/>
                <a:alphaOff val="0"/>
              </a:srgbClr>
            </a:solidFill>
            <a:latin typeface="+mj-lt"/>
            <a:ea typeface="+mn-ea"/>
            <a:cs typeface="+mn-cs"/>
          </a:endParaRPr>
        </a:p>
      </dgm:t>
    </dgm:pt>
    <dgm:pt modelId="{9D705BEB-B540-4A18-91A9-76646A81FF08}" type="parTrans" cxnId="{0E637660-7699-48A1-9781-BA50F68904CB}">
      <dgm:prSet/>
      <dgm:spPr/>
      <dgm:t>
        <a:bodyPr/>
        <a:lstStyle/>
        <a:p>
          <a:endParaRPr lang="es-ES" b="1">
            <a:latin typeface="+mj-lt"/>
          </a:endParaRPr>
        </a:p>
      </dgm:t>
    </dgm:pt>
    <dgm:pt modelId="{13357394-4F9F-4BCC-992F-3D7C7173EAD7}" type="sibTrans" cxnId="{0E637660-7699-48A1-9781-BA50F68904CB}">
      <dgm:prSet/>
      <dgm:spPr/>
      <dgm:t>
        <a:bodyPr/>
        <a:lstStyle/>
        <a:p>
          <a:endParaRPr lang="es-ES" b="1">
            <a:latin typeface="+mj-lt"/>
          </a:endParaRPr>
        </a:p>
      </dgm:t>
    </dgm:pt>
    <dgm:pt modelId="{7BDEFF6D-B721-4B27-A89E-5B10D4F0A23D}">
      <dgm:prSet phldrT="[Texto]"/>
      <dgm:spPr>
        <a:xfrm>
          <a:off x="4324219" y="2354137"/>
          <a:ext cx="1617346" cy="1150112"/>
        </a:xfrm>
        <a:prstGeom prst="roundRect">
          <a:avLst/>
        </a:prstGeom>
        <a:solidFill>
          <a:srgbClr val="DAEDEF">
            <a:lumMod val="50000"/>
          </a:srgbClr>
        </a:solidFill>
        <a:ln>
          <a:noFill/>
        </a:ln>
        <a:effectLst/>
        <a:scene3d>
          <a:camera prst="orthographicFront"/>
          <a:lightRig rig="chilly" dir="t"/>
        </a:scene3d>
        <a:sp3d prstMaterial="translucentPowder">
          <a:bevelT w="127000" h="25400" prst="softRound"/>
        </a:sp3d>
      </dgm:spPr>
      <dgm:t>
        <a:bodyPr/>
        <a:lstStyle/>
        <a:p>
          <a:r>
            <a:rPr lang="es-ES" b="1" dirty="0" smtClean="0">
              <a:solidFill>
                <a:srgbClr val="FFFFFF"/>
              </a:solidFill>
              <a:latin typeface="+mj-lt"/>
              <a:ea typeface="+mn-ea"/>
              <a:cs typeface="+mn-cs"/>
            </a:rPr>
            <a:t>Medio ambiente</a:t>
          </a:r>
          <a:endParaRPr lang="es-ES" b="1" dirty="0">
            <a:solidFill>
              <a:srgbClr val="FFFFFF"/>
            </a:solidFill>
            <a:latin typeface="+mj-lt"/>
            <a:ea typeface="+mn-ea"/>
            <a:cs typeface="+mn-cs"/>
          </a:endParaRPr>
        </a:p>
      </dgm:t>
    </dgm:pt>
    <dgm:pt modelId="{DEF9B682-0BF5-4402-9384-B90A38BAF393}" type="parTrans" cxnId="{BA1F4F5D-AAB2-45D6-8867-B0684EE20A35}">
      <dgm:prSet/>
      <dgm:spPr/>
      <dgm:t>
        <a:bodyPr/>
        <a:lstStyle/>
        <a:p>
          <a:endParaRPr lang="es-ES" b="1">
            <a:latin typeface="+mj-lt"/>
          </a:endParaRPr>
        </a:p>
      </dgm:t>
    </dgm:pt>
    <dgm:pt modelId="{4C5066C4-26E7-48DB-BF84-661D963F8CA3}" type="sibTrans" cxnId="{BA1F4F5D-AAB2-45D6-8867-B0684EE20A35}">
      <dgm:prSet/>
      <dgm:spPr/>
      <dgm:t>
        <a:bodyPr/>
        <a:lstStyle/>
        <a:p>
          <a:endParaRPr lang="es-ES" b="1">
            <a:latin typeface="+mj-lt"/>
          </a:endParaRPr>
        </a:p>
      </dgm:t>
    </dgm:pt>
    <dgm:pt modelId="{2320CB2B-1BC5-44C1-B836-2155BE99E510}">
      <dgm:prSet phldrT="[Texto]" custT="1"/>
      <dgm:spPr>
        <a:xfrm>
          <a:off x="4324219" y="1150112"/>
          <a:ext cx="1617346" cy="1150112"/>
        </a:xfrm>
        <a:prstGeom prst="roundRect">
          <a:avLst/>
        </a:prstGeom>
        <a:solidFill>
          <a:srgbClr val="0070C0"/>
        </a:solidFill>
        <a:ln>
          <a:noFill/>
        </a:ln>
        <a:effectLst/>
        <a:scene3d>
          <a:camera prst="orthographicFront"/>
          <a:lightRig rig="chilly" dir="t"/>
        </a:scene3d>
        <a:sp3d prstMaterial="translucentPowder">
          <a:bevelT w="127000" h="25400" prst="softRound"/>
        </a:sp3d>
      </dgm:spPr>
      <dgm:t>
        <a:bodyPr/>
        <a:lstStyle/>
        <a:p>
          <a:r>
            <a:rPr lang="es-ES" sz="2800" b="1" dirty="0" smtClean="0">
              <a:solidFill>
                <a:srgbClr val="FFFFFF"/>
              </a:solidFill>
              <a:latin typeface="+mj-lt"/>
              <a:ea typeface="+mn-ea"/>
              <a:cs typeface="+mn-cs"/>
            </a:rPr>
            <a:t>Atributos</a:t>
          </a:r>
          <a:endParaRPr lang="es-ES" sz="2800" b="1" dirty="0">
            <a:solidFill>
              <a:srgbClr val="FFFFFF"/>
            </a:solidFill>
            <a:latin typeface="+mj-lt"/>
            <a:ea typeface="+mn-ea"/>
            <a:cs typeface="+mn-cs"/>
          </a:endParaRPr>
        </a:p>
      </dgm:t>
    </dgm:pt>
    <dgm:pt modelId="{086124C4-66C9-4355-9E27-64551D1F030E}" type="sibTrans" cxnId="{3677A50C-3368-4695-B27A-073014E9FD82}">
      <dgm:prSet/>
      <dgm:spPr/>
      <dgm:t>
        <a:bodyPr/>
        <a:lstStyle/>
        <a:p>
          <a:endParaRPr lang="es-ES" b="1">
            <a:latin typeface="+mj-lt"/>
          </a:endParaRPr>
        </a:p>
      </dgm:t>
    </dgm:pt>
    <dgm:pt modelId="{C367DF2D-28FB-420B-90C8-4D16C8A25E49}" type="parTrans" cxnId="{3677A50C-3368-4695-B27A-073014E9FD82}">
      <dgm:prSet/>
      <dgm:spPr/>
      <dgm:t>
        <a:bodyPr/>
        <a:lstStyle/>
        <a:p>
          <a:endParaRPr lang="es-ES" b="1">
            <a:latin typeface="+mj-lt"/>
          </a:endParaRPr>
        </a:p>
      </dgm:t>
    </dgm:pt>
    <dgm:pt modelId="{4E22FA93-D8F9-4162-990D-52834CF5C691}" type="pres">
      <dgm:prSet presAssocID="{A9955256-2F3F-444E-8D20-DBE781297B14}" presName="outerComposite" presStyleCnt="0">
        <dgm:presLayoutVars>
          <dgm:chMax val="2"/>
          <dgm:animLvl val="lvl"/>
          <dgm:resizeHandles val="exact"/>
        </dgm:presLayoutVars>
      </dgm:prSet>
      <dgm:spPr/>
      <dgm:t>
        <a:bodyPr/>
        <a:lstStyle/>
        <a:p>
          <a:endParaRPr lang="es-ES"/>
        </a:p>
      </dgm:t>
    </dgm:pt>
    <dgm:pt modelId="{E1BCA29E-48E2-4345-BF87-6ABAE7CE2C19}" type="pres">
      <dgm:prSet presAssocID="{A9955256-2F3F-444E-8D20-DBE781297B14}" presName="dummyMaxCanvas" presStyleCnt="0"/>
      <dgm:spPr/>
    </dgm:pt>
    <dgm:pt modelId="{1DDE6C92-ADD6-4956-833F-48D8664BCBBA}" type="pres">
      <dgm:prSet presAssocID="{A9955256-2F3F-444E-8D20-DBE781297B14}" presName="parentComposite" presStyleCnt="0"/>
      <dgm:spPr/>
    </dgm:pt>
    <dgm:pt modelId="{2D0FE886-4742-4C2E-ABBA-A8693D10D399}" type="pres">
      <dgm:prSet presAssocID="{A9955256-2F3F-444E-8D20-DBE781297B14}" presName="parent1" presStyleLbl="alignAccFollowNode1" presStyleIdx="0" presStyleCnt="4">
        <dgm:presLayoutVars>
          <dgm:chMax val="4"/>
        </dgm:presLayoutVars>
      </dgm:prSet>
      <dgm:spPr/>
      <dgm:t>
        <a:bodyPr/>
        <a:lstStyle/>
        <a:p>
          <a:endParaRPr lang="es-ES"/>
        </a:p>
      </dgm:t>
    </dgm:pt>
    <dgm:pt modelId="{DEF81836-D86C-4910-B459-3A321ACA027E}" type="pres">
      <dgm:prSet presAssocID="{A9955256-2F3F-444E-8D20-DBE781297B14}" presName="parent2" presStyleLbl="alignAccFollowNode1" presStyleIdx="1" presStyleCnt="4">
        <dgm:presLayoutVars>
          <dgm:chMax val="4"/>
        </dgm:presLayoutVars>
      </dgm:prSet>
      <dgm:spPr/>
      <dgm:t>
        <a:bodyPr/>
        <a:lstStyle/>
        <a:p>
          <a:endParaRPr lang="es-ES"/>
        </a:p>
      </dgm:t>
    </dgm:pt>
    <dgm:pt modelId="{E402E624-F99F-4D64-B312-65A1C38127F2}" type="pres">
      <dgm:prSet presAssocID="{A9955256-2F3F-444E-8D20-DBE781297B14}" presName="childrenComposite" presStyleCnt="0"/>
      <dgm:spPr/>
    </dgm:pt>
    <dgm:pt modelId="{ABF2F30B-E40F-4834-8716-CDC4DE327EE0}" type="pres">
      <dgm:prSet presAssocID="{A9955256-2F3F-444E-8D20-DBE781297B14}" presName="dummyMaxCanvas_ChildArea" presStyleCnt="0"/>
      <dgm:spPr/>
    </dgm:pt>
    <dgm:pt modelId="{AA492DD4-CE84-4A1B-9A8F-1824C9C49B6C}" type="pres">
      <dgm:prSet presAssocID="{A9955256-2F3F-444E-8D20-DBE781297B14}" presName="fulcrum" presStyleLbl="alignAccFollowNode1" presStyleIdx="2" presStyleCnt="4"/>
      <dgm:spPr>
        <a:xfrm>
          <a:off x="3627861" y="3818733"/>
          <a:ext cx="673894" cy="673894"/>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s-ES"/>
        </a:p>
      </dgm:t>
    </dgm:pt>
    <dgm:pt modelId="{DE149FCA-E55E-48E3-99B6-CC264406C76E}" type="pres">
      <dgm:prSet presAssocID="{A9955256-2F3F-444E-8D20-DBE781297B14}" presName="balance_22" presStyleLbl="alignAccFollowNode1" presStyleIdx="3" presStyleCnt="4">
        <dgm:presLayoutVars>
          <dgm:bulletEnabled val="1"/>
        </dgm:presLayoutVars>
      </dgm:prSet>
      <dgm:spPr>
        <a:xfrm>
          <a:off x="1943126" y="3536596"/>
          <a:ext cx="4043365" cy="273151"/>
        </a:xfrm>
        <a:prstGeom prst="rect">
          <a:avLst/>
        </a:prstGeom>
        <a:solidFill>
          <a:srgbClr val="DAEDEF">
            <a:tint val="40000"/>
            <a:alpha val="90000"/>
            <a:hueOff val="3245083"/>
            <a:satOff val="-23015"/>
            <a:lumOff val="-13095"/>
            <a:alphaOff val="0"/>
          </a:srgbClr>
        </a:solidFill>
        <a:ln w="9525" cap="flat" cmpd="sng" algn="ctr">
          <a:solidFill>
            <a:srgbClr val="DAEDEF">
              <a:tint val="40000"/>
              <a:alpha val="90000"/>
              <a:hueOff val="3245083"/>
              <a:satOff val="-23015"/>
              <a:lumOff val="-13095"/>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n-US"/>
        </a:p>
      </dgm:t>
    </dgm:pt>
    <dgm:pt modelId="{C8AE49B6-2145-49FB-9CD9-082C9346253A}" type="pres">
      <dgm:prSet presAssocID="{A9955256-2F3F-444E-8D20-DBE781297B14}" presName="right_22_1" presStyleLbl="node1" presStyleIdx="0" presStyleCnt="4">
        <dgm:presLayoutVars>
          <dgm:bulletEnabled val="1"/>
        </dgm:presLayoutVars>
      </dgm:prSet>
      <dgm:spPr/>
      <dgm:t>
        <a:bodyPr/>
        <a:lstStyle/>
        <a:p>
          <a:endParaRPr lang="es-ES"/>
        </a:p>
      </dgm:t>
    </dgm:pt>
    <dgm:pt modelId="{6D721E7A-2E17-45A6-8E34-7E319B3E231D}" type="pres">
      <dgm:prSet presAssocID="{A9955256-2F3F-444E-8D20-DBE781297B14}" presName="right_22_2" presStyleLbl="node1" presStyleIdx="1" presStyleCnt="4">
        <dgm:presLayoutVars>
          <dgm:bulletEnabled val="1"/>
        </dgm:presLayoutVars>
      </dgm:prSet>
      <dgm:spPr/>
      <dgm:t>
        <a:bodyPr/>
        <a:lstStyle/>
        <a:p>
          <a:endParaRPr lang="es-ES"/>
        </a:p>
      </dgm:t>
    </dgm:pt>
    <dgm:pt modelId="{81A6021E-15BF-4B85-9543-E14CB2651580}" type="pres">
      <dgm:prSet presAssocID="{A9955256-2F3F-444E-8D20-DBE781297B14}" presName="left_22_1" presStyleLbl="node1" presStyleIdx="2" presStyleCnt="4">
        <dgm:presLayoutVars>
          <dgm:bulletEnabled val="1"/>
        </dgm:presLayoutVars>
      </dgm:prSet>
      <dgm:spPr/>
      <dgm:t>
        <a:bodyPr/>
        <a:lstStyle/>
        <a:p>
          <a:endParaRPr lang="es-ES"/>
        </a:p>
      </dgm:t>
    </dgm:pt>
    <dgm:pt modelId="{7A2C205B-CD18-48FC-AEDD-1C545D98A1D1}" type="pres">
      <dgm:prSet presAssocID="{A9955256-2F3F-444E-8D20-DBE781297B14}" presName="left_22_2" presStyleLbl="node1" presStyleIdx="3" presStyleCnt="4">
        <dgm:presLayoutVars>
          <dgm:bulletEnabled val="1"/>
        </dgm:presLayoutVars>
      </dgm:prSet>
      <dgm:spPr/>
      <dgm:t>
        <a:bodyPr/>
        <a:lstStyle/>
        <a:p>
          <a:endParaRPr lang="es-ES"/>
        </a:p>
      </dgm:t>
    </dgm:pt>
  </dgm:ptLst>
  <dgm:cxnLst>
    <dgm:cxn modelId="{AA77D590-466E-4ABF-975E-47EF6634B4EA}" type="presOf" srcId="{2320CB2B-1BC5-44C1-B836-2155BE99E510}" destId="{6D721E7A-2E17-45A6-8E34-7E319B3E231D}" srcOrd="0" destOrd="0" presId="urn:microsoft.com/office/officeart/2005/8/layout/balance1"/>
    <dgm:cxn modelId="{92CBC208-E219-42F7-B06E-93B885220EE1}" type="presOf" srcId="{A9955256-2F3F-444E-8D20-DBE781297B14}" destId="{4E22FA93-D8F9-4162-990D-52834CF5C691}" srcOrd="0" destOrd="0" presId="urn:microsoft.com/office/officeart/2005/8/layout/balance1"/>
    <dgm:cxn modelId="{0CC41A75-B3FB-4BED-875B-716A52B8E739}" type="presOf" srcId="{98AF1DC7-B3BA-4206-8DD7-25FF17D78685}" destId="{2D0FE886-4742-4C2E-ABBA-A8693D10D399}" srcOrd="0" destOrd="0" presId="urn:microsoft.com/office/officeart/2005/8/layout/balance1"/>
    <dgm:cxn modelId="{3677A50C-3368-4695-B27A-073014E9FD82}" srcId="{FC34D651-1A5D-4AA9-8809-C95F06D4C623}" destId="{2320CB2B-1BC5-44C1-B836-2155BE99E510}" srcOrd="1" destOrd="0" parTransId="{C367DF2D-28FB-420B-90C8-4D16C8A25E49}" sibTransId="{086124C4-66C9-4355-9E27-64551D1F030E}"/>
    <dgm:cxn modelId="{BA1F4F5D-AAB2-45D6-8867-B0684EE20A35}" srcId="{FC34D651-1A5D-4AA9-8809-C95F06D4C623}" destId="{7BDEFF6D-B721-4B27-A89E-5B10D4F0A23D}" srcOrd="0" destOrd="0" parTransId="{DEF9B682-0BF5-4402-9384-B90A38BAF393}" sibTransId="{4C5066C4-26E7-48DB-BF84-661D963F8CA3}"/>
    <dgm:cxn modelId="{2E756194-03AF-42B9-88C7-517C33DF2EA1}" type="presOf" srcId="{396AF65F-EFDC-4E2A-8A50-A8F03C443DBA}" destId="{81A6021E-15BF-4B85-9543-E14CB2651580}" srcOrd="0" destOrd="0" presId="urn:microsoft.com/office/officeart/2005/8/layout/balance1"/>
    <dgm:cxn modelId="{6B67DEB9-FAA8-42D9-8402-2DF999A85260}" type="presOf" srcId="{7BDEFF6D-B721-4B27-A89E-5B10D4F0A23D}" destId="{C8AE49B6-2145-49FB-9CD9-082C9346253A}" srcOrd="0" destOrd="0" presId="urn:microsoft.com/office/officeart/2005/8/layout/balance1"/>
    <dgm:cxn modelId="{5662AF12-58B5-4282-9718-CF666B43727F}" srcId="{98AF1DC7-B3BA-4206-8DD7-25FF17D78685}" destId="{396AF65F-EFDC-4E2A-8A50-A8F03C443DBA}" srcOrd="0" destOrd="0" parTransId="{F016565F-04EC-4C20-BB37-FDFCFB6A5D76}" sibTransId="{4EA9A52A-8E8A-465B-A7F4-7584E078DE26}"/>
    <dgm:cxn modelId="{23C30631-8962-4AE0-8E0D-870AEACE9B78}" type="presOf" srcId="{FC34D651-1A5D-4AA9-8809-C95F06D4C623}" destId="{DEF81836-D86C-4910-B459-3A321ACA027E}" srcOrd="0" destOrd="0" presId="urn:microsoft.com/office/officeart/2005/8/layout/balance1"/>
    <dgm:cxn modelId="{0E637660-7699-48A1-9781-BA50F68904CB}" srcId="{A9955256-2F3F-444E-8D20-DBE781297B14}" destId="{FC34D651-1A5D-4AA9-8809-C95F06D4C623}" srcOrd="1" destOrd="0" parTransId="{9D705BEB-B540-4A18-91A9-76646A81FF08}" sibTransId="{13357394-4F9F-4BCC-992F-3D7C7173EAD7}"/>
    <dgm:cxn modelId="{1D68FB0A-33D4-4A4D-88FD-80B7AB654F2E}" srcId="{A9955256-2F3F-444E-8D20-DBE781297B14}" destId="{98AF1DC7-B3BA-4206-8DD7-25FF17D78685}" srcOrd="0" destOrd="0" parTransId="{2D4E53D9-AFD9-4858-9A14-BBDD0D30DE13}" sibTransId="{DA542442-2E62-4086-AECE-FDE5ED08F95F}"/>
    <dgm:cxn modelId="{BB7AE64B-C981-4C8A-AAE6-B1ED731DE220}" type="presOf" srcId="{515783DC-6FFB-4506-BDBA-0718AC02CAFF}" destId="{7A2C205B-CD18-48FC-AEDD-1C545D98A1D1}" srcOrd="0" destOrd="0" presId="urn:microsoft.com/office/officeart/2005/8/layout/balance1"/>
    <dgm:cxn modelId="{B4308774-46F8-4A2E-9A6A-AB6780961FA8}" srcId="{98AF1DC7-B3BA-4206-8DD7-25FF17D78685}" destId="{515783DC-6FFB-4506-BDBA-0718AC02CAFF}" srcOrd="1" destOrd="0" parTransId="{EB319B06-BA77-4F07-9685-839F68FB4677}" sibTransId="{21E07D7F-904D-4805-99B6-49DAD17D982D}"/>
    <dgm:cxn modelId="{6EB7195F-CE14-4923-8BA9-090A8AC37DEE}" type="presParOf" srcId="{4E22FA93-D8F9-4162-990D-52834CF5C691}" destId="{E1BCA29E-48E2-4345-BF87-6ABAE7CE2C19}" srcOrd="0" destOrd="0" presId="urn:microsoft.com/office/officeart/2005/8/layout/balance1"/>
    <dgm:cxn modelId="{90C61753-C551-4BE7-9E85-10DF75A775E6}" type="presParOf" srcId="{4E22FA93-D8F9-4162-990D-52834CF5C691}" destId="{1DDE6C92-ADD6-4956-833F-48D8664BCBBA}" srcOrd="1" destOrd="0" presId="urn:microsoft.com/office/officeart/2005/8/layout/balance1"/>
    <dgm:cxn modelId="{00275093-55B0-4F55-AB47-03A726CF8498}" type="presParOf" srcId="{1DDE6C92-ADD6-4956-833F-48D8664BCBBA}" destId="{2D0FE886-4742-4C2E-ABBA-A8693D10D399}" srcOrd="0" destOrd="0" presId="urn:microsoft.com/office/officeart/2005/8/layout/balance1"/>
    <dgm:cxn modelId="{E0333C79-A951-4DD2-BEDD-6DAAE0B713DE}" type="presParOf" srcId="{1DDE6C92-ADD6-4956-833F-48D8664BCBBA}" destId="{DEF81836-D86C-4910-B459-3A321ACA027E}" srcOrd="1" destOrd="0" presId="urn:microsoft.com/office/officeart/2005/8/layout/balance1"/>
    <dgm:cxn modelId="{E1582710-8B99-4663-ACCD-EEDA9BBD5AD4}" type="presParOf" srcId="{4E22FA93-D8F9-4162-990D-52834CF5C691}" destId="{E402E624-F99F-4D64-B312-65A1C38127F2}" srcOrd="2" destOrd="0" presId="urn:microsoft.com/office/officeart/2005/8/layout/balance1"/>
    <dgm:cxn modelId="{BFD789A2-A3BC-40A1-A3F1-13C8AD60B8A2}" type="presParOf" srcId="{E402E624-F99F-4D64-B312-65A1C38127F2}" destId="{ABF2F30B-E40F-4834-8716-CDC4DE327EE0}" srcOrd="0" destOrd="0" presId="urn:microsoft.com/office/officeart/2005/8/layout/balance1"/>
    <dgm:cxn modelId="{80531EFF-A9B1-4CFA-97B8-2567702E87CE}" type="presParOf" srcId="{E402E624-F99F-4D64-B312-65A1C38127F2}" destId="{AA492DD4-CE84-4A1B-9A8F-1824C9C49B6C}" srcOrd="1" destOrd="0" presId="urn:microsoft.com/office/officeart/2005/8/layout/balance1"/>
    <dgm:cxn modelId="{A4E7B1CC-FBF9-4997-802B-5F02560B7075}" type="presParOf" srcId="{E402E624-F99F-4D64-B312-65A1C38127F2}" destId="{DE149FCA-E55E-48E3-99B6-CC264406C76E}" srcOrd="2" destOrd="0" presId="urn:microsoft.com/office/officeart/2005/8/layout/balance1"/>
    <dgm:cxn modelId="{5151ECE7-B747-410C-904C-E9534C2F9C03}" type="presParOf" srcId="{E402E624-F99F-4D64-B312-65A1C38127F2}" destId="{C8AE49B6-2145-49FB-9CD9-082C9346253A}" srcOrd="3" destOrd="0" presId="urn:microsoft.com/office/officeart/2005/8/layout/balance1"/>
    <dgm:cxn modelId="{E252BFE5-1774-42F1-A7DB-7782A2BFDF12}" type="presParOf" srcId="{E402E624-F99F-4D64-B312-65A1C38127F2}" destId="{6D721E7A-2E17-45A6-8E34-7E319B3E231D}" srcOrd="4" destOrd="0" presId="urn:microsoft.com/office/officeart/2005/8/layout/balance1"/>
    <dgm:cxn modelId="{2637BF00-0EFA-4A43-83AC-72689FB10742}" type="presParOf" srcId="{E402E624-F99F-4D64-B312-65A1C38127F2}" destId="{81A6021E-15BF-4B85-9543-E14CB2651580}" srcOrd="5" destOrd="0" presId="urn:microsoft.com/office/officeart/2005/8/layout/balance1"/>
    <dgm:cxn modelId="{4261054D-5093-4C8C-96E8-7A63112A20F4}" type="presParOf" srcId="{E402E624-F99F-4D64-B312-65A1C38127F2}" destId="{7A2C205B-CD18-48FC-AEDD-1C545D98A1D1}"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E886-4742-4C2E-ABBA-A8693D10D399}">
      <dsp:nvSpPr>
        <dsp:cNvPr id="0" name=""/>
        <dsp:cNvSpPr/>
      </dsp:nvSpPr>
      <dsp:spPr>
        <a:xfrm>
          <a:off x="3576648" y="0"/>
          <a:ext cx="1655632" cy="919796"/>
        </a:xfrm>
        <a:prstGeom prst="roundRect">
          <a:avLst>
            <a:gd name="adj" fmla="val 10000"/>
          </a:avLst>
        </a:prstGeom>
        <a:solidFill>
          <a:srgbClr val="DAEDEF">
            <a:tint val="40000"/>
            <a:alpha val="90000"/>
            <a:hueOff val="0"/>
            <a:satOff val="0"/>
            <a:lumOff val="0"/>
            <a:alphaOff val="0"/>
          </a:srgbClr>
        </a:solidFill>
        <a:ln w="9525" cap="flat" cmpd="sng" algn="ctr">
          <a:solidFill>
            <a:srgbClr val="DAEDEF">
              <a:tint val="40000"/>
              <a:alpha val="90000"/>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000000">
                  <a:hueOff val="0"/>
                  <a:satOff val="0"/>
                  <a:lumOff val="0"/>
                  <a:alphaOff val="0"/>
                </a:srgbClr>
              </a:solidFill>
              <a:latin typeface="+mj-lt"/>
              <a:ea typeface="+mn-ea"/>
              <a:cs typeface="+mn-cs"/>
            </a:rPr>
            <a:t>Efecto sinérgico</a:t>
          </a:r>
          <a:endParaRPr lang="es-ES" sz="2400" b="1" kern="1200" dirty="0">
            <a:solidFill>
              <a:srgbClr val="000000">
                <a:hueOff val="0"/>
                <a:satOff val="0"/>
                <a:lumOff val="0"/>
                <a:alphaOff val="0"/>
              </a:srgbClr>
            </a:solidFill>
            <a:latin typeface="+mj-lt"/>
            <a:ea typeface="+mn-ea"/>
            <a:cs typeface="+mn-cs"/>
          </a:endParaRPr>
        </a:p>
      </dsp:txBody>
      <dsp:txXfrm>
        <a:off x="3603588" y="26940"/>
        <a:ext cx="1601752" cy="865916"/>
      </dsp:txXfrm>
    </dsp:sp>
    <dsp:sp modelId="{DEF81836-D86C-4910-B459-3A321ACA027E}">
      <dsp:nvSpPr>
        <dsp:cNvPr id="0" name=""/>
        <dsp:cNvSpPr/>
      </dsp:nvSpPr>
      <dsp:spPr>
        <a:xfrm>
          <a:off x="5968117" y="0"/>
          <a:ext cx="1655632" cy="919796"/>
        </a:xfrm>
        <a:prstGeom prst="roundRect">
          <a:avLst>
            <a:gd name="adj" fmla="val 10000"/>
          </a:avLst>
        </a:prstGeom>
        <a:solidFill>
          <a:srgbClr val="DAEDEF">
            <a:tint val="40000"/>
            <a:alpha val="90000"/>
            <a:hueOff val="1081694"/>
            <a:satOff val="-7672"/>
            <a:lumOff val="-4365"/>
            <a:alphaOff val="0"/>
          </a:srgbClr>
        </a:solidFill>
        <a:ln w="9525" cap="flat" cmpd="sng" algn="ctr">
          <a:solidFill>
            <a:srgbClr val="DAEDEF">
              <a:tint val="40000"/>
              <a:alpha val="90000"/>
              <a:hueOff val="1081694"/>
              <a:satOff val="-7672"/>
              <a:lumOff val="-4365"/>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000000">
                  <a:hueOff val="0"/>
                  <a:satOff val="0"/>
                  <a:lumOff val="0"/>
                  <a:alphaOff val="0"/>
                </a:srgbClr>
              </a:solidFill>
              <a:latin typeface="+mj-lt"/>
              <a:ea typeface="+mn-ea"/>
              <a:cs typeface="+mn-cs"/>
            </a:rPr>
            <a:t>Relatividad</a:t>
          </a:r>
          <a:endParaRPr lang="es-ES" sz="2400" b="1" kern="1200" dirty="0">
            <a:solidFill>
              <a:srgbClr val="000000">
                <a:hueOff val="0"/>
                <a:satOff val="0"/>
                <a:lumOff val="0"/>
                <a:alphaOff val="0"/>
              </a:srgbClr>
            </a:solidFill>
            <a:latin typeface="+mj-lt"/>
            <a:ea typeface="+mn-ea"/>
            <a:cs typeface="+mn-cs"/>
          </a:endParaRPr>
        </a:p>
      </dsp:txBody>
      <dsp:txXfrm>
        <a:off x="5995057" y="26940"/>
        <a:ext cx="1601752" cy="865916"/>
      </dsp:txXfrm>
    </dsp:sp>
    <dsp:sp modelId="{AA492DD4-CE84-4A1B-9A8F-1824C9C49B6C}">
      <dsp:nvSpPr>
        <dsp:cNvPr id="0" name=""/>
        <dsp:cNvSpPr/>
      </dsp:nvSpPr>
      <dsp:spPr>
        <a:xfrm>
          <a:off x="5255276" y="3909133"/>
          <a:ext cx="689847" cy="689847"/>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149FCA-E55E-48E3-99B6-CC264406C76E}">
      <dsp:nvSpPr>
        <dsp:cNvPr id="0" name=""/>
        <dsp:cNvSpPr/>
      </dsp:nvSpPr>
      <dsp:spPr>
        <a:xfrm>
          <a:off x="3530658" y="3620317"/>
          <a:ext cx="4139082" cy="279617"/>
        </a:xfrm>
        <a:prstGeom prst="rect">
          <a:avLst/>
        </a:prstGeom>
        <a:solidFill>
          <a:srgbClr val="DAEDEF">
            <a:tint val="40000"/>
            <a:alpha val="90000"/>
            <a:hueOff val="3245083"/>
            <a:satOff val="-23015"/>
            <a:lumOff val="-13095"/>
            <a:alphaOff val="0"/>
          </a:srgbClr>
        </a:solidFill>
        <a:ln w="9525" cap="flat" cmpd="sng" algn="ctr">
          <a:solidFill>
            <a:srgbClr val="DAEDEF">
              <a:tint val="40000"/>
              <a:alpha val="90000"/>
              <a:hueOff val="3245083"/>
              <a:satOff val="-23015"/>
              <a:lumOff val="-13095"/>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8AE49B6-2145-49FB-9CD9-082C9346253A}">
      <dsp:nvSpPr>
        <dsp:cNvPr id="0" name=""/>
        <dsp:cNvSpPr/>
      </dsp:nvSpPr>
      <dsp:spPr>
        <a:xfrm>
          <a:off x="5968117" y="2409865"/>
          <a:ext cx="1655632" cy="1177338"/>
        </a:xfrm>
        <a:prstGeom prst="roundRect">
          <a:avLst/>
        </a:prstGeom>
        <a:solidFill>
          <a:srgbClr val="DAEDEF">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rgbClr val="FFFFFF"/>
              </a:solidFill>
              <a:latin typeface="+mj-lt"/>
              <a:ea typeface="+mn-ea"/>
              <a:cs typeface="+mn-cs"/>
            </a:rPr>
            <a:t>Medio ambiente</a:t>
          </a:r>
          <a:endParaRPr lang="es-ES" sz="2500" b="1" kern="1200" dirty="0">
            <a:solidFill>
              <a:srgbClr val="FFFFFF"/>
            </a:solidFill>
            <a:latin typeface="+mj-lt"/>
            <a:ea typeface="+mn-ea"/>
            <a:cs typeface="+mn-cs"/>
          </a:endParaRPr>
        </a:p>
      </dsp:txBody>
      <dsp:txXfrm>
        <a:off x="6025590" y="2467338"/>
        <a:ext cx="1540686" cy="1062392"/>
      </dsp:txXfrm>
    </dsp:sp>
    <dsp:sp modelId="{6D721E7A-2E17-45A6-8E34-7E319B3E231D}">
      <dsp:nvSpPr>
        <dsp:cNvPr id="0" name=""/>
        <dsp:cNvSpPr/>
      </dsp:nvSpPr>
      <dsp:spPr>
        <a:xfrm>
          <a:off x="5968117" y="1177338"/>
          <a:ext cx="1655632" cy="1177338"/>
        </a:xfrm>
        <a:prstGeom prst="round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FFFFFF"/>
              </a:solidFill>
              <a:latin typeface="+mj-lt"/>
              <a:ea typeface="+mn-ea"/>
              <a:cs typeface="+mn-cs"/>
            </a:rPr>
            <a:t>Atributos</a:t>
          </a:r>
          <a:endParaRPr lang="es-ES" sz="2800" b="1" kern="1200" dirty="0">
            <a:solidFill>
              <a:srgbClr val="FFFFFF"/>
            </a:solidFill>
            <a:latin typeface="+mj-lt"/>
            <a:ea typeface="+mn-ea"/>
            <a:cs typeface="+mn-cs"/>
          </a:endParaRPr>
        </a:p>
      </dsp:txBody>
      <dsp:txXfrm>
        <a:off x="6025590" y="1234811"/>
        <a:ext cx="1540686" cy="1062392"/>
      </dsp:txXfrm>
    </dsp:sp>
    <dsp:sp modelId="{81A6021E-15BF-4B85-9543-E14CB2651580}">
      <dsp:nvSpPr>
        <dsp:cNvPr id="0" name=""/>
        <dsp:cNvSpPr/>
      </dsp:nvSpPr>
      <dsp:spPr>
        <a:xfrm>
          <a:off x="3576648" y="2409865"/>
          <a:ext cx="1655632" cy="1177338"/>
        </a:xfrm>
        <a:prstGeom prst="roundRect">
          <a:avLst/>
        </a:prstGeom>
        <a:solidFill>
          <a:srgbClr val="00284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rgbClr val="FFFFFF"/>
              </a:solidFill>
              <a:latin typeface="+mj-lt"/>
              <a:ea typeface="+mn-ea"/>
              <a:cs typeface="+mn-cs"/>
            </a:rPr>
            <a:t>Relaciones</a:t>
          </a:r>
          <a:endParaRPr lang="es-ES" sz="2500" b="1" kern="1200" dirty="0">
            <a:solidFill>
              <a:srgbClr val="FFFFFF"/>
            </a:solidFill>
            <a:latin typeface="+mj-lt"/>
            <a:ea typeface="+mn-ea"/>
            <a:cs typeface="+mn-cs"/>
          </a:endParaRPr>
        </a:p>
      </dsp:txBody>
      <dsp:txXfrm>
        <a:off x="3634121" y="2467338"/>
        <a:ext cx="1540686" cy="1062392"/>
      </dsp:txXfrm>
    </dsp:sp>
    <dsp:sp modelId="{7A2C205B-CD18-48FC-AEDD-1C545D98A1D1}">
      <dsp:nvSpPr>
        <dsp:cNvPr id="0" name=""/>
        <dsp:cNvSpPr/>
      </dsp:nvSpPr>
      <dsp:spPr>
        <a:xfrm>
          <a:off x="3576648" y="1177338"/>
          <a:ext cx="1655632" cy="1177338"/>
        </a:xfrm>
        <a:prstGeom prst="round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w="9525" cap="flat" cmpd="sng" algn="ctr">
          <a:solidFill>
            <a:srgbClr val="333399">
              <a:shade val="95000"/>
              <a:satMod val="105000"/>
            </a:srgbClr>
          </a:solidFill>
          <a:prstDash val="solid"/>
          <a:miter lim="800000"/>
        </a:ln>
        <a:effectLst>
          <a:outerShdw blurRad="40000" dist="23000" dir="5400000" rotWithShape="0">
            <a:srgbClr val="000000">
              <a:alpha val="35000"/>
            </a:srgbClr>
          </a:outerShdw>
        </a:effectLst>
        <a:scene3d>
          <a:camera prst="orthographicFront"/>
          <a:lightRig rig="chilly"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FFFFFF"/>
              </a:solidFill>
              <a:latin typeface="+mj-lt"/>
              <a:ea typeface="+mn-ea"/>
              <a:cs typeface="+mn-cs"/>
            </a:rPr>
            <a:t>Elementos</a:t>
          </a:r>
          <a:endParaRPr lang="es-ES" sz="2800" b="1" kern="1200" dirty="0">
            <a:solidFill>
              <a:srgbClr val="FFFFFF"/>
            </a:solidFill>
            <a:latin typeface="+mj-lt"/>
            <a:ea typeface="+mn-ea"/>
            <a:cs typeface="+mn-cs"/>
          </a:endParaRPr>
        </a:p>
      </dsp:txBody>
      <dsp:txXfrm>
        <a:off x="3634121" y="1234811"/>
        <a:ext cx="1540686" cy="106239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D20A2-4F99-42C0-BCF1-5255060C2CB3}" type="datetimeFigureOut">
              <a:rPr lang="en-US" smtClean="0"/>
              <a:t>28-Oct-24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2F16-FEA4-42D5-9F3A-EDB9D9DD0B02}" type="slidenum">
              <a:rPr lang="en-US" smtClean="0"/>
              <a:t>‹#›</a:t>
            </a:fld>
            <a:endParaRPr lang="en-US"/>
          </a:p>
        </p:txBody>
      </p:sp>
    </p:spTree>
    <p:extLst>
      <p:ext uri="{BB962C8B-B14F-4D97-AF65-F5344CB8AC3E}">
        <p14:creationId xmlns:p14="http://schemas.microsoft.com/office/powerpoint/2010/main" val="27329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Buenas tardes continuamos la maestría de </a:t>
            </a:r>
            <a:r>
              <a:rPr lang="es-ES" dirty="0" err="1" smtClean="0"/>
              <a:t>Odontogeriatría</a:t>
            </a:r>
            <a:r>
              <a:rPr lang="es-ES" dirty="0" smtClean="0"/>
              <a:t> impartiendo el módulo gestión en</a:t>
            </a:r>
            <a:r>
              <a:rPr lang="es-ES" baseline="0" dirty="0" smtClean="0"/>
              <a:t> estomatología. Yo soy su profesora la Dra Maria…. Y como ven en la pantalla están mis dos cuentas de correo electrónico y mi móvil porque por esas vías no comunicaremos</a:t>
            </a:r>
            <a:endParaRPr lang="en-US" dirty="0" smtClean="0"/>
          </a:p>
          <a:p>
            <a:endParaRPr lang="es-ES" baseline="0" dirty="0" smtClean="0"/>
          </a:p>
          <a:p>
            <a:r>
              <a:rPr lang="es-ES" baseline="0" dirty="0" smtClean="0"/>
              <a:t>El módulo cuenta con un tiempo de 4 semanas  termina el 21 de mayo, estaremos en contacto todos los viernes a las 2 y 30 pm</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a:t>
            </a:fld>
            <a:endParaRPr lang="en-US"/>
          </a:p>
        </p:txBody>
      </p:sp>
    </p:spTree>
    <p:extLst>
      <p:ext uri="{BB962C8B-B14F-4D97-AF65-F5344CB8AC3E}">
        <p14:creationId xmlns:p14="http://schemas.microsoft.com/office/powerpoint/2010/main" val="94326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dirty="0" smtClean="0"/>
              <a:t>Otros indicadores como pueden observar el país cuenta con </a:t>
            </a:r>
            <a:r>
              <a:rPr lang="es-MX" altLang="en-US" dirty="0" smtClean="0">
                <a:latin typeface="Arial Narrow" panose="020B0606020202030204" pitchFamily="34" charset="0"/>
              </a:rPr>
              <a:t>479 623 </a:t>
            </a:r>
          </a:p>
          <a:p>
            <a:r>
              <a:rPr lang="es-MX" altLang="en-US" dirty="0" smtClean="0"/>
              <a:t>trabajadores de la salud de los cuales la mayor parte son mujeres.</a:t>
            </a:r>
          </a:p>
          <a:p>
            <a:r>
              <a:rPr lang="es-MX" altLang="en-US" dirty="0" smtClean="0"/>
              <a:t>Hay una proporción de 116 habitantes por médicos, 566 por estomatólogo y 119 por enfermera.</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11</a:t>
            </a:fld>
            <a:endParaRPr lang="en-US"/>
          </a:p>
        </p:txBody>
      </p:sp>
    </p:spTree>
    <p:extLst>
      <p:ext uri="{BB962C8B-B14F-4D97-AF65-F5344CB8AC3E}">
        <p14:creationId xmlns:p14="http://schemas.microsoft.com/office/powerpoint/2010/main" val="11006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Comenzaremos</a:t>
            </a:r>
            <a:r>
              <a:rPr lang="es-ES" baseline="0" dirty="0" smtClean="0"/>
              <a:t> el contenido de dirección que también se le </a:t>
            </a:r>
            <a:r>
              <a:rPr lang="es-ES" baseline="0" dirty="0" smtClean="0"/>
              <a:t>denomina administración </a:t>
            </a:r>
            <a:r>
              <a:rPr lang="es-ES" baseline="0" dirty="0" smtClean="0"/>
              <a:t>gestión y verá que puse en signo de </a:t>
            </a:r>
            <a:r>
              <a:rPr lang="es-ES" baseline="0" dirty="0" smtClean="0"/>
              <a:t>interrogación </a:t>
            </a:r>
            <a:r>
              <a:rPr lang="es-ES" baseline="0" dirty="0" smtClean="0"/>
              <a:t>la gerencia pues bien </a:t>
            </a:r>
            <a:r>
              <a:rPr lang="es-ES" baseline="0" dirty="0" smtClean="0"/>
              <a:t>y también </a:t>
            </a:r>
            <a:r>
              <a:rPr lang="es-ES" baseline="0" dirty="0" smtClean="0"/>
              <a:t>indistintamente se le llama así pero la gerencia es un puesto de trabajo y el que </a:t>
            </a:r>
            <a:r>
              <a:rPr lang="es-ES" baseline="0" dirty="0" smtClean="0"/>
              <a:t>lo ocupa el gerente</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12</a:t>
            </a:fld>
            <a:endParaRPr lang="en-US"/>
          </a:p>
        </p:txBody>
      </p:sp>
    </p:spTree>
    <p:extLst>
      <p:ext uri="{BB962C8B-B14F-4D97-AF65-F5344CB8AC3E}">
        <p14:creationId xmlns:p14="http://schemas.microsoft.com/office/powerpoint/2010/main" val="201716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Y de</a:t>
            </a:r>
            <a:r>
              <a:rPr lang="es-ES" baseline="0" dirty="0" smtClean="0"/>
              <a:t> qué otras formas se conoce el </a:t>
            </a:r>
            <a:r>
              <a:rPr lang="es-ES" baseline="0" dirty="0" smtClean="0"/>
              <a:t>concepto </a:t>
            </a:r>
            <a:r>
              <a:rPr lang="es-ES" baseline="0" dirty="0" smtClean="0"/>
              <a:t>de administrar </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13</a:t>
            </a:fld>
            <a:endParaRPr lang="en-US"/>
          </a:p>
        </p:txBody>
      </p:sp>
    </p:spTree>
    <p:extLst>
      <p:ext uri="{BB962C8B-B14F-4D97-AF65-F5344CB8AC3E}">
        <p14:creationId xmlns:p14="http://schemas.microsoft.com/office/powerpoint/2010/main" val="214129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observan en la pantalla se comienza con la planeación luego sigue la organización que conforman</a:t>
            </a:r>
            <a:r>
              <a:rPr lang="es-ES" baseline="0" dirty="0" smtClean="0"/>
              <a:t> la etapa de </a:t>
            </a:r>
            <a:r>
              <a:rPr lang="es-ES" baseline="0" dirty="0" smtClean="0"/>
              <a:t>planeación </a:t>
            </a:r>
            <a:r>
              <a:rPr lang="es-ES" baseline="0" dirty="0" smtClean="0"/>
              <a:t>y luego la dirección y el </a:t>
            </a:r>
            <a:r>
              <a:rPr lang="es-ES" baseline="0" dirty="0" smtClean="0"/>
              <a:t>control </a:t>
            </a:r>
            <a:r>
              <a:rPr lang="es-ES" baseline="0" dirty="0" smtClean="0"/>
              <a:t>que conforman la etapa de ejecución y es un ciclo pues de los resultados del control se comienza de </a:t>
            </a:r>
            <a:r>
              <a:rPr lang="es-ES" baseline="0" dirty="0" smtClean="0"/>
              <a:t>nuevo </a:t>
            </a:r>
            <a:r>
              <a:rPr lang="es-ES" baseline="0" dirty="0" smtClean="0"/>
              <a:t>a ajustarse los </a:t>
            </a:r>
            <a:r>
              <a:rPr lang="es-ES" baseline="0" dirty="0" smtClean="0"/>
              <a:t>procesos</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15</a:t>
            </a:fld>
            <a:endParaRPr lang="en-US"/>
          </a:p>
        </p:txBody>
      </p:sp>
    </p:spTree>
    <p:extLst>
      <p:ext uri="{BB962C8B-B14F-4D97-AF65-F5344CB8AC3E}">
        <p14:creationId xmlns:p14="http://schemas.microsoft.com/office/powerpoint/2010/main" val="247237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información es poder y hoy en día más aun</a:t>
            </a:r>
          </a:p>
          <a:p>
            <a:r>
              <a:rPr lang="es-ES" dirty="0" smtClean="0"/>
              <a:t>No se puede dirigir a ninguna instancia</a:t>
            </a:r>
            <a:r>
              <a:rPr lang="es-ES" baseline="0" dirty="0" smtClean="0"/>
              <a:t> sin estar bien informados pero también la comunicación  y la política de comunicación de una organización marca la diferencia </a:t>
            </a:r>
          </a:p>
          <a:p>
            <a:r>
              <a:rPr lang="es-ES" baseline="0" dirty="0" smtClean="0"/>
              <a:t>La comunicación puede </a:t>
            </a:r>
            <a:r>
              <a:rPr lang="es-ES" sz="1200" b="0" i="0" kern="1200" dirty="0" smtClean="0">
                <a:solidFill>
                  <a:schemeClr val="tx1"/>
                </a:solidFill>
                <a:effectLst/>
                <a:latin typeface="+mn-lt"/>
                <a:ea typeface="+mn-ea"/>
                <a:cs typeface="+mn-cs"/>
              </a:rPr>
              <a:t>Descendente: De la dirección a los niveles </a:t>
            </a:r>
            <a:r>
              <a:rPr lang="es-ES" sz="1200" b="0" i="0" kern="1200" dirty="0" err="1" smtClean="0">
                <a:solidFill>
                  <a:schemeClr val="tx1"/>
                </a:solidFill>
                <a:effectLst/>
                <a:latin typeface="+mn-lt"/>
                <a:ea typeface="+mn-ea"/>
                <a:cs typeface="+mn-cs"/>
              </a:rPr>
              <a:t>inferiores.Ascendente</a:t>
            </a:r>
            <a:r>
              <a:rPr lang="es-ES" sz="1200" b="0" i="0" kern="1200" dirty="0" smtClean="0">
                <a:solidFill>
                  <a:schemeClr val="tx1"/>
                </a:solidFill>
                <a:effectLst/>
                <a:latin typeface="+mn-lt"/>
                <a:ea typeface="+mn-ea"/>
                <a:cs typeface="+mn-cs"/>
              </a:rPr>
              <a:t>: Desde los niveles inferiores hacia la </a:t>
            </a:r>
            <a:r>
              <a:rPr lang="es-ES" sz="1200" b="0" i="0" kern="1200" dirty="0" err="1" smtClean="0">
                <a:solidFill>
                  <a:schemeClr val="tx1"/>
                </a:solidFill>
                <a:effectLst/>
                <a:latin typeface="+mn-lt"/>
                <a:ea typeface="+mn-ea"/>
                <a:cs typeface="+mn-cs"/>
              </a:rPr>
              <a:t>dirección.Horizontal</a:t>
            </a:r>
            <a:r>
              <a:rPr lang="es-ES" sz="1200" b="0" i="0" kern="1200" dirty="0" smtClean="0">
                <a:solidFill>
                  <a:schemeClr val="tx1"/>
                </a:solidFill>
                <a:effectLst/>
                <a:latin typeface="+mn-lt"/>
                <a:ea typeface="+mn-ea"/>
                <a:cs typeface="+mn-cs"/>
              </a:rPr>
              <a:t>: Entre los miembros del mismo </a:t>
            </a:r>
            <a:r>
              <a:rPr lang="es-ES" baseline="0" dirty="0" smtClean="0"/>
              <a:t>además está la comunicación informal la que te dicen los rumores y otros tipos que aunque no siempre son fidedignas hay que atenderlas. Cuando se toma una decisión hay que comunicarla de manera aclara y precisa, hasta en las relaciones familiares y sociales la comunicación es muy importante</a:t>
            </a:r>
          </a:p>
          <a:p>
            <a:r>
              <a:rPr lang="es-ES" baseline="0" dirty="0" smtClean="0"/>
              <a:t>La autoridad es otra de las categorías de la </a:t>
            </a:r>
            <a:r>
              <a:rPr lang="es-ES" baseline="0" dirty="0" err="1" smtClean="0"/>
              <a:t>dirección</a:t>
            </a:r>
            <a:r>
              <a:rPr lang="es-ES" sz="1200" b="0" i="0" kern="1200" dirty="0" err="1" smtClean="0">
                <a:solidFill>
                  <a:schemeClr val="tx1"/>
                </a:solidFill>
                <a:effectLst/>
                <a:latin typeface="+mn-lt"/>
                <a:ea typeface="+mn-ea"/>
                <a:cs typeface="+mn-cs"/>
              </a:rPr>
              <a:t>utoridad</a:t>
            </a:r>
            <a:r>
              <a:rPr lang="es-ES" sz="1200" b="0" i="0" kern="1200" dirty="0" smtClean="0">
                <a:solidFill>
                  <a:schemeClr val="tx1"/>
                </a:solidFill>
                <a:effectLst/>
                <a:latin typeface="+mn-lt"/>
                <a:ea typeface="+mn-ea"/>
                <a:cs typeface="+mn-cs"/>
              </a:rPr>
              <a:t>: ES Derecho </a:t>
            </a:r>
            <a:r>
              <a:rPr lang="es-ES" sz="1200" b="0" i="0" kern="1200" dirty="0" err="1" smtClean="0">
                <a:solidFill>
                  <a:schemeClr val="tx1"/>
                </a:solidFill>
                <a:effectLst/>
                <a:latin typeface="+mn-lt"/>
                <a:ea typeface="+mn-ea"/>
                <a:cs typeface="+mn-cs"/>
              </a:rPr>
              <a:t>ó</a:t>
            </a:r>
            <a:r>
              <a:rPr lang="es-ES" sz="1200" b="0" i="0" kern="1200" dirty="0" smtClean="0">
                <a:solidFill>
                  <a:schemeClr val="tx1"/>
                </a:solidFill>
                <a:effectLst/>
                <a:latin typeface="+mn-lt"/>
                <a:ea typeface="+mn-ea"/>
                <a:cs typeface="+mn-cs"/>
              </a:rPr>
              <a:t> capacidad de mandar, de hacerse obedecer y tomar decisiones que afectan a otros. Responsabilidad: Obligación de la persona de llevar a cabo las tareas que le han sido asignadas. Delegación de autoridad: </a:t>
            </a:r>
            <a:r>
              <a:rPr lang="es-ES" baseline="0" dirty="0" smtClean="0"/>
              <a:t>está la autoridad formal y las formas de ejercerla, la autoridad formal la da el cargo que se ocupa, pero está la autoridad profesional que la da los conocimientos la experticia en determinada esfera que hace que se reconozca esa calidad de la persona y está también la autoridad moral cuando las tres coinciden en un dirigente estamos en presencia de un líder.</a:t>
            </a:r>
          </a:p>
          <a:p>
            <a:r>
              <a:rPr lang="es-ES" baseline="0" dirty="0" smtClean="0"/>
              <a:t>La toma de decisión es un procesos un dirigente se caracteriza por tomar decisiones se dice que la peor decisión es la que no se toma</a:t>
            </a:r>
          </a:p>
          <a:p>
            <a:r>
              <a:rPr lang="es-ES" baseline="0" dirty="0" smtClean="0"/>
              <a:t>La toma de decisiones es un proceso que empieza con la identificación de un problema se valoran varias alternativas y se toma la </a:t>
            </a:r>
            <a:r>
              <a:rPr lang="es-ES" baseline="0" dirty="0" err="1" smtClean="0"/>
              <a:t>decsisón</a:t>
            </a:r>
            <a:r>
              <a:rPr lang="es-ES" baseline="0" dirty="0" smtClean="0"/>
              <a:t> y luego se </a:t>
            </a:r>
            <a:r>
              <a:rPr lang="es-ES" baseline="0" dirty="0" err="1" smtClean="0"/>
              <a:t>evalua</a:t>
            </a:r>
            <a:endParaRPr lang="es-ES" baseline="0" dirty="0" smtClean="0"/>
          </a:p>
          <a:p>
            <a:r>
              <a:rPr lang="es-ES" baseline="0" dirty="0" smtClean="0"/>
              <a:t>Y la delegación de funciones es también una </a:t>
            </a:r>
            <a:r>
              <a:rPr lang="es-ES" baseline="0" dirty="0" err="1" smtClean="0"/>
              <a:t>catego´ria</a:t>
            </a:r>
            <a:r>
              <a:rPr lang="es-ES" baseline="0" dirty="0" smtClean="0"/>
              <a:t> que caracteriza a un dirigente pues el que abarca </a:t>
            </a:r>
            <a:r>
              <a:rPr lang="es-ES" baseline="0" dirty="0" err="1" smtClean="0"/>
              <a:t>todoas</a:t>
            </a:r>
            <a:r>
              <a:rPr lang="es-ES" baseline="0" dirty="0" smtClean="0"/>
              <a:t> las funciones comente errores hay que confiar en los subordinados </a:t>
            </a:r>
            <a:r>
              <a:rPr lang="es-ES" baseline="0" dirty="0" err="1" smtClean="0"/>
              <a:t>hayq</a:t>
            </a:r>
            <a:r>
              <a:rPr lang="es-ES" baseline="0" dirty="0" smtClean="0"/>
              <a:t> </a:t>
            </a:r>
            <a:r>
              <a:rPr lang="es-ES" baseline="0" dirty="0" err="1" smtClean="0"/>
              <a:t>eu</a:t>
            </a:r>
            <a:r>
              <a:rPr lang="es-ES" baseline="0" dirty="0" smtClean="0"/>
              <a:t> </a:t>
            </a:r>
            <a:r>
              <a:rPr lang="es-ES" baseline="0" dirty="0" err="1" smtClean="0"/>
              <a:t>tambiñne</a:t>
            </a:r>
            <a:r>
              <a:rPr lang="es-ES" baseline="0" dirty="0" smtClean="0"/>
              <a:t> delegar </a:t>
            </a:r>
            <a:r>
              <a:rPr lang="es-ES" baseline="0" dirty="0" err="1" smtClean="0"/>
              <a:t>autoirdad</a:t>
            </a:r>
            <a:r>
              <a:rPr lang="es-ES" baseline="0" dirty="0" smtClean="0"/>
              <a:t> lo que no se delega jamás es la responsabilidad. Debe haber un equilibrio no se pude delegar todo pero o se puede centralizar todo tampoco </a:t>
            </a:r>
          </a:p>
        </p:txBody>
      </p:sp>
      <p:sp>
        <p:nvSpPr>
          <p:cNvPr id="4" name="Slide Number Placeholder 3"/>
          <p:cNvSpPr>
            <a:spLocks noGrp="1"/>
          </p:cNvSpPr>
          <p:nvPr>
            <p:ph type="sldNum" sz="quarter" idx="10"/>
          </p:nvPr>
        </p:nvSpPr>
        <p:spPr/>
        <p:txBody>
          <a:bodyPr/>
          <a:lstStyle/>
          <a:p>
            <a:fld id="{F7C82048-54E4-4189-8945-049D6C18BC97}" type="slidenum">
              <a:rPr lang="en-US" smtClean="0"/>
              <a:t>17</a:t>
            </a:fld>
            <a:endParaRPr lang="en-US"/>
          </a:p>
        </p:txBody>
      </p:sp>
    </p:spTree>
    <p:extLst>
      <p:ext uri="{BB962C8B-B14F-4D97-AF65-F5344CB8AC3E}">
        <p14:creationId xmlns:p14="http://schemas.microsoft.com/office/powerpoint/2010/main" val="340203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 relación a la función del control </a:t>
            </a:r>
            <a:r>
              <a:rPr lang="es-ES" dirty="0" err="1" smtClean="0"/>
              <a:t>yqué</a:t>
            </a:r>
            <a:r>
              <a:rPr lang="es-ES" dirty="0" smtClean="0"/>
              <a:t> se controla?</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18</a:t>
            </a:fld>
            <a:endParaRPr lang="en-US"/>
          </a:p>
        </p:txBody>
      </p:sp>
    </p:spTree>
    <p:extLst>
      <p:ext uri="{BB962C8B-B14F-4D97-AF65-F5344CB8AC3E}">
        <p14:creationId xmlns:p14="http://schemas.microsoft.com/office/powerpoint/2010/main" val="186755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1" kern="1200" dirty="0" smtClean="0">
                <a:solidFill>
                  <a:schemeClr val="tx1"/>
                </a:solidFill>
                <a:effectLst/>
                <a:latin typeface="+mn-lt"/>
                <a:ea typeface="+mn-ea"/>
                <a:cs typeface="+mn-cs"/>
              </a:rPr>
              <a:t>La observación consiste en mirar un proceso o procedimiento siendo desempeñado por otros,</a:t>
            </a:r>
            <a:r>
              <a:rPr lang="es-ES" sz="1200" b="1" i="0" kern="1200" dirty="0" smtClean="0">
                <a:solidFill>
                  <a:schemeClr val="tx1"/>
                </a:solidFill>
                <a:effectLst/>
                <a:latin typeface="+mn-lt"/>
                <a:ea typeface="+mn-ea"/>
                <a:cs typeface="+mn-cs"/>
              </a:rPr>
              <a:t> es la técnica por medio de la cual, el que</a:t>
            </a:r>
            <a:r>
              <a:rPr lang="es-ES" sz="1200" b="1" i="0" kern="1200" baseline="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observa  se cerciora personalmente de hechos y circunstancias relacionados con la forma como se realizan las operaciones en una organización, </a:t>
            </a:r>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inspección</a:t>
            </a:r>
            <a:r>
              <a:rPr lang="es-ES" sz="1200" b="0" i="0" kern="1200" dirty="0" smtClean="0">
                <a:solidFill>
                  <a:schemeClr val="tx1"/>
                </a:solidFill>
                <a:effectLst/>
                <a:latin typeface="+mn-lt"/>
                <a:ea typeface="+mn-ea"/>
                <a:cs typeface="+mn-cs"/>
              </a:rPr>
              <a:t> implica realizar la  comprobación de un producto, proceso, servicio o instalación —o su diseño— para evaluar su conformidad con unos requisitos en un momento determinado.</a:t>
            </a:r>
            <a:r>
              <a:rPr lang="es-ES" sz="1200" b="1" i="0" kern="120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comprueba </a:t>
            </a:r>
            <a:r>
              <a:rPr lang="es-ES" sz="1200" b="1" i="0" kern="1200" dirty="0" smtClean="0">
                <a:solidFill>
                  <a:schemeClr val="tx1"/>
                </a:solidFill>
                <a:effectLst/>
                <a:latin typeface="+mn-lt"/>
                <a:ea typeface="+mn-ea"/>
                <a:cs typeface="+mn-cs"/>
              </a:rPr>
              <a:t>además el </a:t>
            </a:r>
            <a:r>
              <a:rPr lang="es-ES" sz="1200" b="1" i="0" kern="1200" dirty="0" smtClean="0">
                <a:solidFill>
                  <a:schemeClr val="tx1"/>
                </a:solidFill>
                <a:effectLst/>
                <a:latin typeface="+mn-lt"/>
                <a:ea typeface="+mn-ea"/>
                <a:cs typeface="+mn-cs"/>
              </a:rPr>
              <a:t>cumplimiento de </a:t>
            </a:r>
            <a:r>
              <a:rPr lang="es-ES" sz="1200" b="1" i="0" kern="1200" dirty="0" smtClean="0">
                <a:solidFill>
                  <a:schemeClr val="tx1"/>
                </a:solidFill>
                <a:effectLst/>
                <a:latin typeface="+mn-lt"/>
                <a:ea typeface="+mn-ea"/>
                <a:cs typeface="+mn-cs"/>
              </a:rPr>
              <a:t>normas </a:t>
            </a:r>
            <a:r>
              <a:rPr lang="es-ES" sz="1200" b="1" i="0" kern="1200" dirty="0" smtClean="0">
                <a:solidFill>
                  <a:schemeClr val="tx1"/>
                </a:solidFill>
                <a:effectLst/>
                <a:latin typeface="+mn-lt"/>
                <a:ea typeface="+mn-ea"/>
                <a:cs typeface="+mn-cs"/>
              </a:rPr>
              <a:t>reglamentos</a:t>
            </a:r>
            <a:endParaRPr lang="es-ES" dirty="0" smtClean="0"/>
          </a:p>
          <a:p>
            <a:r>
              <a:rPr lang="es-ES" sz="1200" b="0" i="0" kern="1200" dirty="0" smtClean="0">
                <a:solidFill>
                  <a:schemeClr val="tx1"/>
                </a:solidFill>
                <a:effectLst/>
                <a:latin typeface="+mn-lt"/>
                <a:ea typeface="+mn-ea"/>
                <a:cs typeface="+mn-cs"/>
              </a:rPr>
              <a:t>La finalidad de una auditoría es diagnosticar; identificar qué actividades se desarrollan según lo esperado, cuales no y aquellas que son susceptibles de mejora, verifica si se cumple normativas legales por lo que si no se </a:t>
            </a:r>
            <a:r>
              <a:rPr lang="es-ES" sz="1200" b="0" i="0" kern="1200" dirty="0" smtClean="0">
                <a:solidFill>
                  <a:schemeClr val="tx1"/>
                </a:solidFill>
                <a:effectLst/>
                <a:latin typeface="+mn-lt"/>
                <a:ea typeface="+mn-ea"/>
                <a:cs typeface="+mn-cs"/>
              </a:rPr>
              <a:t>cumplen puede </a:t>
            </a:r>
            <a:r>
              <a:rPr lang="es-ES" sz="1200" b="0" i="0" kern="1200" dirty="0" smtClean="0">
                <a:solidFill>
                  <a:schemeClr val="tx1"/>
                </a:solidFill>
                <a:effectLst/>
                <a:latin typeface="+mn-lt"/>
                <a:ea typeface="+mn-ea"/>
                <a:cs typeface="+mn-cs"/>
              </a:rPr>
              <a:t>llevar a </a:t>
            </a:r>
            <a:r>
              <a:rPr lang="es-ES" sz="1200" b="0" i="0" kern="1200" dirty="0" smtClean="0">
                <a:solidFill>
                  <a:schemeClr val="tx1"/>
                </a:solidFill>
                <a:effectLst/>
                <a:latin typeface="+mn-lt"/>
                <a:ea typeface="+mn-ea"/>
                <a:cs typeface="+mn-cs"/>
              </a:rPr>
              <a:t>sanciones </a:t>
            </a:r>
            <a:r>
              <a:rPr lang="es-ES" sz="1200" b="0" i="0" kern="1200" dirty="0" smtClean="0">
                <a:solidFill>
                  <a:schemeClr val="tx1"/>
                </a:solidFill>
                <a:effectLst/>
                <a:latin typeface="+mn-lt"/>
                <a:ea typeface="+mn-ea"/>
                <a:cs typeface="+mn-cs"/>
              </a:rPr>
              <a:t>penales</a:t>
            </a:r>
          </a:p>
          <a:p>
            <a:endParaRPr lang="es-ES" sz="1200" b="0" i="0" kern="1200" baseline="0" dirty="0" smtClean="0">
              <a:solidFill>
                <a:schemeClr val="tx1"/>
              </a:solidFill>
              <a:effectLst/>
              <a:latin typeface="+mn-lt"/>
              <a:ea typeface="+mn-ea"/>
              <a:cs typeface="+mn-cs"/>
            </a:endParaRPr>
          </a:p>
          <a:p>
            <a:endParaRPr lang="es-ES" baseline="0" dirty="0" smtClean="0"/>
          </a:p>
          <a:p>
            <a:r>
              <a:rPr lang="es-ES" baseline="0" dirty="0" smtClean="0"/>
              <a:t>EL MONITORIEO QUE ES UN CONTROL CONTINUO SE APLICA EN AQUELLOS CASOS EN QUE SE HA IMPLEMENTADO UNA NUEV TECNOLOGÍA </a:t>
            </a:r>
            <a:r>
              <a:rPr lang="es-ES" baseline="0" dirty="0" smtClean="0"/>
              <a:t>PROCEDIEMIETOS</a:t>
            </a:r>
            <a:r>
              <a:rPr lang="es-ES" baseline="0" dirty="0" smtClean="0"/>
              <a:t>, LA SUPERCICIÓN QUE ES SINÓNIMO DE AUDA Y ENSEÑANZA SE HACE TAMBIEN EN EUIPO Y DEJA RECOMENDACIONES  Y LA VERIFICACIÓN QUE ES UN CONTRO  DE L CONTROL</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19</a:t>
            </a:fld>
            <a:endParaRPr lang="en-US"/>
          </a:p>
        </p:txBody>
      </p:sp>
    </p:spTree>
    <p:extLst>
      <p:ext uri="{BB962C8B-B14F-4D97-AF65-F5344CB8AC3E}">
        <p14:creationId xmlns:p14="http://schemas.microsoft.com/office/powerpoint/2010/main" val="243763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Dirección por Objetivos</a:t>
            </a:r>
            <a:r>
              <a:rPr lang="es-ES" sz="1200" b="0" i="0" kern="1200" dirty="0" smtClean="0">
                <a:solidFill>
                  <a:schemeClr val="tx1"/>
                </a:solidFill>
                <a:effectLst/>
                <a:latin typeface="+mn-lt"/>
                <a:ea typeface="+mn-ea"/>
                <a:cs typeface="+mn-cs"/>
              </a:rPr>
              <a:t> o DPO es una herramienta para evaluar el desempeño, que integra los </a:t>
            </a:r>
            <a:r>
              <a:rPr lang="es-ES" sz="1200" b="1" i="0" kern="1200" dirty="0" smtClean="0">
                <a:solidFill>
                  <a:schemeClr val="tx1"/>
                </a:solidFill>
                <a:effectLst/>
                <a:latin typeface="+mn-lt"/>
                <a:ea typeface="+mn-ea"/>
                <a:cs typeface="+mn-cs"/>
              </a:rPr>
              <a:t>objetivos</a:t>
            </a:r>
            <a:r>
              <a:rPr lang="es-ES" sz="1200" b="0" i="0" kern="1200" dirty="0" smtClean="0">
                <a:solidFill>
                  <a:schemeClr val="tx1"/>
                </a:solidFill>
                <a:effectLst/>
                <a:latin typeface="+mn-lt"/>
                <a:ea typeface="+mn-ea"/>
                <a:cs typeface="+mn-cs"/>
              </a:rPr>
              <a:t> individuales y organizacionales, formando también parte de la Planificación Estratégica de la organización.</a:t>
            </a:r>
            <a:endParaRPr lang="es-ES" dirty="0" smtClean="0"/>
          </a:p>
          <a:p>
            <a:endParaRPr lang="es-ES" dirty="0" smtClean="0"/>
          </a:p>
          <a:p>
            <a:r>
              <a:rPr lang="es-ES" dirty="0" smtClean="0"/>
              <a:t>SE FIJAN LOS </a:t>
            </a:r>
            <a:r>
              <a:rPr lang="es-ES" dirty="0" smtClean="0"/>
              <a:t>OBJETIVOS </a:t>
            </a:r>
            <a:r>
              <a:rPr lang="es-ES" dirty="0" smtClean="0"/>
              <a:t>Y SE COMUNICAN A TODOS LOS </a:t>
            </a:r>
            <a:r>
              <a:rPr lang="es-ES" dirty="0" smtClean="0"/>
              <a:t>IMPLICADOS DE LOS NIVELES SUPERIORES </a:t>
            </a:r>
            <a:r>
              <a:rPr lang="es-ES" dirty="0" smtClean="0"/>
              <a:t>A LOS INFERIORES, ESTOS </a:t>
            </a:r>
            <a:r>
              <a:rPr lang="es-ES" dirty="0" smtClean="0"/>
              <a:t>DE</a:t>
            </a:r>
            <a:r>
              <a:rPr lang="es-ES" baseline="0" dirty="0" smtClean="0"/>
              <a:t> </a:t>
            </a:r>
            <a:r>
              <a:rPr lang="es-ES" baseline="0" dirty="0" smtClean="0"/>
              <a:t>ADECUAN A CADA ESTRUCTURA CADA </a:t>
            </a:r>
            <a:r>
              <a:rPr lang="es-ES" baseline="0" dirty="0" smtClean="0"/>
              <a:t>OBJETIVO  </a:t>
            </a:r>
            <a:r>
              <a:rPr lang="es-ES" baseline="0" dirty="0" smtClean="0"/>
              <a:t>DEBE TENER CRITERIOS DE MEDIDAS E INDICADORES</a:t>
            </a:r>
          </a:p>
          <a:p>
            <a:pPr lvl="0"/>
            <a:r>
              <a:rPr lang="es-ES" baseline="0" dirty="0" smtClean="0"/>
              <a:t>LA DIRECCIÓN POR </a:t>
            </a:r>
            <a:r>
              <a:rPr lang="es-ES" baseline="0" dirty="0" smtClean="0"/>
              <a:t>OBJETIVOS </a:t>
            </a:r>
            <a:r>
              <a:rPr lang="es-ES" baseline="0" dirty="0" smtClean="0"/>
              <a:t>FOMENTA EL </a:t>
            </a:r>
            <a:r>
              <a:rPr lang="es-ES" baseline="0" dirty="0" smtClean="0"/>
              <a:t>COMPROMISO </a:t>
            </a:r>
            <a:r>
              <a:rPr lang="es-ES" baseline="0" dirty="0" smtClean="0"/>
              <a:t>DE TODOS EN EL CUMPLINIETNO DE LOS PLANES Y SE </a:t>
            </a:r>
            <a:r>
              <a:rPr lang="es-ES" sz="1200" kern="1200" dirty="0" smtClean="0">
                <a:solidFill>
                  <a:schemeClr val="tx1"/>
                </a:solidFill>
                <a:effectLst/>
                <a:latin typeface="+mn-lt"/>
                <a:ea typeface="+mn-ea"/>
                <a:cs typeface="+mn-cs"/>
              </a:rPr>
              <a:t>ORIENTA A LOS RESULTADOS </a:t>
            </a:r>
            <a:endParaRPr lang="en-US" sz="1200" kern="1200" dirty="0" smtClean="0">
              <a:solidFill>
                <a:schemeClr val="tx1"/>
              </a:solidFill>
              <a:effectLst/>
              <a:latin typeface="+mn-lt"/>
              <a:ea typeface="+mn-ea"/>
              <a:cs typeface="+mn-cs"/>
            </a:endParaRPr>
          </a:p>
          <a:p>
            <a:r>
              <a:rPr lang="es-ES" baseline="0" dirty="0" smtClean="0"/>
              <a:t>ESTOS OBEJTIVOS SE ALINEAN A LA ESTRATEGIA DE LA </a:t>
            </a:r>
            <a:r>
              <a:rPr lang="es-ES" baseline="0" dirty="0" smtClean="0"/>
              <a:t>ORGAZACIÓN </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20</a:t>
            </a:fld>
            <a:endParaRPr lang="en-US"/>
          </a:p>
        </p:txBody>
      </p:sp>
    </p:spTree>
    <p:extLst>
      <p:ext uri="{BB962C8B-B14F-4D97-AF65-F5344CB8AC3E}">
        <p14:creationId xmlns:p14="http://schemas.microsoft.com/office/powerpoint/2010/main" val="344921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21</a:t>
            </a:fld>
            <a:endParaRPr lang="en-US"/>
          </a:p>
        </p:txBody>
      </p:sp>
    </p:spTree>
    <p:extLst>
      <p:ext uri="{BB962C8B-B14F-4D97-AF65-F5344CB8AC3E}">
        <p14:creationId xmlns:p14="http://schemas.microsoft.com/office/powerpoint/2010/main" val="235411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estas hermosas imágenes de obras</a:t>
            </a:r>
            <a:r>
              <a:rPr lang="es-ES" baseline="0" dirty="0" smtClean="0"/>
              <a:t> famosas de pintores cubanos nos sirven de fondo para informar sobre la evaluación del módulo, t</a:t>
            </a:r>
          </a:p>
          <a:p>
            <a:pPr marL="228600" indent="-228600">
              <a:buAutoNum type="arabicPeriod"/>
            </a:pPr>
            <a:r>
              <a:rPr lang="es-ES" baseline="0" dirty="0" smtClean="0"/>
              <a:t>las tareas que se orienten se realizarán por equipos  y será subirla en el aula virtual en un tiempo determinado , los jefes de los equipos serán los responsables de subirla tareas que tiene una guía en el aula virtual y tendrán que matricular </a:t>
            </a:r>
          </a:p>
        </p:txBody>
      </p:sp>
      <p:sp>
        <p:nvSpPr>
          <p:cNvPr id="4" name="Slide Number Placeholder 3"/>
          <p:cNvSpPr>
            <a:spLocks noGrp="1"/>
          </p:cNvSpPr>
          <p:nvPr>
            <p:ph type="sldNum" sz="quarter" idx="10"/>
          </p:nvPr>
        </p:nvSpPr>
        <p:spPr/>
        <p:txBody>
          <a:bodyPr/>
          <a:lstStyle/>
          <a:p>
            <a:fld id="{F7C82048-54E4-4189-8945-049D6C18BC97}" type="slidenum">
              <a:rPr lang="en-US" smtClean="0"/>
              <a:t>22</a:t>
            </a:fld>
            <a:endParaRPr lang="en-US"/>
          </a:p>
        </p:txBody>
      </p:sp>
    </p:spTree>
    <p:extLst>
      <p:ext uri="{BB962C8B-B14F-4D97-AF65-F5344CB8AC3E}">
        <p14:creationId xmlns:p14="http://schemas.microsoft.com/office/powerpoint/2010/main" val="40805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primer tema lo recibirán hoy a través de esta conferencia y el segundo el viernes</a:t>
            </a:r>
            <a:r>
              <a:rPr lang="es-ES" baseline="0" dirty="0" smtClean="0"/>
              <a:t> próximo</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3</a:t>
            </a:fld>
            <a:endParaRPr lang="en-US"/>
          </a:p>
        </p:txBody>
      </p:sp>
    </p:spTree>
    <p:extLst>
      <p:ext uri="{BB962C8B-B14F-4D97-AF65-F5344CB8AC3E}">
        <p14:creationId xmlns:p14="http://schemas.microsoft.com/office/powerpoint/2010/main" val="185801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23</a:t>
            </a:fld>
            <a:endParaRPr lang="en-US"/>
          </a:p>
        </p:txBody>
      </p:sp>
    </p:spTree>
    <p:extLst>
      <p:ext uri="{BB962C8B-B14F-4D97-AF65-F5344CB8AC3E}">
        <p14:creationId xmlns:p14="http://schemas.microsoft.com/office/powerpoint/2010/main" val="253822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teoría de sistema </a:t>
            </a:r>
            <a:r>
              <a:rPr lang="es-ES" dirty="0" err="1" smtClean="0"/>
              <a:t>surigó</a:t>
            </a:r>
            <a:r>
              <a:rPr lang="es-ES" dirty="0" smtClean="0"/>
              <a:t> con los trabajos del biólogo alemán </a:t>
            </a:r>
            <a:r>
              <a:rPr lang="es-ES" dirty="0" err="1" smtClean="0"/>
              <a:t>lwuiding</a:t>
            </a:r>
            <a:r>
              <a:rPr lang="es-ES" baseline="0" dirty="0" smtClean="0"/>
              <a:t> von </a:t>
            </a:r>
            <a:r>
              <a:rPr lang="es-ES" baseline="0" dirty="0" err="1" smtClean="0"/>
              <a:t>Berttalanfy</a:t>
            </a:r>
            <a:r>
              <a:rPr lang="es-ES" baseline="0" dirty="0" smtClean="0"/>
              <a:t> de 1950 – 1968</a:t>
            </a:r>
          </a:p>
          <a:p>
            <a:r>
              <a:rPr lang="es-ES" baseline="0" dirty="0" err="1" smtClean="0"/>
              <a:t>Tod</a:t>
            </a:r>
            <a:r>
              <a:rPr lang="es-ES" baseline="0" dirty="0" smtClean="0"/>
              <a:t> en la vida está </a:t>
            </a:r>
            <a:r>
              <a:rPr lang="es-ES" baseline="0" dirty="0" err="1" smtClean="0"/>
              <a:t>concetado</a:t>
            </a:r>
            <a:r>
              <a:rPr lang="es-ES" baseline="0" dirty="0" smtClean="0"/>
              <a:t> </a:t>
            </a:r>
            <a:r>
              <a:rPr lang="es-ES" baseline="0" dirty="0" err="1" smtClean="0"/>
              <a:t>sitemicamente</a:t>
            </a:r>
            <a:r>
              <a:rPr lang="es-ES" baseline="0" dirty="0" smtClean="0"/>
              <a:t> desde los procesos primarios de la vida hasta los más desarrollados en la vida natural y social</a:t>
            </a:r>
          </a:p>
          <a:p>
            <a:r>
              <a:rPr lang="es-ES" baseline="0" dirty="0" smtClean="0"/>
              <a:t>Desconocer la teoría de </a:t>
            </a:r>
            <a:r>
              <a:rPr lang="es-ES" baseline="0" dirty="0" err="1" smtClean="0"/>
              <a:t>sitemas</a:t>
            </a:r>
            <a:r>
              <a:rPr lang="es-ES" baseline="0" dirty="0" smtClean="0"/>
              <a:t> nos lleva a </a:t>
            </a:r>
            <a:r>
              <a:rPr lang="es-ES" baseline="0" dirty="0" err="1" smtClean="0"/>
              <a:t>comenter</a:t>
            </a:r>
            <a:r>
              <a:rPr lang="es-ES" baseline="0" dirty="0" smtClean="0"/>
              <a:t> errores a violar leyes y </a:t>
            </a:r>
            <a:r>
              <a:rPr lang="es-ES" baseline="0" dirty="0" err="1" smtClean="0"/>
              <a:t>principos</a:t>
            </a:r>
            <a:endParaRPr lang="es-ES" baseline="0" dirty="0" smtClean="0"/>
          </a:p>
          <a:p>
            <a:r>
              <a:rPr lang="es-ES" baseline="0" dirty="0" smtClean="0"/>
              <a:t>El enfoque de sistema revolucionó los enfoques </a:t>
            </a:r>
            <a:r>
              <a:rPr lang="es-ES" baseline="0" dirty="0" err="1" smtClean="0"/>
              <a:t>administeativos</a:t>
            </a:r>
            <a:r>
              <a:rPr lang="es-ES" baseline="0" dirty="0" smtClean="0"/>
              <a:t> </a:t>
            </a:r>
            <a:r>
              <a:rPr lang="es-ES" baseline="0" dirty="0" err="1" smtClean="0"/>
              <a:t>exostentes</a:t>
            </a:r>
            <a:r>
              <a:rPr lang="es-ES" baseline="0" dirty="0" smtClean="0"/>
              <a:t>  el que </a:t>
            </a:r>
            <a:r>
              <a:rPr lang="es-ES" baseline="0" dirty="0" err="1" smtClean="0"/>
              <a:t>conibe</a:t>
            </a:r>
            <a:r>
              <a:rPr lang="es-ES" baseline="0" dirty="0" smtClean="0"/>
              <a:t> las empresas las organizaciones como </a:t>
            </a:r>
            <a:r>
              <a:rPr lang="es-ES" baseline="0" dirty="0" err="1" smtClean="0"/>
              <a:t>sitemas</a:t>
            </a:r>
            <a:r>
              <a:rPr lang="es-ES" baseline="0" dirty="0" smtClean="0"/>
              <a:t> sociales </a:t>
            </a:r>
            <a:r>
              <a:rPr lang="es-ES" baseline="0" dirty="0" err="1" smtClean="0"/>
              <a:t>inmeros</a:t>
            </a:r>
            <a:r>
              <a:rPr lang="es-ES" baseline="0" dirty="0" smtClean="0"/>
              <a:t> en otros sistemas que se interconectan</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4</a:t>
            </a:fld>
            <a:endParaRPr lang="en-US"/>
          </a:p>
        </p:txBody>
      </p:sp>
    </p:spTree>
    <p:extLst>
      <p:ext uri="{BB962C8B-B14F-4D97-AF65-F5344CB8AC3E}">
        <p14:creationId xmlns:p14="http://schemas.microsoft.com/office/powerpoint/2010/main" val="280929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b="1" dirty="0" smtClean="0"/>
              <a:t>Elementos. </a:t>
            </a:r>
            <a:r>
              <a:rPr lang="es-ES" altLang="en-US" dirty="0" smtClean="0"/>
              <a:t> Las partes que lo integran, que pueden ser personas, objetos, dinero, instrumentos, amenazas, oportunidades, piezas, materiales, equipos, medicamentos, </a:t>
            </a:r>
            <a:r>
              <a:rPr lang="es-ES" altLang="en-US" dirty="0" err="1" smtClean="0"/>
              <a:t>etc</a:t>
            </a:r>
            <a:endParaRPr lang="es-ES" altLang="en-US" dirty="0" smtClean="0"/>
          </a:p>
          <a:p>
            <a:r>
              <a:rPr lang="es-ES" altLang="en-US" b="1" dirty="0" smtClean="0"/>
              <a:t>Relaciones.</a:t>
            </a:r>
            <a:r>
              <a:rPr lang="es-ES" altLang="en-US" dirty="0" smtClean="0"/>
              <a:t> Los vínculos entre sus elementos y entre grupos de elementos, que pueden ser humanos, informativos, químicos, físicos, biológicos, mecánicos, eléctricos, etc.</a:t>
            </a:r>
          </a:p>
          <a:p>
            <a:r>
              <a:rPr lang="es-ES" altLang="en-US" b="1" dirty="0" smtClean="0"/>
              <a:t>Atributos</a:t>
            </a:r>
            <a:r>
              <a:rPr lang="es-ES" altLang="en-US" dirty="0" smtClean="0"/>
              <a:t> Las propiedades que caracterizan tanto a sus elementos como a sus relaciones  que pueden ser estatura, estado de salud, calidad, nivel de conocimientos, voltaje, equilibrio, etc.</a:t>
            </a:r>
          </a:p>
          <a:p>
            <a:r>
              <a:rPr lang="es-ES" altLang="en-US" b="1" dirty="0" smtClean="0"/>
              <a:t>Medio ambiente</a:t>
            </a:r>
            <a:r>
              <a:rPr lang="es-ES" altLang="en-US" dirty="0" smtClean="0"/>
              <a:t> Lo que se relaciona con el objeto pero no forma parte de el, que puede estar representado por disposiciones legales, niveles jerárquicos superiores, abastecedores, clientes, instituciones afines, etc.</a:t>
            </a:r>
          </a:p>
          <a:p>
            <a:r>
              <a:rPr lang="es-ES" altLang="en-US" b="1" dirty="0" smtClean="0"/>
              <a:t>Efecto </a:t>
            </a:r>
            <a:r>
              <a:rPr lang="es-ES" altLang="en-US" b="1" dirty="0" err="1" smtClean="0"/>
              <a:t>sinergético</a:t>
            </a:r>
            <a:r>
              <a:rPr lang="es-ES" altLang="en-US" dirty="0" smtClean="0"/>
              <a:t> Propiedades del sistema que no poseen sus elementos y relaciones por separado, tales como la capacidad de dar la hora en un reloj, la de un equipo de especialistas y técnicos para intervenir exitosamente a un paciente, o la de una plataforma espacial para mantenerse funcionando durante 50 años. </a:t>
            </a:r>
          </a:p>
          <a:p>
            <a:r>
              <a:rPr lang="es-ES" altLang="en-US" b="1" dirty="0" smtClean="0"/>
              <a:t>Relatividad.</a:t>
            </a:r>
            <a:r>
              <a:rPr lang="es-ES" altLang="en-US" dirty="0" smtClean="0"/>
              <a:t> La definición de sus componentes y del propio conjunto está en dependencia de lo que se desee estudiar o hacer. Una persona, su aparato cardiovascular o una de sus células, cualquiera de ellos, puede estudiarse como un sistema, como un elemento, como parte de uno mayor (subsistema) e incluso como formado por varios sistemas (</a:t>
            </a:r>
            <a:r>
              <a:rPr lang="es-ES" altLang="en-US" dirty="0" err="1" smtClean="0"/>
              <a:t>macrosistema</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5</a:t>
            </a:fld>
            <a:endParaRPr lang="en-US"/>
          </a:p>
        </p:txBody>
      </p:sp>
    </p:spTree>
    <p:extLst>
      <p:ext uri="{BB962C8B-B14F-4D97-AF65-F5344CB8AC3E}">
        <p14:creationId xmlns:p14="http://schemas.microsoft.com/office/powerpoint/2010/main" val="22873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dirty="0" smtClean="0"/>
              <a:t>conjunto de elementos o componentes que</a:t>
            </a:r>
          </a:p>
          <a:p>
            <a:r>
              <a:rPr lang="es-ES" altLang="en-US" dirty="0" smtClean="0"/>
              <a:t>se interrelacionan con la finalidad de alcanzar un objetivo, y de</a:t>
            </a:r>
          </a:p>
          <a:p>
            <a:r>
              <a:rPr lang="es-ES" altLang="en-US" dirty="0" smtClean="0"/>
              <a:t>su interacción se generan nuevas cualidades que no poseen</a:t>
            </a:r>
          </a:p>
          <a:p>
            <a:r>
              <a:rPr lang="es-ES" altLang="en-US" dirty="0" smtClean="0"/>
              <a:t>por separado</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6</a:t>
            </a:fld>
            <a:endParaRPr lang="en-US"/>
          </a:p>
        </p:txBody>
      </p:sp>
    </p:spTree>
    <p:extLst>
      <p:ext uri="{BB962C8B-B14F-4D97-AF65-F5344CB8AC3E}">
        <p14:creationId xmlns:p14="http://schemas.microsoft.com/office/powerpoint/2010/main" val="300497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n-US" b="1" dirty="0" smtClean="0"/>
              <a:t>El sistema de salud cubano tiene como características fundamentales  su cobertura universal, la accesibilidad geográfica, jurídica y económica, no hace distinción de sexo ,raza, credo político o religioso, orientación sexual, </a:t>
            </a:r>
            <a:r>
              <a:rPr lang="es-ES" altLang="en-US" b="1" dirty="0" err="1" smtClean="0"/>
              <a:t>etc</a:t>
            </a:r>
            <a:r>
              <a:rPr lang="es-ES" altLang="en-US" b="1" dirty="0" smtClean="0"/>
              <a:t>  y es gratuito que ya de por sí lo hace accesible. Una de las grandes fortalezas que lo caracteriza  es </a:t>
            </a:r>
            <a:r>
              <a:rPr lang="es-MX" altLang="en-US" b="1" dirty="0" smtClean="0"/>
              <a:t>su concepción humanista</a:t>
            </a:r>
            <a:r>
              <a:rPr lang="es-ES_tradnl" altLang="en-US" b="1" dirty="0" smtClean="0"/>
              <a:t> y carácter internacionalista y de cooperación internacional.</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7</a:t>
            </a:fld>
            <a:endParaRPr lang="en-US"/>
          </a:p>
        </p:txBody>
      </p:sp>
    </p:spTree>
    <p:extLst>
      <p:ext uri="{BB962C8B-B14F-4D97-AF65-F5344CB8AC3E}">
        <p14:creationId xmlns:p14="http://schemas.microsoft.com/office/powerpoint/2010/main" val="187827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 estas bellas imágenes de nuestra flora pasamos a presentar un grupo de indicadores básico de salud de nuestro país que muestran cómo hay que tener en cuenta el</a:t>
            </a:r>
            <a:r>
              <a:rPr lang="es-ES" baseline="0" dirty="0" smtClean="0"/>
              <a:t> envejecimiento poblacional para implementar políticas que permitan una mayor calidad de vida en este grupo de población que va siendo muy importante en este país y que no solo hay que tomarlo en cuenta por ser un grupo vulnerable si no porque también hay muchas personas mayores que hacen aportes importantes a la </a:t>
            </a:r>
            <a:r>
              <a:rPr lang="es-ES" baseline="0" dirty="0" err="1" smtClean="0"/>
              <a:t>econoíal</a:t>
            </a:r>
            <a:r>
              <a:rPr lang="es-ES" baseline="0" dirty="0" smtClean="0"/>
              <a:t> la ciencia y a la sociedad</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8</a:t>
            </a:fld>
            <a:endParaRPr lang="en-US"/>
          </a:p>
        </p:txBody>
      </p:sp>
    </p:spTree>
    <p:extLst>
      <p:ext uri="{BB962C8B-B14F-4D97-AF65-F5344CB8AC3E}">
        <p14:creationId xmlns:p14="http://schemas.microsoft.com/office/powerpoint/2010/main" val="45601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altLang="en-US" dirty="0" smtClean="0"/>
              <a:t>En cuanto a la estructura por edad y sexo de la población como se puede observar Cuba exhibe una pirámide característica de países en vías de desarrollo El país atraviesa por una avanzada transición demográfica que se caracteriza por una muy baja fecundidad (1.7 hijos por mujer), una baja mortalidad (9,7 y el aumento consecuente de la esperanza de vida al nacer, que llegó a 79 años. En conjunto estos fenómenos demográficos han dado lugar a un descenso del ritmo de crecimiento de la población y un envejecimiento poblacional. El 20,8de la población tiene 60 años y más y menos 17% tiene menos de 15 años. De hecho, Cuba es uno de los siete países latinoamericanos que se encuentran en franco envejecimiento poblacional (poblaciones con una proporción de personas de 65 años y más superior a 8.4%, de ahí la prioridad del MINSAP a este grupo poblacional, existe un programa priorizado desde los años 90 dirigido al Adulto mayor.</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9</a:t>
            </a:fld>
            <a:endParaRPr lang="en-US"/>
          </a:p>
        </p:txBody>
      </p:sp>
    </p:spTree>
    <p:extLst>
      <p:ext uri="{BB962C8B-B14F-4D97-AF65-F5344CB8AC3E}">
        <p14:creationId xmlns:p14="http://schemas.microsoft.com/office/powerpoint/2010/main" val="309665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dirty="0" smtClean="0"/>
              <a:t>Presentamos ahora algunos indicadores básicos de salud de </a:t>
            </a:r>
            <a:r>
              <a:rPr lang="es-MX" altLang="en-US" dirty="0" smtClean="0"/>
              <a:t>202</a:t>
            </a:r>
            <a:endParaRPr lang="es-MX" altLang="en-US" dirty="0" smtClean="0"/>
          </a:p>
          <a:p>
            <a:r>
              <a:rPr lang="es-MX" altLang="en-US" dirty="0" smtClean="0"/>
              <a:t>9,7 defunciones por cada 1000 habitantes Mortalidad materna 37,4 por 100 000 nacidos vivos</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10</a:t>
            </a:fld>
            <a:endParaRPr lang="en-US"/>
          </a:p>
        </p:txBody>
      </p:sp>
    </p:spTree>
    <p:extLst>
      <p:ext uri="{BB962C8B-B14F-4D97-AF65-F5344CB8AC3E}">
        <p14:creationId xmlns:p14="http://schemas.microsoft.com/office/powerpoint/2010/main" val="105857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25898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237842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6399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666196" y="2349780"/>
            <a:ext cx="3825983"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508223" y="2350169"/>
            <a:ext cx="6874639" cy="3128210"/>
          </a:xfrm>
        </p:spPr>
        <p:txBody>
          <a:bodyPr anchor="ctr">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409575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3618063"/>
            <a:ext cx="2342351" cy="1449009"/>
          </a:xfrm>
          <a:prstGeom prst="rect">
            <a:avLst/>
          </a:prstGeom>
        </p:spPr>
      </p:pic>
      <p:sp>
        <p:nvSpPr>
          <p:cNvPr id="3" name="Title 1"/>
          <p:cNvSpPr>
            <a:spLocks noGrp="1"/>
          </p:cNvSpPr>
          <p:nvPr>
            <p:ph type="ctrTitle" hasCustomPrompt="1"/>
          </p:nvPr>
        </p:nvSpPr>
        <p:spPr>
          <a:xfrm>
            <a:off x="2318157" y="3497181"/>
            <a:ext cx="9144000" cy="939589"/>
          </a:xfrm>
        </p:spPr>
        <p:txBody>
          <a:bodyPr anchor="b">
            <a:normAutofit/>
          </a:bodyPr>
          <a:lstStyle>
            <a:lvl1pPr algn="l">
              <a:defRPr sz="5334">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2366313" y="4343267"/>
            <a:ext cx="9144000" cy="397175"/>
          </a:xfrm>
        </p:spPr>
        <p:txBody>
          <a:bodyPr>
            <a:normAutofit/>
          </a:bodyPr>
          <a:lstStyle>
            <a:lvl1pPr marL="0" indent="0" algn="l">
              <a:buNone/>
              <a:defRPr sz="1600" baseline="0">
                <a:solidFill>
                  <a:schemeClr val="tx1"/>
                </a:solidFill>
                <a:latin typeface="+mn-lt"/>
              </a:defRPr>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233022" y="4193985"/>
            <a:ext cx="1916807"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18528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338696" y="1848153"/>
            <a:ext cx="5428814" cy="4121906"/>
          </a:xfrm>
        </p:spPr>
        <p:txBody>
          <a:bodyPr>
            <a:normAutofit/>
          </a:bodyPr>
          <a:lstStyle>
            <a:lvl1pPr>
              <a:defRPr sz="1333"/>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5909648" y="1828798"/>
            <a:ext cx="5574899" cy="504242"/>
          </a:xfrm>
        </p:spPr>
        <p:txBody>
          <a:bodyPr anchor="b">
            <a:normAutofit/>
          </a:bodyPr>
          <a:lstStyle>
            <a:lvl1pPr algn="l">
              <a:defRPr sz="24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5913547" y="2355803"/>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5914996" y="3719093"/>
            <a:ext cx="5574899" cy="504242"/>
          </a:xfrm>
        </p:spPr>
        <p:txBody>
          <a:bodyPr anchor="b">
            <a:normAutofit/>
          </a:bodyPr>
          <a:lstStyle>
            <a:lvl1pPr algn="l">
              <a:defRPr sz="24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5918895" y="4246098"/>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32791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666195" y="1924665"/>
            <a:ext cx="1068628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663521" y="2419296"/>
            <a:ext cx="10719340" cy="1382685"/>
          </a:xfrm>
        </p:spPr>
        <p:txBody>
          <a:bodyPr>
            <a:normAutofit/>
          </a:bodyPr>
          <a:lstStyle>
            <a:lvl1pPr>
              <a:defRPr sz="16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663522" y="3999445"/>
            <a:ext cx="10688954"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660848" y="4494075"/>
            <a:ext cx="10719340" cy="1382685"/>
          </a:xfrm>
        </p:spPr>
        <p:txBody>
          <a:bodyPr>
            <a:normAutofit/>
          </a:bodyPr>
          <a:lstStyle>
            <a:lvl1pPr>
              <a:defRPr sz="16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1404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21761" y="2252134"/>
            <a:ext cx="11532601" cy="1507303"/>
          </a:xfrm>
        </p:spPr>
        <p:txBody>
          <a:bodyPr anchor="b">
            <a:normAutofit/>
          </a:bodyPr>
          <a:lstStyle>
            <a:lvl1pPr algn="ctr">
              <a:defRPr sz="40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313294" y="3784466"/>
            <a:ext cx="11558003" cy="787534"/>
          </a:xfrm>
        </p:spPr>
        <p:txBody>
          <a:bodyPr>
            <a:normAutofit/>
          </a:bodyPr>
          <a:lstStyle>
            <a:lvl1pPr marL="0" indent="0" algn="ctr">
              <a:buNone/>
              <a:defRPr sz="1600" baseline="0">
                <a:solidFill>
                  <a:schemeClr val="tx1"/>
                </a:solidFill>
                <a:latin typeface="+mn-lt"/>
              </a:defRPr>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en-US" dirty="0" smtClean="0"/>
              <a:t>Master Subtitle</a:t>
            </a:r>
            <a:endParaRPr lang="en-US" dirty="0"/>
          </a:p>
        </p:txBody>
      </p:sp>
      <p:sp>
        <p:nvSpPr>
          <p:cNvPr id="7" name="テキスト プレースホルダー 11"/>
          <p:cNvSpPr>
            <a:spLocks noGrp="1"/>
          </p:cNvSpPr>
          <p:nvPr>
            <p:ph type="body" sz="quarter" idx="15" hasCustomPrompt="1"/>
          </p:nvPr>
        </p:nvSpPr>
        <p:spPr>
          <a:xfrm>
            <a:off x="256697" y="4908884"/>
            <a:ext cx="11623513" cy="1764632"/>
          </a:xfrm>
        </p:spPr>
        <p:txBody>
          <a:bodyPr anchor="b">
            <a:normAutofit/>
          </a:bodyPr>
          <a:lstStyle>
            <a:lvl1pPr algn="ctr">
              <a:defRPr sz="1333"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528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7439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A549FE-9F17-4615-BEE8-3079BF1889C2}" type="datetimeFigureOut">
              <a:rPr lang="en-US" smtClean="0"/>
              <a:t>28-Oct-24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8421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549FE-9F17-4615-BEE8-3079BF1889C2}"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03166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549FE-9F17-4615-BEE8-3079BF1889C2}" type="datetimeFigureOut">
              <a:rPr lang="en-US" smtClean="0"/>
              <a:t>28-Oct-24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21070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549FE-9F17-4615-BEE8-3079BF1889C2}" type="datetimeFigureOut">
              <a:rPr lang="en-US" smtClean="0"/>
              <a:t>28-Oct-24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99701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549FE-9F17-4615-BEE8-3079BF1889C2}" type="datetimeFigureOut">
              <a:rPr lang="en-US" smtClean="0"/>
              <a:t>28-Oct-24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7385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A549FE-9F17-4615-BEE8-3079BF1889C2}"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42411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A549FE-9F17-4615-BEE8-3079BF1889C2}" type="datetimeFigureOut">
              <a:rPr lang="en-US" smtClean="0"/>
              <a:t>28-Oct-24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39662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549FE-9F17-4615-BEE8-3079BF1889C2}" type="datetimeFigureOut">
              <a:rPr lang="en-US" smtClean="0"/>
              <a:t>28-Oct-24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6DB04-89D0-4B1A-8088-4D61421C2004}" type="slidenum">
              <a:rPr lang="en-US" smtClean="0"/>
              <a:t>‹#›</a:t>
            </a:fld>
            <a:endParaRPr lang="en-US"/>
          </a:p>
        </p:txBody>
      </p:sp>
    </p:spTree>
    <p:extLst>
      <p:ext uri="{BB962C8B-B14F-4D97-AF65-F5344CB8AC3E}">
        <p14:creationId xmlns:p14="http://schemas.microsoft.com/office/powerpoint/2010/main" val="369951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solidFill>
                  <a:srgbClr val="FFFFFF"/>
                </a:solidFill>
              </a:rPr>
              <a:t>GESTIÓN EN ESTOMATOLOGÍA</a:t>
            </a:r>
            <a:endParaRPr lang="en-US" dirty="0">
              <a:solidFill>
                <a:srgbClr val="FFFFFF"/>
              </a:solidFill>
            </a:endParaRPr>
          </a:p>
        </p:txBody>
      </p:sp>
      <p:sp>
        <p:nvSpPr>
          <p:cNvPr id="3" name="サブタイトル 2"/>
          <p:cNvSpPr>
            <a:spLocks noGrp="1"/>
          </p:cNvSpPr>
          <p:nvPr>
            <p:ph type="subTitle" idx="1"/>
          </p:nvPr>
        </p:nvSpPr>
        <p:spPr>
          <a:xfrm>
            <a:off x="1408282" y="4599946"/>
            <a:ext cx="9143207" cy="337815"/>
          </a:xfrm>
        </p:spPr>
        <p:txBody>
          <a:bodyPr>
            <a:noAutofit/>
          </a:bodyPr>
          <a:lstStyle/>
          <a:p>
            <a:r>
              <a:rPr lang="en-US" dirty="0" smtClean="0">
                <a:solidFill>
                  <a:srgbClr val="FFFFFF"/>
                </a:solidFill>
              </a:rPr>
              <a:t>Dr. </a:t>
            </a:r>
            <a:r>
              <a:rPr lang="en-US" dirty="0">
                <a:solidFill>
                  <a:srgbClr val="FFFFFF"/>
                </a:solidFill>
              </a:rPr>
              <a:t>C. María de la Caridad Barciela. Prof titular y </a:t>
            </a:r>
            <a:r>
              <a:rPr lang="en-US" dirty="0" err="1">
                <a:solidFill>
                  <a:srgbClr val="FFFFFF"/>
                </a:solidFill>
              </a:rPr>
              <a:t>consultante</a:t>
            </a:r>
            <a:endParaRPr lang="en-US" dirty="0">
              <a:solidFill>
                <a:srgbClr val="FFFFFF"/>
              </a:solidFill>
            </a:endParaRPr>
          </a:p>
        </p:txBody>
      </p:sp>
    </p:spTree>
    <p:extLst>
      <p:ext uri="{BB962C8B-B14F-4D97-AF65-F5344CB8AC3E}">
        <p14:creationId xmlns:p14="http://schemas.microsoft.com/office/powerpoint/2010/main" val="702972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3600" b="1" dirty="0">
                <a:ln w="1905"/>
                <a:solidFill>
                  <a:srgbClr val="FFFFFF"/>
                </a:solidFill>
                <a:effectLst>
                  <a:innerShdw blurRad="69850" dist="43180" dir="5400000">
                    <a:srgbClr val="000000">
                      <a:alpha val="65000"/>
                    </a:srgbClr>
                  </a:innerShdw>
                </a:effectLst>
              </a:rPr>
              <a:t>INDICADORES BÁSICOS. CUBA  </a:t>
            </a:r>
            <a:r>
              <a:rPr lang="es-ES" sz="3600" b="1" dirty="0" smtClean="0">
                <a:ln w="1905"/>
                <a:solidFill>
                  <a:srgbClr val="FFFFFF"/>
                </a:solidFill>
                <a:effectLst>
                  <a:innerShdw blurRad="69850" dist="43180" dir="5400000">
                    <a:srgbClr val="000000">
                      <a:alpha val="65000"/>
                    </a:srgbClr>
                  </a:innerShdw>
                </a:effectLst>
              </a:rPr>
              <a:t>2024</a:t>
            </a:r>
            <a:endParaRPr lang="es-ES" sz="3600" b="1" dirty="0">
              <a:ln w="1905"/>
              <a:solidFill>
                <a:srgbClr val="FFFFFF"/>
              </a:solidFill>
              <a:effectLst>
                <a:innerShdw blurRad="69850" dist="43180" dir="5400000">
                  <a:srgbClr val="000000">
                    <a:alpha val="65000"/>
                  </a:srgbClr>
                </a:innerShdw>
              </a:effectLst>
            </a:endParaRPr>
          </a:p>
        </p:txBody>
      </p:sp>
      <p:graphicFrame>
        <p:nvGraphicFramePr>
          <p:cNvPr id="19" name="6 Tabla"/>
          <p:cNvGraphicFramePr>
            <a:graphicFrameLocks noGrp="1"/>
          </p:cNvGraphicFramePr>
          <p:nvPr>
            <p:extLst>
              <p:ext uri="{D42A27DB-BD31-4B8C-83A1-F6EECF244321}">
                <p14:modId xmlns:p14="http://schemas.microsoft.com/office/powerpoint/2010/main" val="429644350"/>
              </p:ext>
            </p:extLst>
          </p:nvPr>
        </p:nvGraphicFramePr>
        <p:xfrm>
          <a:off x="1492898" y="1644504"/>
          <a:ext cx="8826759" cy="4591835"/>
        </p:xfrm>
        <a:graphic>
          <a:graphicData uri="http://schemas.openxmlformats.org/drawingml/2006/table">
            <a:tbl>
              <a:tblPr firstRow="1" bandRow="1">
                <a:tableStyleId>{21E4AEA4-8DFA-4A89-87EB-49C32662AFE0}</a:tableStyleId>
              </a:tblPr>
              <a:tblGrid>
                <a:gridCol w="6885327">
                  <a:extLst>
                    <a:ext uri="{9D8B030D-6E8A-4147-A177-3AD203B41FA5}">
                      <a16:colId xmlns:a16="http://schemas.microsoft.com/office/drawing/2014/main" val="20000"/>
                    </a:ext>
                  </a:extLst>
                </a:gridCol>
                <a:gridCol w="1941432">
                  <a:extLst>
                    <a:ext uri="{9D8B030D-6E8A-4147-A177-3AD203B41FA5}">
                      <a16:colId xmlns:a16="http://schemas.microsoft.com/office/drawing/2014/main" val="20001"/>
                    </a:ext>
                  </a:extLst>
                </a:gridCol>
              </a:tblGrid>
              <a:tr h="607937">
                <a:tc>
                  <a:txBody>
                    <a:bodyPr/>
                    <a:lstStyle/>
                    <a:p>
                      <a:r>
                        <a:rPr lang="es-MX" sz="2000" b="1" dirty="0" smtClean="0">
                          <a:solidFill>
                            <a:srgbClr val="FFFFFF"/>
                          </a:solidFill>
                          <a:latin typeface="+mj-lt"/>
                        </a:rPr>
                        <a:t>Población total</a:t>
                      </a:r>
                      <a:endParaRPr lang="es-MX" sz="2000" b="1" dirty="0">
                        <a:solidFill>
                          <a:srgbClr val="FFFFFF"/>
                        </a:solidFill>
                        <a:latin typeface="+mj-lt"/>
                      </a:endParaRPr>
                    </a:p>
                  </a:txBody>
                  <a:tcPr marL="60966" marR="60966" marT="30480" marB="30480" anchor="ct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2000" b="1" dirty="0" smtClean="0">
                          <a:solidFill>
                            <a:srgbClr val="FFFFFF"/>
                          </a:solidFill>
                          <a:latin typeface="+mj-lt"/>
                        </a:rPr>
                        <a:t> </a:t>
                      </a:r>
                      <a:r>
                        <a:rPr lang="es-MX" altLang="en-US" sz="2400" b="1" dirty="0" smtClean="0">
                          <a:solidFill>
                            <a:srgbClr val="FFFFFF"/>
                          </a:solidFill>
                          <a:latin typeface="+mj-lt"/>
                        </a:rPr>
                        <a:t>11 201 549 </a:t>
                      </a:r>
                    </a:p>
                    <a:p>
                      <a:pPr algn="ctr"/>
                      <a:endParaRPr lang="es-MX" sz="2000" b="1" dirty="0">
                        <a:solidFill>
                          <a:srgbClr val="FFFFFF"/>
                        </a:solidFill>
                        <a:latin typeface="+mj-lt"/>
                      </a:endParaRPr>
                    </a:p>
                  </a:txBody>
                  <a:tcPr marL="60966" marR="60966" marT="30480" marB="30480" anchor="ctr">
                    <a:solidFill>
                      <a:schemeClr val="accent5">
                        <a:lumMod val="75000"/>
                      </a:schemeClr>
                    </a:solidFill>
                  </a:tcPr>
                </a:tc>
                <a:extLst>
                  <a:ext uri="{0D108BD9-81ED-4DB2-BD59-A6C34878D82A}">
                    <a16:rowId xmlns:a16="http://schemas.microsoft.com/office/drawing/2014/main" val="10000"/>
                  </a:ext>
                </a:extLst>
              </a:tr>
              <a:tr h="437174">
                <a:tc>
                  <a:txBody>
                    <a:bodyPr/>
                    <a:lstStyle/>
                    <a:p>
                      <a:r>
                        <a:rPr lang="es-MX" sz="2000" b="1" dirty="0" smtClean="0">
                          <a:latin typeface="+mj-lt"/>
                        </a:rPr>
                        <a:t>Esperanza de vida al nacer</a:t>
                      </a:r>
                      <a:endParaRPr lang="es-MX" sz="2000" b="1" dirty="0">
                        <a:latin typeface="+mj-lt"/>
                      </a:endParaRPr>
                    </a:p>
                  </a:txBody>
                  <a:tcPr marL="60966" marR="60966" marT="30480" marB="30480">
                    <a:solidFill>
                      <a:srgbClr val="FFC000"/>
                    </a:solidFill>
                  </a:tcPr>
                </a:tc>
                <a:tc>
                  <a:txBody>
                    <a:bodyPr/>
                    <a:lstStyle/>
                    <a:p>
                      <a:pPr algn="ctr"/>
                      <a:r>
                        <a:rPr lang="es-MX" sz="2000" b="1" dirty="0" smtClean="0">
                          <a:latin typeface="+mj-lt"/>
                        </a:rPr>
                        <a:t>79 años</a:t>
                      </a:r>
                      <a:endParaRPr lang="es-MX" sz="2000" b="1" dirty="0">
                        <a:latin typeface="+mj-lt"/>
                      </a:endParaRPr>
                    </a:p>
                  </a:txBody>
                  <a:tcPr marL="60966" marR="60966" marT="30480" marB="30480">
                    <a:solidFill>
                      <a:srgbClr val="FFC000"/>
                    </a:solidFill>
                  </a:tcPr>
                </a:tc>
                <a:extLst>
                  <a:ext uri="{0D108BD9-81ED-4DB2-BD59-A6C34878D82A}">
                    <a16:rowId xmlns:a16="http://schemas.microsoft.com/office/drawing/2014/main" val="10001"/>
                  </a:ext>
                </a:extLst>
              </a:tr>
              <a:tr h="437174">
                <a:tc>
                  <a:txBody>
                    <a:bodyPr/>
                    <a:lstStyle/>
                    <a:p>
                      <a:r>
                        <a:rPr lang="es-MX" sz="2000" b="1" dirty="0" smtClean="0">
                          <a:latin typeface="+mj-lt"/>
                        </a:rPr>
                        <a:t>Esperanza</a:t>
                      </a:r>
                      <a:r>
                        <a:rPr lang="es-MX" sz="2000" b="1" baseline="0" dirty="0" smtClean="0">
                          <a:latin typeface="+mj-lt"/>
                        </a:rPr>
                        <a:t> de vida a los 60 años</a:t>
                      </a:r>
                      <a:endParaRPr lang="es-MX" sz="2000" b="1" dirty="0">
                        <a:latin typeface="+mj-lt"/>
                      </a:endParaRPr>
                    </a:p>
                  </a:txBody>
                  <a:tcPr marL="60966" marR="60966" marT="30480" marB="30480">
                    <a:solidFill>
                      <a:srgbClr val="FFC000"/>
                    </a:solidFill>
                  </a:tcPr>
                </a:tc>
                <a:tc>
                  <a:txBody>
                    <a:bodyPr/>
                    <a:lstStyle/>
                    <a:p>
                      <a:pPr algn="ctr"/>
                      <a:r>
                        <a:rPr lang="es-MX" sz="2000" b="1" dirty="0" smtClean="0">
                          <a:latin typeface="+mj-lt"/>
                        </a:rPr>
                        <a:t>20 años</a:t>
                      </a:r>
                      <a:endParaRPr lang="es-MX" sz="2000" b="1" dirty="0">
                        <a:latin typeface="+mj-lt"/>
                      </a:endParaRPr>
                    </a:p>
                  </a:txBody>
                  <a:tcPr marL="60966" marR="60966" marT="30480" marB="30480">
                    <a:solidFill>
                      <a:srgbClr val="FFC000"/>
                    </a:solidFill>
                  </a:tcPr>
                </a:tc>
                <a:extLst>
                  <a:ext uri="{0D108BD9-81ED-4DB2-BD59-A6C34878D82A}">
                    <a16:rowId xmlns:a16="http://schemas.microsoft.com/office/drawing/2014/main" val="10002"/>
                  </a:ext>
                </a:extLst>
              </a:tr>
              <a:tr h="437174">
                <a:tc>
                  <a:txBody>
                    <a:bodyPr/>
                    <a:lstStyle/>
                    <a:p>
                      <a:r>
                        <a:rPr lang="es-MX" sz="2000" b="1" dirty="0" smtClean="0">
                          <a:latin typeface="+mj-lt"/>
                        </a:rPr>
                        <a:t>Tasa de mortalidad general</a:t>
                      </a:r>
                      <a:endParaRPr lang="es-MX" sz="2000" b="1" dirty="0">
                        <a:latin typeface="+mj-lt"/>
                      </a:endParaRPr>
                    </a:p>
                  </a:txBody>
                  <a:tcPr marL="60966" marR="60966" marT="30480" marB="30480"/>
                </a:tc>
                <a:tc>
                  <a:txBody>
                    <a:bodyPr/>
                    <a:lstStyle/>
                    <a:p>
                      <a:pPr algn="ctr"/>
                      <a:r>
                        <a:rPr lang="es-MX" sz="2000" b="1" dirty="0" smtClean="0">
                          <a:latin typeface="+mj-lt"/>
                        </a:rPr>
                        <a:t> 9,7 </a:t>
                      </a:r>
                      <a:endParaRPr lang="es-MX" sz="2000" b="1" dirty="0">
                        <a:latin typeface="+mj-lt"/>
                      </a:endParaRPr>
                    </a:p>
                  </a:txBody>
                  <a:tcPr marL="60966" marR="60966" marT="30480" marB="30480"/>
                </a:tc>
                <a:extLst>
                  <a:ext uri="{0D108BD9-81ED-4DB2-BD59-A6C34878D82A}">
                    <a16:rowId xmlns:a16="http://schemas.microsoft.com/office/drawing/2014/main" val="10003"/>
                  </a:ext>
                </a:extLst>
              </a:tr>
              <a:tr h="437174">
                <a:tc>
                  <a:txBody>
                    <a:bodyPr/>
                    <a:lstStyle/>
                    <a:p>
                      <a:r>
                        <a:rPr lang="es-MX" sz="2000" b="1" dirty="0" smtClean="0">
                          <a:latin typeface="+mj-lt"/>
                        </a:rPr>
                        <a:t>Tasa de mortalidad infantil</a:t>
                      </a:r>
                      <a:endParaRPr lang="es-MX" sz="2000" b="1" dirty="0">
                        <a:latin typeface="+mj-lt"/>
                      </a:endParaRPr>
                    </a:p>
                  </a:txBody>
                  <a:tcPr marL="60966" marR="60966" marT="30480" marB="30480"/>
                </a:tc>
                <a:tc>
                  <a:txBody>
                    <a:bodyPr/>
                    <a:lstStyle/>
                    <a:p>
                      <a:pPr algn="ctr"/>
                      <a:r>
                        <a:rPr lang="es-MX" sz="2000" b="1" dirty="0" smtClean="0">
                          <a:latin typeface="+mj-lt"/>
                        </a:rPr>
                        <a:t>7,6</a:t>
                      </a:r>
                      <a:endParaRPr lang="es-MX" sz="2000" b="1" dirty="0">
                        <a:latin typeface="+mj-lt"/>
                      </a:endParaRPr>
                    </a:p>
                  </a:txBody>
                  <a:tcPr marL="60966" marR="60966" marT="30480" marB="30480"/>
                </a:tc>
                <a:extLst>
                  <a:ext uri="{0D108BD9-81ED-4DB2-BD59-A6C34878D82A}">
                    <a16:rowId xmlns:a16="http://schemas.microsoft.com/office/drawing/2014/main" val="10004"/>
                  </a:ext>
                </a:extLst>
              </a:tr>
              <a:tr h="437174">
                <a:tc>
                  <a:txBody>
                    <a:bodyPr/>
                    <a:lstStyle/>
                    <a:p>
                      <a:r>
                        <a:rPr lang="es-MX" sz="2000" b="1" dirty="0" smtClean="0">
                          <a:latin typeface="+mj-lt"/>
                        </a:rPr>
                        <a:t>Tasa</a:t>
                      </a:r>
                      <a:r>
                        <a:rPr lang="es-MX" sz="2000" b="1" baseline="0" dirty="0" smtClean="0">
                          <a:latin typeface="+mj-lt"/>
                        </a:rPr>
                        <a:t> de mortalidad materna</a:t>
                      </a:r>
                      <a:endParaRPr lang="es-MX" sz="2000" b="1" dirty="0">
                        <a:latin typeface="+mj-lt"/>
                      </a:endParaRPr>
                    </a:p>
                  </a:txBody>
                  <a:tcPr marL="60966" marR="60966" marT="30480" marB="30480"/>
                </a:tc>
                <a:tc>
                  <a:txBody>
                    <a:bodyPr/>
                    <a:lstStyle/>
                    <a:p>
                      <a:pPr algn="ctr"/>
                      <a:r>
                        <a:rPr lang="es-MX" sz="2000" b="1" dirty="0" smtClean="0">
                          <a:latin typeface="+mj-lt"/>
                        </a:rPr>
                        <a:t>37,4</a:t>
                      </a:r>
                      <a:endParaRPr lang="es-MX" sz="2000" b="1" dirty="0">
                        <a:latin typeface="+mj-lt"/>
                      </a:endParaRPr>
                    </a:p>
                  </a:txBody>
                  <a:tcPr marL="60966" marR="60966" marT="30480" marB="30480"/>
                </a:tc>
                <a:extLst>
                  <a:ext uri="{0D108BD9-81ED-4DB2-BD59-A6C34878D82A}">
                    <a16:rowId xmlns:a16="http://schemas.microsoft.com/office/drawing/2014/main" val="10005"/>
                  </a:ext>
                </a:extLst>
              </a:tr>
              <a:tr h="566717">
                <a:tc>
                  <a:txBody>
                    <a:bodyPr/>
                    <a:lstStyle/>
                    <a:p>
                      <a:r>
                        <a:rPr lang="es-MX" sz="2000" b="1" dirty="0" smtClean="0">
                          <a:latin typeface="+mj-lt"/>
                        </a:rPr>
                        <a:t>Programa</a:t>
                      </a:r>
                      <a:r>
                        <a:rPr lang="es-MX" sz="2000" b="1" baseline="0" dirty="0" smtClean="0">
                          <a:latin typeface="+mj-lt"/>
                        </a:rPr>
                        <a:t> de inmunización contra 13 enfermedades</a:t>
                      </a:r>
                      <a:endParaRPr lang="es-MX" sz="2000" b="1" dirty="0">
                        <a:latin typeface="+mj-lt"/>
                      </a:endParaRPr>
                    </a:p>
                  </a:txBody>
                  <a:tcPr marL="60966" marR="60966" marT="30480" marB="30480"/>
                </a:tc>
                <a:tc>
                  <a:txBody>
                    <a:bodyPr/>
                    <a:lstStyle/>
                    <a:p>
                      <a:pPr algn="ctr"/>
                      <a:r>
                        <a:rPr lang="es-MX" sz="2000" b="1" dirty="0" smtClean="0">
                          <a:latin typeface="+mj-lt"/>
                        </a:rPr>
                        <a:t>100% de cobertura</a:t>
                      </a:r>
                      <a:endParaRPr lang="es-MX" sz="2000" b="1" dirty="0">
                        <a:latin typeface="+mj-lt"/>
                      </a:endParaRPr>
                    </a:p>
                  </a:txBody>
                  <a:tcPr marL="60966" marR="60966" marT="30480" marB="30480"/>
                </a:tc>
                <a:extLst>
                  <a:ext uri="{0D108BD9-81ED-4DB2-BD59-A6C34878D82A}">
                    <a16:rowId xmlns:a16="http://schemas.microsoft.com/office/drawing/2014/main" val="10006"/>
                  </a:ext>
                </a:extLst>
              </a:tr>
              <a:tr h="437174">
                <a:tc>
                  <a:txBody>
                    <a:bodyPr/>
                    <a:lstStyle/>
                    <a:p>
                      <a:r>
                        <a:rPr lang="es-MX" sz="2000" b="1" dirty="0" smtClean="0">
                          <a:latin typeface="+mj-lt"/>
                        </a:rPr>
                        <a:t>Población cubierta por la Seguridad</a:t>
                      </a:r>
                      <a:r>
                        <a:rPr lang="es-MX" sz="2000" b="1" baseline="0" dirty="0" smtClean="0">
                          <a:latin typeface="+mj-lt"/>
                        </a:rPr>
                        <a:t> Social</a:t>
                      </a:r>
                      <a:endParaRPr lang="es-MX" sz="2000" b="1" dirty="0">
                        <a:latin typeface="+mj-lt"/>
                      </a:endParaRPr>
                    </a:p>
                  </a:txBody>
                  <a:tcPr marL="60966" marR="60966" marT="30480" marB="30480"/>
                </a:tc>
                <a:tc>
                  <a:txBody>
                    <a:bodyPr/>
                    <a:lstStyle/>
                    <a:p>
                      <a:pPr algn="ctr"/>
                      <a:r>
                        <a:rPr lang="es-MX" sz="2000" b="1" dirty="0" smtClean="0">
                          <a:latin typeface="+mj-lt"/>
                        </a:rPr>
                        <a:t>100%</a:t>
                      </a:r>
                      <a:endParaRPr lang="es-MX" sz="2000" b="1" dirty="0">
                        <a:latin typeface="+mj-lt"/>
                      </a:endParaRPr>
                    </a:p>
                  </a:txBody>
                  <a:tcPr marL="60966" marR="60966" marT="30480" marB="30480"/>
                </a:tc>
                <a:extLst>
                  <a:ext uri="{0D108BD9-81ED-4DB2-BD59-A6C34878D82A}">
                    <a16:rowId xmlns:a16="http://schemas.microsoft.com/office/drawing/2014/main" val="10007"/>
                  </a:ext>
                </a:extLst>
              </a:tr>
              <a:tr h="566711">
                <a:tc>
                  <a:txBody>
                    <a:bodyPr/>
                    <a:lstStyle/>
                    <a:p>
                      <a:r>
                        <a:rPr lang="es-MX" sz="2000" b="1" dirty="0" smtClean="0">
                          <a:latin typeface="+mj-lt"/>
                        </a:rPr>
                        <a:t>% del PIB a la Salud Pública y Asistencia social</a:t>
                      </a:r>
                      <a:endParaRPr lang="es-MX" sz="2000" b="1" dirty="0">
                        <a:latin typeface="+mj-lt"/>
                      </a:endParaRPr>
                    </a:p>
                  </a:txBody>
                  <a:tcPr marL="60966" marR="60966" marT="30480" marB="30480"/>
                </a:tc>
                <a:tc>
                  <a:txBody>
                    <a:bodyPr/>
                    <a:lstStyle/>
                    <a:p>
                      <a:pPr algn="ctr"/>
                      <a:r>
                        <a:rPr lang="es-MX" sz="2000" b="1" dirty="0" smtClean="0">
                          <a:latin typeface="+mj-lt"/>
                        </a:rPr>
                        <a:t>19,5%</a:t>
                      </a:r>
                      <a:endParaRPr lang="es-MX" sz="2000" b="1" dirty="0">
                        <a:latin typeface="+mj-lt"/>
                      </a:endParaRPr>
                    </a:p>
                  </a:txBody>
                  <a:tcPr marL="60966" marR="60966" marT="30480" marB="3048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12611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3600" b="1" dirty="0">
                <a:ln w="1905"/>
                <a:solidFill>
                  <a:srgbClr val="FFFFFF"/>
                </a:solidFill>
                <a:effectLst>
                  <a:innerShdw blurRad="69850" dist="43180" dir="5400000">
                    <a:srgbClr val="000000">
                      <a:alpha val="65000"/>
                    </a:srgbClr>
                  </a:innerShdw>
                </a:effectLst>
              </a:rPr>
              <a:t>INDICADORES BÁSICOS. CUBA  2020</a:t>
            </a:r>
          </a:p>
        </p:txBody>
      </p:sp>
      <p:graphicFrame>
        <p:nvGraphicFramePr>
          <p:cNvPr id="4" name="6 Tabla"/>
          <p:cNvGraphicFramePr>
            <a:graphicFrameLocks noGrp="1"/>
          </p:cNvGraphicFramePr>
          <p:nvPr>
            <p:extLst/>
          </p:nvPr>
        </p:nvGraphicFramePr>
        <p:xfrm>
          <a:off x="2254632" y="1857153"/>
          <a:ext cx="7329377" cy="2923519"/>
        </p:xfrm>
        <a:graphic>
          <a:graphicData uri="http://schemas.openxmlformats.org/drawingml/2006/table">
            <a:tbl>
              <a:tblPr firstRow="1" bandRow="1">
                <a:tableStyleId>{21E4AEA4-8DFA-4A89-87EB-49C32662AFE0}</a:tableStyleId>
              </a:tblPr>
              <a:tblGrid>
                <a:gridCol w="4522382">
                  <a:extLst>
                    <a:ext uri="{9D8B030D-6E8A-4147-A177-3AD203B41FA5}">
                      <a16:colId xmlns:a16="http://schemas.microsoft.com/office/drawing/2014/main" val="20000"/>
                    </a:ext>
                  </a:extLst>
                </a:gridCol>
                <a:gridCol w="2806995">
                  <a:extLst>
                    <a:ext uri="{9D8B030D-6E8A-4147-A177-3AD203B41FA5}">
                      <a16:colId xmlns:a16="http://schemas.microsoft.com/office/drawing/2014/main" val="20001"/>
                    </a:ext>
                  </a:extLst>
                </a:gridCol>
              </a:tblGrid>
              <a:tr h="685536">
                <a:tc>
                  <a:txBody>
                    <a:bodyPr/>
                    <a:lstStyle/>
                    <a:p>
                      <a:r>
                        <a:rPr lang="es-MX" sz="2700" dirty="0" smtClean="0">
                          <a:solidFill>
                            <a:srgbClr val="FFFFFF"/>
                          </a:solidFill>
                          <a:latin typeface="+mj-lt"/>
                        </a:rPr>
                        <a:t>Trabajadores</a:t>
                      </a:r>
                      <a:endParaRPr lang="es-MX" sz="2700" dirty="0">
                        <a:solidFill>
                          <a:srgbClr val="FFFFFF"/>
                        </a:solidFill>
                        <a:latin typeface="+mj-lt"/>
                      </a:endParaRPr>
                    </a:p>
                  </a:txBody>
                  <a:tcPr marL="60961" marR="60961" marT="30489" marB="30489">
                    <a:solidFill>
                      <a:schemeClr val="accent5">
                        <a:lumMod val="75000"/>
                      </a:schemeClr>
                    </a:solidFill>
                  </a:tcPr>
                </a:tc>
                <a:tc>
                  <a:txBody>
                    <a:bodyPr/>
                    <a:lstStyle/>
                    <a:p>
                      <a:pPr algn="ctr"/>
                      <a:r>
                        <a:rPr lang="es-MX" sz="2700" dirty="0" smtClean="0">
                          <a:solidFill>
                            <a:srgbClr val="FFFFFF"/>
                          </a:solidFill>
                          <a:latin typeface="+mj-lt"/>
                        </a:rPr>
                        <a:t>479 623 </a:t>
                      </a:r>
                      <a:endParaRPr lang="es-MX" sz="2700" dirty="0">
                        <a:solidFill>
                          <a:srgbClr val="FFFFFF"/>
                        </a:solidFill>
                        <a:latin typeface="+mj-lt"/>
                      </a:endParaRPr>
                    </a:p>
                  </a:txBody>
                  <a:tcPr marL="60961" marR="60961" marT="30489" marB="30489">
                    <a:solidFill>
                      <a:schemeClr val="accent5">
                        <a:lumMod val="75000"/>
                      </a:schemeClr>
                    </a:solidFill>
                  </a:tcPr>
                </a:tc>
                <a:extLst>
                  <a:ext uri="{0D108BD9-81ED-4DB2-BD59-A6C34878D82A}">
                    <a16:rowId xmlns:a16="http://schemas.microsoft.com/office/drawing/2014/main" val="10000"/>
                  </a:ext>
                </a:extLst>
              </a:tr>
              <a:tr h="647078">
                <a:tc>
                  <a:txBody>
                    <a:bodyPr/>
                    <a:lstStyle/>
                    <a:p>
                      <a:r>
                        <a:rPr lang="es-MX" sz="2700" dirty="0" smtClean="0">
                          <a:latin typeface="+mj-lt"/>
                        </a:rPr>
                        <a:t>De ellos</a:t>
                      </a:r>
                      <a:endParaRPr lang="es-MX" sz="2700" dirty="0">
                        <a:latin typeface="+mj-lt"/>
                      </a:endParaRPr>
                    </a:p>
                  </a:txBody>
                  <a:tcPr marL="60961" marR="60961" marT="30489" marB="30489"/>
                </a:tc>
                <a:tc>
                  <a:txBody>
                    <a:bodyPr/>
                    <a:lstStyle/>
                    <a:p>
                      <a:pPr algn="ctr"/>
                      <a:r>
                        <a:rPr lang="es-MX" sz="2700" dirty="0" smtClean="0">
                          <a:latin typeface="+mj-lt"/>
                        </a:rPr>
                        <a:t>71,2 % mujeres</a:t>
                      </a:r>
                      <a:endParaRPr lang="es-MX" sz="2700" dirty="0">
                        <a:latin typeface="+mj-lt"/>
                      </a:endParaRPr>
                    </a:p>
                  </a:txBody>
                  <a:tcPr marL="60961" marR="60961" marT="30489" marB="30489"/>
                </a:tc>
                <a:extLst>
                  <a:ext uri="{0D108BD9-81ED-4DB2-BD59-A6C34878D82A}">
                    <a16:rowId xmlns:a16="http://schemas.microsoft.com/office/drawing/2014/main" val="10001"/>
                  </a:ext>
                </a:extLst>
              </a:tr>
              <a:tr h="537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baseline="0" dirty="0" smtClean="0">
                          <a:latin typeface="+mj-lt"/>
                        </a:rPr>
                        <a:t>Habitantes/</a:t>
                      </a:r>
                      <a:r>
                        <a:rPr lang="es-MX" sz="2700" dirty="0" smtClean="0">
                          <a:latin typeface="+mj-lt"/>
                        </a:rPr>
                        <a:t>Médicos</a:t>
                      </a:r>
                      <a:r>
                        <a:rPr lang="es-MX" sz="2700" baseline="0" dirty="0" smtClean="0">
                          <a:latin typeface="+mj-lt"/>
                        </a:rPr>
                        <a:t> </a:t>
                      </a:r>
                      <a:endParaRPr lang="es-MX" sz="2700" dirty="0">
                        <a:latin typeface="+mj-lt"/>
                      </a:endParaRPr>
                    </a:p>
                  </a:txBody>
                  <a:tcPr marL="60961" marR="60961" marT="30489" marB="30489"/>
                </a:tc>
                <a:tc>
                  <a:txBody>
                    <a:bodyPr/>
                    <a:lstStyle/>
                    <a:p>
                      <a:pPr algn="ctr"/>
                      <a:r>
                        <a:rPr lang="es-MX" sz="2700" dirty="0" smtClean="0">
                          <a:latin typeface="+mj-lt"/>
                        </a:rPr>
                        <a:t>116</a:t>
                      </a:r>
                      <a:endParaRPr lang="es-MX" sz="2700" dirty="0">
                        <a:latin typeface="+mj-lt"/>
                      </a:endParaRPr>
                    </a:p>
                  </a:txBody>
                  <a:tcPr marL="60961" marR="60961" marT="30489" marB="30489"/>
                </a:tc>
                <a:extLst>
                  <a:ext uri="{0D108BD9-81ED-4DB2-BD59-A6C34878D82A}">
                    <a16:rowId xmlns:a16="http://schemas.microsoft.com/office/drawing/2014/main" val="10002"/>
                  </a:ext>
                </a:extLst>
              </a:tr>
              <a:tr h="525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baseline="0" dirty="0" smtClean="0">
                          <a:latin typeface="+mj-lt"/>
                        </a:rPr>
                        <a:t>Habitantes/</a:t>
                      </a:r>
                      <a:r>
                        <a:rPr lang="es-MX" sz="2700" dirty="0" smtClean="0">
                          <a:latin typeface="+mj-lt"/>
                        </a:rPr>
                        <a:t>Estomatólogos</a:t>
                      </a:r>
                    </a:p>
                  </a:txBody>
                  <a:tcPr marL="60961" marR="60961" marT="30489" marB="30489"/>
                </a:tc>
                <a:tc>
                  <a:txBody>
                    <a:bodyPr/>
                    <a:lstStyle/>
                    <a:p>
                      <a:pPr algn="ctr"/>
                      <a:r>
                        <a:rPr lang="es-MX" sz="2700" dirty="0" smtClean="0">
                          <a:latin typeface="+mj-lt"/>
                        </a:rPr>
                        <a:t>566</a:t>
                      </a:r>
                      <a:endParaRPr lang="es-MX" sz="2700" dirty="0">
                        <a:latin typeface="+mj-lt"/>
                      </a:endParaRPr>
                    </a:p>
                  </a:txBody>
                  <a:tcPr marL="60961" marR="60961" marT="30489" marB="30489"/>
                </a:tc>
                <a:extLst>
                  <a:ext uri="{0D108BD9-81ED-4DB2-BD59-A6C34878D82A}">
                    <a16:rowId xmlns:a16="http://schemas.microsoft.com/office/drawing/2014/main" val="10003"/>
                  </a:ext>
                </a:extLst>
              </a:tr>
              <a:tr h="527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dirty="0" smtClean="0">
                          <a:latin typeface="+mj-lt"/>
                        </a:rPr>
                        <a:t>Habitantes/Enfermeras </a:t>
                      </a:r>
                      <a:endParaRPr lang="es-MX" sz="2700" dirty="0">
                        <a:latin typeface="+mj-lt"/>
                      </a:endParaRPr>
                    </a:p>
                  </a:txBody>
                  <a:tcPr marL="60961" marR="60961" marT="30489" marB="30489"/>
                </a:tc>
                <a:tc>
                  <a:txBody>
                    <a:bodyPr/>
                    <a:lstStyle/>
                    <a:p>
                      <a:pPr algn="ctr"/>
                      <a:r>
                        <a:rPr lang="es-MX" sz="2700" dirty="0" smtClean="0">
                          <a:latin typeface="+mj-lt"/>
                        </a:rPr>
                        <a:t>119</a:t>
                      </a:r>
                      <a:endParaRPr lang="es-MX" sz="2700" dirty="0">
                        <a:latin typeface="+mj-lt"/>
                      </a:endParaRPr>
                    </a:p>
                  </a:txBody>
                  <a:tcPr marL="60961" marR="60961" marT="30489" marB="30489"/>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73850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800" b="1" dirty="0">
                <a:ln w="1905"/>
                <a:solidFill>
                  <a:srgbClr val="FFFFFF"/>
                </a:solidFill>
                <a:effectLst>
                  <a:innerShdw blurRad="69850" dist="43180" dir="5400000">
                    <a:srgbClr val="000000">
                      <a:alpha val="65000"/>
                    </a:srgbClr>
                  </a:innerShdw>
                </a:effectLst>
              </a:rPr>
              <a:t>DIRECCIÓN</a:t>
            </a:r>
          </a:p>
        </p:txBody>
      </p:sp>
      <p:sp>
        <p:nvSpPr>
          <p:cNvPr id="5" name="Rectangle 3"/>
          <p:cNvSpPr>
            <a:spLocks noGrp="1"/>
          </p:cNvSpPr>
          <p:nvPr>
            <p:ph type="body" sz="quarter" idx="13"/>
          </p:nvPr>
        </p:nvSpPr>
        <p:spPr>
          <a:xfrm>
            <a:off x="2129133" y="1941353"/>
            <a:ext cx="7936885" cy="3289866"/>
          </a:xfrm>
        </p:spPr>
        <p:txBody>
          <a:bodyPr>
            <a:noAutofit/>
          </a:bodyPr>
          <a:lstStyle/>
          <a:p>
            <a:pPr marL="457223" indent="-457223">
              <a:lnSpc>
                <a:spcPct val="150000"/>
              </a:lnSpc>
              <a:defRPr/>
            </a:pPr>
            <a:r>
              <a:rPr lang="es-ES" sz="4000" dirty="0">
                <a:solidFill>
                  <a:srgbClr val="002060"/>
                </a:solidFill>
              </a:rPr>
              <a:t>Administración</a:t>
            </a:r>
          </a:p>
          <a:p>
            <a:pPr marL="457223" indent="-457223">
              <a:lnSpc>
                <a:spcPct val="150000"/>
              </a:lnSpc>
              <a:defRPr/>
            </a:pPr>
            <a:r>
              <a:rPr lang="es-ES" sz="4000" dirty="0">
                <a:solidFill>
                  <a:srgbClr val="002060"/>
                </a:solidFill>
              </a:rPr>
              <a:t>Gestión</a:t>
            </a:r>
          </a:p>
          <a:p>
            <a:pPr marL="457223" indent="-457223">
              <a:lnSpc>
                <a:spcPct val="150000"/>
              </a:lnSpc>
              <a:defRPr/>
            </a:pPr>
            <a:r>
              <a:rPr lang="es-ES" sz="4000" dirty="0">
                <a:solidFill>
                  <a:srgbClr val="002060"/>
                </a:solidFill>
              </a:rPr>
              <a:t>Gerencia ?</a:t>
            </a:r>
          </a:p>
        </p:txBody>
      </p:sp>
    </p:spTree>
    <p:extLst>
      <p:ext uri="{BB962C8B-B14F-4D97-AF65-F5344CB8AC3E}">
        <p14:creationId xmlns:p14="http://schemas.microsoft.com/office/powerpoint/2010/main" val="3248327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826440" y="631552"/>
            <a:ext cx="7362341" cy="669117"/>
          </a:xfrm>
        </p:spPr>
        <p:txBody>
          <a:bodyPr>
            <a:noAutofit/>
          </a:bodyPr>
          <a:lstStyle/>
          <a:p>
            <a:pPr algn="ctr">
              <a:defRPr/>
            </a:pPr>
            <a:r>
              <a:rPr lang="es-ES" sz="4800" b="1" dirty="0">
                <a:ln w="1905"/>
                <a:solidFill>
                  <a:srgbClr val="FFFFFF"/>
                </a:solidFill>
                <a:effectLst>
                  <a:innerShdw blurRad="69850" dist="43180" dir="5400000">
                    <a:srgbClr val="000000">
                      <a:alpha val="65000"/>
                    </a:srgbClr>
                  </a:innerShdw>
                </a:effectLst>
              </a:rPr>
              <a:t>ADMINISTRAR</a:t>
            </a:r>
          </a:p>
        </p:txBody>
      </p:sp>
      <p:sp>
        <p:nvSpPr>
          <p:cNvPr id="4" name="5 Marcador de contenido"/>
          <p:cNvSpPr txBox="1">
            <a:spLocks/>
          </p:cNvSpPr>
          <p:nvPr/>
        </p:nvSpPr>
        <p:spPr>
          <a:xfrm>
            <a:off x="1730093" y="2078667"/>
            <a:ext cx="9356651" cy="2897371"/>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50000"/>
              </a:lnSpc>
              <a:buFontTx/>
              <a:buNone/>
              <a:defRPr/>
            </a:pPr>
            <a:r>
              <a:rPr lang="es-ES" sz="4800" dirty="0">
                <a:solidFill>
                  <a:srgbClr val="002060"/>
                </a:solidFill>
              </a:rPr>
              <a:t>Dirigir, mandar, regir, conducir, gobernar, disponer, gestionar</a:t>
            </a:r>
          </a:p>
        </p:txBody>
      </p:sp>
    </p:spTree>
    <p:extLst>
      <p:ext uri="{BB962C8B-B14F-4D97-AF65-F5344CB8AC3E}">
        <p14:creationId xmlns:p14="http://schemas.microsoft.com/office/powerpoint/2010/main" val="417521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5334" dirty="0">
                <a:solidFill>
                  <a:srgbClr val="FFFFFF"/>
                </a:solidFill>
              </a:rPr>
              <a:t>¿Que es dirigir?</a:t>
            </a:r>
            <a:endParaRPr lang="es-ES" sz="5334"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1503265" y="1681718"/>
            <a:ext cx="9356651" cy="4003157"/>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r>
              <a:rPr lang="es-ES_tradnl" sz="3600" dirty="0">
                <a:solidFill>
                  <a:srgbClr val="002060"/>
                </a:solidFill>
              </a:rPr>
              <a:t>Dirigir es el proceso de influir en las personas para que se esfuercen con voluntad y entusiasmo en el cumplimiento de los </a:t>
            </a:r>
            <a:r>
              <a:rPr lang="es-ES_tradnl" sz="3600" u="sng" dirty="0">
                <a:solidFill>
                  <a:srgbClr val="002060"/>
                </a:solidFill>
              </a:rPr>
              <a:t>objetivos</a:t>
            </a:r>
            <a:r>
              <a:rPr lang="es-ES_tradnl" sz="3600" dirty="0">
                <a:solidFill>
                  <a:srgbClr val="002060"/>
                </a:solidFill>
              </a:rPr>
              <a:t> de una organización</a:t>
            </a:r>
          </a:p>
        </p:txBody>
      </p:sp>
    </p:spTree>
    <p:extLst>
      <p:ext uri="{BB962C8B-B14F-4D97-AF65-F5344CB8AC3E}">
        <p14:creationId xmlns:p14="http://schemas.microsoft.com/office/powerpoint/2010/main" val="4000582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4800" b="1" dirty="0">
                <a:solidFill>
                  <a:srgbClr val="FFFFFF"/>
                </a:solidFill>
              </a:rPr>
              <a:t>CICLO ADMINISTRATIVO</a:t>
            </a:r>
            <a:endParaRPr lang="es-ES" sz="48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879488" y="1752602"/>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5" name="Oval 3"/>
          <p:cNvSpPr>
            <a:spLocks noChangeArrowheads="1"/>
          </p:cNvSpPr>
          <p:nvPr/>
        </p:nvSpPr>
        <p:spPr bwMode="auto">
          <a:xfrm>
            <a:off x="3710110" y="2640419"/>
            <a:ext cx="5476949" cy="1438504"/>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endParaRPr lang="en-US" altLang="en-US" sz="1200">
              <a:solidFill>
                <a:schemeClr val="tx1"/>
              </a:solidFill>
              <a:latin typeface="+mj-lt"/>
            </a:endParaRPr>
          </a:p>
        </p:txBody>
      </p:sp>
      <p:sp>
        <p:nvSpPr>
          <p:cNvPr id="6" name="Line 4"/>
          <p:cNvSpPr>
            <a:spLocks noChangeShapeType="1"/>
          </p:cNvSpPr>
          <p:nvPr/>
        </p:nvSpPr>
        <p:spPr bwMode="auto">
          <a:xfrm>
            <a:off x="3303710" y="2488019"/>
            <a:ext cx="6937469" cy="1835332"/>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a:latin typeface="+mj-lt"/>
            </a:endParaRPr>
          </a:p>
        </p:txBody>
      </p:sp>
      <p:sp>
        <p:nvSpPr>
          <p:cNvPr id="7" name="Text Box 5"/>
          <p:cNvSpPr txBox="1">
            <a:spLocks noChangeArrowheads="1"/>
          </p:cNvSpPr>
          <p:nvPr/>
        </p:nvSpPr>
        <p:spPr bwMode="auto">
          <a:xfrm>
            <a:off x="4878510" y="2491195"/>
            <a:ext cx="211775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PLANEACION</a:t>
            </a:r>
            <a:endParaRPr lang="es-ES" sz="1200" b="1" dirty="0">
              <a:solidFill>
                <a:srgbClr val="FFFFFF"/>
              </a:solidFill>
              <a:latin typeface="+mj-lt"/>
            </a:endParaRPr>
          </a:p>
        </p:txBody>
      </p:sp>
      <p:sp>
        <p:nvSpPr>
          <p:cNvPr id="8" name="Text Box 6"/>
          <p:cNvSpPr txBox="1">
            <a:spLocks noChangeArrowheads="1"/>
          </p:cNvSpPr>
          <p:nvPr/>
        </p:nvSpPr>
        <p:spPr bwMode="auto">
          <a:xfrm>
            <a:off x="6758110" y="3253195"/>
            <a:ext cx="1971701"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ORGANIZACION</a:t>
            </a:r>
            <a:endParaRPr lang="es-ES" sz="1200" b="1" dirty="0">
              <a:solidFill>
                <a:srgbClr val="FFFFFF"/>
              </a:solidFill>
              <a:latin typeface="+mj-lt"/>
            </a:endParaRPr>
          </a:p>
        </p:txBody>
      </p:sp>
      <p:sp>
        <p:nvSpPr>
          <p:cNvPr id="9" name="Text Box 7"/>
          <p:cNvSpPr txBox="1">
            <a:spLocks noChangeArrowheads="1"/>
          </p:cNvSpPr>
          <p:nvPr/>
        </p:nvSpPr>
        <p:spPr bwMode="auto">
          <a:xfrm>
            <a:off x="2897311" y="3250019"/>
            <a:ext cx="175262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a:solidFill>
                  <a:srgbClr val="FFFFFF"/>
                </a:solidFill>
                <a:latin typeface="+mj-lt"/>
              </a:rPr>
              <a:t>CONTROL</a:t>
            </a:r>
            <a:endParaRPr lang="es-ES" sz="1200" b="1">
              <a:solidFill>
                <a:srgbClr val="FFFFFF"/>
              </a:solidFill>
              <a:latin typeface="+mj-lt"/>
            </a:endParaRPr>
          </a:p>
        </p:txBody>
      </p:sp>
      <p:sp>
        <p:nvSpPr>
          <p:cNvPr id="10" name="Text Box 8"/>
          <p:cNvSpPr txBox="1">
            <a:spLocks noChangeArrowheads="1"/>
          </p:cNvSpPr>
          <p:nvPr/>
        </p:nvSpPr>
        <p:spPr bwMode="auto">
          <a:xfrm>
            <a:off x="5030910" y="3961219"/>
            <a:ext cx="211775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DIRECCION</a:t>
            </a:r>
            <a:endParaRPr lang="es-ES" sz="1200" b="1" dirty="0">
              <a:solidFill>
                <a:srgbClr val="FFFFFF"/>
              </a:solidFill>
              <a:latin typeface="+mj-lt"/>
            </a:endParaRPr>
          </a:p>
        </p:txBody>
      </p:sp>
      <p:sp>
        <p:nvSpPr>
          <p:cNvPr id="11" name="Text Box 10"/>
          <p:cNvSpPr txBox="1">
            <a:spLocks noChangeArrowheads="1"/>
          </p:cNvSpPr>
          <p:nvPr/>
        </p:nvSpPr>
        <p:spPr bwMode="auto">
          <a:xfrm>
            <a:off x="7375366" y="2000845"/>
            <a:ext cx="328617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lgn="ctr">
              <a:spcBef>
                <a:spcPct val="50000"/>
              </a:spcBef>
              <a:buFontTx/>
              <a:buNone/>
            </a:pPr>
            <a:r>
              <a:rPr lang="es-MX" altLang="en-US" sz="1867" b="1" dirty="0">
                <a:solidFill>
                  <a:schemeClr val="tx1"/>
                </a:solidFill>
                <a:latin typeface="+mj-lt"/>
              </a:rPr>
              <a:t>FASE DE PLANEACION</a:t>
            </a:r>
            <a:endParaRPr lang="es-ES" altLang="en-US" sz="1867" b="1" dirty="0">
              <a:solidFill>
                <a:schemeClr val="tx1"/>
              </a:solidFill>
              <a:latin typeface="+mj-lt"/>
            </a:endParaRPr>
          </a:p>
        </p:txBody>
      </p:sp>
      <p:sp>
        <p:nvSpPr>
          <p:cNvPr id="12" name="Text Box 9"/>
          <p:cNvSpPr txBox="1">
            <a:spLocks noChangeArrowheads="1"/>
          </p:cNvSpPr>
          <p:nvPr/>
        </p:nvSpPr>
        <p:spPr bwMode="auto">
          <a:xfrm>
            <a:off x="1817767" y="4318686"/>
            <a:ext cx="321314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lgn="ctr">
              <a:spcBef>
                <a:spcPct val="50000"/>
              </a:spcBef>
              <a:buFontTx/>
              <a:buNone/>
            </a:pPr>
            <a:r>
              <a:rPr lang="es-MX" altLang="en-US" sz="1867" b="1" dirty="0">
                <a:solidFill>
                  <a:schemeClr val="tx1"/>
                </a:solidFill>
                <a:latin typeface="+mj-lt"/>
              </a:rPr>
              <a:t>FASE DE EJECUCION</a:t>
            </a:r>
            <a:endParaRPr lang="es-ES" altLang="en-US" sz="1867" b="1" dirty="0">
              <a:solidFill>
                <a:schemeClr val="tx1"/>
              </a:solidFill>
              <a:latin typeface="+mj-lt"/>
            </a:endParaRPr>
          </a:p>
        </p:txBody>
      </p:sp>
    </p:spTree>
    <p:extLst>
      <p:ext uri="{BB962C8B-B14F-4D97-AF65-F5344CB8AC3E}">
        <p14:creationId xmlns:p14="http://schemas.microsoft.com/office/powerpoint/2010/main" val="734520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 presetClass="entr" presetSubtype="3"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4800" b="1" dirty="0">
                <a:solidFill>
                  <a:srgbClr val="FFFFFF"/>
                </a:solidFill>
              </a:rPr>
              <a:t>FUNCIONES </a:t>
            </a:r>
            <a:endParaRPr lang="es-ES" sz="48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3275252" y="2441575"/>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solidFill>
                <a:srgbClr val="FFFFFF"/>
              </a:solidFill>
            </a:endParaRPr>
          </a:p>
          <a:p>
            <a:pPr algn="ctr"/>
            <a:r>
              <a:rPr lang="es-ES" sz="2667" dirty="0">
                <a:solidFill>
                  <a:srgbClr val="FFFFFF"/>
                </a:solidFill>
              </a:rPr>
              <a:t>PLANIFICACIÓN</a:t>
            </a:r>
          </a:p>
          <a:p>
            <a:pPr algn="ctr"/>
            <a:endParaRPr lang="en-US" sz="2667" dirty="0">
              <a:solidFill>
                <a:srgbClr val="FFFFFF"/>
              </a:solidFill>
            </a:endParaRPr>
          </a:p>
        </p:txBody>
      </p:sp>
      <p:sp>
        <p:nvSpPr>
          <p:cNvPr id="14" name="TextBox 13"/>
          <p:cNvSpPr txBox="1"/>
          <p:nvPr/>
        </p:nvSpPr>
        <p:spPr>
          <a:xfrm>
            <a:off x="6100254" y="2441575"/>
            <a:ext cx="301005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667" dirty="0">
              <a:solidFill>
                <a:srgbClr val="FFFFFF"/>
              </a:solidFill>
            </a:endParaRPr>
          </a:p>
          <a:p>
            <a:r>
              <a:rPr lang="es-ES" sz="2667" dirty="0">
                <a:solidFill>
                  <a:srgbClr val="FFFFFF"/>
                </a:solidFill>
              </a:rPr>
              <a:t>ORGANIZACIÓN</a:t>
            </a:r>
          </a:p>
          <a:p>
            <a:endParaRPr lang="en-US" sz="2667" dirty="0"/>
          </a:p>
        </p:txBody>
      </p:sp>
      <p:sp>
        <p:nvSpPr>
          <p:cNvPr id="15" name="TextBox 14"/>
          <p:cNvSpPr txBox="1"/>
          <p:nvPr/>
        </p:nvSpPr>
        <p:spPr>
          <a:xfrm>
            <a:off x="3275252" y="4431070"/>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DIRECCIÓN </a:t>
            </a:r>
          </a:p>
          <a:p>
            <a:endParaRPr lang="en-US" sz="2400" dirty="0"/>
          </a:p>
        </p:txBody>
      </p:sp>
      <p:sp>
        <p:nvSpPr>
          <p:cNvPr id="16" name="TextBox 15"/>
          <p:cNvSpPr txBox="1"/>
          <p:nvPr/>
        </p:nvSpPr>
        <p:spPr>
          <a:xfrm>
            <a:off x="6176365" y="4431070"/>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CONTROL</a:t>
            </a:r>
          </a:p>
          <a:p>
            <a:endParaRPr lang="en-US" sz="2400" dirty="0"/>
          </a:p>
        </p:txBody>
      </p:sp>
      <p:sp>
        <p:nvSpPr>
          <p:cNvPr id="17" name="Rectangle 16"/>
          <p:cNvSpPr/>
          <p:nvPr/>
        </p:nvSpPr>
        <p:spPr>
          <a:xfrm>
            <a:off x="108612" y="2457059"/>
            <a:ext cx="3090530" cy="1528945"/>
          </a:xfrm>
          <a:prstGeom prst="rect">
            <a:avLst/>
          </a:prstGeom>
        </p:spPr>
        <p:txBody>
          <a:bodyPr wrap="square">
            <a:spAutoFit/>
          </a:bodyPr>
          <a:lstStyle/>
          <a:p>
            <a:pPr algn="r"/>
            <a:r>
              <a:rPr lang="es-ES_tradnl" sz="1867" dirty="0">
                <a:solidFill>
                  <a:schemeClr val="bg1"/>
                </a:solidFill>
              </a:rPr>
              <a:t>Proceso para establecer metas y un curso de acción adecuado para alcanzarlas (alternativas). Es un proceso de </a:t>
            </a:r>
            <a:r>
              <a:rPr lang="es-ES_tradnl" sz="1867" u="sng" dirty="0">
                <a:solidFill>
                  <a:schemeClr val="bg1"/>
                </a:solidFill>
              </a:rPr>
              <a:t>anticipación</a:t>
            </a:r>
            <a:r>
              <a:rPr lang="es-ES_tradnl" sz="1867" dirty="0">
                <a:solidFill>
                  <a:schemeClr val="bg1"/>
                </a:solidFill>
              </a:rPr>
              <a:t> </a:t>
            </a:r>
            <a:endParaRPr lang="en-US" sz="1867" dirty="0">
              <a:solidFill>
                <a:schemeClr val="bg1"/>
              </a:solidFill>
            </a:endParaRPr>
          </a:p>
        </p:txBody>
      </p:sp>
      <p:sp>
        <p:nvSpPr>
          <p:cNvPr id="18" name="Rectangle 17"/>
          <p:cNvSpPr/>
          <p:nvPr/>
        </p:nvSpPr>
        <p:spPr>
          <a:xfrm>
            <a:off x="9226368" y="2424668"/>
            <a:ext cx="3014683" cy="1077218"/>
          </a:xfrm>
          <a:prstGeom prst="rect">
            <a:avLst/>
          </a:prstGeom>
          <a:ln>
            <a:solidFill>
              <a:schemeClr val="accent1"/>
            </a:solidFill>
          </a:ln>
        </p:spPr>
        <p:txBody>
          <a:bodyPr wrap="square">
            <a:spAutoFit/>
          </a:bodyPr>
          <a:lstStyle/>
          <a:p>
            <a:r>
              <a:rPr lang="es-ES" sz="1600" dirty="0"/>
              <a:t>Permite crear la red de relaciones, entre las cuales están las relaciones de coordinación y subordinación</a:t>
            </a:r>
          </a:p>
        </p:txBody>
      </p:sp>
      <p:sp>
        <p:nvSpPr>
          <p:cNvPr id="19" name="Rectangle 18"/>
          <p:cNvSpPr/>
          <p:nvPr/>
        </p:nvSpPr>
        <p:spPr>
          <a:xfrm>
            <a:off x="44426" y="4323350"/>
            <a:ext cx="3154716" cy="1569660"/>
          </a:xfrm>
          <a:prstGeom prst="rect">
            <a:avLst/>
          </a:prstGeom>
        </p:spPr>
        <p:txBody>
          <a:bodyPr wrap="square">
            <a:spAutoFit/>
          </a:bodyPr>
          <a:lstStyle/>
          <a:p>
            <a:pPr marL="228611" indent="-228611" algn="r">
              <a:buFont typeface="Arial" panose="020B0604020202020204" pitchFamily="34" charset="0"/>
              <a:buChar char="•"/>
              <a:defRPr/>
            </a:pPr>
            <a:r>
              <a:rPr lang="es-ES" sz="1600" dirty="0">
                <a:solidFill>
                  <a:schemeClr val="bg1"/>
                </a:solidFill>
              </a:rPr>
              <a:t>Poner en marcha las tareas.. </a:t>
            </a:r>
          </a:p>
          <a:p>
            <a:pPr marL="228611" indent="-228611" algn="r">
              <a:buFont typeface="Arial" panose="020B0604020202020204" pitchFamily="34" charset="0"/>
              <a:buChar char="•"/>
              <a:defRPr/>
            </a:pPr>
            <a:r>
              <a:rPr lang="es-ES" sz="1600" dirty="0">
                <a:solidFill>
                  <a:schemeClr val="bg1"/>
                </a:solidFill>
              </a:rPr>
              <a:t>En el proceso de dirección se utilizan todas las técnicas disponibles para motivar personas, canalizar problemas, optimizar el tiempo</a:t>
            </a:r>
          </a:p>
        </p:txBody>
      </p:sp>
      <p:sp>
        <p:nvSpPr>
          <p:cNvPr id="20" name="Rectangle 19"/>
          <p:cNvSpPr/>
          <p:nvPr/>
        </p:nvSpPr>
        <p:spPr>
          <a:xfrm>
            <a:off x="9110307" y="4532137"/>
            <a:ext cx="3081165" cy="1077218"/>
          </a:xfrm>
          <a:prstGeom prst="rect">
            <a:avLst/>
          </a:prstGeom>
        </p:spPr>
        <p:txBody>
          <a:bodyPr wrap="square">
            <a:spAutoFit/>
          </a:bodyPr>
          <a:lstStyle/>
          <a:p>
            <a:pPr>
              <a:defRPr/>
            </a:pPr>
            <a:r>
              <a:rPr lang="es-ES" sz="1600" dirty="0">
                <a:solidFill>
                  <a:schemeClr val="bg1"/>
                </a:solidFill>
              </a:rPr>
              <a:t> Medir y comparar lo realizado con lo previsto.</a:t>
            </a:r>
          </a:p>
          <a:p>
            <a:pPr>
              <a:defRPr/>
            </a:pPr>
            <a:r>
              <a:rPr lang="es-ES" sz="1600" dirty="0">
                <a:solidFill>
                  <a:schemeClr val="bg1"/>
                </a:solidFill>
              </a:rPr>
              <a:t>Identificar causas</a:t>
            </a:r>
          </a:p>
          <a:p>
            <a:pPr>
              <a:defRPr/>
            </a:pPr>
            <a:r>
              <a:rPr lang="es-ES" sz="1600" dirty="0">
                <a:solidFill>
                  <a:schemeClr val="bg1"/>
                </a:solidFill>
              </a:rPr>
              <a:t>Tomar medidas correctivas</a:t>
            </a:r>
          </a:p>
        </p:txBody>
      </p:sp>
      <p:sp>
        <p:nvSpPr>
          <p:cNvPr id="5" name="Block Arc 4"/>
          <p:cNvSpPr/>
          <p:nvPr/>
        </p:nvSpPr>
        <p:spPr>
          <a:xfrm>
            <a:off x="5577971" y="1877782"/>
            <a:ext cx="942109" cy="461818"/>
          </a:xfrm>
          <a:prstGeom prst="blockArc">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
        <p:nvSpPr>
          <p:cNvPr id="21" name="Rectangle 20"/>
          <p:cNvSpPr/>
          <p:nvPr/>
        </p:nvSpPr>
        <p:spPr>
          <a:xfrm>
            <a:off x="217714" y="1932226"/>
            <a:ext cx="3007042" cy="2062103"/>
          </a:xfrm>
          <a:prstGeom prst="rect">
            <a:avLst/>
          </a:prstGeom>
          <a:ln>
            <a:solidFill>
              <a:schemeClr val="accent1"/>
            </a:solidFill>
          </a:ln>
        </p:spPr>
        <p:txBody>
          <a:bodyPr wrap="square">
            <a:spAutoFit/>
          </a:bodyPr>
          <a:lstStyle/>
          <a:p>
            <a:pPr algn="r"/>
            <a:r>
              <a:rPr lang="es-ES_tradnl" sz="1600" dirty="0"/>
              <a:t>Proceso para establecer metas y un curso de acción adecuado para alcanzarlas (alternativas). Es un proceso de </a:t>
            </a:r>
            <a:r>
              <a:rPr lang="es-ES_tradnl" sz="1600" u="sng" dirty="0"/>
              <a:t>anticipación</a:t>
            </a:r>
            <a:r>
              <a:rPr lang="es-ES_tradnl" sz="1600" dirty="0"/>
              <a:t>. Expresa el componente predictivo, de proyección hacia el futuro que existe en toda actividad administrativa</a:t>
            </a:r>
            <a:endParaRPr lang="en-US" sz="1600" dirty="0"/>
          </a:p>
        </p:txBody>
      </p:sp>
      <p:sp>
        <p:nvSpPr>
          <p:cNvPr id="22" name="Rectangle 21"/>
          <p:cNvSpPr/>
          <p:nvPr/>
        </p:nvSpPr>
        <p:spPr>
          <a:xfrm>
            <a:off x="388774" y="4202793"/>
            <a:ext cx="2789322" cy="2031325"/>
          </a:xfrm>
          <a:prstGeom prst="rect">
            <a:avLst/>
          </a:prstGeom>
          <a:ln>
            <a:solidFill>
              <a:schemeClr val="accent1"/>
            </a:solidFill>
          </a:ln>
        </p:spPr>
        <p:txBody>
          <a:bodyPr wrap="square">
            <a:spAutoFit/>
          </a:bodyPr>
          <a:lstStyle/>
          <a:p>
            <a:pPr marL="342900" indent="-342900" algn="r">
              <a:buFont typeface="Arial" panose="020B0604020202020204" pitchFamily="34" charset="0"/>
              <a:buChar char="•"/>
              <a:defRPr/>
            </a:pPr>
            <a:r>
              <a:rPr lang="es-ES" sz="1400" dirty="0"/>
              <a:t>Poner en marcha las tareas.</a:t>
            </a:r>
          </a:p>
          <a:p>
            <a:pPr marL="342900" indent="-342900" algn="r">
              <a:buFont typeface="Arial" panose="020B0604020202020204" pitchFamily="34" charset="0"/>
              <a:buChar char="•"/>
              <a:defRPr/>
            </a:pPr>
            <a:r>
              <a:rPr lang="es-ES" sz="1400" dirty="0"/>
              <a:t>Guía sobre un grupo de personas para que realicen lo estipulado en el plan. </a:t>
            </a:r>
          </a:p>
          <a:p>
            <a:pPr marL="342900" indent="-342900" algn="r">
              <a:buFont typeface="Arial" panose="020B0604020202020204" pitchFamily="34" charset="0"/>
              <a:buChar char="•"/>
              <a:defRPr/>
            </a:pPr>
            <a:r>
              <a:rPr lang="es-ES" sz="1400" dirty="0"/>
              <a:t>En el proceso de dirección se utilizan todas las técnicas disponibles para motivar personas, canalizar problemas, optimizar el </a:t>
            </a:r>
            <a:r>
              <a:rPr lang="es-ES" sz="1400" dirty="0" smtClean="0"/>
              <a:t>tiempo</a:t>
            </a:r>
            <a:endParaRPr lang="es-ES" sz="1400" dirty="0"/>
          </a:p>
        </p:txBody>
      </p:sp>
      <p:sp>
        <p:nvSpPr>
          <p:cNvPr id="23" name="Rectangle 22"/>
          <p:cNvSpPr/>
          <p:nvPr/>
        </p:nvSpPr>
        <p:spPr>
          <a:xfrm>
            <a:off x="9161536" y="4323350"/>
            <a:ext cx="2408424" cy="1600438"/>
          </a:xfrm>
          <a:prstGeom prst="rect">
            <a:avLst/>
          </a:prstGeom>
          <a:ln>
            <a:solidFill>
              <a:schemeClr val="accent1"/>
            </a:solidFill>
          </a:ln>
        </p:spPr>
        <p:txBody>
          <a:bodyPr wrap="square">
            <a:spAutoFit/>
          </a:bodyPr>
          <a:lstStyle/>
          <a:p>
            <a:pPr>
              <a:defRPr/>
            </a:pPr>
            <a:r>
              <a:rPr lang="es-ES" sz="1400" dirty="0"/>
              <a:t>Proceso para asegurar que las actividades reales se ajusten a las planificadas.</a:t>
            </a:r>
          </a:p>
          <a:p>
            <a:pPr>
              <a:defRPr/>
            </a:pPr>
            <a:r>
              <a:rPr lang="es-ES" sz="1400" dirty="0"/>
              <a:t> Medir y comparar lo realizado con lo previsto.</a:t>
            </a:r>
          </a:p>
          <a:p>
            <a:pPr>
              <a:defRPr/>
            </a:pPr>
            <a:r>
              <a:rPr lang="es-ES" sz="1400" dirty="0"/>
              <a:t>Identificar causas</a:t>
            </a:r>
          </a:p>
          <a:p>
            <a:pPr>
              <a:defRPr/>
            </a:pPr>
            <a:r>
              <a:rPr lang="es-ES" sz="1400" dirty="0"/>
              <a:t>Tomar medidas correctivas</a:t>
            </a:r>
          </a:p>
        </p:txBody>
      </p:sp>
    </p:spTree>
    <p:extLst>
      <p:ext uri="{BB962C8B-B14F-4D97-AF65-F5344CB8AC3E}">
        <p14:creationId xmlns:p14="http://schemas.microsoft.com/office/powerpoint/2010/main" val="7740715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cBhvr>
                                        <p:cTn id="15" dur="500"/>
                                        <p:tgtEl>
                                          <p:spTgt spid="1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CATEGORÍAS DE LA DIRECCIÓN</a:t>
            </a: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2122720" y="1747373"/>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p>
          <a:p>
            <a:pPr algn="ctr"/>
            <a:r>
              <a:rPr lang="es-ES" sz="2667" dirty="0">
                <a:solidFill>
                  <a:srgbClr val="FFFFFF"/>
                </a:solidFill>
              </a:rPr>
              <a:t>INFORMACIÓN </a:t>
            </a:r>
          </a:p>
          <a:p>
            <a:pPr algn="ctr"/>
            <a:endParaRPr lang="en-US" sz="2667" dirty="0"/>
          </a:p>
        </p:txBody>
      </p:sp>
      <p:sp>
        <p:nvSpPr>
          <p:cNvPr id="14" name="TextBox 13"/>
          <p:cNvSpPr txBox="1"/>
          <p:nvPr/>
        </p:nvSpPr>
        <p:spPr>
          <a:xfrm>
            <a:off x="2097105" y="3297392"/>
            <a:ext cx="2799388"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COMUNICACIÓN</a:t>
            </a:r>
          </a:p>
          <a:p>
            <a:endParaRPr lang="en-US" sz="2400" dirty="0"/>
          </a:p>
        </p:txBody>
      </p:sp>
      <p:sp>
        <p:nvSpPr>
          <p:cNvPr id="15" name="TextBox 14"/>
          <p:cNvSpPr txBox="1"/>
          <p:nvPr/>
        </p:nvSpPr>
        <p:spPr>
          <a:xfrm>
            <a:off x="2084298" y="4742959"/>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AUTORIDAD</a:t>
            </a:r>
          </a:p>
          <a:p>
            <a:endParaRPr lang="en-US" sz="2400" dirty="0"/>
          </a:p>
        </p:txBody>
      </p:sp>
      <p:sp>
        <p:nvSpPr>
          <p:cNvPr id="16" name="TextBox 15"/>
          <p:cNvSpPr txBox="1"/>
          <p:nvPr/>
        </p:nvSpPr>
        <p:spPr>
          <a:xfrm>
            <a:off x="6634195" y="2037026"/>
            <a:ext cx="2877235" cy="1569660"/>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TOMA DE DECISIONES</a:t>
            </a:r>
          </a:p>
          <a:p>
            <a:endParaRPr lang="en-US" sz="2400" dirty="0"/>
          </a:p>
        </p:txBody>
      </p:sp>
      <p:sp>
        <p:nvSpPr>
          <p:cNvPr id="21" name="TextBox 20"/>
          <p:cNvSpPr txBox="1"/>
          <p:nvPr/>
        </p:nvSpPr>
        <p:spPr>
          <a:xfrm>
            <a:off x="6634195" y="3973519"/>
            <a:ext cx="2877235" cy="1569660"/>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DELEGACIÓN DE FUNCIONES</a:t>
            </a:r>
          </a:p>
          <a:p>
            <a:endParaRPr lang="en-US" sz="2400" dirty="0"/>
          </a:p>
        </p:txBody>
      </p:sp>
    </p:spTree>
    <p:extLst>
      <p:ext uri="{BB962C8B-B14F-4D97-AF65-F5344CB8AC3E}">
        <p14:creationId xmlns:p14="http://schemas.microsoft.com/office/powerpoint/2010/main" val="3836051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animBg="1"/>
      <p:bldP spid="15" grpId="0" animBg="1"/>
      <p:bldP spid="16"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960333" y="506542"/>
            <a:ext cx="8590548" cy="669117"/>
          </a:xfrm>
        </p:spPr>
        <p:txBody>
          <a:bodyPr>
            <a:noAutofit/>
          </a:bodyPr>
          <a:lstStyle/>
          <a:p>
            <a:pPr algn="ctr">
              <a:defRPr/>
            </a:pPr>
            <a:r>
              <a:rPr lang="es-ES_tradnl" sz="4000" b="1" dirty="0">
                <a:solidFill>
                  <a:srgbClr val="FFFFFF"/>
                </a:solidFill>
              </a:rPr>
              <a:t>¿QUÉ SE CONTROLA?</a:t>
            </a:r>
            <a:endParaRPr lang="es-ES" sz="40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1256675" y="2217723"/>
            <a:ext cx="9476509" cy="3161571"/>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nSpc>
                <a:spcPct val="145000"/>
              </a:lnSpc>
              <a:defRPr/>
            </a:pPr>
            <a:r>
              <a:rPr lang="es-ES" sz="2933" b="1" u="sng" dirty="0">
                <a:solidFill>
                  <a:schemeClr val="tx1"/>
                </a:solidFill>
              </a:rPr>
              <a:t>Los bienes</a:t>
            </a:r>
            <a:r>
              <a:rPr lang="es-ES" sz="2933" dirty="0">
                <a:solidFill>
                  <a:schemeClr val="tx1"/>
                </a:solidFill>
              </a:rPr>
              <a:t>: son los recursos materiales e inmateriales de propiedad de la organización </a:t>
            </a:r>
          </a:p>
          <a:p>
            <a:pPr>
              <a:lnSpc>
                <a:spcPct val="145000"/>
              </a:lnSpc>
              <a:defRPr/>
            </a:pPr>
            <a:r>
              <a:rPr lang="es-ES" sz="2933" b="1" u="sng" dirty="0">
                <a:solidFill>
                  <a:schemeClr val="tx1"/>
                </a:solidFill>
              </a:rPr>
              <a:t>Las personas</a:t>
            </a:r>
            <a:r>
              <a:rPr lang="es-ES" sz="2933" dirty="0">
                <a:solidFill>
                  <a:schemeClr val="tx1"/>
                </a:solidFill>
              </a:rPr>
              <a:t>: integrantes de la organización</a:t>
            </a:r>
          </a:p>
          <a:p>
            <a:pPr>
              <a:lnSpc>
                <a:spcPct val="145000"/>
              </a:lnSpc>
              <a:defRPr/>
            </a:pPr>
            <a:r>
              <a:rPr lang="es-ES" sz="2933" b="1" u="sng" dirty="0">
                <a:solidFill>
                  <a:schemeClr val="tx1"/>
                </a:solidFill>
              </a:rPr>
              <a:t>Las actividades</a:t>
            </a:r>
            <a:r>
              <a:rPr lang="es-ES" sz="2933" dirty="0">
                <a:solidFill>
                  <a:schemeClr val="tx1"/>
                </a:solidFill>
              </a:rPr>
              <a:t>: principales y secundarias </a:t>
            </a:r>
          </a:p>
          <a:p>
            <a:pPr algn="ctr"/>
            <a:endParaRPr lang="en-US" sz="2933" dirty="0">
              <a:solidFill>
                <a:schemeClr val="tx1"/>
              </a:solidFill>
            </a:endParaRPr>
          </a:p>
        </p:txBody>
      </p:sp>
    </p:spTree>
    <p:extLst>
      <p:ext uri="{BB962C8B-B14F-4D97-AF65-F5344CB8AC3E}">
        <p14:creationId xmlns:p14="http://schemas.microsoft.com/office/powerpoint/2010/main" val="15901300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TIPOS DE CONTROL</a:t>
            </a: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2122720" y="1747373"/>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solidFill>
                <a:srgbClr val="FFFFFF"/>
              </a:solidFill>
            </a:endParaRPr>
          </a:p>
          <a:p>
            <a:pPr algn="ctr"/>
            <a:r>
              <a:rPr lang="es-ES" sz="2667" dirty="0">
                <a:solidFill>
                  <a:srgbClr val="FFFFFF"/>
                </a:solidFill>
              </a:rPr>
              <a:t>OBSERVACIÓN</a:t>
            </a:r>
            <a:r>
              <a:rPr lang="es-ES" sz="2667" dirty="0"/>
              <a:t> </a:t>
            </a:r>
          </a:p>
          <a:p>
            <a:pPr algn="ctr"/>
            <a:endParaRPr lang="en-US" sz="2667" dirty="0"/>
          </a:p>
        </p:txBody>
      </p:sp>
      <p:sp>
        <p:nvSpPr>
          <p:cNvPr id="14" name="TextBox 13"/>
          <p:cNvSpPr txBox="1"/>
          <p:nvPr/>
        </p:nvSpPr>
        <p:spPr>
          <a:xfrm>
            <a:off x="2097105" y="3297392"/>
            <a:ext cx="2799388"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INSPECCIÓN</a:t>
            </a:r>
          </a:p>
          <a:p>
            <a:endParaRPr lang="en-US" sz="2400" dirty="0"/>
          </a:p>
        </p:txBody>
      </p:sp>
      <p:sp>
        <p:nvSpPr>
          <p:cNvPr id="15" name="TextBox 14"/>
          <p:cNvSpPr txBox="1"/>
          <p:nvPr/>
        </p:nvSpPr>
        <p:spPr>
          <a:xfrm>
            <a:off x="2084298" y="4742959"/>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AUDITORÍA</a:t>
            </a:r>
          </a:p>
          <a:p>
            <a:endParaRPr lang="en-US" sz="2400" dirty="0"/>
          </a:p>
        </p:txBody>
      </p:sp>
      <p:sp>
        <p:nvSpPr>
          <p:cNvPr id="21" name="TextBox 20"/>
          <p:cNvSpPr txBox="1"/>
          <p:nvPr/>
        </p:nvSpPr>
        <p:spPr>
          <a:xfrm>
            <a:off x="6141297" y="1809024"/>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MONITOREO</a:t>
            </a:r>
          </a:p>
          <a:p>
            <a:endParaRPr lang="en-US" sz="2400" dirty="0"/>
          </a:p>
        </p:txBody>
      </p:sp>
      <p:sp>
        <p:nvSpPr>
          <p:cNvPr id="9" name="TextBox 8"/>
          <p:cNvSpPr txBox="1"/>
          <p:nvPr/>
        </p:nvSpPr>
        <p:spPr>
          <a:xfrm>
            <a:off x="6193027" y="3235741"/>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p>
          <a:p>
            <a:pPr algn="ctr"/>
            <a:r>
              <a:rPr lang="es-ES" sz="2667" dirty="0">
                <a:solidFill>
                  <a:srgbClr val="FFFFFF"/>
                </a:solidFill>
              </a:rPr>
              <a:t>SUPERVISIÓN</a:t>
            </a:r>
            <a:endParaRPr lang="en-US" sz="2667" dirty="0">
              <a:solidFill>
                <a:srgbClr val="FFFFFF"/>
              </a:solidFill>
            </a:endParaRPr>
          </a:p>
          <a:p>
            <a:pPr algn="ctr"/>
            <a:endParaRPr lang="en-US" sz="2667" dirty="0"/>
          </a:p>
        </p:txBody>
      </p:sp>
      <p:sp>
        <p:nvSpPr>
          <p:cNvPr id="10" name="TextBox 9"/>
          <p:cNvSpPr txBox="1"/>
          <p:nvPr/>
        </p:nvSpPr>
        <p:spPr>
          <a:xfrm>
            <a:off x="6141296" y="4742959"/>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VERIFICACIÓN</a:t>
            </a:r>
          </a:p>
          <a:p>
            <a:endParaRPr lang="en-US" sz="2400" dirty="0"/>
          </a:p>
        </p:txBody>
      </p:sp>
    </p:spTree>
    <p:extLst>
      <p:ext uri="{BB962C8B-B14F-4D97-AF65-F5344CB8AC3E}">
        <p14:creationId xmlns:p14="http://schemas.microsoft.com/office/powerpoint/2010/main" val="4012292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animBg="1"/>
      <p:bldP spid="15" grpId="0" animBg="1"/>
      <p:bldP spid="21"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a:solidFill>
                  <a:srgbClr val="FFFFFF"/>
                </a:solidFill>
              </a:rPr>
              <a:t>OBJETIVOS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11" name="テキスト プレースホルダー 10"/>
          <p:cNvSpPr>
            <a:spLocks noGrp="1"/>
          </p:cNvSpPr>
          <p:nvPr>
            <p:ph type="body" sz="quarter" idx="13"/>
          </p:nvPr>
        </p:nvSpPr>
        <p:spPr>
          <a:xfrm>
            <a:off x="949692" y="1915726"/>
            <a:ext cx="10284593" cy="3128210"/>
          </a:xfrm>
        </p:spPr>
        <p:txBody>
          <a:bodyPr>
            <a:noAutofit/>
          </a:bodyPr>
          <a:lstStyle/>
          <a:p>
            <a:pPr marL="381019" indent="-381019">
              <a:lnSpc>
                <a:spcPct val="150000"/>
              </a:lnSpc>
              <a:defRPr/>
            </a:pPr>
            <a:r>
              <a:rPr lang="es-MX" sz="2667" b="1" dirty="0">
                <a:solidFill>
                  <a:schemeClr val="accent5">
                    <a:lumMod val="75000"/>
                  </a:schemeClr>
                </a:solidFill>
                <a:latin typeface="+mj-lt"/>
                <a:cs typeface="Arial" panose="020B0604020202020204" pitchFamily="34" charset="0"/>
              </a:rPr>
              <a:t>Planificar</a:t>
            </a:r>
            <a:r>
              <a:rPr lang="es-MX" sz="2667" b="1" dirty="0">
                <a:solidFill>
                  <a:schemeClr val="accent5">
                    <a:lumMod val="75000"/>
                  </a:schemeClr>
                </a:solidFill>
                <a:latin typeface="+mj-lt"/>
              </a:rPr>
              <a:t>, organizar, dirigir y controlar los recursos y los procesos en los servicios estomatológicos para realizar acciones de salud sobre la población asignada.</a:t>
            </a:r>
            <a:endParaRPr lang="es-ES" sz="2667" b="1" dirty="0">
              <a:solidFill>
                <a:schemeClr val="accent5">
                  <a:lumMod val="75000"/>
                </a:schemeClr>
              </a:solidFill>
              <a:latin typeface="+mj-lt"/>
            </a:endParaRPr>
          </a:p>
          <a:p>
            <a:pPr marL="381019" indent="-381019">
              <a:lnSpc>
                <a:spcPct val="150000"/>
              </a:lnSpc>
              <a:defRPr/>
            </a:pPr>
            <a:r>
              <a:rPr lang="es-MX" sz="2667" b="1" dirty="0">
                <a:solidFill>
                  <a:schemeClr val="accent5">
                    <a:lumMod val="75000"/>
                  </a:schemeClr>
                </a:solidFill>
                <a:latin typeface="+mj-lt"/>
              </a:rPr>
              <a:t>Aplicar las herramientas necesarias para la evaluación de  la calidad de los servicios estomatológicos</a:t>
            </a:r>
            <a:endParaRPr lang="es-ES" sz="2667" b="1" dirty="0">
              <a:solidFill>
                <a:schemeClr val="accent5">
                  <a:lumMod val="75000"/>
                </a:schemeClr>
              </a:solidFill>
              <a:latin typeface="+mj-lt"/>
            </a:endParaRPr>
          </a:p>
        </p:txBody>
      </p:sp>
    </p:spTree>
    <p:extLst>
      <p:ext uri="{BB962C8B-B14F-4D97-AF65-F5344CB8AC3E}">
        <p14:creationId xmlns:p14="http://schemas.microsoft.com/office/powerpoint/2010/main" val="1412535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DIRECCIÓN </a:t>
            </a:r>
            <a:r>
              <a:rPr lang="es-ES" sz="4000" b="1">
                <a:ln w="1905"/>
                <a:solidFill>
                  <a:srgbClr val="FFFFFF"/>
                </a:solidFill>
                <a:effectLst>
                  <a:innerShdw blurRad="69850" dist="43180" dir="5400000">
                    <a:srgbClr val="000000">
                      <a:alpha val="65000"/>
                    </a:srgbClr>
                  </a:innerShdw>
                </a:effectLst>
              </a:rPr>
              <a:t>POR OBJETIVOS</a:t>
            </a:r>
            <a:endParaRPr lang="es-ES" sz="4000" b="1" dirty="0">
              <a:ln w="1905"/>
              <a:solidFill>
                <a:srgbClr val="FFFFFF"/>
              </a:solidFill>
              <a:effectLst>
                <a:innerShdw blurRad="69850" dist="43180" dir="5400000">
                  <a:srgbClr val="000000">
                    <a:alpha val="65000"/>
                  </a:srgbClr>
                </a:innerShdw>
              </a:effectLst>
            </a:endParaRPr>
          </a:p>
        </p:txBody>
      </p:sp>
      <p:sp>
        <p:nvSpPr>
          <p:cNvPr id="3" name="Footer Placeholder 2"/>
          <p:cNvSpPr>
            <a:spLocks noGrp="1"/>
          </p:cNvSpPr>
          <p:nvPr>
            <p:ph type="ftr" sz="quarter" idx="11"/>
          </p:nvPr>
        </p:nvSpPr>
        <p:spPr/>
        <p:txBody>
          <a:bodyPr/>
          <a:lstStyle/>
          <a:p>
            <a:endParaRPr lang="en-US" dirty="0"/>
          </a:p>
        </p:txBody>
      </p:sp>
      <p:sp>
        <p:nvSpPr>
          <p:cNvPr id="11" name="TextBox 10"/>
          <p:cNvSpPr txBox="1"/>
          <p:nvPr/>
        </p:nvSpPr>
        <p:spPr>
          <a:xfrm>
            <a:off x="888803" y="2004564"/>
            <a:ext cx="10032275" cy="3416320"/>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342917" indent="-342917">
              <a:lnSpc>
                <a:spcPct val="150000"/>
              </a:lnSpc>
              <a:buFont typeface="+mj-lt"/>
              <a:buAutoNum type="arabicPeriod"/>
              <a:defRPr/>
            </a:pPr>
            <a:r>
              <a:rPr lang="es-ES" sz="3600" b="1" dirty="0">
                <a:solidFill>
                  <a:schemeClr val="tx1"/>
                </a:solidFill>
              </a:rPr>
              <a:t>Definición de objetivos</a:t>
            </a:r>
          </a:p>
          <a:p>
            <a:pPr marL="342917" indent="-342917">
              <a:lnSpc>
                <a:spcPct val="150000"/>
              </a:lnSpc>
              <a:buFont typeface="+mj-lt"/>
              <a:buAutoNum type="arabicPeriod"/>
              <a:defRPr/>
            </a:pPr>
            <a:r>
              <a:rPr lang="es-ES" sz="3600" b="1" dirty="0">
                <a:solidFill>
                  <a:schemeClr val="tx1"/>
                </a:solidFill>
              </a:rPr>
              <a:t>Desarrollo de planes de acción</a:t>
            </a:r>
          </a:p>
          <a:p>
            <a:pPr marL="342917" indent="-342917">
              <a:lnSpc>
                <a:spcPct val="150000"/>
              </a:lnSpc>
              <a:buFont typeface="+mj-lt"/>
              <a:buAutoNum type="arabicPeriod"/>
              <a:defRPr/>
            </a:pPr>
            <a:r>
              <a:rPr lang="es-ES" sz="3600" b="1" dirty="0">
                <a:solidFill>
                  <a:schemeClr val="tx1"/>
                </a:solidFill>
              </a:rPr>
              <a:t>Realización de revisiones periódicas</a:t>
            </a:r>
          </a:p>
          <a:p>
            <a:pPr marL="342917" indent="-342917">
              <a:lnSpc>
                <a:spcPct val="150000"/>
              </a:lnSpc>
              <a:buFont typeface="+mj-lt"/>
              <a:buAutoNum type="arabicPeriod"/>
              <a:defRPr/>
            </a:pPr>
            <a:r>
              <a:rPr lang="es-ES" sz="3600" b="1" dirty="0">
                <a:solidFill>
                  <a:schemeClr val="tx1"/>
                </a:solidFill>
              </a:rPr>
              <a:t>Evaluación de los resultados anuales</a:t>
            </a:r>
            <a:endParaRPr lang="en-US" sz="5334" b="1" dirty="0">
              <a:solidFill>
                <a:schemeClr val="tx1"/>
              </a:solidFill>
            </a:endParaRPr>
          </a:p>
        </p:txBody>
      </p:sp>
    </p:spTree>
    <p:extLst>
      <p:ext uri="{BB962C8B-B14F-4D97-AF65-F5344CB8AC3E}">
        <p14:creationId xmlns:p14="http://schemas.microsoft.com/office/powerpoint/2010/main" val="84798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OBJETIVOS MINSAP </a:t>
            </a:r>
            <a:r>
              <a:rPr lang="es-ES" sz="4000" b="1" dirty="0" smtClean="0">
                <a:ln w="1905"/>
                <a:solidFill>
                  <a:srgbClr val="FFFFFF"/>
                </a:solidFill>
                <a:effectLst>
                  <a:innerShdw blurRad="69850" dist="43180" dir="5400000">
                    <a:srgbClr val="000000">
                      <a:alpha val="65000"/>
                    </a:srgbClr>
                  </a:innerShdw>
                </a:effectLst>
              </a:rPr>
              <a:t>2024</a:t>
            </a:r>
            <a:endParaRPr lang="es-ES" sz="4000" b="1" dirty="0">
              <a:ln w="1905"/>
              <a:solidFill>
                <a:srgbClr val="FFFFFF"/>
              </a:solidFill>
              <a:effectLst>
                <a:innerShdw blurRad="69850" dist="43180" dir="5400000">
                  <a:srgbClr val="000000">
                    <a:alpha val="65000"/>
                  </a:srgbClr>
                </a:innerShdw>
              </a:effectLst>
            </a:endParaRPr>
          </a:p>
        </p:txBody>
      </p:sp>
      <p:sp>
        <p:nvSpPr>
          <p:cNvPr id="2" name="TextBox 1"/>
          <p:cNvSpPr txBox="1"/>
          <p:nvPr/>
        </p:nvSpPr>
        <p:spPr>
          <a:xfrm>
            <a:off x="562046" y="1441067"/>
            <a:ext cx="11059885" cy="5016117"/>
          </a:xfrm>
          <a:prstGeom prst="rect">
            <a:avLst/>
          </a:prstGeom>
          <a:noFill/>
        </p:spPr>
        <p:txBody>
          <a:bodyPr wrap="square" rtlCol="0">
            <a:spAutoFit/>
          </a:bodyPr>
          <a:lstStyle/>
          <a:p>
            <a:pPr>
              <a:lnSpc>
                <a:spcPct val="150000"/>
              </a:lnSpc>
              <a:defRPr/>
            </a:pPr>
            <a:r>
              <a:rPr lang="es-ES" sz="2133" b="1" dirty="0"/>
              <a:t>OBJETIVO 1: Incrementar el estado de salud de la población y su satisfacción con los servicios</a:t>
            </a:r>
          </a:p>
          <a:p>
            <a:pPr algn="just">
              <a:lnSpc>
                <a:spcPct val="150000"/>
              </a:lnSpc>
              <a:defRPr/>
            </a:pPr>
            <a:r>
              <a:rPr lang="es-ES" sz="2133" b="1" dirty="0"/>
              <a:t>OBJETIVO 2: Fortalecer las acciones de higiene, epidemiología y microbiología</a:t>
            </a:r>
          </a:p>
          <a:p>
            <a:pPr>
              <a:lnSpc>
                <a:spcPct val="150000"/>
              </a:lnSpc>
              <a:defRPr/>
            </a:pPr>
            <a:r>
              <a:rPr lang="es-ES" sz="2133" b="1" dirty="0"/>
              <a:t>OBJETIVO 3: Ejercer la regulación sanitaria</a:t>
            </a:r>
          </a:p>
          <a:p>
            <a:pPr>
              <a:lnSpc>
                <a:spcPct val="150000"/>
              </a:lnSpc>
              <a:defRPr/>
            </a:pPr>
            <a:r>
              <a:rPr lang="es-ES" sz="2133" b="1" dirty="0"/>
              <a:t>OBJETIVO 4: Consolidar las estrategias de formación, capacitación e investigación</a:t>
            </a:r>
          </a:p>
          <a:p>
            <a:pPr>
              <a:lnSpc>
                <a:spcPct val="150000"/>
              </a:lnSpc>
              <a:defRPr/>
            </a:pPr>
            <a:r>
              <a:rPr lang="es-ES" sz="2133" b="1" dirty="0"/>
              <a:t>OBJETIVO 5: </a:t>
            </a:r>
            <a:r>
              <a:rPr lang="es-ES" sz="2133" b="1" dirty="0"/>
              <a:t>Ampliar el ecosistema de Ciencia e Innovación</a:t>
            </a:r>
            <a:r>
              <a:rPr lang="es-ES" sz="2133" b="1" dirty="0" smtClean="0"/>
              <a:t>, como </a:t>
            </a:r>
            <a:r>
              <a:rPr lang="es-ES" sz="2133" b="1" dirty="0"/>
              <a:t>base para el perfeccionamiento del Sistema Nacional de </a:t>
            </a:r>
            <a:r>
              <a:rPr lang="es-ES" sz="2133" b="1" dirty="0" smtClean="0"/>
              <a:t>Salud</a:t>
            </a:r>
          </a:p>
          <a:p>
            <a:pPr>
              <a:lnSpc>
                <a:spcPct val="150000"/>
              </a:lnSpc>
              <a:defRPr/>
            </a:pPr>
            <a:r>
              <a:rPr lang="es-ES" sz="2133" b="1" dirty="0" smtClean="0"/>
              <a:t>OBJETIVO 6: Cumplir </a:t>
            </a:r>
            <a:r>
              <a:rPr lang="es-ES" sz="2133" b="1" dirty="0"/>
              <a:t>las diferentes modalidades de exportación de servicios y de la cooperación internacional del sistema de salud </a:t>
            </a:r>
            <a:r>
              <a:rPr lang="es-ES" sz="2133" b="1" dirty="0" smtClean="0"/>
              <a:t>cubano</a:t>
            </a:r>
          </a:p>
          <a:p>
            <a:pPr>
              <a:lnSpc>
                <a:spcPct val="150000"/>
              </a:lnSpc>
              <a:defRPr/>
            </a:pPr>
            <a:r>
              <a:rPr lang="es-ES" sz="2133" b="1" dirty="0"/>
              <a:t>OBJETIVO 7: Incrementar la racionalidad y la eficiencia económica en el sector. </a:t>
            </a:r>
            <a:endParaRPr lang="es-ES" sz="2133" b="1" dirty="0" smtClean="0"/>
          </a:p>
          <a:p>
            <a:pPr>
              <a:lnSpc>
                <a:spcPct val="150000"/>
              </a:lnSpc>
              <a:defRPr/>
            </a:pPr>
            <a:endParaRPr lang="es-ES" sz="2133" b="1" dirty="0"/>
          </a:p>
        </p:txBody>
      </p:sp>
    </p:spTree>
    <p:extLst>
      <p:ext uri="{BB962C8B-B14F-4D97-AF65-F5344CB8AC3E}">
        <p14:creationId xmlns:p14="http://schemas.microsoft.com/office/powerpoint/2010/main" val="2998217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82637" y="1770475"/>
            <a:ext cx="2342928" cy="3114849"/>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1"/>
          <p:cNvSpPr txBox="1">
            <a:spLocks noChangeArrowheads="1"/>
          </p:cNvSpPr>
          <p:nvPr/>
        </p:nvSpPr>
        <p:spPr bwMode="auto">
          <a:xfrm>
            <a:off x="577640" y="5069103"/>
            <a:ext cx="244792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Los zapaticos de rosa - Zaida del Rio</a:t>
            </a:r>
            <a:endParaRPr lang="en-US" altLang="en-US" sz="1067" dirty="0">
              <a:solidFill>
                <a:schemeClr val="tx1"/>
              </a:solidFill>
              <a:latin typeface="+mj-lt"/>
            </a:endParaRPr>
          </a:p>
        </p:txBody>
      </p:sp>
      <p:pic>
        <p:nvPicPr>
          <p:cNvPr id="12" name="Picture 11"/>
          <p:cNvPicPr>
            <a:picLocks noChangeAspect="1"/>
          </p:cNvPicPr>
          <p:nvPr/>
        </p:nvPicPr>
        <p:blipFill>
          <a:blip r:embed="rId4"/>
          <a:stretch>
            <a:fillRect/>
          </a:stretch>
        </p:blipFill>
        <p:spPr>
          <a:xfrm>
            <a:off x="4344879" y="2008198"/>
            <a:ext cx="2824903" cy="3427745"/>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3"/>
          <p:cNvSpPr txBox="1">
            <a:spLocks noChangeArrowheads="1"/>
          </p:cNvSpPr>
          <p:nvPr/>
        </p:nvSpPr>
        <p:spPr bwMode="auto">
          <a:xfrm>
            <a:off x="4155965" y="5701593"/>
            <a:ext cx="244898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Paisajes - Carlos Enríquez</a:t>
            </a:r>
            <a:endParaRPr lang="en-US" altLang="en-US" sz="1067" dirty="0">
              <a:solidFill>
                <a:schemeClr val="tx1"/>
              </a:solidFill>
              <a:latin typeface="+mj-lt"/>
            </a:endParaRPr>
          </a:p>
        </p:txBody>
      </p:sp>
      <p:pic>
        <p:nvPicPr>
          <p:cNvPr id="14" name="Picture 13"/>
          <p:cNvPicPr>
            <a:picLocks noChangeAspect="1"/>
          </p:cNvPicPr>
          <p:nvPr/>
        </p:nvPicPr>
        <p:blipFill>
          <a:blip r:embed="rId5"/>
          <a:stretch>
            <a:fillRect/>
          </a:stretch>
        </p:blipFill>
        <p:spPr>
          <a:xfrm>
            <a:off x="8489096" y="2225597"/>
            <a:ext cx="2582017" cy="3588847"/>
          </a:xfrm>
          <a:prstGeom prst="rect">
            <a:avLst/>
          </a:prstGeom>
          <a:ln w="228600" cap="sq" cmpd="thickThin">
            <a:solidFill>
              <a:srgbClr val="000000"/>
            </a:solidFill>
            <a:prstDash val="solid"/>
            <a:miter lim="800000"/>
          </a:ln>
          <a:effectLst>
            <a:innerShdw blurRad="76200">
              <a:srgbClr val="000000"/>
            </a:innerShdw>
          </a:effectLst>
        </p:spPr>
      </p:pic>
      <p:sp>
        <p:nvSpPr>
          <p:cNvPr id="15" name="Rectangle 15"/>
          <p:cNvSpPr>
            <a:spLocks noChangeArrowheads="1"/>
          </p:cNvSpPr>
          <p:nvPr/>
        </p:nvSpPr>
        <p:spPr bwMode="auto">
          <a:xfrm>
            <a:off x="8371120" y="6011428"/>
            <a:ext cx="304442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Cabeza de Mujer Ornamentada – Rene Portocarrero</a:t>
            </a:r>
            <a:endParaRPr lang="en-US" altLang="en-US" sz="1067" dirty="0">
              <a:solidFill>
                <a:schemeClr val="tx1"/>
              </a:solidFill>
              <a:latin typeface="+mj-lt"/>
            </a:endParaRPr>
          </a:p>
        </p:txBody>
      </p:sp>
    </p:spTree>
    <p:extLst>
      <p:ext uri="{BB962C8B-B14F-4D97-AF65-F5344CB8AC3E}">
        <p14:creationId xmlns:p14="http://schemas.microsoft.com/office/powerpoint/2010/main" val="3804466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521627" y="1854379"/>
            <a:ext cx="8395063" cy="2554930"/>
          </a:xfrm>
          <a:prstGeom prst="rect">
            <a:avLst/>
          </a:prstGeom>
        </p:spPr>
        <p:txBody>
          <a:bodyPr wrap="square">
            <a:spAutoFit/>
          </a:bodyPr>
          <a:lstStyle/>
          <a:p>
            <a:pPr algn="ctr" defTabSz="609630"/>
            <a:r>
              <a:rPr lang="es-ES" sz="5334" b="1" kern="0" dirty="0">
                <a:solidFill>
                  <a:schemeClr val="bg1"/>
                </a:solidFill>
              </a:rPr>
              <a:t>TAREA EVALUATIVA</a:t>
            </a:r>
          </a:p>
          <a:p>
            <a:pPr algn="ctr" defTabSz="609630"/>
            <a:r>
              <a:rPr lang="es-ES" sz="5334" b="1" kern="0" dirty="0">
                <a:solidFill>
                  <a:schemeClr val="bg1"/>
                </a:solidFill>
              </a:rPr>
              <a:t>Guía de trabajo final en aula virtual de salud</a:t>
            </a:r>
          </a:p>
        </p:txBody>
      </p:sp>
    </p:spTree>
    <p:extLst>
      <p:ext uri="{BB962C8B-B14F-4D97-AF65-F5344CB8AC3E}">
        <p14:creationId xmlns:p14="http://schemas.microsoft.com/office/powerpoint/2010/main" val="357448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TEMAS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11" name="テキスト プレースホルダー 10"/>
          <p:cNvSpPr>
            <a:spLocks noGrp="1"/>
          </p:cNvSpPr>
          <p:nvPr>
            <p:ph type="body" sz="quarter" idx="13"/>
          </p:nvPr>
        </p:nvSpPr>
        <p:spPr>
          <a:xfrm>
            <a:off x="2839525" y="1933142"/>
            <a:ext cx="7036525" cy="3553257"/>
          </a:xfrm>
        </p:spPr>
        <p:txBody>
          <a:bodyPr>
            <a:normAutofit/>
          </a:bodyPr>
          <a:lstStyle/>
          <a:p>
            <a:pPr marL="228611" indent="-228611" defTabSz="609630" eaLnBrk="0" fontAlgn="base" hangingPunct="0">
              <a:spcBef>
                <a:spcPct val="20000"/>
              </a:spcBef>
              <a:spcAft>
                <a:spcPct val="0"/>
              </a:spcAft>
              <a:buFontTx/>
              <a:buChar char="•"/>
              <a:defRPr/>
            </a:pPr>
            <a:r>
              <a:rPr lang="es-ES" sz="4400" kern="0" dirty="0">
                <a:solidFill>
                  <a:srgbClr val="2D2D8A">
                    <a:lumMod val="75000"/>
                  </a:srgbClr>
                </a:solidFill>
                <a:latin typeface="+mj-lt"/>
              </a:rPr>
              <a:t>Administración de Salud</a:t>
            </a:r>
          </a:p>
          <a:p>
            <a:pPr marL="228611" indent="-228611" defTabSz="609630" eaLnBrk="0" fontAlgn="base" hangingPunct="0">
              <a:spcBef>
                <a:spcPct val="20000"/>
              </a:spcBef>
              <a:spcAft>
                <a:spcPct val="0"/>
              </a:spcAft>
              <a:buFontTx/>
              <a:buChar char="•"/>
              <a:defRPr/>
            </a:pPr>
            <a:r>
              <a:rPr lang="es-ES" sz="4400" kern="0" dirty="0">
                <a:solidFill>
                  <a:srgbClr val="2D2D8A">
                    <a:lumMod val="75000"/>
                  </a:srgbClr>
                </a:solidFill>
                <a:latin typeface="+mj-lt"/>
              </a:rPr>
              <a:t>Gestión de calidad</a:t>
            </a:r>
          </a:p>
        </p:txBody>
      </p:sp>
    </p:spTree>
    <p:extLst>
      <p:ext uri="{BB962C8B-B14F-4D97-AF65-F5344CB8AC3E}">
        <p14:creationId xmlns:p14="http://schemas.microsoft.com/office/powerpoint/2010/main" val="3020767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99573" y="455427"/>
            <a:ext cx="8281805" cy="669117"/>
          </a:xfrm>
        </p:spPr>
        <p:txBody>
          <a:bodyPr>
            <a:normAutofit fontScale="90000"/>
          </a:bodyPr>
          <a:lstStyle/>
          <a:p>
            <a:r>
              <a:rPr lang="es-ES" b="1" dirty="0" smtClean="0">
                <a:solidFill>
                  <a:srgbClr val="FFFFFF"/>
                </a:solidFill>
              </a:rPr>
              <a:t>TEORÍA GENERAL DE SISTEMAS</a:t>
            </a:r>
            <a:endParaRPr lang="en-US" b="1"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pic>
        <p:nvPicPr>
          <p:cNvPr id="15" name="Picture 14"/>
          <p:cNvPicPr>
            <a:picLocks noChangeAspect="1"/>
          </p:cNvPicPr>
          <p:nvPr/>
        </p:nvPicPr>
        <p:blipFill>
          <a:blip r:embed="rId3"/>
          <a:stretch>
            <a:fillRect/>
          </a:stretch>
        </p:blipFill>
        <p:spPr>
          <a:xfrm>
            <a:off x="1127160" y="2023867"/>
            <a:ext cx="3160234" cy="2983321"/>
          </a:xfrm>
          <a:prstGeom prst="rect">
            <a:avLst/>
          </a:prstGeom>
        </p:spPr>
      </p:pic>
      <p:pic>
        <p:nvPicPr>
          <p:cNvPr id="16" name="Picture 15"/>
          <p:cNvPicPr>
            <a:picLocks noChangeAspect="1"/>
          </p:cNvPicPr>
          <p:nvPr/>
        </p:nvPicPr>
        <p:blipFill>
          <a:blip r:embed="rId4"/>
          <a:stretch>
            <a:fillRect/>
          </a:stretch>
        </p:blipFill>
        <p:spPr>
          <a:xfrm>
            <a:off x="4399948" y="2010402"/>
            <a:ext cx="3436821" cy="3010249"/>
          </a:xfrm>
          <a:prstGeom prst="rect">
            <a:avLst/>
          </a:prstGeom>
        </p:spPr>
      </p:pic>
      <p:pic>
        <p:nvPicPr>
          <p:cNvPr id="19" name="Picture 18"/>
          <p:cNvPicPr>
            <a:picLocks noChangeAspect="1"/>
          </p:cNvPicPr>
          <p:nvPr/>
        </p:nvPicPr>
        <p:blipFill>
          <a:blip r:embed="rId5"/>
          <a:stretch>
            <a:fillRect/>
          </a:stretch>
        </p:blipFill>
        <p:spPr>
          <a:xfrm>
            <a:off x="7949323" y="2025446"/>
            <a:ext cx="3268778" cy="3008670"/>
          </a:xfrm>
          <a:prstGeom prst="rect">
            <a:avLst/>
          </a:prstGeom>
        </p:spPr>
      </p:pic>
    </p:spTree>
    <p:extLst>
      <p:ext uri="{BB962C8B-B14F-4D97-AF65-F5344CB8AC3E}">
        <p14:creationId xmlns:p14="http://schemas.microsoft.com/office/powerpoint/2010/main" val="2313884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500"/>
                                        <p:tgtEl>
                                          <p:spTgt spid="15"/>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TEORÍA GENERAL DE SISTEMAS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graphicFrame>
        <p:nvGraphicFramePr>
          <p:cNvPr id="7" name="8 Diagrama"/>
          <p:cNvGraphicFramePr/>
          <p:nvPr>
            <p:extLst/>
          </p:nvPr>
        </p:nvGraphicFramePr>
        <p:xfrm>
          <a:off x="301251" y="1595343"/>
          <a:ext cx="11200399" cy="459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0 Triángulo isósceles"/>
          <p:cNvSpPr/>
          <p:nvPr/>
        </p:nvSpPr>
        <p:spPr>
          <a:xfrm rot="10277708">
            <a:off x="5698249" y="2542437"/>
            <a:ext cx="406400" cy="358905"/>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hade val="95000"/>
                <a:satMod val="105000"/>
              </a:srgbClr>
            </a:solidFill>
            <a:prstDash val="solid"/>
          </a:ln>
          <a:effectLst/>
          <a:scene3d>
            <a:camera prst="orthographicFront"/>
            <a:lightRig rig="chilly" dir="t"/>
          </a:scene3d>
          <a:sp3d extrusionH="1700" prstMaterial="dkEdge">
            <a:bevelT w="25400" h="6350" prst="softRound"/>
            <a:bevelB w="0" h="0" prst="convex"/>
          </a:sp3d>
        </p:spPr>
      </p:sp>
    </p:spTree>
    <p:extLst>
      <p:ext uri="{BB962C8B-B14F-4D97-AF65-F5344CB8AC3E}">
        <p14:creationId xmlns:p14="http://schemas.microsoft.com/office/powerpoint/2010/main" val="2305654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9"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SISTEMA</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2" name="Rectangle 1"/>
          <p:cNvSpPr/>
          <p:nvPr/>
        </p:nvSpPr>
        <p:spPr>
          <a:xfrm>
            <a:off x="1409383" y="1602393"/>
            <a:ext cx="9171093" cy="3046988"/>
          </a:xfrm>
          <a:prstGeom prst="rect">
            <a:avLst/>
          </a:prstGeom>
        </p:spPr>
        <p:txBody>
          <a:bodyPr wrap="square">
            <a:spAutoFit/>
          </a:bodyPr>
          <a:lstStyle/>
          <a:p>
            <a:pPr algn="just">
              <a:lnSpc>
                <a:spcPct val="150000"/>
              </a:lnSpc>
              <a:defRPr/>
            </a:pPr>
            <a:r>
              <a:rPr lang="es-ES" sz="3200" dirty="0">
                <a:solidFill>
                  <a:schemeClr val="accent5">
                    <a:lumMod val="75000"/>
                  </a:schemeClr>
                </a:solidFill>
              </a:rPr>
              <a:t>Conjunto de </a:t>
            </a:r>
            <a:r>
              <a:rPr lang="es-ES" sz="3200" u="sng" dirty="0">
                <a:solidFill>
                  <a:schemeClr val="accent5">
                    <a:lumMod val="75000"/>
                  </a:schemeClr>
                </a:solidFill>
                <a:effectLst>
                  <a:outerShdw blurRad="38100" dist="38100" dir="2700000" algn="tl">
                    <a:srgbClr val="000000">
                      <a:alpha val="43137"/>
                    </a:srgbClr>
                  </a:outerShdw>
                </a:effectLst>
              </a:rPr>
              <a:t>elementos interrelacionados </a:t>
            </a:r>
            <a:r>
              <a:rPr lang="es-ES" sz="3200" dirty="0">
                <a:solidFill>
                  <a:schemeClr val="accent5">
                    <a:lumMod val="75000"/>
                  </a:schemeClr>
                </a:solidFill>
              </a:rPr>
              <a:t>entre sí que funcionan como un </a:t>
            </a:r>
            <a:r>
              <a:rPr lang="es-ES" sz="3200" u="sng" dirty="0">
                <a:solidFill>
                  <a:schemeClr val="accent5">
                    <a:lumMod val="75000"/>
                  </a:schemeClr>
                </a:solidFill>
                <a:effectLst>
                  <a:outerShdw blurRad="38100" dist="38100" dir="2700000" algn="tl">
                    <a:srgbClr val="000000">
                      <a:alpha val="43137"/>
                    </a:srgbClr>
                  </a:outerShdw>
                </a:effectLst>
              </a:rPr>
              <a:t>todo integral </a:t>
            </a:r>
            <a:r>
              <a:rPr lang="es-ES" sz="3200" dirty="0">
                <a:solidFill>
                  <a:schemeClr val="accent5">
                    <a:lumMod val="75000"/>
                  </a:schemeClr>
                </a:solidFill>
              </a:rPr>
              <a:t>con la finalidad de alcanzar </a:t>
            </a:r>
            <a:r>
              <a:rPr lang="es-ES" sz="3200" u="sng" dirty="0">
                <a:solidFill>
                  <a:schemeClr val="accent5">
                    <a:lumMod val="75000"/>
                  </a:schemeClr>
                </a:solidFill>
                <a:effectLst>
                  <a:outerShdw blurRad="38100" dist="38100" dir="2700000" algn="tl">
                    <a:srgbClr val="000000">
                      <a:alpha val="43137"/>
                    </a:srgbClr>
                  </a:outerShdw>
                </a:effectLst>
              </a:rPr>
              <a:t>un objetivo</a:t>
            </a:r>
            <a:r>
              <a:rPr lang="es-ES" sz="3200" dirty="0">
                <a:solidFill>
                  <a:schemeClr val="accent5">
                    <a:lumMod val="75000"/>
                  </a:schemeClr>
                </a:solidFill>
              </a:rPr>
              <a:t>, logrando una </a:t>
            </a:r>
            <a:r>
              <a:rPr lang="es-ES" sz="3200" u="sng" dirty="0">
                <a:solidFill>
                  <a:schemeClr val="accent5">
                    <a:lumMod val="75000"/>
                  </a:schemeClr>
                </a:solidFill>
                <a:effectLst>
                  <a:outerShdw blurRad="38100" dist="38100" dir="2700000" algn="tl">
                    <a:srgbClr val="000000">
                      <a:alpha val="43137"/>
                    </a:srgbClr>
                  </a:outerShdw>
                </a:effectLst>
              </a:rPr>
              <a:t>cualidad</a:t>
            </a:r>
            <a:r>
              <a:rPr lang="es-ES" sz="3200" dirty="0">
                <a:solidFill>
                  <a:schemeClr val="accent5">
                    <a:lumMod val="75000"/>
                  </a:schemeClr>
                </a:solidFill>
              </a:rPr>
              <a:t> que no tienen sus componentes por separados</a:t>
            </a:r>
          </a:p>
        </p:txBody>
      </p:sp>
    </p:spTree>
    <p:extLst>
      <p:ext uri="{BB962C8B-B14F-4D97-AF65-F5344CB8AC3E}">
        <p14:creationId xmlns:p14="http://schemas.microsoft.com/office/powerpoint/2010/main" val="2704780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38689" y="357104"/>
            <a:ext cx="8328507" cy="929829"/>
          </a:xfrm>
        </p:spPr>
        <p:txBody>
          <a:bodyPr>
            <a:normAutofit/>
          </a:bodyPr>
          <a:lstStyle/>
          <a:p>
            <a:pPr>
              <a:defRPr/>
            </a:pPr>
            <a:r>
              <a:rPr lang="es-ES" b="1" dirty="0">
                <a:ln w="1905"/>
                <a:solidFill>
                  <a:srgbClr val="FFFFFF"/>
                </a:solidFill>
                <a:effectLst>
                  <a:innerShdw blurRad="69850" dist="43180" dir="5400000">
                    <a:srgbClr val="000000">
                      <a:alpha val="65000"/>
                    </a:srgbClr>
                  </a:innerShdw>
                </a:effectLst>
              </a:rPr>
              <a:t>SISTEMA DE </a:t>
            </a:r>
            <a:r>
              <a:rPr lang="es-ES" b="1" dirty="0" smtClean="0">
                <a:ln w="1905"/>
                <a:solidFill>
                  <a:srgbClr val="FFFFFF"/>
                </a:solidFill>
                <a:effectLst>
                  <a:innerShdw blurRad="69850" dist="43180" dir="5400000">
                    <a:srgbClr val="000000">
                      <a:alpha val="65000"/>
                    </a:srgbClr>
                  </a:innerShdw>
                </a:effectLst>
              </a:rPr>
              <a:t>SALUD CUBANO</a:t>
            </a:r>
            <a:endParaRPr lang="es-ES" b="1" dirty="0">
              <a:ln w="1905"/>
              <a:solidFill>
                <a:srgbClr val="FFFFFF"/>
              </a:solidFill>
              <a:effectLst>
                <a:innerShdw blurRad="69850" dist="43180" dir="5400000">
                  <a:srgbClr val="000000">
                    <a:alpha val="65000"/>
                  </a:srgbClr>
                </a:innerShdw>
              </a:effectLst>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grpSp>
        <p:nvGrpSpPr>
          <p:cNvPr id="3" name="Group 2"/>
          <p:cNvGrpSpPr/>
          <p:nvPr/>
        </p:nvGrpSpPr>
        <p:grpSpPr>
          <a:xfrm>
            <a:off x="900033" y="1925047"/>
            <a:ext cx="9794623" cy="3805193"/>
            <a:chOff x="1498490" y="3032363"/>
            <a:chExt cx="14549119" cy="5267833"/>
          </a:xfrm>
        </p:grpSpPr>
        <p:pic>
          <p:nvPicPr>
            <p:cNvPr id="14" name="Picture 13"/>
            <p:cNvPicPr>
              <a:picLocks noChangeAspect="1"/>
            </p:cNvPicPr>
            <p:nvPr/>
          </p:nvPicPr>
          <p:blipFill rotWithShape="1">
            <a:blip r:embed="rId3" cstate="print"/>
            <a:srcRect l="1599" t="8122" r="1593" b="4569"/>
            <a:stretch/>
          </p:blipFill>
          <p:spPr>
            <a:xfrm>
              <a:off x="1498490" y="3032363"/>
              <a:ext cx="14549119" cy="5267833"/>
            </a:xfrm>
            <a:prstGeom prst="rect">
              <a:avLst/>
            </a:prstGeom>
            <a:ln>
              <a:noFill/>
            </a:ln>
            <a:effectLst>
              <a:outerShdw blurRad="292100" dist="139700" dir="2700000" algn="tl" rotWithShape="0">
                <a:srgbClr val="333333">
                  <a:alpha val="65000"/>
                </a:srgbClr>
              </a:outerShdw>
            </a:effectLst>
          </p:spPr>
        </p:pic>
        <p:sp>
          <p:nvSpPr>
            <p:cNvPr id="15" name="Rectangle 10"/>
            <p:cNvSpPr>
              <a:spLocks noChangeArrowheads="1"/>
            </p:cNvSpPr>
            <p:nvPr/>
          </p:nvSpPr>
          <p:spPr bwMode="auto">
            <a:xfrm>
              <a:off x="1778347" y="3318031"/>
              <a:ext cx="271648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UNIVERSAL</a:t>
              </a:r>
            </a:p>
          </p:txBody>
        </p:sp>
        <p:sp>
          <p:nvSpPr>
            <p:cNvPr id="16" name="Rectangle 12"/>
            <p:cNvSpPr>
              <a:spLocks noChangeArrowheads="1"/>
            </p:cNvSpPr>
            <p:nvPr/>
          </p:nvSpPr>
          <p:spPr bwMode="auto">
            <a:xfrm>
              <a:off x="5865824" y="6389490"/>
              <a:ext cx="271648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ACCESIBLE</a:t>
              </a:r>
            </a:p>
          </p:txBody>
        </p:sp>
        <p:sp>
          <p:nvSpPr>
            <p:cNvPr id="20" name="Rectangle 11"/>
            <p:cNvSpPr>
              <a:spLocks noChangeArrowheads="1"/>
            </p:cNvSpPr>
            <p:nvPr/>
          </p:nvSpPr>
          <p:spPr bwMode="auto">
            <a:xfrm>
              <a:off x="11828221" y="4081449"/>
              <a:ext cx="222124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GRATUITO</a:t>
              </a:r>
            </a:p>
          </p:txBody>
        </p:sp>
      </p:grpSp>
      <p:sp>
        <p:nvSpPr>
          <p:cNvPr id="10" name="Rectangle 9"/>
          <p:cNvSpPr/>
          <p:nvPr/>
        </p:nvSpPr>
        <p:spPr>
          <a:xfrm>
            <a:off x="2368344" y="253303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1" name="Rectangle 9"/>
          <p:cNvSpPr/>
          <p:nvPr/>
        </p:nvSpPr>
        <p:spPr>
          <a:xfrm>
            <a:off x="1888465" y="2780483"/>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2" name="Rectangle 9"/>
          <p:cNvSpPr/>
          <p:nvPr/>
        </p:nvSpPr>
        <p:spPr>
          <a:xfrm>
            <a:off x="1418383" y="318083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3" name="Rectangle 9"/>
          <p:cNvSpPr/>
          <p:nvPr/>
        </p:nvSpPr>
        <p:spPr>
          <a:xfrm>
            <a:off x="2934489" y="2409305"/>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7" name="Rectangle 9"/>
          <p:cNvSpPr/>
          <p:nvPr/>
        </p:nvSpPr>
        <p:spPr>
          <a:xfrm>
            <a:off x="8343269" y="480112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8" name="Rectangle 9"/>
          <p:cNvSpPr/>
          <p:nvPr/>
        </p:nvSpPr>
        <p:spPr>
          <a:xfrm>
            <a:off x="4823435" y="283189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9" name="Rectangle 9"/>
          <p:cNvSpPr/>
          <p:nvPr/>
        </p:nvSpPr>
        <p:spPr>
          <a:xfrm>
            <a:off x="7841696" y="473490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1" name="Rectangle 9"/>
          <p:cNvSpPr/>
          <p:nvPr/>
        </p:nvSpPr>
        <p:spPr>
          <a:xfrm>
            <a:off x="9866341" y="480112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2" name="Heart 17">
            <a:extLst>
              <a:ext uri="{FF2B5EF4-FFF2-40B4-BE49-F238E27FC236}">
                <a16:creationId xmlns:a16="http://schemas.microsoft.com/office/drawing/2014/main" id="{789BCEA0-8494-4FEE-99B7-48C9F3758968}"/>
              </a:ext>
            </a:extLst>
          </p:cNvPr>
          <p:cNvSpPr/>
          <p:nvPr/>
        </p:nvSpPr>
        <p:spPr>
          <a:xfrm>
            <a:off x="4528255" y="2533031"/>
            <a:ext cx="227084" cy="222648"/>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3" name="Heart 17">
            <a:extLst>
              <a:ext uri="{FF2B5EF4-FFF2-40B4-BE49-F238E27FC236}">
                <a16:creationId xmlns:a16="http://schemas.microsoft.com/office/drawing/2014/main" id="{789BCEA0-8494-4FEE-99B7-48C9F3758968}"/>
              </a:ext>
            </a:extLst>
          </p:cNvPr>
          <p:cNvSpPr/>
          <p:nvPr/>
        </p:nvSpPr>
        <p:spPr>
          <a:xfrm>
            <a:off x="3500635" y="2352731"/>
            <a:ext cx="227084" cy="222648"/>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4" name="Rounded Rectangle 17">
            <a:extLst>
              <a:ext uri="{FF2B5EF4-FFF2-40B4-BE49-F238E27FC236}">
                <a16:creationId xmlns:a16="http://schemas.microsoft.com/office/drawing/2014/main" id="{3C2FFB78-4861-422C-8E1F-398A1B318A9B}"/>
              </a:ext>
            </a:extLst>
          </p:cNvPr>
          <p:cNvSpPr>
            <a:spLocks noChangeAspect="1"/>
          </p:cNvSpPr>
          <p:nvPr/>
        </p:nvSpPr>
        <p:spPr>
          <a:xfrm>
            <a:off x="5580782" y="3036855"/>
            <a:ext cx="150841" cy="24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 name="Rectangle 9"/>
          <p:cNvSpPr/>
          <p:nvPr/>
        </p:nvSpPr>
        <p:spPr>
          <a:xfrm>
            <a:off x="5130179" y="2645963"/>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6" name="Rectangle 9"/>
          <p:cNvSpPr/>
          <p:nvPr/>
        </p:nvSpPr>
        <p:spPr>
          <a:xfrm>
            <a:off x="4076813" y="2977849"/>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7" name="Rectangle 9"/>
          <p:cNvSpPr/>
          <p:nvPr/>
        </p:nvSpPr>
        <p:spPr>
          <a:xfrm>
            <a:off x="9038028" y="492485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8" name="Rectangle 9"/>
          <p:cNvSpPr/>
          <p:nvPr/>
        </p:nvSpPr>
        <p:spPr>
          <a:xfrm>
            <a:off x="3962109" y="250764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9" name="Rectangle 9"/>
          <p:cNvSpPr/>
          <p:nvPr/>
        </p:nvSpPr>
        <p:spPr>
          <a:xfrm>
            <a:off x="6070975" y="330456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0" name="Rectangle 9"/>
          <p:cNvSpPr/>
          <p:nvPr/>
        </p:nvSpPr>
        <p:spPr>
          <a:xfrm>
            <a:off x="6817343" y="396145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1" name="Rectangle 9"/>
          <p:cNvSpPr/>
          <p:nvPr/>
        </p:nvSpPr>
        <p:spPr>
          <a:xfrm>
            <a:off x="6419565" y="312833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2" name="Rectangle 9"/>
          <p:cNvSpPr/>
          <p:nvPr/>
        </p:nvSpPr>
        <p:spPr>
          <a:xfrm>
            <a:off x="6831163" y="3457157"/>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3" name="Rectangle 9"/>
          <p:cNvSpPr/>
          <p:nvPr/>
        </p:nvSpPr>
        <p:spPr>
          <a:xfrm>
            <a:off x="8067475" y="4087766"/>
            <a:ext cx="647025" cy="56356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lumMod val="60000"/>
              <a:lumOff val="40000"/>
            </a:schemeClr>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4" name="Rectangle 9"/>
          <p:cNvSpPr/>
          <p:nvPr/>
        </p:nvSpPr>
        <p:spPr>
          <a:xfrm>
            <a:off x="8733228" y="462005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5" name="Rectangle 9"/>
          <p:cNvSpPr/>
          <p:nvPr/>
        </p:nvSpPr>
        <p:spPr>
          <a:xfrm>
            <a:off x="7079018" y="3680992"/>
            <a:ext cx="594608" cy="49289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lumMod val="60000"/>
              <a:lumOff val="40000"/>
            </a:schemeClr>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6" name="Rectangle 9"/>
          <p:cNvSpPr/>
          <p:nvPr/>
        </p:nvSpPr>
        <p:spPr>
          <a:xfrm>
            <a:off x="2733627" y="348646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37" name="Rectangle 9"/>
          <p:cNvSpPr/>
          <p:nvPr/>
        </p:nvSpPr>
        <p:spPr>
          <a:xfrm>
            <a:off x="5863071" y="3004612"/>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Tree>
    <p:extLst>
      <p:ext uri="{BB962C8B-B14F-4D97-AF65-F5344CB8AC3E}">
        <p14:creationId xmlns:p14="http://schemas.microsoft.com/office/powerpoint/2010/main" val="1488616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976410" y="2111407"/>
            <a:ext cx="8927250" cy="677108"/>
          </a:xfrm>
          <a:prstGeom prst="rect">
            <a:avLst/>
          </a:prstGeom>
          <a:solidFill>
            <a:schemeClr val="bg1"/>
          </a:solidFill>
        </p:spPr>
        <p:txBody>
          <a:bodyPr wrap="square" lIns="60960" tIns="30480" rIns="60960" bIns="3048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ALGUNOS INDICADORES BÁSICOS</a:t>
            </a:r>
          </a:p>
        </p:txBody>
      </p:sp>
    </p:spTree>
    <p:extLst>
      <p:ext uri="{BB962C8B-B14F-4D97-AF65-F5344CB8AC3E}">
        <p14:creationId xmlns:p14="http://schemas.microsoft.com/office/powerpoint/2010/main" val="3031898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530" y="413815"/>
            <a:ext cx="8229265" cy="304909"/>
          </a:xfrm>
        </p:spPr>
        <p:txBody>
          <a:bodyPr>
            <a:noAutofit/>
          </a:bodyPr>
          <a:lstStyle/>
          <a:p>
            <a:pPr algn="ctr">
              <a:defRPr/>
            </a:pPr>
            <a:r>
              <a:rPr lang="es-ES" sz="2400" b="1" dirty="0">
                <a:ln w="1905"/>
                <a:solidFill>
                  <a:srgbClr val="FFFFFF"/>
                </a:solidFill>
                <a:effectLst>
                  <a:innerShdw blurRad="69850" dist="43180" dir="5400000">
                    <a:srgbClr val="000000">
                      <a:alpha val="65000"/>
                    </a:srgbClr>
                  </a:innerShdw>
                </a:effectLst>
                <a:latin typeface="+mj-lt"/>
              </a:rPr>
              <a:t>ESTRUCTURA DE LA POBLACIÓN </a:t>
            </a:r>
          </a:p>
          <a:p>
            <a:pPr algn="ctr">
              <a:defRPr/>
            </a:pPr>
            <a:r>
              <a:rPr lang="es-ES" sz="2400" b="1" dirty="0">
                <a:ln w="1905"/>
                <a:solidFill>
                  <a:srgbClr val="FFFFFF"/>
                </a:solidFill>
                <a:effectLst>
                  <a:innerShdw blurRad="69850" dist="43180" dir="5400000">
                    <a:srgbClr val="000000">
                      <a:alpha val="65000"/>
                    </a:srgbClr>
                  </a:innerShdw>
                </a:effectLst>
                <a:latin typeface="+mj-lt"/>
              </a:rPr>
              <a:t>POR EDAD Y SEXO. CUBA 2020</a:t>
            </a:r>
          </a:p>
        </p:txBody>
      </p:sp>
      <p:graphicFrame>
        <p:nvGraphicFramePr>
          <p:cNvPr id="18" name="7 Gráfico"/>
          <p:cNvGraphicFramePr>
            <a:graphicFrameLocks/>
          </p:cNvGraphicFramePr>
          <p:nvPr>
            <p:extLst/>
          </p:nvPr>
        </p:nvGraphicFramePr>
        <p:xfrm>
          <a:off x="3020176" y="1360967"/>
          <a:ext cx="7329377" cy="5061098"/>
        </p:xfrm>
        <a:graphic>
          <a:graphicData uri="http://schemas.openxmlformats.org/presentationml/2006/ole">
            <mc:AlternateContent xmlns:mc="http://schemas.openxmlformats.org/markup-compatibility/2006">
              <mc:Choice xmlns:v="urn:schemas-microsoft-com:vml" Requires="v">
                <p:oleObj spid="_x0000_s1035" name="Chart" r:id="rId4" imgW="7730398" imgH="5145470" progId="Excel.Chart.8">
                  <p:embed/>
                </p:oleObj>
              </mc:Choice>
              <mc:Fallback>
                <p:oleObj name="Chart" r:id="rId4" imgW="7730398" imgH="5145470" progId="Excel.Chart.8">
                  <p:embed/>
                  <p:pic>
                    <p:nvPicPr>
                      <p:cNvPr id="18" name="7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176" y="1360967"/>
                        <a:ext cx="7329377" cy="5061098"/>
                      </a:xfrm>
                      <a:prstGeom prst="rect">
                        <a:avLst/>
                      </a:prstGeom>
                      <a:noFill/>
                      <a:ln>
                        <a:noFill/>
                      </a:ln>
                    </p:spPr>
                  </p:pic>
                </p:oleObj>
              </mc:Fallback>
            </mc:AlternateContent>
          </a:graphicData>
        </a:graphic>
      </p:graphicFrame>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942" y="1555694"/>
            <a:ext cx="1119653" cy="101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User-256x25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4811" y="5146159"/>
            <a:ext cx="651343" cy="6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4 CuadroTexto"/>
          <p:cNvSpPr txBox="1">
            <a:spLocks noChangeArrowheads="1"/>
          </p:cNvSpPr>
          <p:nvPr/>
        </p:nvSpPr>
        <p:spPr bwMode="auto">
          <a:xfrm>
            <a:off x="4980645" y="1485201"/>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85 y más</a:t>
            </a:r>
          </a:p>
        </p:txBody>
      </p:sp>
      <p:sp>
        <p:nvSpPr>
          <p:cNvPr id="31" name="8 CuadroTexto"/>
          <p:cNvSpPr txBox="1">
            <a:spLocks noChangeArrowheads="1"/>
          </p:cNvSpPr>
          <p:nvPr/>
        </p:nvSpPr>
        <p:spPr bwMode="auto">
          <a:xfrm>
            <a:off x="4140250" y="2443224"/>
            <a:ext cx="774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60 - 64</a:t>
            </a:r>
          </a:p>
        </p:txBody>
      </p:sp>
      <p:sp>
        <p:nvSpPr>
          <p:cNvPr id="32" name="9 CuadroTexto"/>
          <p:cNvSpPr txBox="1">
            <a:spLocks noChangeArrowheads="1"/>
          </p:cNvSpPr>
          <p:nvPr/>
        </p:nvSpPr>
        <p:spPr bwMode="auto">
          <a:xfrm>
            <a:off x="4490355" y="1816302"/>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b="1" dirty="0">
                <a:solidFill>
                  <a:srgbClr val="000000"/>
                </a:solidFill>
                <a:latin typeface="+mj-lt"/>
              </a:rPr>
              <a:t>75</a:t>
            </a:r>
            <a:r>
              <a:rPr lang="es-MX" altLang="en-US" sz="1200" dirty="0">
                <a:solidFill>
                  <a:srgbClr val="000000"/>
                </a:solidFill>
                <a:latin typeface="+mj-lt"/>
              </a:rPr>
              <a:t> - 84</a:t>
            </a:r>
          </a:p>
        </p:txBody>
      </p:sp>
      <p:sp>
        <p:nvSpPr>
          <p:cNvPr id="33" name="10 CuadroTexto"/>
          <p:cNvSpPr txBox="1">
            <a:spLocks noChangeArrowheads="1"/>
          </p:cNvSpPr>
          <p:nvPr/>
        </p:nvSpPr>
        <p:spPr bwMode="auto">
          <a:xfrm>
            <a:off x="3340482" y="2129763"/>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65 - 74</a:t>
            </a:r>
          </a:p>
        </p:txBody>
      </p:sp>
      <p:sp>
        <p:nvSpPr>
          <p:cNvPr id="3" name="TextBox 2"/>
          <p:cNvSpPr txBox="1"/>
          <p:nvPr/>
        </p:nvSpPr>
        <p:spPr>
          <a:xfrm>
            <a:off x="9470595" y="2172220"/>
            <a:ext cx="1219200" cy="420564"/>
          </a:xfrm>
          <a:prstGeom prst="rect">
            <a:avLst/>
          </a:prstGeom>
          <a:noFill/>
        </p:spPr>
        <p:txBody>
          <a:bodyPr wrap="square" rtlCol="0">
            <a:spAutoFit/>
          </a:bodyPr>
          <a:lstStyle/>
          <a:p>
            <a:r>
              <a:rPr lang="es-ES" sz="2133" b="1" dirty="0"/>
              <a:t>21,3 % </a:t>
            </a:r>
            <a:endParaRPr lang="en-US" sz="2133" b="1" dirty="0"/>
          </a:p>
        </p:txBody>
      </p:sp>
    </p:spTree>
    <p:extLst>
      <p:ext uri="{BB962C8B-B14F-4D97-AF65-F5344CB8AC3E}">
        <p14:creationId xmlns:p14="http://schemas.microsoft.com/office/powerpoint/2010/main" val="383491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2183</Words>
  <Application>Microsoft Office PowerPoint</Application>
  <PresentationFormat>Widescreen</PresentationFormat>
  <Paragraphs>220</Paragraphs>
  <Slides>23</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맑은 고딕</vt:lpstr>
      <vt:lpstr>游ゴシック Light</vt:lpstr>
      <vt:lpstr>Aileron Thin</vt:lpstr>
      <vt:lpstr>Arial</vt:lpstr>
      <vt:lpstr>Arial Narrow</vt:lpstr>
      <vt:lpstr>Calibri</vt:lpstr>
      <vt:lpstr>Calibri Light</vt:lpstr>
      <vt:lpstr>Office Theme</vt:lpstr>
      <vt:lpstr>Chart</vt:lpstr>
      <vt:lpstr>GESTIÓN EN ESTOMATOLOGÍA</vt:lpstr>
      <vt:lpstr>OBJETIVOS</vt:lpstr>
      <vt:lpstr>TEMAS</vt:lpstr>
      <vt:lpstr>TEORÍA GENERAL DE SISTEMAS</vt:lpstr>
      <vt:lpstr>TEORÍA GENERAL DE SISTEMAS</vt:lpstr>
      <vt:lpstr>SISTEMA</vt:lpstr>
      <vt:lpstr>SISTEMA DE SALUD CUBANO</vt:lpstr>
      <vt:lpstr>PowerPoint Presentation</vt:lpstr>
      <vt:lpstr>PowerPoint Presentation</vt:lpstr>
      <vt:lpstr>INDICADORES BÁSICOS. CUBA  2024</vt:lpstr>
      <vt:lpstr>INDICADORES BÁSICOS. CUBA  2020</vt:lpstr>
      <vt:lpstr>DIRECCIÓN</vt:lpstr>
      <vt:lpstr>ADMINISTRAR</vt:lpstr>
      <vt:lpstr>¿Que es dirigir?</vt:lpstr>
      <vt:lpstr>CICLO ADMINISTRATIVO</vt:lpstr>
      <vt:lpstr>FUNCIONES </vt:lpstr>
      <vt:lpstr>CATEGORÍAS DE LA DIRECCIÓN</vt:lpstr>
      <vt:lpstr>¿QUÉ SE CONTROLA?</vt:lpstr>
      <vt:lpstr>TIPOS DE CONTROL</vt:lpstr>
      <vt:lpstr>DIRECCIÓN POR OBJETIVOS</vt:lpstr>
      <vt:lpstr>OBJETIVOS MINSAP 2024</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EN ESTOMATOLOGÍA</dc:title>
  <dc:creator>Cary Barciela</dc:creator>
  <cp:lastModifiedBy>autor</cp:lastModifiedBy>
  <cp:revision>9</cp:revision>
  <dcterms:created xsi:type="dcterms:W3CDTF">2022-10-13T17:54:50Z</dcterms:created>
  <dcterms:modified xsi:type="dcterms:W3CDTF">2024-10-28T22:50:20Z</dcterms:modified>
</cp:coreProperties>
</file>