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sldIdLst>
    <p:sldId id="277" r:id="rId3"/>
    <p:sldId id="278" r:id="rId4"/>
    <p:sldId id="308" r:id="rId5"/>
    <p:sldId id="256" r:id="rId6"/>
    <p:sldId id="257" r:id="rId7"/>
    <p:sldId id="266" r:id="rId8"/>
    <p:sldId id="276" r:id="rId9"/>
    <p:sldId id="258" r:id="rId10"/>
    <p:sldId id="283" r:id="rId11"/>
    <p:sldId id="259" r:id="rId12"/>
    <p:sldId id="311" r:id="rId13"/>
    <p:sldId id="285" r:id="rId14"/>
    <p:sldId id="281" r:id="rId15"/>
    <p:sldId id="282" r:id="rId16"/>
    <p:sldId id="312" r:id="rId17"/>
    <p:sldId id="284" r:id="rId18"/>
    <p:sldId id="306" r:id="rId19"/>
    <p:sldId id="307" r:id="rId20"/>
    <p:sldId id="267" r:id="rId21"/>
    <p:sldId id="264" r:id="rId22"/>
    <p:sldId id="309" r:id="rId23"/>
    <p:sldId id="270" r:id="rId24"/>
    <p:sldId id="271" r:id="rId25"/>
    <p:sldId id="272" r:id="rId26"/>
    <p:sldId id="262" r:id="rId27"/>
    <p:sldId id="260" r:id="rId28"/>
    <p:sldId id="261" r:id="rId29"/>
    <p:sldId id="273" r:id="rId30"/>
    <p:sldId id="274" r:id="rId31"/>
    <p:sldId id="313" r:id="rId32"/>
    <p:sldId id="314" r:id="rId33"/>
    <p:sldId id="315" r:id="rId34"/>
    <p:sldId id="317" r:id="rId35"/>
    <p:sldId id="288" r:id="rId36"/>
    <p:sldId id="310" r:id="rId37"/>
    <p:sldId id="289" r:id="rId38"/>
    <p:sldId id="294" r:id="rId39"/>
    <p:sldId id="290" r:id="rId40"/>
    <p:sldId id="291" r:id="rId41"/>
    <p:sldId id="297" r:id="rId42"/>
    <p:sldId id="295" r:id="rId43"/>
    <p:sldId id="293" r:id="rId44"/>
    <p:sldId id="292" r:id="rId45"/>
    <p:sldId id="296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18" r:id="rId54"/>
    <p:sldId id="319" r:id="rId55"/>
    <p:sldId id="320" r:id="rId56"/>
    <p:sldId id="275" r:id="rId57"/>
    <p:sldId id="279" r:id="rId58"/>
    <p:sldId id="280" r:id="rId5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834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53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9162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890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117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544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894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96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894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036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38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8474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475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6098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758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5078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022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047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4534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514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329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819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749DF-E3EF-4551-8026-0E23EE1CAAC9}" type="datetimeFigureOut">
              <a:rPr lang="es-ES" smtClean="0"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B1427-9186-4E98-94F1-8B8703872B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09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749DF-E3EF-4551-8026-0E23EE1CAAC9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01/01/2002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B1427-9186-4E98-94F1-8B8703872B8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9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vscuba.sld.cu/libros-de-autores-cubanos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bvscuba.sld.cu/libros-de-autores-cubanos" TargetMode="Externa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Facultad de Ciencias Médicas </a:t>
            </a:r>
            <a:b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Miguel Enríquez.</a:t>
            </a:r>
            <a:endParaRPr lang="es-E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7504" y="2439038"/>
            <a:ext cx="8928992" cy="441665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sz="5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Asignatura</a:t>
            </a:r>
            <a:r>
              <a:rPr lang="es-ES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s-ES" sz="5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Medicina General Integral.</a:t>
            </a:r>
          </a:p>
          <a:p>
            <a:pPr marL="0" indent="0">
              <a:buNone/>
            </a:pPr>
            <a:r>
              <a:rPr lang="es-ES" sz="4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marL="0" indent="0">
              <a:buNone/>
            </a:pPr>
            <a:r>
              <a:rPr lang="es-ES" sz="4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5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Profesora:</a:t>
            </a:r>
            <a:r>
              <a:rPr lang="es-ES" sz="5200" dirty="0" smtClean="0"/>
              <a:t> Dra. Yakeily Soler Franco.</a:t>
            </a:r>
          </a:p>
          <a:p>
            <a:pPr marL="0" indent="0">
              <a:buNone/>
            </a:pPr>
            <a:r>
              <a:rPr lang="es-ES" sz="36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yakeily.soler@infomed.sld.cu</a:t>
            </a:r>
            <a:endParaRPr lang="es-ES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s-E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s-ES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s-E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s-E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s-E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Octubre 2018</a:t>
            </a:r>
            <a:endParaRPr lang="es-E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39113"/>
            <a:ext cx="1342693" cy="126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33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 smtClean="0"/>
              <a:t>Rehabilitación</a:t>
            </a:r>
            <a:r>
              <a:rPr lang="es-ES" dirty="0" smtClean="0"/>
              <a:t> </a:t>
            </a:r>
            <a:r>
              <a:rPr lang="es-ES" u="sng" dirty="0" smtClean="0"/>
              <a:t>en</a:t>
            </a:r>
            <a:r>
              <a:rPr lang="es-ES" dirty="0" smtClean="0"/>
              <a:t> </a:t>
            </a:r>
            <a:r>
              <a:rPr lang="es-ES" u="sng" dirty="0" smtClean="0"/>
              <a:t>el</a:t>
            </a:r>
            <a:r>
              <a:rPr lang="es-ES" dirty="0" smtClean="0"/>
              <a:t> </a:t>
            </a:r>
            <a:r>
              <a:rPr lang="es-ES" u="sng" dirty="0" smtClean="0"/>
              <a:t>domicilio.</a:t>
            </a: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 smtClean="0"/>
              <a:t>Modalidad de la RBC donde se aplican métodos más sencillos y de bajo costo que permiten la participación de la familia y poder actuar sobre el medio.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26626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304931"/>
          </a:xfrm>
        </p:spPr>
        <p:txBody>
          <a:bodyPr>
            <a:normAutofit fontScale="90000"/>
          </a:bodyPr>
          <a:lstStyle/>
          <a:p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Equipo multidisciplinario de atención 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s-E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/>
              <a:t>Especialista </a:t>
            </a:r>
            <a:r>
              <a:rPr lang="es-ES_tradnl" dirty="0"/>
              <a:t>en MFR</a:t>
            </a:r>
            <a:r>
              <a:rPr lang="es-ES_tradnl" dirty="0" smtClean="0"/>
              <a:t>.</a:t>
            </a:r>
          </a:p>
          <a:p>
            <a:r>
              <a:rPr lang="es-ES_tradnl" sz="2800" dirty="0" smtClean="0"/>
              <a:t>MNT</a:t>
            </a:r>
            <a:endParaRPr lang="es-ES" sz="2800" dirty="0"/>
          </a:p>
          <a:p>
            <a:r>
              <a:rPr lang="es-ES_tradnl" dirty="0" smtClean="0"/>
              <a:t>Técnicos y Licenciados </a:t>
            </a:r>
            <a:r>
              <a:rPr lang="es-ES_tradnl" dirty="0"/>
              <a:t>en terapia física y </a:t>
            </a:r>
            <a:r>
              <a:rPr lang="es-ES_tradnl" dirty="0" smtClean="0"/>
              <a:t>rehabilitación.</a:t>
            </a:r>
          </a:p>
          <a:p>
            <a:r>
              <a:rPr lang="es-ES_tradnl" dirty="0" smtClean="0"/>
              <a:t>Técnico </a:t>
            </a:r>
            <a:r>
              <a:rPr lang="es-ES_tradnl" dirty="0"/>
              <a:t>en terapia ocupacional.</a:t>
            </a:r>
            <a:endParaRPr lang="es-ES" sz="2400" dirty="0"/>
          </a:p>
          <a:p>
            <a:r>
              <a:rPr lang="es-ES" dirty="0" smtClean="0"/>
              <a:t>Licenciado en Cultura Física.</a:t>
            </a:r>
            <a:endParaRPr lang="es-ES" sz="2800" u="sng" dirty="0"/>
          </a:p>
          <a:p>
            <a:pPr marL="357188" lvl="2" indent="-357188"/>
            <a:r>
              <a:rPr lang="es-ES_tradnl" sz="3200" dirty="0" smtClean="0"/>
              <a:t>Técnico </a:t>
            </a:r>
            <a:r>
              <a:rPr lang="es-ES_tradnl" sz="3200" dirty="0"/>
              <a:t>en </a:t>
            </a:r>
            <a:r>
              <a:rPr lang="es-ES_tradnl" sz="3200" dirty="0" smtClean="0"/>
              <a:t>logopedia.</a:t>
            </a:r>
            <a:endParaRPr lang="es-ES" sz="3200" dirty="0"/>
          </a:p>
          <a:p>
            <a:pPr marL="357188" lvl="2" indent="-357188"/>
            <a:r>
              <a:rPr lang="es-ES_tradnl" sz="3200" dirty="0" smtClean="0"/>
              <a:t>Técnico </a:t>
            </a:r>
            <a:r>
              <a:rPr lang="es-ES_tradnl" sz="3200" dirty="0"/>
              <a:t>en podología.</a:t>
            </a:r>
            <a:endParaRPr lang="es-ES" sz="3200" dirty="0"/>
          </a:p>
          <a:p>
            <a:pPr marL="357188" lvl="2" indent="-357188"/>
            <a:r>
              <a:rPr lang="es-ES_tradnl" sz="3200" dirty="0" smtClean="0"/>
              <a:t>Licenciado en  </a:t>
            </a:r>
            <a:r>
              <a:rPr lang="es-ES_tradnl" sz="3200" dirty="0" err="1" smtClean="0"/>
              <a:t>defectología</a:t>
            </a:r>
            <a:endParaRPr lang="es-ES_tradnl" sz="3200" dirty="0" smtClean="0"/>
          </a:p>
          <a:p>
            <a:pPr marL="357188" lvl="2" indent="-357188"/>
            <a:r>
              <a:rPr lang="es-ES_tradnl" sz="3200" dirty="0" smtClean="0"/>
              <a:t>Consejero Nutricional</a:t>
            </a:r>
          </a:p>
          <a:p>
            <a:pPr marL="357188" lvl="2" indent="-357188"/>
            <a:r>
              <a:rPr lang="es-ES_tradnl" sz="3200" dirty="0" smtClean="0"/>
              <a:t>Psicólogo.</a:t>
            </a:r>
            <a:endParaRPr lang="es-ES" sz="3200" dirty="0"/>
          </a:p>
          <a:p>
            <a:pPr marL="357188" lvl="2" indent="-357188"/>
            <a:r>
              <a:rPr lang="es-ES_tradnl" sz="3200" dirty="0" smtClean="0"/>
              <a:t>Trabajadora </a:t>
            </a:r>
            <a:r>
              <a:rPr lang="es-ES_tradnl" sz="3200" dirty="0"/>
              <a:t>social</a:t>
            </a:r>
            <a:r>
              <a:rPr lang="es-ES_tradnl" sz="3200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298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 smtClean="0"/>
              <a:t>                                               </a:t>
            </a:r>
          </a:p>
          <a:p>
            <a:pPr marL="0" indent="0">
              <a:buNone/>
            </a:pPr>
            <a:r>
              <a:rPr lang="es-ES" sz="4000" dirty="0"/>
              <a:t> </a:t>
            </a:r>
            <a:r>
              <a:rPr lang="es-ES" sz="4000" dirty="0" smtClean="0"/>
              <a:t>                                              </a:t>
            </a:r>
            <a:r>
              <a:rPr lang="es-ES" sz="4000" dirty="0" smtClean="0"/>
              <a:t>  Funcional</a:t>
            </a:r>
            <a:endParaRPr lang="es-ES" sz="4000" dirty="0"/>
          </a:p>
          <a:p>
            <a:pPr marL="0" indent="0">
              <a:buNone/>
            </a:pPr>
            <a:endParaRPr lang="es-ES" sz="4000" dirty="0" smtClean="0"/>
          </a:p>
          <a:p>
            <a:pPr marL="0" indent="0">
              <a:buNone/>
            </a:pPr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</a:t>
            </a:r>
            <a:r>
              <a:rPr lang="es-E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Rehabilitación</a:t>
            </a:r>
            <a:r>
              <a:rPr lang="es-ES" sz="4000" dirty="0"/>
              <a:t> </a:t>
            </a:r>
            <a:r>
              <a:rPr lang="es-ES" sz="4000" dirty="0" smtClean="0"/>
              <a:t>      </a:t>
            </a:r>
            <a:r>
              <a:rPr lang="es-ES" sz="4000" dirty="0" smtClean="0"/>
              <a:t>Profesional</a:t>
            </a:r>
          </a:p>
          <a:p>
            <a:pPr marL="0" indent="0">
              <a:buNone/>
            </a:pPr>
            <a:endParaRPr lang="es-ES" sz="4000" dirty="0"/>
          </a:p>
          <a:p>
            <a:pPr marL="0" indent="0">
              <a:buNone/>
            </a:pPr>
            <a:r>
              <a:rPr lang="es-ES" sz="4000" dirty="0" smtClean="0"/>
              <a:t>                                                 Basada en la </a:t>
            </a:r>
          </a:p>
          <a:p>
            <a:pPr marL="0" indent="0">
              <a:buNone/>
            </a:pPr>
            <a:r>
              <a:rPr lang="es-ES" sz="4000" dirty="0"/>
              <a:t> </a:t>
            </a:r>
            <a:r>
              <a:rPr lang="es-ES" sz="4000" dirty="0" smtClean="0"/>
              <a:t>                                                 comunidad</a:t>
            </a:r>
            <a:endParaRPr lang="es-ES" sz="4000" dirty="0"/>
          </a:p>
        </p:txBody>
      </p:sp>
      <p:sp useBgFill="1">
        <p:nvSpPr>
          <p:cNvPr id="7" name="Abrir llave 6"/>
          <p:cNvSpPr/>
          <p:nvPr/>
        </p:nvSpPr>
        <p:spPr>
          <a:xfrm>
            <a:off x="5076056" y="796323"/>
            <a:ext cx="396044" cy="4936933"/>
          </a:xfrm>
          <a:prstGeom prst="leftBrace">
            <a:avLst/>
          </a:prstGeom>
          <a:ln w="698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32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000" u="sng" dirty="0" smtClean="0"/>
              <a:t>Funcional:</a:t>
            </a:r>
          </a:p>
          <a:p>
            <a:pPr marL="0" indent="0">
              <a:buNone/>
            </a:pPr>
            <a:r>
              <a:rPr lang="es-ES" sz="4000" dirty="0" smtClean="0"/>
              <a:t>Intervención que combina un conjunto de tratamientos y sistemas especializados de rehabilitación para reducir las consecuencias de las deficiencias y lograr un balance funcional global.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28741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188913"/>
            <a:ext cx="8964613" cy="6048375"/>
          </a:xfrm>
        </p:spPr>
        <p:txBody>
          <a:bodyPr>
            <a:normAutofit/>
          </a:bodyPr>
          <a:lstStyle/>
          <a:p>
            <a:endParaRPr lang="es-ES" sz="4400" u="sng" dirty="0" smtClean="0"/>
          </a:p>
          <a:p>
            <a:pPr marL="0" indent="0" algn="ctr">
              <a:buNone/>
            </a:pPr>
            <a:r>
              <a:rPr lang="es-ES" sz="4400" u="sng" dirty="0" smtClean="0"/>
              <a:t>Profesional</a:t>
            </a:r>
            <a:r>
              <a:rPr lang="es-ES" sz="4400" dirty="0" smtClean="0"/>
              <a:t>:</a:t>
            </a:r>
          </a:p>
          <a:p>
            <a:pPr marL="0" indent="0">
              <a:buNone/>
            </a:pPr>
            <a:r>
              <a:rPr lang="es-ES" sz="4400" dirty="0" smtClean="0"/>
              <a:t> Es el proceso que utiliza medios para lograr la orientación profesional y colocación selectiva del paciente así como su reinserción laboral y su reintegración social.</a:t>
            </a:r>
          </a:p>
          <a:p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05997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 smtClean="0">
                <a:latin typeface="+mn-lt"/>
                <a:cs typeface="Calibri" pitchFamily="34" charset="0"/>
              </a:rPr>
              <a:t>Basada en la comunidad</a:t>
            </a:r>
            <a:endParaRPr lang="es-ES" u="sng" dirty="0">
              <a:latin typeface="+mn-lt"/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400" dirty="0" smtClean="0"/>
              <a:t>También persigue la integración social y ocupacional. Lo hace a través de la incorporación a talleres de discapacitados diseñados dentro del área.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3594090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Principales Patologías a Rehabilitar</a:t>
            </a:r>
            <a:endParaRPr lang="es-ES" sz="4000" dirty="0"/>
          </a:p>
        </p:txBody>
      </p:sp>
      <p:sp>
        <p:nvSpPr>
          <p:cNvPr id="6" name="Subtítulo 5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4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  <a:gs pos="49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r>
              <a:rPr lang="es-ES" dirty="0" smtClean="0"/>
              <a:t>Parálisis </a:t>
            </a:r>
            <a:r>
              <a:rPr lang="es-ES" dirty="0" smtClean="0"/>
              <a:t>cerebral</a:t>
            </a:r>
            <a:endParaRPr lang="es-ES" dirty="0" smtClean="0"/>
          </a:p>
          <a:p>
            <a:r>
              <a:rPr lang="es-ES" dirty="0" smtClean="0"/>
              <a:t>Espina Bífida </a:t>
            </a:r>
            <a:r>
              <a:rPr lang="es-ES" dirty="0" smtClean="0"/>
              <a:t>(</a:t>
            </a:r>
            <a:r>
              <a:rPr lang="es-ES" dirty="0" err="1" smtClean="0"/>
              <a:t>Mielomeningocele</a:t>
            </a:r>
            <a:r>
              <a:rPr lang="es-ES" dirty="0" smtClean="0"/>
              <a:t>)</a:t>
            </a:r>
            <a:endParaRPr lang="es-ES" dirty="0" smtClean="0"/>
          </a:p>
          <a:p>
            <a:r>
              <a:rPr lang="es-ES" dirty="0" smtClean="0"/>
              <a:t>Enfermedades </a:t>
            </a:r>
            <a:r>
              <a:rPr lang="es-ES" dirty="0" smtClean="0"/>
              <a:t>Neuromusculares</a:t>
            </a:r>
            <a:endParaRPr lang="es-ES" dirty="0" smtClean="0"/>
          </a:p>
          <a:p>
            <a:r>
              <a:rPr lang="es-ES" dirty="0" smtClean="0"/>
              <a:t>Lesiones de </a:t>
            </a:r>
            <a:r>
              <a:rPr lang="es-ES" dirty="0"/>
              <a:t>N</a:t>
            </a:r>
            <a:r>
              <a:rPr lang="es-ES" dirty="0" smtClean="0"/>
              <a:t>ervios </a:t>
            </a:r>
            <a:r>
              <a:rPr lang="es-ES" dirty="0" smtClean="0"/>
              <a:t>Periféricos</a:t>
            </a:r>
            <a:endParaRPr lang="es-ES" dirty="0" smtClean="0"/>
          </a:p>
          <a:p>
            <a:r>
              <a:rPr lang="es-ES" dirty="0" smtClean="0"/>
              <a:t>Síndrome de </a:t>
            </a:r>
            <a:r>
              <a:rPr lang="es-ES" dirty="0" err="1" smtClean="0"/>
              <a:t>Guillain</a:t>
            </a:r>
            <a:r>
              <a:rPr lang="es-ES" dirty="0" smtClean="0"/>
              <a:t>-Barré</a:t>
            </a:r>
            <a:endParaRPr lang="es-ES" dirty="0" smtClean="0"/>
          </a:p>
          <a:p>
            <a:r>
              <a:rPr lang="es-ES" dirty="0" smtClean="0"/>
              <a:t>Esclerosis </a:t>
            </a:r>
            <a:r>
              <a:rPr lang="es-ES" dirty="0" smtClean="0"/>
              <a:t>múltiple</a:t>
            </a:r>
            <a:endParaRPr lang="es-ES" dirty="0" smtClean="0"/>
          </a:p>
          <a:p>
            <a:r>
              <a:rPr lang="es-ES" dirty="0" smtClean="0"/>
              <a:t>Parkinson</a:t>
            </a:r>
            <a:endParaRPr lang="es-ES" dirty="0" smtClean="0"/>
          </a:p>
          <a:p>
            <a:r>
              <a:rPr lang="es-ES" dirty="0" smtClean="0"/>
              <a:t>Lesión </a:t>
            </a:r>
            <a:r>
              <a:rPr lang="es-ES" dirty="0" smtClean="0"/>
              <a:t>medular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335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s-ES" dirty="0" smtClean="0"/>
              <a:t>Continuación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Enfermedad </a:t>
            </a:r>
            <a:r>
              <a:rPr lang="es-ES" dirty="0" smtClean="0"/>
              <a:t>Cerebrovascular</a:t>
            </a:r>
            <a:endParaRPr lang="es-ES" dirty="0" smtClean="0"/>
          </a:p>
          <a:p>
            <a:r>
              <a:rPr lang="es-ES" dirty="0" smtClean="0"/>
              <a:t>Cardiopatías</a:t>
            </a:r>
            <a:endParaRPr lang="es-ES" dirty="0" smtClean="0"/>
          </a:p>
          <a:p>
            <a:r>
              <a:rPr lang="es-ES" dirty="0" smtClean="0"/>
              <a:t>Tortículis Muscular </a:t>
            </a:r>
            <a:r>
              <a:rPr lang="es-ES" dirty="0" smtClean="0"/>
              <a:t>Congénita</a:t>
            </a:r>
            <a:endParaRPr lang="es-ES" dirty="0" smtClean="0"/>
          </a:p>
          <a:p>
            <a:r>
              <a:rPr lang="es-ES" dirty="0" smtClean="0"/>
              <a:t>Parálisis Braquial </a:t>
            </a:r>
            <a:r>
              <a:rPr lang="es-ES" dirty="0" smtClean="0"/>
              <a:t>Obstétrica</a:t>
            </a:r>
            <a:endParaRPr lang="es-ES" dirty="0" smtClean="0"/>
          </a:p>
          <a:p>
            <a:r>
              <a:rPr lang="es-ES" dirty="0" smtClean="0"/>
              <a:t>Amputado</a:t>
            </a:r>
            <a:endParaRPr lang="es-ES" dirty="0" smtClean="0"/>
          </a:p>
          <a:p>
            <a:r>
              <a:rPr lang="es-ES" dirty="0" smtClean="0"/>
              <a:t>Artritis </a:t>
            </a:r>
            <a:r>
              <a:rPr lang="es-ES" dirty="0" err="1" smtClean="0"/>
              <a:t>Reumatoidea</a:t>
            </a:r>
            <a:endParaRPr lang="es-ES" dirty="0" smtClean="0"/>
          </a:p>
          <a:p>
            <a:r>
              <a:rPr lang="es-ES" dirty="0" smtClean="0"/>
              <a:t>Gota</a:t>
            </a:r>
            <a:endParaRPr lang="es-ES" dirty="0" smtClean="0"/>
          </a:p>
          <a:p>
            <a:r>
              <a:rPr lang="es-ES" dirty="0" err="1" smtClean="0"/>
              <a:t>Linfedema</a:t>
            </a:r>
            <a:r>
              <a:rPr lang="es-ES" dirty="0" smtClean="0"/>
              <a:t> </a:t>
            </a:r>
            <a:r>
              <a:rPr lang="es-ES" dirty="0" smtClean="0"/>
              <a:t>post-mastectomía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420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Continuación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Lepra</a:t>
            </a:r>
            <a:endParaRPr lang="es-ES" dirty="0" smtClean="0"/>
          </a:p>
          <a:p>
            <a:r>
              <a:rPr lang="es-ES" dirty="0" smtClean="0"/>
              <a:t>Broquiectasia</a:t>
            </a:r>
            <a:endParaRPr lang="es-ES" dirty="0" smtClean="0"/>
          </a:p>
          <a:p>
            <a:r>
              <a:rPr lang="es-ES" dirty="0" smtClean="0"/>
              <a:t>Atelectasia</a:t>
            </a:r>
            <a:endParaRPr lang="es-ES" dirty="0" smtClean="0"/>
          </a:p>
          <a:p>
            <a:r>
              <a:rPr lang="es-ES" dirty="0" smtClean="0"/>
              <a:t>Enfermedad Pulmonar Obstructiva </a:t>
            </a:r>
            <a:r>
              <a:rPr lang="es-ES" dirty="0" smtClean="0"/>
              <a:t>Crónica</a:t>
            </a:r>
            <a:endParaRPr lang="es-ES" dirty="0" smtClean="0"/>
          </a:p>
          <a:p>
            <a:r>
              <a:rPr lang="es-ES" dirty="0" smtClean="0"/>
              <a:t>Sinusitis</a:t>
            </a:r>
            <a:endParaRPr lang="es-ES" dirty="0" smtClean="0"/>
          </a:p>
          <a:p>
            <a:r>
              <a:rPr lang="es-ES" dirty="0" smtClean="0"/>
              <a:t>Psoriasis</a:t>
            </a:r>
            <a:endParaRPr lang="es-ES" dirty="0" smtClean="0"/>
          </a:p>
          <a:p>
            <a:r>
              <a:rPr lang="es-ES" dirty="0" smtClean="0"/>
              <a:t>Enfermedades traumáticas y no traumáticas del Sistema </a:t>
            </a:r>
            <a:r>
              <a:rPr lang="es-ES" dirty="0" smtClean="0"/>
              <a:t>Osteomioarticular</a:t>
            </a:r>
            <a:endParaRPr lang="es-ES" dirty="0" smtClean="0"/>
          </a:p>
          <a:p>
            <a:r>
              <a:rPr lang="es-ES" dirty="0" smtClean="0"/>
              <a:t>SIDA</a:t>
            </a:r>
            <a:endParaRPr lang="es-ES" dirty="0" smtClean="0"/>
          </a:p>
          <a:p>
            <a:r>
              <a:rPr lang="es-ES" dirty="0" smtClean="0"/>
              <a:t>Cáncer</a:t>
            </a: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70072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Enfermedad Cerebrovascular</a:t>
            </a:r>
            <a:b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Alta Incidencia de Discapacidad)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611560" y="2132856"/>
            <a:ext cx="7632848" cy="44644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ES" sz="4400" dirty="0">
                <a:solidFill>
                  <a:schemeClr val="tx1"/>
                </a:solidFill>
              </a:rPr>
              <a:t>OPS: </a:t>
            </a:r>
            <a:r>
              <a:rPr lang="es-ES" sz="4400" dirty="0" smtClean="0">
                <a:solidFill>
                  <a:schemeClr val="tx1"/>
                </a:solidFill>
              </a:rPr>
              <a:t>Cada </a:t>
            </a:r>
            <a:r>
              <a:rPr lang="es-ES" sz="4400" dirty="0">
                <a:solidFill>
                  <a:schemeClr val="tx1"/>
                </a:solidFill>
              </a:rPr>
              <a:t>año existe un incremento de la cantidad de casos </a:t>
            </a:r>
            <a:r>
              <a:rPr lang="es-ES" sz="4400" dirty="0" smtClean="0">
                <a:solidFill>
                  <a:schemeClr val="tx1"/>
                </a:solidFill>
              </a:rPr>
              <a:t>con padecimientos cerebrovasculares en América </a:t>
            </a:r>
            <a:r>
              <a:rPr lang="es-ES" sz="4400" dirty="0">
                <a:solidFill>
                  <a:schemeClr val="tx1"/>
                </a:solidFill>
              </a:rPr>
              <a:t>Latina y el Caribe porque existe menor control de los factores de riesgo.</a:t>
            </a:r>
          </a:p>
          <a:p>
            <a:pPr algn="l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8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Sumario: </a:t>
            </a:r>
          </a:p>
          <a:p>
            <a:r>
              <a:rPr lang="es-ES_tradnl" b="1" dirty="0" smtClean="0"/>
              <a:t>Rehabilitación</a:t>
            </a:r>
            <a:r>
              <a:rPr lang="es-ES_tradnl" dirty="0"/>
              <a:t>. </a:t>
            </a:r>
            <a:r>
              <a:rPr lang="es-ES_tradnl" dirty="0" smtClean="0"/>
              <a:t>Concepto.</a:t>
            </a:r>
            <a:r>
              <a:rPr lang="es-ES" dirty="0" smtClean="0"/>
              <a:t> </a:t>
            </a:r>
            <a:r>
              <a:rPr lang="es-ES_tradnl" dirty="0" smtClean="0"/>
              <a:t>Rehabilitación </a:t>
            </a:r>
            <a:r>
              <a:rPr lang="es-ES_tradnl" dirty="0"/>
              <a:t>basada en la </a:t>
            </a:r>
            <a:r>
              <a:rPr lang="es-ES_tradnl" dirty="0" smtClean="0"/>
              <a:t>comunidad. Rehabilitación </a:t>
            </a:r>
            <a:r>
              <a:rPr lang="es-ES_tradnl" dirty="0"/>
              <a:t>en el </a:t>
            </a:r>
            <a:r>
              <a:rPr lang="es-ES_tradnl" dirty="0" smtClean="0"/>
              <a:t>domicilio. Equipo multidisciplinario de atención. Niveles de afectación del paciente. Tipos de discapacidad.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s-ES" dirty="0" smtClean="0"/>
              <a:t> Identificar </a:t>
            </a:r>
            <a:r>
              <a:rPr lang="es-ES" dirty="0" smtClean="0"/>
              <a:t>la discapacidad y los tipos de discapacidad.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017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264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4400" b="1" dirty="0" smtClean="0"/>
              <a:t>Factores de riesgo modificables: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4400" dirty="0" smtClean="0"/>
              <a:t>HTA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4400" dirty="0" smtClean="0"/>
              <a:t>Diabetes Mellitus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4400" dirty="0" smtClean="0"/>
              <a:t>Tabaquismo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4400" dirty="0" smtClean="0"/>
              <a:t>Consumo de drogas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4400" dirty="0" smtClean="0"/>
              <a:t>Alcohol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4400" dirty="0" smtClean="0"/>
              <a:t>Obesidad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4400" dirty="0" smtClean="0"/>
              <a:t>Sedentarismo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4400" dirty="0" smtClean="0"/>
              <a:t>Dislipidemias</a:t>
            </a:r>
          </a:p>
        </p:txBody>
      </p:sp>
    </p:spTree>
    <p:extLst>
      <p:ext uri="{BB962C8B-B14F-4D97-AF65-F5344CB8AC3E}">
        <p14:creationId xmlns:p14="http://schemas.microsoft.com/office/powerpoint/2010/main" val="160171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/>
          <p:cNvSpPr/>
          <p:nvPr/>
        </p:nvSpPr>
        <p:spPr>
          <a:xfrm>
            <a:off x="539552" y="260648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Niveles de afectación de la salud en </a:t>
            </a:r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s-E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ehabilitación</a:t>
            </a:r>
            <a:r>
              <a:rPr lang="es-E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4" name="Marcador de contenido 3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39" y="980728"/>
            <a:ext cx="6768753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77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DEFICIENCIA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40000">
                <a:schemeClr val="accent2">
                  <a:lumMod val="20000"/>
                  <a:lumOff val="80000"/>
                </a:schemeClr>
              </a:gs>
              <a:gs pos="68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Pérdida o anomalías en la estructura y/o función de órganos o sistemas.</a:t>
            </a:r>
          </a:p>
          <a:p>
            <a:pPr marL="0" indent="0">
              <a:buNone/>
            </a:pPr>
            <a:r>
              <a:rPr lang="es-ES" dirty="0" smtClean="0"/>
              <a:t>Ej. </a:t>
            </a:r>
          </a:p>
          <a:p>
            <a:r>
              <a:rPr lang="es-ES" dirty="0" smtClean="0"/>
              <a:t>Pérdida de visión.</a:t>
            </a:r>
          </a:p>
          <a:p>
            <a:r>
              <a:rPr lang="es-ES" dirty="0" smtClean="0"/>
              <a:t>Pérdida de un miembro.</a:t>
            </a:r>
          </a:p>
          <a:p>
            <a:r>
              <a:rPr lang="es-ES" dirty="0" smtClean="0"/>
              <a:t>Pérdida de la fuerza muscular.</a:t>
            </a:r>
          </a:p>
          <a:p>
            <a:r>
              <a:rPr lang="es-ES" dirty="0" smtClean="0"/>
              <a:t>Pérdida de la función psicológica.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988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DISCAPACIDAD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Refleja la consecuencia de la deficiencia desde el punto de vista funcional y de la actividad del individuo:</a:t>
            </a:r>
          </a:p>
          <a:p>
            <a:pPr marL="0" indent="0">
              <a:buNone/>
            </a:pPr>
            <a:r>
              <a:rPr lang="es-ES" dirty="0" smtClean="0"/>
              <a:t>Ej. </a:t>
            </a:r>
          </a:p>
          <a:p>
            <a:r>
              <a:rPr lang="es-ES" dirty="0" smtClean="0"/>
              <a:t>Dificultades motoras.  </a:t>
            </a:r>
          </a:p>
          <a:p>
            <a:r>
              <a:rPr lang="es-ES" dirty="0" smtClean="0"/>
              <a:t>Dificultad para comunicarse.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534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341"/>
            <a:ext cx="8229600" cy="1143000"/>
          </a:xfrm>
        </p:spPr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MINUSVALÍA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/>
              <a:t>Refleja la desventaja social, cultural y económica. Las consecuencias de la deficiencia y la discapacidad.</a:t>
            </a:r>
          </a:p>
          <a:p>
            <a:pPr marL="0" indent="0">
              <a:buNone/>
            </a:pPr>
            <a:r>
              <a:rPr lang="es-ES" dirty="0" smtClean="0"/>
              <a:t>Ej.</a:t>
            </a:r>
          </a:p>
          <a:p>
            <a:r>
              <a:rPr lang="es-ES" dirty="0" smtClean="0"/>
              <a:t>No empleo</a:t>
            </a:r>
          </a:p>
          <a:p>
            <a:r>
              <a:rPr lang="es-ES" dirty="0" smtClean="0"/>
              <a:t>No recreación</a:t>
            </a:r>
          </a:p>
          <a:p>
            <a:r>
              <a:rPr lang="es-ES" dirty="0" smtClean="0"/>
              <a:t>Dependencia</a:t>
            </a:r>
          </a:p>
          <a:p>
            <a:r>
              <a:rPr lang="es-ES" dirty="0" smtClean="0"/>
              <a:t>Marginalidad</a:t>
            </a:r>
          </a:p>
          <a:p>
            <a:r>
              <a:rPr lang="es-ES" dirty="0" smtClean="0"/>
              <a:t>Pobreza</a:t>
            </a:r>
          </a:p>
          <a:p>
            <a:r>
              <a:rPr lang="es-ES" dirty="0" smtClean="0"/>
              <a:t>Morbilidad-mortalidad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28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800" b="1" dirty="0" smtClean="0"/>
              <a:t>Principales causas de Deficiencia, Discapacidad y Minusvalía.</a:t>
            </a:r>
            <a:endParaRPr lang="es-ES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s-ES" sz="4400" dirty="0" smtClean="0"/>
              <a:t>Enfermedades Crónicas no transmisibles      (HTA, Diabetes Mellitus, Asma-EPOC, Cardiopatía isquémica).</a:t>
            </a:r>
          </a:p>
          <a:p>
            <a:r>
              <a:rPr lang="es-ES" sz="4400" dirty="0" smtClean="0"/>
              <a:t>Enfermedades del Sistema Nervioso Central.</a:t>
            </a:r>
          </a:p>
          <a:p>
            <a:r>
              <a:rPr lang="es-ES" sz="4400" dirty="0" smtClean="0"/>
              <a:t>Trastornos mentales.</a:t>
            </a:r>
          </a:p>
          <a:p>
            <a:r>
              <a:rPr lang="es-ES" sz="4400" dirty="0" smtClean="0"/>
              <a:t>Accidentes.</a:t>
            </a:r>
          </a:p>
          <a:p>
            <a:r>
              <a:rPr lang="es-ES" sz="4400" dirty="0" smtClean="0"/>
              <a:t>Alteraciones genéticas, inmunológicas, nutricionales.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831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5727" y="14463"/>
            <a:ext cx="8229600" cy="1143000"/>
          </a:xfrm>
        </p:spPr>
        <p:txBody>
          <a:bodyPr>
            <a:normAutofit/>
          </a:bodyPr>
          <a:lstStyle/>
          <a:p>
            <a:r>
              <a:rPr lang="es-ES" sz="4000" b="1" dirty="0" smtClean="0"/>
              <a:t>Comportamiento de la Discapacidad</a:t>
            </a:r>
            <a:endParaRPr lang="es-ES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5727" y="1412776"/>
            <a:ext cx="8229600" cy="5256584"/>
          </a:xfrm>
        </p:spPr>
        <p:txBody>
          <a:bodyPr>
            <a:noAutofit/>
          </a:bodyPr>
          <a:lstStyle/>
          <a:p>
            <a:r>
              <a:rPr lang="es-ES" sz="4000" dirty="0" smtClean="0"/>
              <a:t>OMS: 10% de la población iberoamericana presenta algún tipo de discapacidad con tendencia al aumento.</a:t>
            </a:r>
          </a:p>
          <a:p>
            <a:r>
              <a:rPr lang="es-ES" sz="4000" dirty="0" smtClean="0"/>
              <a:t>Mundo: 70% de discapacitados son de países desarrollados y cada año aumentan en 10 millones.</a:t>
            </a:r>
          </a:p>
        </p:txBody>
      </p:sp>
    </p:spTree>
    <p:extLst>
      <p:ext uri="{BB962C8B-B14F-4D97-AF65-F5344CB8AC3E}">
        <p14:creationId xmlns:p14="http://schemas.microsoft.com/office/powerpoint/2010/main" val="144439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394722"/>
          </a:xfr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40000">
                <a:schemeClr val="accent2">
                  <a:lumMod val="20000"/>
                  <a:lumOff val="80000"/>
                </a:schemeClr>
              </a:gs>
              <a:gs pos="68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3600" dirty="0" smtClean="0"/>
              <a:t>Europa: 10%</a:t>
            </a:r>
          </a:p>
          <a:p>
            <a:pPr marL="0" indent="0">
              <a:buNone/>
            </a:pPr>
            <a:r>
              <a:rPr lang="es-ES" sz="3600" dirty="0" smtClean="0"/>
              <a:t>Bélgica: 12 %</a:t>
            </a:r>
          </a:p>
          <a:p>
            <a:pPr marL="0" indent="0">
              <a:buNone/>
            </a:pPr>
            <a:r>
              <a:rPr lang="es-ES" sz="3600" dirty="0" smtClean="0"/>
              <a:t>Italia y Alemania: 13%</a:t>
            </a:r>
          </a:p>
          <a:p>
            <a:pPr marL="0" indent="0">
              <a:buNone/>
            </a:pPr>
            <a:r>
              <a:rPr lang="es-ES" sz="3600" dirty="0" smtClean="0"/>
              <a:t>España: </a:t>
            </a:r>
            <a:r>
              <a:rPr lang="es-ES" sz="3600" dirty="0"/>
              <a:t>15</a:t>
            </a:r>
            <a:r>
              <a:rPr lang="es-ES" sz="3600" dirty="0" smtClean="0"/>
              <a:t>%</a:t>
            </a:r>
          </a:p>
          <a:p>
            <a:pPr marL="0" indent="0">
              <a:buNone/>
            </a:pPr>
            <a:r>
              <a:rPr lang="es-ES" sz="3600" dirty="0" smtClean="0"/>
              <a:t>CUBA </a:t>
            </a:r>
            <a:r>
              <a:rPr lang="es-ES" sz="3600" dirty="0"/>
              <a:t>( </a:t>
            </a:r>
            <a:r>
              <a:rPr lang="es-ES" sz="3600" dirty="0" smtClean="0"/>
              <a:t>2003) : 3,26 %, con una prevalencia de                                                                                                                7,36% en mayores de 60 años.</a:t>
            </a:r>
          </a:p>
          <a:p>
            <a:pPr marL="0" indent="0">
              <a:buNone/>
            </a:pPr>
            <a:endParaRPr lang="es-ES" sz="3600" dirty="0"/>
          </a:p>
          <a:p>
            <a:r>
              <a:rPr lang="es-ES" sz="3600" dirty="0"/>
              <a:t>2025: </a:t>
            </a:r>
            <a:r>
              <a:rPr lang="es-ES" sz="3600" dirty="0" smtClean="0"/>
              <a:t>Se estiman 600 </a:t>
            </a:r>
            <a:r>
              <a:rPr lang="es-ES" sz="3600" dirty="0"/>
              <a:t>millones de personas con </a:t>
            </a:r>
            <a:r>
              <a:rPr lang="es-ES" sz="3600" dirty="0" smtClean="0"/>
              <a:t>discapacidad a nivel mundial.</a:t>
            </a:r>
            <a:r>
              <a:rPr lang="es-ES" sz="3600" dirty="0" smtClean="0">
                <a:solidFill>
                  <a:srgbClr val="FF0000"/>
                </a:solidFill>
              </a:rPr>
              <a:t> </a:t>
            </a:r>
            <a:endParaRPr lang="es-ES" sz="3600" dirty="0"/>
          </a:p>
          <a:p>
            <a:pPr marL="0" indent="0">
              <a:buNone/>
            </a:pPr>
            <a:r>
              <a:rPr lang="es-ES" sz="3600" dirty="0"/>
              <a:t/>
            </a:r>
            <a:br>
              <a:rPr lang="es-ES" sz="3600" dirty="0"/>
            </a:br>
            <a:endParaRPr lang="es-ES" sz="3600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78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discapacidad: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Físico-motora (daño del SOMA o SNC provocando limitación de movimiento)</a:t>
            </a:r>
          </a:p>
          <a:p>
            <a:r>
              <a:rPr lang="es-ES" dirty="0" smtClean="0"/>
              <a:t>Auditiva</a:t>
            </a:r>
            <a:endParaRPr lang="es-ES" dirty="0" smtClean="0"/>
          </a:p>
          <a:p>
            <a:r>
              <a:rPr lang="es-ES" dirty="0" smtClean="0"/>
              <a:t>Visual</a:t>
            </a:r>
            <a:endParaRPr lang="es-ES" dirty="0" smtClean="0"/>
          </a:p>
          <a:p>
            <a:r>
              <a:rPr lang="es-ES" dirty="0" smtClean="0"/>
              <a:t>Sordo-ceguera</a:t>
            </a:r>
            <a:endParaRPr lang="es-ES" dirty="0" smtClean="0"/>
          </a:p>
          <a:p>
            <a:r>
              <a:rPr lang="es-ES" dirty="0" smtClean="0"/>
              <a:t>Retraso </a:t>
            </a:r>
            <a:r>
              <a:rPr lang="es-ES" dirty="0" smtClean="0"/>
              <a:t>mental (</a:t>
            </a:r>
            <a:r>
              <a:rPr lang="es-ES" dirty="0" smtClean="0"/>
              <a:t>limitación del funcionamiento intelectual</a:t>
            </a:r>
            <a:r>
              <a:rPr lang="es-ES" dirty="0" smtClean="0"/>
              <a:t>)</a:t>
            </a:r>
            <a:endParaRPr lang="es-ES" dirty="0" smtClean="0"/>
          </a:p>
          <a:p>
            <a:r>
              <a:rPr lang="es-ES" dirty="0" smtClean="0"/>
              <a:t>Psíquica (</a:t>
            </a:r>
            <a:r>
              <a:rPr lang="es-ES" dirty="0" smtClean="0"/>
              <a:t>trastornos del pensamiento, conducta</a:t>
            </a:r>
            <a:r>
              <a:rPr lang="es-ES" dirty="0" smtClean="0"/>
              <a:t>)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938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Continuación.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01419"/>
          </a:xfrm>
        </p:spPr>
        <p:txBody>
          <a:bodyPr/>
          <a:lstStyle/>
          <a:p>
            <a:r>
              <a:rPr lang="es-ES" sz="4000" dirty="0"/>
              <a:t>Trastornos del lenguaje, voz y habla (disfonía, disartria, dislalia, tartamudez</a:t>
            </a:r>
            <a:r>
              <a:rPr lang="es-ES" sz="4000" dirty="0" smtClean="0"/>
              <a:t>).</a:t>
            </a:r>
            <a:endParaRPr lang="es-ES" sz="4000" dirty="0"/>
          </a:p>
          <a:p>
            <a:r>
              <a:rPr lang="es-ES" sz="4000" dirty="0"/>
              <a:t>Discapacidad visceral (pulmón, corazón, hígado</a:t>
            </a:r>
            <a:r>
              <a:rPr lang="es-ES" sz="4000" dirty="0" smtClean="0"/>
              <a:t>).</a:t>
            </a:r>
            <a:endParaRPr lang="es-ES" sz="4000" dirty="0"/>
          </a:p>
          <a:p>
            <a:r>
              <a:rPr lang="es-ES" sz="4000" dirty="0"/>
              <a:t>Discapacidad del desarrollo (retraso mental, parálisis cerebral, autismo</a:t>
            </a:r>
            <a:r>
              <a:rPr lang="es-ES" sz="4000" dirty="0" smtClean="0"/>
              <a:t>).</a:t>
            </a:r>
            <a:endParaRPr lang="es-ES" sz="40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7554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Bibliografía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Álvarez Sintes. Medicina General Integral. </a:t>
            </a:r>
            <a:r>
              <a:rPr lang="es-ES" dirty="0" err="1" smtClean="0"/>
              <a:t>Vol</a:t>
            </a:r>
            <a:r>
              <a:rPr lang="es-ES" dirty="0" smtClean="0"/>
              <a:t> 1. Capítulo 41. Atención al paciente deficiente, discapacitado y minusválido. Página 375.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Jorge Martin Cordero. Agentes físicos  terapéuticos. Disponible en: </a:t>
            </a:r>
            <a:r>
              <a:rPr lang="es-ES" dirty="0" smtClean="0">
                <a:hlinkClick r:id="rId2"/>
              </a:rPr>
              <a:t>http://bvscuba.sld.cu/libros-de-autores-cubanos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317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722313" y="908721"/>
            <a:ext cx="7772400" cy="2232247"/>
          </a:xfrm>
        </p:spPr>
        <p:txBody>
          <a:bodyPr/>
          <a:lstStyle/>
          <a:p>
            <a:r>
              <a:rPr lang="es-ES" sz="4000" b="1" cap="all" dirty="0" smtClean="0">
                <a:solidFill>
                  <a:prstClr val="black"/>
                </a:solidFill>
                <a:ea typeface="+mj-ea"/>
                <a:cs typeface="+mj-cs"/>
              </a:rPr>
              <a:t>                       Resumen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660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Estudio Individual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lvl="0"/>
            <a:r>
              <a:rPr lang="es-ES" sz="4000" dirty="0" smtClean="0">
                <a:solidFill>
                  <a:prstClr val="black"/>
                </a:solidFill>
              </a:rPr>
              <a:t>Profundizar en los principales </a:t>
            </a:r>
            <a:r>
              <a:rPr lang="es-ES" sz="4000" dirty="0">
                <a:solidFill>
                  <a:prstClr val="black"/>
                </a:solidFill>
              </a:rPr>
              <a:t>conceptos asociados a la </a:t>
            </a:r>
            <a:r>
              <a:rPr lang="es-ES" sz="4000" dirty="0" smtClean="0">
                <a:solidFill>
                  <a:prstClr val="black"/>
                </a:solidFill>
              </a:rPr>
              <a:t>rehabilitación y tipos de discapacidad.</a:t>
            </a:r>
            <a:endParaRPr lang="es-ES" sz="40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331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Sumario:</a:t>
            </a:r>
            <a:endParaRPr lang="es-ES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z="3000" b="1" dirty="0">
                <a:solidFill>
                  <a:prstClr val="black"/>
                </a:solidFill>
              </a:rPr>
              <a:t>Agentes Físicos</a:t>
            </a:r>
            <a:r>
              <a:rPr lang="es-ES_tradnl" sz="3000" dirty="0">
                <a:solidFill>
                  <a:prstClr val="black"/>
                </a:solidFill>
              </a:rPr>
              <a:t>. Indicaciones y contraindicaciones</a:t>
            </a:r>
            <a:r>
              <a:rPr lang="es-ES_tradnl" sz="3000" dirty="0" smtClean="0">
                <a:solidFill>
                  <a:prstClr val="black"/>
                </a:solidFill>
              </a:rPr>
              <a:t>. Aplicación de técnicas de MNT en el proceso de rehabilitación.</a:t>
            </a:r>
          </a:p>
          <a:p>
            <a:pPr lvl="0"/>
            <a:endParaRPr lang="es-ES_tradnl" sz="3000" dirty="0">
              <a:solidFill>
                <a:prstClr val="black"/>
              </a:solidFill>
            </a:endParaRPr>
          </a:p>
          <a:p>
            <a:pPr lvl="0"/>
            <a:endParaRPr lang="es-ES_tradnl" sz="3000" dirty="0" smtClean="0">
              <a:solidFill>
                <a:prstClr val="black"/>
              </a:solidFill>
            </a:endParaRPr>
          </a:p>
          <a:p>
            <a:pPr lvl="0"/>
            <a:r>
              <a:rPr lang="es-ES_tradnl" sz="3000" b="1" dirty="0" smtClean="0">
                <a:solidFill>
                  <a:prstClr val="black"/>
                </a:solidFill>
              </a:rPr>
              <a:t>Objetivo: </a:t>
            </a:r>
            <a:r>
              <a:rPr lang="es-ES" dirty="0">
                <a:solidFill>
                  <a:prstClr val="black"/>
                </a:solidFill>
              </a:rPr>
              <a:t>Identificar las diferentes terapias físicas y </a:t>
            </a:r>
            <a:r>
              <a:rPr lang="es-ES" dirty="0" smtClean="0">
                <a:solidFill>
                  <a:prstClr val="black"/>
                </a:solidFill>
              </a:rPr>
              <a:t>de MNT.</a:t>
            </a:r>
            <a:endParaRPr lang="es-E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s-ES_tradnl" sz="3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896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Bibliografía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 Álvarez Sintes. Medicina General Integral. </a:t>
            </a:r>
            <a:r>
              <a:rPr lang="es-ES" dirty="0" err="1" smtClean="0"/>
              <a:t>Vol</a:t>
            </a:r>
            <a:r>
              <a:rPr lang="es-ES" dirty="0" smtClean="0"/>
              <a:t> 1. Capítulo 41. Atención al paciente deficiente, discapacitado y minusválido. Página 375.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s-ES" dirty="0" smtClean="0"/>
              <a:t>Jorge Martin Cordero. Agentes físicos  terapéuticos. Disponible en: </a:t>
            </a:r>
            <a:r>
              <a:rPr lang="es-ES" dirty="0" smtClean="0">
                <a:hlinkClick r:id="rId2"/>
              </a:rPr>
              <a:t>http://bvscuba.sld.cu/libros-de-autores-cubanos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059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5400" dirty="0" smtClean="0"/>
              <a:t>Fisioterapia</a:t>
            </a:r>
            <a:endParaRPr lang="es-ES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4400" dirty="0" smtClean="0"/>
              <a:t>Es el empleo de </a:t>
            </a:r>
            <a:r>
              <a:rPr lang="es-ES" sz="4400" u="sng" dirty="0" smtClean="0">
                <a:solidFill>
                  <a:srgbClr val="FF0000"/>
                </a:solidFill>
              </a:rPr>
              <a:t>agentes físicos </a:t>
            </a:r>
            <a:r>
              <a:rPr lang="es-ES" sz="4400" dirty="0" smtClean="0"/>
              <a:t>como la luz, calor, aire, agua, ejercicios mecánicos, entre otros, para el tratamiento </a:t>
            </a:r>
            <a:r>
              <a:rPr lang="es-ES" sz="4400" dirty="0"/>
              <a:t>de </a:t>
            </a:r>
            <a:r>
              <a:rPr lang="es-ES" sz="4400" dirty="0" smtClean="0"/>
              <a:t>enfermedades.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891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Terapias Físicas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ES" sz="4000" dirty="0" smtClean="0"/>
              <a:t>Electroterapia.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4000" dirty="0" smtClean="0"/>
              <a:t>Termoterapia.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4000" dirty="0" smtClean="0"/>
              <a:t>Ultrasonido Terapéutico.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4000" dirty="0" smtClean="0"/>
              <a:t>Laserterapia.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4000" dirty="0" smtClean="0"/>
              <a:t>Magnetoterapia.</a:t>
            </a:r>
          </a:p>
          <a:p>
            <a:pPr>
              <a:buFont typeface="Wingdings" panose="05000000000000000000" pitchFamily="2" charset="2"/>
              <a:buChar char="v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3641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s-ES" b="1" u="sng" dirty="0" smtClean="0"/>
              <a:t>Electroterapia:</a:t>
            </a:r>
            <a:r>
              <a:rPr lang="es-ES" b="1" dirty="0" smtClean="0"/>
              <a:t>  </a:t>
            </a:r>
            <a:r>
              <a:rPr lang="es-ES" dirty="0" smtClean="0"/>
              <a:t>Uso </a:t>
            </a:r>
            <a:r>
              <a:rPr lang="es-ES" dirty="0"/>
              <a:t>de la corriente </a:t>
            </a:r>
            <a:r>
              <a:rPr lang="es-ES" dirty="0" smtClean="0"/>
              <a:t>                            con </a:t>
            </a:r>
            <a:r>
              <a:rPr lang="es-ES" dirty="0"/>
              <a:t>fines terapéuticos.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endParaRPr lang="es-ES" sz="8000" b="1" u="sng" dirty="0" smtClean="0"/>
          </a:p>
          <a:p>
            <a:pPr marL="0" lvl="0" indent="0">
              <a:buNone/>
            </a:pPr>
            <a:r>
              <a:rPr lang="es-ES" sz="8000" b="1" u="sng" dirty="0" smtClean="0"/>
              <a:t>Efectos: </a:t>
            </a:r>
          </a:p>
          <a:p>
            <a:pPr lvl="0"/>
            <a:r>
              <a:rPr lang="es-ES" sz="8000" dirty="0" smtClean="0"/>
              <a:t>Analgésico. </a:t>
            </a:r>
          </a:p>
          <a:p>
            <a:pPr lvl="0"/>
            <a:r>
              <a:rPr lang="es-ES" sz="8000" dirty="0" smtClean="0"/>
              <a:t>Antinflamatorio</a:t>
            </a:r>
          </a:p>
          <a:p>
            <a:pPr lvl="0"/>
            <a:r>
              <a:rPr lang="es-ES" sz="8000" dirty="0" smtClean="0"/>
              <a:t>Potenciación </a:t>
            </a:r>
            <a:r>
              <a:rPr lang="es-ES" sz="8000" dirty="0"/>
              <a:t>muscular.</a:t>
            </a:r>
          </a:p>
          <a:p>
            <a:pPr lvl="0"/>
            <a:r>
              <a:rPr lang="es-ES" sz="8000" dirty="0"/>
              <a:t>Relajación muscular.</a:t>
            </a:r>
          </a:p>
          <a:p>
            <a:pPr lvl="0"/>
            <a:r>
              <a:rPr lang="es-ES" sz="8000" dirty="0" smtClean="0"/>
              <a:t>Bombeo </a:t>
            </a:r>
            <a:r>
              <a:rPr lang="es-ES" sz="8000" dirty="0"/>
              <a:t>circulatorio activo y pasivo.</a:t>
            </a:r>
          </a:p>
          <a:p>
            <a:pPr lvl="0"/>
            <a:r>
              <a:rPr lang="es-ES" sz="8000" dirty="0" smtClean="0"/>
              <a:t>Regeneración tisular.</a:t>
            </a:r>
            <a:endParaRPr lang="es-ES" sz="8000" dirty="0"/>
          </a:p>
          <a:p>
            <a:endParaRPr lang="es-ES" sz="5100" b="1" u="sng" dirty="0" smtClean="0"/>
          </a:p>
          <a:p>
            <a:pPr lvl="0"/>
            <a:endParaRPr lang="es-ES" sz="5100" b="1" u="sng" dirty="0"/>
          </a:p>
          <a:p>
            <a:pPr lvl="0"/>
            <a:endParaRPr lang="es-ES" sz="5100" b="1" u="sng" dirty="0" smtClean="0"/>
          </a:p>
          <a:p>
            <a:pPr lvl="0"/>
            <a:endParaRPr lang="es-ES" sz="5100" b="1" u="sng" dirty="0"/>
          </a:p>
          <a:p>
            <a:pPr lvl="0"/>
            <a:endParaRPr lang="es-ES" sz="5100" b="1" u="sng" dirty="0" smtClean="0"/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750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es-ES" sz="5400" dirty="0"/>
              <a:t> </a:t>
            </a:r>
            <a:r>
              <a:rPr lang="es-ES" sz="5400" b="1" u="sng" dirty="0"/>
              <a:t>Indicaciones</a:t>
            </a:r>
            <a:r>
              <a:rPr lang="es-ES" sz="5400" b="1" u="sng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2002" y="1916832"/>
            <a:ext cx="8229600" cy="4525963"/>
          </a:xfrm>
        </p:spPr>
        <p:txBody>
          <a:bodyPr/>
          <a:lstStyle/>
          <a:p>
            <a:r>
              <a:rPr lang="es-ES" dirty="0"/>
              <a:t>Cuadros dolorosos agudos y </a:t>
            </a:r>
            <a:r>
              <a:rPr lang="es-ES" dirty="0" smtClean="0"/>
              <a:t>crónicos.</a:t>
            </a:r>
          </a:p>
          <a:p>
            <a:r>
              <a:rPr lang="es-ES" dirty="0" smtClean="0"/>
              <a:t>Atrofia muscular.</a:t>
            </a:r>
          </a:p>
          <a:p>
            <a:r>
              <a:rPr lang="es-ES" dirty="0" smtClean="0"/>
              <a:t>Contracturas musculares.</a:t>
            </a:r>
          </a:p>
          <a:p>
            <a:r>
              <a:rPr lang="es-ES" dirty="0" smtClean="0"/>
              <a:t>Retracción tendinosa.</a:t>
            </a:r>
          </a:p>
          <a:p>
            <a:r>
              <a:rPr lang="es-ES" dirty="0" smtClean="0"/>
              <a:t>Úlceras.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3888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Contraindicaciones: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lvl="0"/>
            <a:endParaRPr lang="es-ES" b="1" u="sng" dirty="0"/>
          </a:p>
          <a:p>
            <a:pPr lvl="0"/>
            <a:r>
              <a:rPr lang="es-ES" dirty="0" smtClean="0"/>
              <a:t>Presencia </a:t>
            </a:r>
            <a:r>
              <a:rPr lang="es-ES" dirty="0"/>
              <a:t>de implantes </a:t>
            </a:r>
            <a:r>
              <a:rPr lang="es-ES" dirty="0" smtClean="0"/>
              <a:t>metálicos. Embarazo. Marcapaso.</a:t>
            </a:r>
            <a:endParaRPr lang="es-ES" dirty="0"/>
          </a:p>
          <a:p>
            <a:pPr lvl="0"/>
            <a:r>
              <a:rPr lang="es-ES" dirty="0"/>
              <a:t>Hipersensibilidad cutánea (</a:t>
            </a:r>
            <a:r>
              <a:rPr lang="es-ES" dirty="0" smtClean="0"/>
              <a:t>quemaduras</a:t>
            </a:r>
            <a:r>
              <a:rPr lang="es-ES" dirty="0"/>
              <a:t>)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>Tromboflebitis aguda</a:t>
            </a:r>
            <a:r>
              <a:rPr lang="es-ES" dirty="0" smtClean="0"/>
              <a:t>.</a:t>
            </a:r>
            <a:r>
              <a:rPr lang="es-ES" dirty="0"/>
              <a:t> Procesos oncológicos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Hematomas o heridas recientes.</a:t>
            </a:r>
          </a:p>
          <a:p>
            <a:pPr lvl="0"/>
            <a:r>
              <a:rPr lang="es-ES" dirty="0"/>
              <a:t>Región craneal en epilépticos.</a:t>
            </a:r>
          </a:p>
          <a:p>
            <a:pPr lvl="0"/>
            <a:r>
              <a:rPr lang="es-ES" dirty="0" smtClean="0"/>
              <a:t>Endoprótesis-osteosíntesis.</a:t>
            </a:r>
          </a:p>
          <a:p>
            <a:pPr lvl="0"/>
            <a:r>
              <a:rPr lang="es-ES" dirty="0" smtClean="0"/>
              <a:t>Enfermedades </a:t>
            </a:r>
            <a:r>
              <a:rPr lang="es-ES" dirty="0"/>
              <a:t>crónicas descompensadas.</a:t>
            </a:r>
          </a:p>
          <a:p>
            <a:pPr lvl="0"/>
            <a:r>
              <a:rPr lang="es-ES" dirty="0"/>
              <a:t>Procesos febriles agudos.</a:t>
            </a:r>
          </a:p>
          <a:p>
            <a:pPr lvl="0"/>
            <a:r>
              <a:rPr lang="es-ES" dirty="0"/>
              <a:t>Patologías en estadío terminal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Zonas anestésicas cutáneas.</a:t>
            </a:r>
          </a:p>
          <a:p>
            <a:pPr lvl="0"/>
            <a:r>
              <a:rPr lang="es-ES" dirty="0"/>
              <a:t>Enfermedades mentales</a:t>
            </a:r>
            <a:r>
              <a:rPr lang="es-ES" dirty="0" smtClean="0"/>
              <a:t>.</a:t>
            </a:r>
            <a:endParaRPr lang="es-ES" dirty="0"/>
          </a:p>
          <a:p>
            <a:pPr lvl="0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086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 smtClean="0"/>
              <a:t/>
            </a:r>
            <a:br>
              <a:rPr lang="es-ES" b="1" u="sng" dirty="0" smtClean="0"/>
            </a:br>
            <a:r>
              <a:rPr lang="es-ES" b="1" u="sng" dirty="0" smtClean="0"/>
              <a:t>Termoterapia: </a:t>
            </a:r>
            <a:r>
              <a:rPr lang="es-ES" dirty="0" smtClean="0"/>
              <a:t>Aplicación de calor o frío con fin terapéutico.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3600" b="1" u="sng" dirty="0" smtClean="0"/>
              <a:t>Efectos</a:t>
            </a:r>
            <a:r>
              <a:rPr lang="es-ES" sz="3600" b="1" u="sng" dirty="0" smtClean="0"/>
              <a:t>:</a:t>
            </a:r>
            <a:r>
              <a:rPr lang="es-ES" sz="3600" dirty="0" smtClean="0"/>
              <a:t> </a:t>
            </a:r>
            <a:endParaRPr lang="es-ES" sz="3600" dirty="0" smtClean="0"/>
          </a:p>
          <a:p>
            <a:pPr>
              <a:buFontTx/>
              <a:buChar char="-"/>
            </a:pPr>
            <a:r>
              <a:rPr lang="es-ES" sz="3600" dirty="0"/>
              <a:t>a</a:t>
            </a:r>
            <a:r>
              <a:rPr lang="es-ES" sz="3600" dirty="0" smtClean="0"/>
              <a:t>nalgésico</a:t>
            </a:r>
          </a:p>
          <a:p>
            <a:pPr>
              <a:buFontTx/>
              <a:buChar char="-"/>
            </a:pPr>
            <a:r>
              <a:rPr lang="es-ES" sz="3600" dirty="0" err="1" smtClean="0"/>
              <a:t>antinflamatorio</a:t>
            </a:r>
            <a:endParaRPr lang="es-ES" sz="3600" dirty="0" smtClean="0"/>
          </a:p>
          <a:p>
            <a:pPr>
              <a:buFontTx/>
              <a:buChar char="-"/>
            </a:pPr>
            <a:r>
              <a:rPr lang="es-ES" sz="3600" dirty="0" smtClean="0"/>
              <a:t>Antiespasmódico</a:t>
            </a:r>
          </a:p>
          <a:p>
            <a:pPr>
              <a:buFontTx/>
              <a:buChar char="-"/>
            </a:pPr>
            <a:r>
              <a:rPr lang="es-ES" sz="3600" dirty="0" smtClean="0"/>
              <a:t>aumenta </a:t>
            </a:r>
            <a:r>
              <a:rPr lang="es-ES" sz="3600" dirty="0" smtClean="0"/>
              <a:t>la circulación </a:t>
            </a:r>
            <a:r>
              <a:rPr lang="es-ES" sz="3600" dirty="0" smtClean="0"/>
              <a:t>local</a:t>
            </a:r>
          </a:p>
          <a:p>
            <a:pPr>
              <a:buFontTx/>
              <a:buChar char="-"/>
            </a:pPr>
            <a:r>
              <a:rPr lang="es-ES" sz="3600" dirty="0" smtClean="0"/>
              <a:t>estimula </a:t>
            </a:r>
            <a:r>
              <a:rPr lang="es-ES" sz="3600" dirty="0" smtClean="0"/>
              <a:t>la renovación de </a:t>
            </a:r>
            <a:r>
              <a:rPr lang="es-ES" sz="3600" dirty="0" smtClean="0"/>
              <a:t>piel</a:t>
            </a:r>
          </a:p>
          <a:p>
            <a:pPr>
              <a:buFontTx/>
              <a:buChar char="-"/>
            </a:pPr>
            <a:r>
              <a:rPr lang="es-ES" sz="3600" dirty="0" smtClean="0"/>
              <a:t>relajante muscular</a:t>
            </a:r>
          </a:p>
          <a:p>
            <a:pPr>
              <a:buFontTx/>
              <a:buChar char="-"/>
            </a:pPr>
            <a:r>
              <a:rPr lang="es-ES" sz="3600" dirty="0" smtClean="0"/>
              <a:t>relajación </a:t>
            </a:r>
            <a:r>
              <a:rPr lang="es-ES" sz="3600" dirty="0" smtClean="0"/>
              <a:t>psíquica.</a:t>
            </a:r>
          </a:p>
        </p:txBody>
      </p:sp>
    </p:spTree>
    <p:extLst>
      <p:ext uri="{BB962C8B-B14F-4D97-AF65-F5344CB8AC3E}">
        <p14:creationId xmlns:p14="http://schemas.microsoft.com/office/powerpoint/2010/main" val="300702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6000" dirty="0" smtClean="0"/>
              <a:t>REHABILITACIÓN</a:t>
            </a:r>
            <a:endParaRPr lang="es-ES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¿</a:t>
            </a:r>
            <a:r>
              <a:rPr lang="es-ES" sz="5400" dirty="0" smtClean="0">
                <a:solidFill>
                  <a:schemeClr val="tx1"/>
                </a:solidFill>
              </a:rPr>
              <a:t>Qué es rehabilitar?</a:t>
            </a:r>
            <a:endParaRPr lang="es-E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35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 </a:t>
            </a:r>
            <a:r>
              <a:rPr lang="es-ES" sz="4000" b="1" u="sng" dirty="0"/>
              <a:t>Indicaciones:</a:t>
            </a:r>
          </a:p>
          <a:p>
            <a:r>
              <a:rPr lang="es-ES" sz="4000" b="1" u="sng" dirty="0"/>
              <a:t>Calor: </a:t>
            </a:r>
            <a:r>
              <a:rPr lang="es-ES" sz="4000" dirty="0" smtClean="0"/>
              <a:t>Apoyo </a:t>
            </a:r>
            <a:r>
              <a:rPr lang="es-ES" sz="4000" dirty="0"/>
              <a:t>al ejercicio, analgesia, relajación muscular, rigidez articular, resfriado común, estrés, para disminuir cólicos gastrointestinales y menstruales, retracciones tendinosas, estética.</a:t>
            </a:r>
          </a:p>
        </p:txBody>
      </p:sp>
    </p:spTree>
    <p:extLst>
      <p:ext uri="{BB962C8B-B14F-4D97-AF65-F5344CB8AC3E}">
        <p14:creationId xmlns:p14="http://schemas.microsoft.com/office/powerpoint/2010/main" val="243579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Contraindicaciones del calor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ES" sz="4000" dirty="0" smtClean="0"/>
              <a:t>Afecciones cardiovasculares descompensadas.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4000" dirty="0" smtClean="0"/>
              <a:t>Hipotensión.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4000" dirty="0" smtClean="0"/>
              <a:t>Lesiones en piel.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4000" dirty="0" smtClean="0"/>
              <a:t>Trastornos de la sensibilidad.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4000" dirty="0" smtClean="0"/>
              <a:t>Inflamación aguda.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4000" dirty="0" smtClean="0"/>
              <a:t>Tendencia al sangramiento.</a:t>
            </a:r>
          </a:p>
          <a:p>
            <a:pPr marL="0" indent="0">
              <a:buNone/>
            </a:pPr>
            <a:endParaRPr lang="es-ES" sz="4000" dirty="0" smtClean="0"/>
          </a:p>
          <a:p>
            <a:pPr marL="0" indent="0">
              <a:buNone/>
            </a:pPr>
            <a:endParaRPr lang="es-ES" sz="4000" dirty="0" smtClean="0"/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048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/>
              <a:t>Frío ( Crioterapia)</a:t>
            </a:r>
            <a:endParaRPr lang="es-ES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es-ES" b="1" u="sng" dirty="0" smtClean="0"/>
              <a:t>Efectos: </a:t>
            </a:r>
            <a:r>
              <a:rPr lang="es-ES" dirty="0" smtClean="0"/>
              <a:t>Antinflamatorio, antiedematoso, analgésico, antiespasmódico, </a:t>
            </a:r>
            <a:r>
              <a:rPr lang="es-ES" dirty="0" err="1" smtClean="0"/>
              <a:t>antiespástico</a:t>
            </a:r>
            <a:r>
              <a:rPr lang="es-ES" dirty="0" smtClean="0"/>
              <a:t>.</a:t>
            </a:r>
          </a:p>
          <a:p>
            <a:r>
              <a:rPr lang="es-ES" b="1" u="sng" dirty="0" smtClean="0"/>
              <a:t>Indicaciones: </a:t>
            </a:r>
            <a:r>
              <a:rPr lang="es-ES" dirty="0" smtClean="0"/>
              <a:t>Quemaduras</a:t>
            </a:r>
            <a:r>
              <a:rPr lang="es-ES" dirty="0"/>
              <a:t>, </a:t>
            </a:r>
            <a:r>
              <a:rPr lang="es-ES" dirty="0" err="1" smtClean="0"/>
              <a:t>politraumatizado</a:t>
            </a:r>
            <a:r>
              <a:rPr lang="es-ES" dirty="0" smtClean="0"/>
              <a:t>, </a:t>
            </a:r>
            <a:r>
              <a:rPr lang="es-ES" dirty="0"/>
              <a:t>dolor agudo y subagudo, artritis, </a:t>
            </a:r>
            <a:r>
              <a:rPr lang="es-ES" dirty="0" smtClean="0"/>
              <a:t>espasticidad, espasmo muscular. </a:t>
            </a:r>
          </a:p>
          <a:p>
            <a:r>
              <a:rPr lang="es-ES" b="1" u="sng" dirty="0" smtClean="0"/>
              <a:t>Contraindicaciones</a:t>
            </a:r>
            <a:r>
              <a:rPr lang="es-ES" dirty="0" smtClean="0"/>
              <a:t>: Trastorno vascular periférico, arteriosclerosis, hipersensibilidad al frío, afección con vasoespasmo, Gota(precipita los uratos).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645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b="1" u="sng" dirty="0" smtClean="0"/>
              <a:t>Ultrasonido</a:t>
            </a:r>
            <a:r>
              <a:rPr lang="es-ES" b="1" u="sng" dirty="0" smtClean="0"/>
              <a:t>: </a:t>
            </a:r>
            <a:r>
              <a:rPr lang="es-ES" dirty="0" smtClean="0"/>
              <a:t>Vibración sonora que produce ondas mecánicas y oscilaciones en los tejidos.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endParaRPr lang="es-ES" dirty="0" smtClean="0"/>
          </a:p>
          <a:p>
            <a:pPr marL="0" indent="0">
              <a:buNone/>
            </a:pPr>
            <a:r>
              <a:rPr lang="es-ES" sz="4000" b="1" u="sng" dirty="0" smtClean="0"/>
              <a:t>Efectos</a:t>
            </a:r>
            <a:r>
              <a:rPr lang="es-ES" sz="4000" dirty="0" smtClean="0"/>
              <a:t>: </a:t>
            </a:r>
            <a:endParaRPr lang="es-ES" sz="4000" dirty="0" smtClean="0"/>
          </a:p>
          <a:p>
            <a:pPr marL="0" indent="0">
              <a:buNone/>
            </a:pPr>
            <a:r>
              <a:rPr lang="es-ES" sz="4000" dirty="0" smtClean="0"/>
              <a:t>- </a:t>
            </a:r>
            <a:r>
              <a:rPr lang="es-ES" sz="4000" dirty="0"/>
              <a:t>o</a:t>
            </a:r>
            <a:r>
              <a:rPr lang="es-ES" sz="4000" dirty="0" smtClean="0"/>
              <a:t>steogénesis</a:t>
            </a:r>
            <a:endParaRPr lang="es-ES" sz="4000" dirty="0"/>
          </a:p>
          <a:p>
            <a:pPr>
              <a:buFontTx/>
              <a:buChar char="-"/>
            </a:pPr>
            <a:r>
              <a:rPr lang="es-ES" sz="4000" dirty="0" smtClean="0"/>
              <a:t>Analgésico</a:t>
            </a:r>
          </a:p>
          <a:p>
            <a:pPr>
              <a:buFontTx/>
              <a:buChar char="-"/>
            </a:pPr>
            <a:r>
              <a:rPr lang="es-ES" sz="4000" dirty="0" smtClean="0"/>
              <a:t>Antiinflamatorio</a:t>
            </a:r>
          </a:p>
          <a:p>
            <a:pPr>
              <a:buFontTx/>
              <a:buChar char="-"/>
            </a:pPr>
            <a:r>
              <a:rPr lang="es-ES" sz="4000" dirty="0" smtClean="0"/>
              <a:t>Fibrinolítico</a:t>
            </a:r>
          </a:p>
          <a:p>
            <a:pPr>
              <a:buFontTx/>
              <a:buChar char="-"/>
            </a:pPr>
            <a:r>
              <a:rPr lang="es-ES" sz="4000" dirty="0" smtClean="0"/>
              <a:t>aumenta </a:t>
            </a:r>
            <a:r>
              <a:rPr lang="es-ES" sz="4000" dirty="0" smtClean="0"/>
              <a:t>la </a:t>
            </a:r>
            <a:r>
              <a:rPr lang="es-ES" sz="4000" dirty="0" smtClean="0"/>
              <a:t>circulación</a:t>
            </a:r>
          </a:p>
          <a:p>
            <a:pPr>
              <a:buFontTx/>
              <a:buChar char="-"/>
            </a:pPr>
            <a:r>
              <a:rPr lang="es-ES" sz="4000" dirty="0" smtClean="0"/>
              <a:t>relajación </a:t>
            </a:r>
            <a:r>
              <a:rPr lang="es-ES" sz="4000" dirty="0" smtClean="0"/>
              <a:t>muscular.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52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s-ES" b="1" u="sng" dirty="0"/>
              <a:t>Indicaciones</a:t>
            </a:r>
            <a:r>
              <a:rPr lang="es-ES" dirty="0" smtClean="0"/>
              <a:t>: Afecciones del SOMA, Enfermedad de </a:t>
            </a:r>
            <a:r>
              <a:rPr lang="es-ES" dirty="0" err="1" smtClean="0"/>
              <a:t>Peyronie</a:t>
            </a:r>
            <a:r>
              <a:rPr lang="es-ES" dirty="0" smtClean="0"/>
              <a:t>, </a:t>
            </a:r>
            <a:r>
              <a:rPr lang="es-ES" dirty="0" err="1" smtClean="0"/>
              <a:t>Dupuytren</a:t>
            </a:r>
            <a:r>
              <a:rPr lang="es-ES" dirty="0" smtClean="0"/>
              <a:t>, </a:t>
            </a:r>
            <a:r>
              <a:rPr lang="es-ES" dirty="0" err="1" smtClean="0"/>
              <a:t>Sudeck</a:t>
            </a:r>
            <a:r>
              <a:rPr lang="es-ES" dirty="0" smtClean="0"/>
              <a:t>, disfunción </a:t>
            </a:r>
            <a:r>
              <a:rPr lang="es-ES" dirty="0" err="1" smtClean="0"/>
              <a:t>temporomandibular</a:t>
            </a:r>
            <a:r>
              <a:rPr lang="es-ES" dirty="0" smtClean="0"/>
              <a:t>, neuroma doloroso del amputado, Linfedema post-mastectomía.</a:t>
            </a:r>
          </a:p>
          <a:p>
            <a:r>
              <a:rPr lang="es-ES" b="1" u="sng" dirty="0" smtClean="0"/>
              <a:t>Contraindicaciones: </a:t>
            </a:r>
            <a:r>
              <a:rPr lang="es-ES" dirty="0" smtClean="0"/>
              <a:t>Aplicación sobre los ojos, corazón, cerebro, sobre el útero grávido, testículos, </a:t>
            </a:r>
            <a:r>
              <a:rPr lang="es-ES" dirty="0" smtClean="0"/>
              <a:t>zonas de crecimiento </a:t>
            </a:r>
            <a:r>
              <a:rPr lang="es-ES" dirty="0"/>
              <a:t>ó</a:t>
            </a:r>
            <a:r>
              <a:rPr lang="es-ES" dirty="0" smtClean="0"/>
              <a:t>seo en </a:t>
            </a:r>
            <a:r>
              <a:rPr lang="es-ES" dirty="0" smtClean="0"/>
              <a:t>niños, implantes metálicos, tumores.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247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Laserterapia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s-ES" dirty="0" smtClean="0"/>
              <a:t>Uso de energía luminosa  con efectos terapéuticos.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600" b="1" u="sng" dirty="0" smtClean="0"/>
              <a:t>Efectos: </a:t>
            </a:r>
            <a:r>
              <a:rPr lang="es-ES" sz="3600" dirty="0" smtClean="0"/>
              <a:t>Analgésico, </a:t>
            </a:r>
            <a:r>
              <a:rPr lang="es-ES" sz="3600" dirty="0" smtClean="0"/>
              <a:t>antinflamatorio, antiedematoso, </a:t>
            </a:r>
            <a:r>
              <a:rPr lang="es-ES" sz="3600" dirty="0" smtClean="0"/>
              <a:t>normalizador </a:t>
            </a:r>
            <a:r>
              <a:rPr lang="es-ES" sz="3600" dirty="0" smtClean="0"/>
              <a:t>circulatorio, </a:t>
            </a:r>
            <a:r>
              <a:rPr lang="es-ES" sz="3600" dirty="0" err="1" smtClean="0"/>
              <a:t>bioestimulante</a:t>
            </a:r>
            <a:r>
              <a:rPr lang="es-ES" sz="3600" dirty="0" smtClean="0"/>
              <a:t> del </a:t>
            </a:r>
            <a:r>
              <a:rPr lang="es-ES" sz="3600" dirty="0" err="1" smtClean="0"/>
              <a:t>trofismo</a:t>
            </a:r>
            <a:r>
              <a:rPr lang="es-ES" sz="3600" dirty="0" smtClean="0"/>
              <a:t>.</a:t>
            </a:r>
          </a:p>
          <a:p>
            <a:r>
              <a:rPr lang="es-ES" sz="3600" b="1" u="sng" dirty="0" smtClean="0"/>
              <a:t>Indicaciones:</a:t>
            </a:r>
            <a:r>
              <a:rPr lang="es-ES" sz="3600" b="1" dirty="0" smtClean="0"/>
              <a:t>  </a:t>
            </a:r>
            <a:r>
              <a:rPr lang="es-ES" sz="3600" dirty="0" smtClean="0"/>
              <a:t>En enfermedades estomatológicas, Artritis, Neuritis, Herpes Zoster, úlceras, heridas. 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33174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Contraindicaciones: </a:t>
            </a:r>
            <a:r>
              <a:rPr lang="es-ES" sz="4000" dirty="0" smtClean="0"/>
              <a:t>Enfermedades crónicas descompensadas, tendencia a hemorragias, embarazo, sobre la retina, sobre el tiroides. </a:t>
            </a:r>
          </a:p>
        </p:txBody>
      </p:sp>
    </p:spTree>
    <p:extLst>
      <p:ext uri="{BB962C8B-B14F-4D97-AF65-F5344CB8AC3E}">
        <p14:creationId xmlns:p14="http://schemas.microsoft.com/office/powerpoint/2010/main" val="354571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5111" y="76470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ES" sz="3200" b="1" u="sng" dirty="0" smtClean="0"/>
              <a:t>Magnetoterapia: </a:t>
            </a:r>
            <a:r>
              <a:rPr lang="es-ES" sz="3200" dirty="0"/>
              <a:t>Método terapéutico mediante el cual actúan sobre el organismo campos </a:t>
            </a:r>
            <a:r>
              <a:rPr lang="es-ES" sz="3200" dirty="0" smtClean="0"/>
              <a:t>electromagnéticos </a:t>
            </a:r>
            <a:r>
              <a:rPr lang="es-ES" sz="3200" dirty="0"/>
              <a:t>constantes o variables de baja frecuencia.</a:t>
            </a:r>
            <a:br>
              <a:rPr lang="es-ES" sz="3200" dirty="0"/>
            </a:br>
            <a:endParaRPr lang="es-ES" sz="3200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060849"/>
            <a:ext cx="8229600" cy="477080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b="1" u="sng" dirty="0" smtClean="0"/>
              <a:t>Efectos: </a:t>
            </a:r>
          </a:p>
          <a:p>
            <a:r>
              <a:rPr lang="es-ES" dirty="0" smtClean="0"/>
              <a:t>Analgésico</a:t>
            </a:r>
            <a:r>
              <a:rPr lang="es-ES" dirty="0"/>
              <a:t>.</a:t>
            </a:r>
          </a:p>
          <a:p>
            <a:pPr lvl="0"/>
            <a:r>
              <a:rPr lang="es-ES" dirty="0"/>
              <a:t>Antinflamatorio y </a:t>
            </a:r>
            <a:r>
              <a:rPr lang="es-ES" dirty="0" smtClean="0"/>
              <a:t>antiedematoso.</a:t>
            </a:r>
            <a:endParaRPr lang="es-ES" dirty="0"/>
          </a:p>
          <a:p>
            <a:pPr lvl="0"/>
            <a:r>
              <a:rPr lang="es-ES" dirty="0"/>
              <a:t>Regenerador  de tejidos.</a:t>
            </a:r>
          </a:p>
          <a:p>
            <a:pPr lvl="0"/>
            <a:r>
              <a:rPr lang="es-ES" dirty="0"/>
              <a:t>Inmunológico por aumento de la proliferación </a:t>
            </a:r>
            <a:r>
              <a:rPr lang="es-ES" dirty="0" smtClean="0"/>
              <a:t>linfocitaria.</a:t>
            </a:r>
            <a:endParaRPr lang="es-ES" dirty="0"/>
          </a:p>
          <a:p>
            <a:pPr lvl="0"/>
            <a:r>
              <a:rPr lang="es-ES" dirty="0" smtClean="0"/>
              <a:t>Antiagregante plaquetario.</a:t>
            </a:r>
            <a:endParaRPr lang="es-ES" dirty="0"/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763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Indicaciones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 smtClean="0"/>
              <a:t>SOMA: </a:t>
            </a:r>
            <a:r>
              <a:rPr lang="es-ES" dirty="0" err="1" smtClean="0"/>
              <a:t>Gonartrosis</a:t>
            </a:r>
            <a:r>
              <a:rPr lang="es-ES" dirty="0"/>
              <a:t>, coxartrosis  espondilosis, artritis, </a:t>
            </a:r>
            <a:r>
              <a:rPr lang="es-ES" dirty="0" err="1"/>
              <a:t>radiculitis</a:t>
            </a:r>
            <a:r>
              <a:rPr lang="es-ES" dirty="0"/>
              <a:t>, </a:t>
            </a:r>
            <a:r>
              <a:rPr lang="es-ES" dirty="0" err="1"/>
              <a:t>ciatalgias</a:t>
            </a:r>
            <a:r>
              <a:rPr lang="es-ES" dirty="0"/>
              <a:t>, periartritis, </a:t>
            </a:r>
            <a:r>
              <a:rPr lang="es-ES" dirty="0" err="1"/>
              <a:t>miositis</a:t>
            </a:r>
            <a:r>
              <a:rPr lang="es-ES" dirty="0"/>
              <a:t>, osteoporosis , </a:t>
            </a:r>
            <a:r>
              <a:rPr lang="es-ES" dirty="0" err="1" smtClean="0"/>
              <a:t>seudoartrosis</a:t>
            </a:r>
            <a:r>
              <a:rPr lang="es-ES" dirty="0" smtClean="0"/>
              <a:t> </a:t>
            </a:r>
            <a:r>
              <a:rPr lang="es-ES" dirty="0"/>
              <a:t>, retardo de la consolidación, contusiones, esguinces, </a:t>
            </a:r>
            <a:r>
              <a:rPr lang="es-ES" dirty="0" smtClean="0"/>
              <a:t>fracturas.</a:t>
            </a:r>
            <a:endParaRPr lang="es-ES" dirty="0"/>
          </a:p>
          <a:p>
            <a:r>
              <a:rPr lang="es-ES" dirty="0" smtClean="0"/>
              <a:t>Neuralgias, lumbalgia</a:t>
            </a:r>
            <a:r>
              <a:rPr lang="es-ES" dirty="0"/>
              <a:t>,  </a:t>
            </a:r>
            <a:r>
              <a:rPr lang="es-ES" dirty="0" err="1" smtClean="0"/>
              <a:t>ciatalgia</a:t>
            </a:r>
            <a:r>
              <a:rPr lang="es-ES" dirty="0" smtClean="0"/>
              <a:t>, </a:t>
            </a:r>
            <a:r>
              <a:rPr lang="es-ES" dirty="0" smtClean="0"/>
              <a:t>migraña.</a:t>
            </a:r>
            <a:endParaRPr lang="es-ES" dirty="0" smtClean="0"/>
          </a:p>
          <a:p>
            <a:r>
              <a:rPr lang="es-ES" dirty="0" smtClean="0"/>
              <a:t>Asma </a:t>
            </a:r>
            <a:r>
              <a:rPr lang="es-ES" dirty="0"/>
              <a:t>bronquial, neumonías </a:t>
            </a:r>
            <a:r>
              <a:rPr lang="es-ES" dirty="0" smtClean="0"/>
              <a:t>prolongadas.</a:t>
            </a:r>
            <a:endParaRPr lang="es-ES" dirty="0"/>
          </a:p>
          <a:p>
            <a:r>
              <a:rPr lang="es-ES" dirty="0" smtClean="0"/>
              <a:t>Hepatitis</a:t>
            </a:r>
            <a:r>
              <a:rPr lang="es-ES" dirty="0"/>
              <a:t>, pancreatitis, </a:t>
            </a:r>
            <a:r>
              <a:rPr lang="es-ES" dirty="0" smtClean="0"/>
              <a:t>úlceras.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481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Continuación: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Prostatitis.</a:t>
            </a:r>
            <a:endParaRPr lang="es-ES" dirty="0"/>
          </a:p>
          <a:p>
            <a:r>
              <a:rPr lang="es-ES" dirty="0" smtClean="0"/>
              <a:t>Enfermedad </a:t>
            </a:r>
            <a:r>
              <a:rPr lang="es-ES" dirty="0"/>
              <a:t>inflamatoria pélvica, endometriosis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>Enfermedad isquémica ligera , endocarditis </a:t>
            </a:r>
            <a:r>
              <a:rPr lang="es-ES" dirty="0" smtClean="0"/>
              <a:t>obliterante.</a:t>
            </a:r>
            <a:endParaRPr lang="es-ES" dirty="0"/>
          </a:p>
          <a:p>
            <a:r>
              <a:rPr lang="pt-BR" dirty="0" err="1" smtClean="0"/>
              <a:t>Psoriasis</a:t>
            </a:r>
            <a:r>
              <a:rPr lang="pt-BR" dirty="0"/>
              <a:t>, esclerodermia, </a:t>
            </a:r>
            <a:r>
              <a:rPr lang="pt-BR" dirty="0" err="1"/>
              <a:t>liquen</a:t>
            </a:r>
            <a:r>
              <a:rPr lang="pt-BR" dirty="0"/>
              <a:t> plano, </a:t>
            </a:r>
            <a:r>
              <a:rPr lang="pt-BR" dirty="0" err="1"/>
              <a:t>dermatitis</a:t>
            </a:r>
            <a:r>
              <a:rPr lang="pt-BR" dirty="0"/>
              <a:t>. </a:t>
            </a:r>
            <a:endParaRPr lang="es-ES" dirty="0"/>
          </a:p>
          <a:p>
            <a:pPr lvl="0"/>
            <a:r>
              <a:rPr lang="es-ES" dirty="0" smtClean="0"/>
              <a:t>Glaucoma</a:t>
            </a:r>
            <a:r>
              <a:rPr lang="es-ES" dirty="0"/>
              <a:t>, </a:t>
            </a:r>
            <a:r>
              <a:rPr lang="es-ES" dirty="0" err="1"/>
              <a:t>maculopatía</a:t>
            </a:r>
            <a:r>
              <a:rPr lang="es-ES" dirty="0"/>
              <a:t> degenerativa, blefaritis, lesiones de córnea.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443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5400" u="sng" dirty="0" smtClean="0"/>
              <a:t>Rehabilitación</a:t>
            </a:r>
            <a:endParaRPr lang="es-ES" sz="54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3428" y="1700808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4000" dirty="0" smtClean="0"/>
              <a:t>Proceso global y continuo de duración limitada y objetivos bien definidos, encaminados a promover y lograr niveles óptimos de independencia física; así como el ajuste psicológico, social y vocacional para la reinserción en la sociedad del paciente.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4665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Contraindicaciones: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ES" dirty="0"/>
              <a:t>Tendencia a </a:t>
            </a:r>
            <a:r>
              <a:rPr lang="es-ES" dirty="0" smtClean="0"/>
              <a:t>hemorragias.</a:t>
            </a:r>
            <a:endParaRPr lang="es-ES" dirty="0"/>
          </a:p>
          <a:p>
            <a:pPr lvl="0"/>
            <a:r>
              <a:rPr lang="es-ES" dirty="0" smtClean="0"/>
              <a:t>Pacientes </a:t>
            </a:r>
            <a:r>
              <a:rPr lang="es-ES" dirty="0"/>
              <a:t>con marcapasos.</a:t>
            </a:r>
          </a:p>
          <a:p>
            <a:pPr lvl="0"/>
            <a:r>
              <a:rPr lang="es-ES" dirty="0"/>
              <a:t>Embarazo </a:t>
            </a:r>
            <a:r>
              <a:rPr lang="es-ES" dirty="0" smtClean="0"/>
              <a:t>(aplicado </a:t>
            </a:r>
            <a:r>
              <a:rPr lang="es-ES" dirty="0"/>
              <a:t>sobre la zona del </a:t>
            </a:r>
            <a:r>
              <a:rPr lang="es-ES" dirty="0" smtClean="0"/>
              <a:t>abdomen).</a:t>
            </a:r>
            <a:endParaRPr lang="es-ES" dirty="0"/>
          </a:p>
          <a:p>
            <a:pPr lvl="0"/>
            <a:r>
              <a:rPr lang="es-ES" dirty="0"/>
              <a:t>Material de Osteosíntesis que no </a:t>
            </a:r>
            <a:r>
              <a:rPr lang="es-ES" dirty="0" smtClean="0"/>
              <a:t>sea antimagnético </a:t>
            </a:r>
            <a:r>
              <a:rPr lang="es-ES" dirty="0"/>
              <a:t>en la zona de acción ya que pueden ser </a:t>
            </a:r>
            <a:r>
              <a:rPr lang="es-ES" dirty="0" smtClean="0"/>
              <a:t>atraídos.</a:t>
            </a:r>
            <a:endParaRPr lang="es-ES" dirty="0"/>
          </a:p>
          <a:p>
            <a:pPr lvl="0"/>
            <a:r>
              <a:rPr lang="es-ES" dirty="0"/>
              <a:t>Epilepsia ( cuando los inductores se sitúan en la cabeza </a:t>
            </a:r>
            <a:r>
              <a:rPr lang="es-ES" dirty="0" smtClean="0"/>
              <a:t>).</a:t>
            </a:r>
            <a:endParaRPr lang="es-ES" dirty="0"/>
          </a:p>
          <a:p>
            <a:pPr lvl="0"/>
            <a:r>
              <a:rPr lang="es-ES" dirty="0"/>
              <a:t>Sensibilidad elevada al </a:t>
            </a:r>
            <a:r>
              <a:rPr lang="es-ES" dirty="0" smtClean="0"/>
              <a:t>factor.</a:t>
            </a:r>
            <a:endParaRPr lang="es-ES" dirty="0"/>
          </a:p>
          <a:p>
            <a:pPr marL="0" indent="0">
              <a:buNone/>
            </a:pPr>
            <a:r>
              <a:rPr lang="es-ES" b="1" i="1" dirty="0"/>
              <a:t> 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1708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Otras Terapias Físicas.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4300" dirty="0" err="1" smtClean="0"/>
              <a:t>Fangoterapia</a:t>
            </a:r>
            <a:r>
              <a:rPr lang="es-ES" sz="4300" dirty="0" smtClean="0"/>
              <a:t>.</a:t>
            </a:r>
          </a:p>
          <a:p>
            <a:r>
              <a:rPr lang="es-ES" sz="4300" dirty="0" smtClean="0"/>
              <a:t>Talasoterapia.</a:t>
            </a:r>
          </a:p>
          <a:p>
            <a:r>
              <a:rPr lang="es-ES" sz="4300" dirty="0" smtClean="0"/>
              <a:t>Helioterapia.</a:t>
            </a:r>
          </a:p>
          <a:p>
            <a:r>
              <a:rPr lang="es-ES" sz="4300" dirty="0" smtClean="0"/>
              <a:t>Ejercicio terapéutico.</a:t>
            </a:r>
          </a:p>
          <a:p>
            <a:r>
              <a:rPr lang="es-ES" sz="4300" dirty="0" smtClean="0"/>
              <a:t>Hidroterapia.</a:t>
            </a:r>
          </a:p>
          <a:p>
            <a:r>
              <a:rPr lang="es-ES" sz="4300" dirty="0" smtClean="0"/>
              <a:t>Ozonoterapia.</a:t>
            </a:r>
          </a:p>
          <a:p>
            <a:r>
              <a:rPr lang="es-ES" sz="4300" dirty="0" smtClean="0"/>
              <a:t>Oxigenación hiperbárica.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891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Técnicas de acupuntura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4000" dirty="0" smtClean="0"/>
              <a:t>Con agujas</a:t>
            </a:r>
          </a:p>
          <a:p>
            <a:r>
              <a:rPr lang="es-ES" sz="4000" dirty="0" err="1" smtClean="0"/>
              <a:t>Digitopuntura</a:t>
            </a:r>
            <a:endParaRPr lang="es-ES" sz="4000" dirty="0" smtClean="0"/>
          </a:p>
          <a:p>
            <a:r>
              <a:rPr lang="es-ES" sz="4000" dirty="0" err="1" smtClean="0"/>
              <a:t>Electroestimulación</a:t>
            </a:r>
            <a:endParaRPr lang="es-ES" sz="4000" dirty="0" smtClean="0"/>
          </a:p>
          <a:p>
            <a:r>
              <a:rPr lang="es-ES" sz="4000" dirty="0" smtClean="0"/>
              <a:t>Ventosas</a:t>
            </a:r>
          </a:p>
          <a:p>
            <a:r>
              <a:rPr lang="es-ES" sz="4000" dirty="0" err="1" smtClean="0"/>
              <a:t>Moxibustión</a:t>
            </a:r>
            <a:endParaRPr lang="es-ES" sz="4000" dirty="0" smtClean="0"/>
          </a:p>
          <a:p>
            <a:r>
              <a:rPr lang="es-ES" sz="4000" dirty="0" smtClean="0"/>
              <a:t>Laserterapia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61223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Indicaciones: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HTA, alergia, Asma Bronquial, ansiedad, reducir edemas, analgesia, resfriados, estados febriles, estimulación neuromuscular, vómitos, diarreas, insomnio, dolores oftálmicos, dolores articulares, neuralgias, parálisis facial, convulsiones, tos, neumonías, dolor torácico, entre otras muchas.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140130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Contraindicaciones: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Embarazo</a:t>
            </a:r>
          </a:p>
          <a:p>
            <a:r>
              <a:rPr lang="es-ES" dirty="0" smtClean="0"/>
              <a:t>Procesos neoplásicos</a:t>
            </a:r>
          </a:p>
          <a:p>
            <a:r>
              <a:rPr lang="es-ES" dirty="0" smtClean="0"/>
              <a:t>Enfermedades cardíacas descompensadas</a:t>
            </a:r>
          </a:p>
          <a:p>
            <a:r>
              <a:rPr lang="es-ES" dirty="0" smtClean="0"/>
              <a:t>Trastornos de coagulación</a:t>
            </a:r>
          </a:p>
          <a:p>
            <a:r>
              <a:rPr lang="es-ES" dirty="0" smtClean="0"/>
              <a:t>Enfermedades de la piel</a:t>
            </a:r>
          </a:p>
          <a:p>
            <a:pPr marL="0" indent="0">
              <a:buNone/>
            </a:pP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601437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RESUMIENDO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" sz="4000" dirty="0" smtClean="0"/>
          </a:p>
          <a:p>
            <a:r>
              <a:rPr lang="es-ES_tradnl" sz="4000" dirty="0" smtClean="0"/>
              <a:t>De las Terapias Físicas</a:t>
            </a:r>
            <a:r>
              <a:rPr lang="es-ES_tradnl" sz="4000" dirty="0"/>
              <a:t>. Indicaciones y contraindicaciones</a:t>
            </a:r>
            <a:r>
              <a:rPr lang="es-ES_tradnl" sz="4000" dirty="0" smtClean="0"/>
              <a:t>. Conocer las técnicas de acupuntura y su utilidad.</a:t>
            </a:r>
            <a:endParaRPr lang="es-ES_tradnl" sz="4000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320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INDIVIDUAL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/>
          </a:bodyPr>
          <a:lstStyle/>
          <a:p>
            <a:r>
              <a:rPr lang="es-ES" sz="4000" dirty="0" smtClean="0"/>
              <a:t>Profundizar en el estudio de las terapias </a:t>
            </a:r>
            <a:r>
              <a:rPr lang="es-ES" sz="4000" dirty="0" smtClean="0"/>
              <a:t>físicas y técnicas de MNT.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6912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229600" cy="1143000"/>
          </a:xfrm>
        </p:spPr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 POR SU ATENCIÓN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668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29" y="-603448"/>
            <a:ext cx="9144000" cy="777686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s-ES" sz="4000" dirty="0" smtClean="0"/>
              <a:t> </a:t>
            </a:r>
          </a:p>
          <a:p>
            <a:pPr marL="0" indent="0">
              <a:buNone/>
            </a:pPr>
            <a:r>
              <a:rPr lang="es-ES" sz="5100" dirty="0" smtClean="0"/>
              <a:t>                                        </a:t>
            </a:r>
          </a:p>
          <a:p>
            <a:pPr marL="0" indent="0">
              <a:buNone/>
            </a:pPr>
            <a:r>
              <a:rPr lang="es-ES" sz="5800" dirty="0" smtClean="0"/>
              <a:t>                                                       Limitación           </a:t>
            </a:r>
          </a:p>
          <a:p>
            <a:pPr marL="0" indent="0">
              <a:buNone/>
            </a:pPr>
            <a:r>
              <a:rPr lang="es-ES" sz="5800" dirty="0" smtClean="0"/>
              <a:t>    </a:t>
            </a:r>
            <a:r>
              <a:rPr lang="es-ES" sz="5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Enfermedad</a:t>
            </a:r>
            <a:r>
              <a:rPr lang="es-ES" sz="5800" dirty="0" smtClean="0"/>
              <a:t>                                  de</a:t>
            </a:r>
          </a:p>
          <a:p>
            <a:pPr marL="0" indent="0">
              <a:buNone/>
            </a:pPr>
            <a:r>
              <a:rPr lang="es-ES" sz="5800" dirty="0" smtClean="0"/>
              <a:t>                                                      funciones</a:t>
            </a:r>
          </a:p>
          <a:p>
            <a:pPr marL="0" indent="0">
              <a:buNone/>
            </a:pPr>
            <a:r>
              <a:rPr lang="es-ES" sz="4000" dirty="0" smtClean="0"/>
              <a:t>                                                  </a:t>
            </a:r>
          </a:p>
          <a:p>
            <a:pPr marL="0" indent="0">
              <a:buNone/>
            </a:pPr>
            <a:r>
              <a:rPr lang="es-ES" sz="4000" dirty="0" smtClean="0"/>
              <a:t>                                                                           </a:t>
            </a:r>
            <a:endParaRPr lang="es-ES" sz="4000" dirty="0"/>
          </a:p>
          <a:p>
            <a:pPr marL="0" indent="0">
              <a:buNone/>
            </a:pPr>
            <a:r>
              <a:rPr lang="es-ES" sz="4000" dirty="0" smtClean="0"/>
              <a:t> </a:t>
            </a:r>
            <a:r>
              <a:rPr lang="es-ES" sz="4000" dirty="0"/>
              <a:t>          </a:t>
            </a:r>
            <a:r>
              <a:rPr lang="es-ES" sz="4000" dirty="0" smtClean="0"/>
              <a:t>                                </a:t>
            </a:r>
          </a:p>
          <a:p>
            <a:pPr marL="0" indent="0">
              <a:buNone/>
            </a:pPr>
            <a:r>
              <a:rPr lang="es-ES" sz="4000" dirty="0"/>
              <a:t> </a:t>
            </a:r>
            <a:r>
              <a:rPr lang="es-ES" sz="4000" dirty="0" smtClean="0"/>
              <a:t>                                                            </a:t>
            </a:r>
          </a:p>
          <a:p>
            <a:pPr marL="0" indent="0">
              <a:buNone/>
            </a:pPr>
            <a:r>
              <a:rPr lang="es-ES" sz="6700" dirty="0"/>
              <a:t> </a:t>
            </a:r>
            <a:r>
              <a:rPr lang="es-ES" sz="6700" dirty="0" smtClean="0"/>
              <a:t>                                            Discapacidad</a:t>
            </a:r>
            <a:endParaRPr lang="es-ES" sz="6700" dirty="0"/>
          </a:p>
          <a:p>
            <a:pPr marL="0" indent="0">
              <a:buNone/>
            </a:pPr>
            <a:r>
              <a:rPr lang="es-ES" sz="4000" dirty="0" smtClean="0"/>
              <a:t>                                                </a:t>
            </a:r>
            <a:endParaRPr lang="es-ES" sz="4000" dirty="0"/>
          </a:p>
          <a:p>
            <a:pPr marL="0" indent="0">
              <a:buNone/>
            </a:pPr>
            <a:r>
              <a:rPr lang="es-ES" sz="4000" dirty="0"/>
              <a:t>                 </a:t>
            </a:r>
          </a:p>
          <a:p>
            <a:pPr marL="0" indent="0">
              <a:buNone/>
            </a:pPr>
            <a:r>
              <a:rPr lang="es-ES" sz="4000" dirty="0"/>
              <a:t>                  </a:t>
            </a:r>
            <a:r>
              <a:rPr lang="es-ES" sz="4000" dirty="0" smtClean="0"/>
              <a:t>                                    </a:t>
            </a:r>
          </a:p>
          <a:p>
            <a:pPr marL="0" indent="0">
              <a:buNone/>
            </a:pPr>
            <a:r>
              <a:rPr lang="es-ES" sz="4000" dirty="0"/>
              <a:t> </a:t>
            </a:r>
            <a:r>
              <a:rPr lang="es-ES" sz="4000" dirty="0" smtClean="0"/>
              <a:t>                                                            </a:t>
            </a:r>
          </a:p>
          <a:p>
            <a:pPr marL="0" indent="0">
              <a:buNone/>
            </a:pPr>
            <a:r>
              <a:rPr lang="es-ES" sz="6700" dirty="0"/>
              <a:t> </a:t>
            </a:r>
            <a:r>
              <a:rPr lang="es-ES" sz="6700" dirty="0" smtClean="0"/>
              <a:t>                                           Rehabilitación</a:t>
            </a:r>
            <a:r>
              <a:rPr lang="es-ES" sz="6700" dirty="0"/>
              <a:t> </a:t>
            </a:r>
            <a:r>
              <a:rPr lang="es-ES" sz="6700" dirty="0" smtClean="0"/>
              <a:t>                         </a:t>
            </a:r>
          </a:p>
          <a:p>
            <a:pPr marL="0" indent="0">
              <a:buNone/>
            </a:pPr>
            <a:endParaRPr lang="es-ES" sz="6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s-ES" sz="5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" sz="5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Paciente  </a:t>
            </a:r>
            <a:r>
              <a:rPr lang="es-ES" sz="5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Rehabilitado </a:t>
            </a:r>
            <a:endParaRPr lang="es-ES" sz="5900" dirty="0"/>
          </a:p>
          <a:p>
            <a:pPr marL="0" indent="0">
              <a:buNone/>
            </a:pPr>
            <a:r>
              <a:rPr lang="es-ES" sz="4000" dirty="0" smtClean="0"/>
              <a:t>                                 </a:t>
            </a:r>
          </a:p>
          <a:p>
            <a:pPr marL="0" indent="0">
              <a:buNone/>
            </a:pPr>
            <a:r>
              <a:rPr lang="es-ES" sz="4000" dirty="0" smtClean="0"/>
              <a:t>                    </a:t>
            </a:r>
            <a:endParaRPr lang="es-ES" dirty="0"/>
          </a:p>
        </p:txBody>
      </p:sp>
      <p:sp>
        <p:nvSpPr>
          <p:cNvPr id="5" name="Flecha a la derecha con bandas 4"/>
          <p:cNvSpPr/>
          <p:nvPr/>
        </p:nvSpPr>
        <p:spPr>
          <a:xfrm rot="5400000">
            <a:off x="4760776" y="3312232"/>
            <a:ext cx="1080120" cy="59357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lecha a la derecha con bandas 5"/>
          <p:cNvSpPr/>
          <p:nvPr/>
        </p:nvSpPr>
        <p:spPr>
          <a:xfrm rot="5400000">
            <a:off x="4688768" y="1656048"/>
            <a:ext cx="1080120" cy="59357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lecha a la derecha con bandas 6"/>
          <p:cNvSpPr/>
          <p:nvPr/>
        </p:nvSpPr>
        <p:spPr>
          <a:xfrm>
            <a:off x="2843808" y="476672"/>
            <a:ext cx="1512168" cy="59357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 a la derecha con bandas 7"/>
          <p:cNvSpPr/>
          <p:nvPr/>
        </p:nvSpPr>
        <p:spPr>
          <a:xfrm rot="5400000">
            <a:off x="4760776" y="4919836"/>
            <a:ext cx="1080120" cy="59357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829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Modalidades de la Atención en Rehabilitación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ES" sz="3600" dirty="0" smtClean="0"/>
              <a:t>Rehabilitación basada en Instituciones.</a:t>
            </a:r>
          </a:p>
          <a:p>
            <a:pPr marL="0" indent="0">
              <a:buNone/>
            </a:pPr>
            <a:endParaRPr lang="es-ES" sz="36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s-ES" sz="3600" dirty="0" smtClean="0"/>
              <a:t>Rehabilitación Institucional con extensión a la comunidad.</a:t>
            </a:r>
          </a:p>
          <a:p>
            <a:pPr marL="0" indent="0">
              <a:buNone/>
            </a:pPr>
            <a:endParaRPr lang="es-ES" sz="36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s-ES" sz="3600" dirty="0" smtClean="0"/>
              <a:t>Rehabilitación basada en la Comunidad. (RBC). Rehabilitación en el Domicilio.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78953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u="sng" dirty="0" smtClean="0"/>
              <a:t>Rehabilitación basada en la comunidad</a:t>
            </a:r>
            <a:br>
              <a:rPr lang="es-ES" u="sng" dirty="0" smtClean="0"/>
            </a:br>
            <a:r>
              <a:rPr lang="es-ES" u="sng" dirty="0" smtClean="0"/>
              <a:t>(RBC).</a:t>
            </a: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4000" dirty="0" smtClean="0"/>
              <a:t>Estrategia de la Atención </a:t>
            </a:r>
            <a:r>
              <a:rPr lang="es-ES" sz="4000" dirty="0" smtClean="0"/>
              <a:t>Primaria </a:t>
            </a:r>
            <a:r>
              <a:rPr lang="es-ES" sz="4000" dirty="0" smtClean="0"/>
              <a:t>de </a:t>
            </a:r>
            <a:r>
              <a:rPr lang="es-ES" sz="4000" dirty="0" smtClean="0"/>
              <a:t>Salud </a:t>
            </a:r>
            <a:r>
              <a:rPr lang="es-ES" sz="4000" dirty="0" smtClean="0"/>
              <a:t>para la rehabilitación e integración social del discapacitado en su comunidad.</a:t>
            </a:r>
          </a:p>
          <a:p>
            <a:r>
              <a:rPr lang="es-ES" sz="4000" dirty="0" smtClean="0"/>
              <a:t>Permite mayor cobertura, mayor integración de personas y menor impacto de la discapacidad.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19983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s-ES" dirty="0" smtClean="0"/>
              <a:t>Continuación.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Autofit/>
          </a:bodyPr>
          <a:lstStyle/>
          <a:p>
            <a:r>
              <a:rPr lang="es-ES" sz="4000" dirty="0" smtClean="0"/>
              <a:t>Los recursos de la rehabilitación están dentro de la comunidad, donde se encuentran los discapacitados y sus </a:t>
            </a:r>
            <a:r>
              <a:rPr lang="es-ES" sz="4000" dirty="0" smtClean="0"/>
              <a:t>familias.</a:t>
            </a:r>
          </a:p>
          <a:p>
            <a:r>
              <a:rPr lang="es-ES" sz="4000" dirty="0" smtClean="0"/>
              <a:t>Se </a:t>
            </a:r>
            <a:r>
              <a:rPr lang="es-ES" sz="4000" dirty="0" smtClean="0"/>
              <a:t>trabaja con la dispensarización del médico de familia y permite trabajar con el 100% de discapacitados.</a:t>
            </a:r>
            <a:endParaRPr lang="es-ES" sz="4000" dirty="0"/>
          </a:p>
          <a:p>
            <a:pPr marL="0" indent="0">
              <a:buNone/>
            </a:pPr>
            <a:r>
              <a:rPr lang="es-ES" sz="3600" dirty="0" smtClean="0"/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246149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</TotalTime>
  <Words>1723</Words>
  <Application>Microsoft Office PowerPoint</Application>
  <PresentationFormat>Presentación en pantalla (4:3)</PresentationFormat>
  <Paragraphs>325</Paragraphs>
  <Slides>57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57</vt:i4>
      </vt:variant>
    </vt:vector>
  </HeadingPairs>
  <TitlesOfParts>
    <vt:vector size="59" baseType="lpstr">
      <vt:lpstr>Tema de Office</vt:lpstr>
      <vt:lpstr>1_Tema de Office</vt:lpstr>
      <vt:lpstr>Facultad de Ciencias Médicas  Dr. Miguel Enríquez.</vt:lpstr>
      <vt:lpstr>Presentación de PowerPoint</vt:lpstr>
      <vt:lpstr>Bibliografía</vt:lpstr>
      <vt:lpstr>REHABILITACIÓN</vt:lpstr>
      <vt:lpstr>Rehabilitación</vt:lpstr>
      <vt:lpstr>Presentación de PowerPoint</vt:lpstr>
      <vt:lpstr>Modalidades de la Atención en Rehabilitación</vt:lpstr>
      <vt:lpstr>Rehabilitación basada en la comunidad (RBC).</vt:lpstr>
      <vt:lpstr>Continuación.</vt:lpstr>
      <vt:lpstr>Rehabilitación en el domicilio.</vt:lpstr>
      <vt:lpstr>Equipo multidisciplinario de atención : </vt:lpstr>
      <vt:lpstr>Presentación de PowerPoint</vt:lpstr>
      <vt:lpstr>Presentación de PowerPoint</vt:lpstr>
      <vt:lpstr>Presentación de PowerPoint</vt:lpstr>
      <vt:lpstr>Basada en la comunidad</vt:lpstr>
      <vt:lpstr>Principales Patologías a Rehabilitar</vt:lpstr>
      <vt:lpstr>Continuación</vt:lpstr>
      <vt:lpstr>Continuación</vt:lpstr>
      <vt:lpstr>Enfermedad Cerebrovascular ( Alta Incidencia de Discapacidad)</vt:lpstr>
      <vt:lpstr>Presentación de PowerPoint</vt:lpstr>
      <vt:lpstr>Presentación de PowerPoint</vt:lpstr>
      <vt:lpstr>DEFICIENCIA</vt:lpstr>
      <vt:lpstr>DISCAPACIDAD</vt:lpstr>
      <vt:lpstr>MINUSVALÍA</vt:lpstr>
      <vt:lpstr>Principales causas de Deficiencia, Discapacidad y Minusvalía.</vt:lpstr>
      <vt:lpstr>Comportamiento de la Discapacidad</vt:lpstr>
      <vt:lpstr>  </vt:lpstr>
      <vt:lpstr>Tipos de discapacidad:</vt:lpstr>
      <vt:lpstr>Continuación.</vt:lpstr>
      <vt:lpstr>Presentación de PowerPoint</vt:lpstr>
      <vt:lpstr>Estudio Individual</vt:lpstr>
      <vt:lpstr>Sumario:</vt:lpstr>
      <vt:lpstr>Bibliografía</vt:lpstr>
      <vt:lpstr>Fisioterapia</vt:lpstr>
      <vt:lpstr>Principales Terapias Físicas</vt:lpstr>
      <vt:lpstr>Electroterapia:  Uso de la corriente                             con fines terapéuticos. </vt:lpstr>
      <vt:lpstr> Indicaciones:</vt:lpstr>
      <vt:lpstr>Contraindicaciones:</vt:lpstr>
      <vt:lpstr> Termoterapia: Aplicación de calor o frío con fin terapéutico. </vt:lpstr>
      <vt:lpstr>Presentación de PowerPoint</vt:lpstr>
      <vt:lpstr>Contraindicaciones del calor:</vt:lpstr>
      <vt:lpstr>Frío ( Crioterapia)</vt:lpstr>
      <vt:lpstr> Ultrasonido: Vibración sonora que produce ondas mecánicas y oscilaciones en los tejidos.</vt:lpstr>
      <vt:lpstr>Presentación de PowerPoint</vt:lpstr>
      <vt:lpstr>Laserterapia: Uso de energía luminosa  con efectos terapéuticos.</vt:lpstr>
      <vt:lpstr>Presentación de PowerPoint</vt:lpstr>
      <vt:lpstr>Magnetoterapia: Método terapéutico mediante el cual actúan sobre el organismo campos electromagnéticos constantes o variables de baja frecuencia. </vt:lpstr>
      <vt:lpstr>Indicaciones</vt:lpstr>
      <vt:lpstr>Continuación:</vt:lpstr>
      <vt:lpstr>Contraindicaciones:</vt:lpstr>
      <vt:lpstr>Otras Terapias Físicas.</vt:lpstr>
      <vt:lpstr>Técnicas de acupuntura</vt:lpstr>
      <vt:lpstr>Indicaciones:</vt:lpstr>
      <vt:lpstr>Contraindicaciones:</vt:lpstr>
      <vt:lpstr>RESUMIENDO</vt:lpstr>
      <vt:lpstr>ESTUDIO INDIVIDUAL</vt:lpstr>
      <vt:lpstr>GRACIAS POR SU ATENCIÓN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REHABILITACIÓN</dc:title>
  <dc:creator>LOPEZ</dc:creator>
  <cp:lastModifiedBy>LOPEZ</cp:lastModifiedBy>
  <cp:revision>120</cp:revision>
  <dcterms:created xsi:type="dcterms:W3CDTF">2002-01-01T05:02:11Z</dcterms:created>
  <dcterms:modified xsi:type="dcterms:W3CDTF">2002-01-01T19:27:19Z</dcterms:modified>
</cp:coreProperties>
</file>