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92"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FE5399-B85B-4408-A2AE-518931E6860C}"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en-US"/>
        </a:p>
      </dgm:t>
    </dgm:pt>
    <dgm:pt modelId="{F246939F-A293-42AC-94DE-12035D589C28}">
      <dgm:prSet phldrT="[Texto]" custT="1"/>
      <dgm:spPr>
        <a:noFill/>
        <a:ln w="76200">
          <a:noFill/>
        </a:ln>
      </dgm:spPr>
      <dgm:t>
        <a:bodyPr/>
        <a:lstStyle/>
        <a:p>
          <a:pPr algn="r"/>
          <a:endParaRPr lang="en-US" sz="4800" b="1" i="0" dirty="0">
            <a:solidFill>
              <a:schemeClr val="tx1"/>
            </a:solidFill>
            <a:effectLst>
              <a:outerShdw blurRad="38100" dist="38100" dir="2700000" algn="tl">
                <a:srgbClr val="000000">
                  <a:alpha val="43137"/>
                </a:srgbClr>
              </a:outerShdw>
            </a:effectLst>
          </a:endParaRPr>
        </a:p>
      </dgm:t>
    </dgm:pt>
    <dgm:pt modelId="{8BF75279-98B9-466E-8164-BF7FE4FF1028}" type="parTrans" cxnId="{31C1432F-BAC7-4016-96A1-51136774A482}">
      <dgm:prSet/>
      <dgm:spPr/>
      <dgm:t>
        <a:bodyPr/>
        <a:lstStyle/>
        <a:p>
          <a:endParaRPr lang="en-US"/>
        </a:p>
      </dgm:t>
    </dgm:pt>
    <dgm:pt modelId="{73FCBA85-2230-4681-B8FF-454F3E3FA0DB}" type="sibTrans" cxnId="{31C1432F-BAC7-4016-96A1-51136774A482}">
      <dgm:prSet/>
      <dgm:spPr/>
      <dgm:t>
        <a:bodyPr/>
        <a:lstStyle/>
        <a:p>
          <a:endParaRPr lang="en-US"/>
        </a:p>
      </dgm:t>
    </dgm:pt>
    <dgm:pt modelId="{446E2C33-EC8E-4243-9832-7B94FFE867CE}" type="pres">
      <dgm:prSet presAssocID="{42FE5399-B85B-4408-A2AE-518931E6860C}" presName="linear" presStyleCnt="0">
        <dgm:presLayoutVars>
          <dgm:animLvl val="lvl"/>
          <dgm:resizeHandles val="exact"/>
        </dgm:presLayoutVars>
      </dgm:prSet>
      <dgm:spPr/>
      <dgm:t>
        <a:bodyPr/>
        <a:lstStyle/>
        <a:p>
          <a:endParaRPr lang="en-US"/>
        </a:p>
      </dgm:t>
    </dgm:pt>
    <dgm:pt modelId="{DE892899-A151-4A1C-8273-7BFE1BA44DD3}" type="pres">
      <dgm:prSet presAssocID="{F246939F-A293-42AC-94DE-12035D589C28}" presName="parentText" presStyleLbl="node1" presStyleIdx="0" presStyleCnt="1" custScaleY="64834" custLinFactNeighborX="34237" custLinFactNeighborY="28505">
        <dgm:presLayoutVars>
          <dgm:chMax val="0"/>
          <dgm:bulletEnabled val="1"/>
        </dgm:presLayoutVars>
      </dgm:prSet>
      <dgm:spPr/>
      <dgm:t>
        <a:bodyPr/>
        <a:lstStyle/>
        <a:p>
          <a:endParaRPr lang="en-US"/>
        </a:p>
      </dgm:t>
    </dgm:pt>
  </dgm:ptLst>
  <dgm:cxnLst>
    <dgm:cxn modelId="{31C1432F-BAC7-4016-96A1-51136774A482}" srcId="{42FE5399-B85B-4408-A2AE-518931E6860C}" destId="{F246939F-A293-42AC-94DE-12035D589C28}" srcOrd="0" destOrd="0" parTransId="{8BF75279-98B9-466E-8164-BF7FE4FF1028}" sibTransId="{73FCBA85-2230-4681-B8FF-454F3E3FA0DB}"/>
    <dgm:cxn modelId="{0AD36DD4-1EF4-4A00-9DA9-6637EF6C6694}" type="presOf" srcId="{F246939F-A293-42AC-94DE-12035D589C28}" destId="{DE892899-A151-4A1C-8273-7BFE1BA44DD3}" srcOrd="0" destOrd="0" presId="urn:microsoft.com/office/officeart/2005/8/layout/vList2"/>
    <dgm:cxn modelId="{71197D69-26AE-448D-AFD0-B8F0CBB439D1}" type="presOf" srcId="{42FE5399-B85B-4408-A2AE-518931E6860C}" destId="{446E2C33-EC8E-4243-9832-7B94FFE867CE}" srcOrd="0" destOrd="0" presId="urn:microsoft.com/office/officeart/2005/8/layout/vList2"/>
    <dgm:cxn modelId="{80C7BA87-70D7-4231-8F7C-531BF0C5C4FD}" type="presParOf" srcId="{446E2C33-EC8E-4243-9832-7B94FFE867CE}" destId="{DE892899-A151-4A1C-8273-7BFE1BA44DD3}" srcOrd="0" destOrd="0" presId="urn:microsoft.com/office/officeart/2005/8/layout/vList2"/>
  </dgm:cxnLst>
  <dgm:bg>
    <a:blipFill>
      <a:blip xmlns:r="http://schemas.openxmlformats.org/officeDocument/2006/relationships" r:embed="rId1"/>
      <a:stretch>
        <a:fillRect/>
      </a:stretch>
    </a:blip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892899-A151-4A1C-8273-7BFE1BA44DD3}">
      <dsp:nvSpPr>
        <dsp:cNvPr id="0" name=""/>
        <dsp:cNvSpPr/>
      </dsp:nvSpPr>
      <dsp:spPr>
        <a:xfrm>
          <a:off x="0" y="889561"/>
          <a:ext cx="1631104" cy="788900"/>
        </a:xfrm>
        <a:prstGeom prst="roundRect">
          <a:avLst/>
        </a:prstGeom>
        <a:noFill/>
        <a:ln w="76200">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lvl="0" algn="r" defTabSz="2133600">
            <a:lnSpc>
              <a:spcPct val="90000"/>
            </a:lnSpc>
            <a:spcBef>
              <a:spcPct val="0"/>
            </a:spcBef>
            <a:spcAft>
              <a:spcPct val="35000"/>
            </a:spcAft>
          </a:pPr>
          <a:endParaRPr lang="en-US" sz="4800" b="1" i="0" kern="1200" dirty="0">
            <a:solidFill>
              <a:schemeClr val="tx1"/>
            </a:solidFill>
            <a:effectLst>
              <a:outerShdw blurRad="38100" dist="38100" dir="2700000" algn="tl">
                <a:srgbClr val="000000">
                  <a:alpha val="43137"/>
                </a:srgbClr>
              </a:outerShdw>
            </a:effectLst>
          </a:endParaRPr>
        </a:p>
      </dsp:txBody>
      <dsp:txXfrm>
        <a:off x="38511" y="928072"/>
        <a:ext cx="1554082" cy="71187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AFBCEC9-F769-45B8-A811-D9A4AE202ED3}" type="datetimeFigureOut">
              <a:rPr lang="es-ES" smtClean="0"/>
              <a:t>02/03/2018</a:t>
            </a:fld>
            <a:endParaRPr lang="es-ES"/>
          </a:p>
        </p:txBody>
      </p:sp>
      <p:sp>
        <p:nvSpPr>
          <p:cNvPr id="19" name="Footer Placeholder 18"/>
          <p:cNvSpPr>
            <a:spLocks noGrp="1"/>
          </p:cNvSpPr>
          <p:nvPr>
            <p:ph type="ftr" sz="quarter" idx="11"/>
          </p:nvPr>
        </p:nvSpPr>
        <p:spPr/>
        <p:txBody>
          <a:bodyPr/>
          <a:lstStyle/>
          <a:p>
            <a:endParaRPr lang="es-ES"/>
          </a:p>
        </p:txBody>
      </p:sp>
      <p:sp>
        <p:nvSpPr>
          <p:cNvPr id="27" name="Slide Number Placeholder 26"/>
          <p:cNvSpPr>
            <a:spLocks noGrp="1"/>
          </p:cNvSpPr>
          <p:nvPr>
            <p:ph type="sldNum" sz="quarter" idx="12"/>
          </p:nvPr>
        </p:nvSpPr>
        <p:spPr/>
        <p:txBody>
          <a:bodyPr/>
          <a:lstStyle/>
          <a:p>
            <a:fld id="{DB13CCCC-8C58-44C1-9F5E-39550E79A02D}"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BCEC9-F769-45B8-A811-D9A4AE202ED3}" type="datetimeFigureOut">
              <a:rPr lang="es-ES" smtClean="0"/>
              <a:t>02/03/2018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BCEC9-F769-45B8-A811-D9A4AE202ED3}" type="datetimeFigureOut">
              <a:rPr lang="es-ES" smtClean="0"/>
              <a:t>02/03/2018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BCEC9-F769-45B8-A811-D9A4AE202ED3}" type="datetimeFigureOut">
              <a:rPr lang="es-ES" smtClean="0"/>
              <a:t>02/03/2018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FBCEC9-F769-45B8-A811-D9A4AE202ED3}" type="datetimeFigureOut">
              <a:rPr lang="es-ES" smtClean="0"/>
              <a:t>02/03/2018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B13CCCC-8C58-44C1-9F5E-39550E79A02D}"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BCEC9-F769-45B8-A811-D9A4AE202ED3}" type="datetimeFigureOut">
              <a:rPr lang="es-ES" smtClean="0"/>
              <a:t>02/03/2018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AFBCEC9-F769-45B8-A811-D9A4AE202ED3}" type="datetimeFigureOut">
              <a:rPr lang="es-ES" smtClean="0"/>
              <a:t>02/03/2018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FBCEC9-F769-45B8-A811-D9A4AE202ED3}" type="datetimeFigureOut">
              <a:rPr lang="es-ES" smtClean="0"/>
              <a:t>02/03/2018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FBCEC9-F769-45B8-A811-D9A4AE202ED3}" type="datetimeFigureOut">
              <a:rPr lang="es-ES" smtClean="0"/>
              <a:t>02/03/2018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BCEC9-F769-45B8-A811-D9A4AE202ED3}" type="datetimeFigureOut">
              <a:rPr lang="es-ES" smtClean="0"/>
              <a:t>02/03/2018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B13CCCC-8C58-44C1-9F5E-39550E79A02D}" type="slidenum">
              <a:rPr lang="es-ES" smtClean="0"/>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FBCEC9-F769-45B8-A811-D9A4AE202ED3}" type="datetimeFigureOut">
              <a:rPr lang="es-ES" smtClean="0"/>
              <a:t>02/03/2018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8077200" y="6356350"/>
            <a:ext cx="609600" cy="365125"/>
          </a:xfrm>
        </p:spPr>
        <p:txBody>
          <a:bodyPr/>
          <a:lstStyle/>
          <a:p>
            <a:fld id="{DB13CCCC-8C58-44C1-9F5E-39550E79A02D}" type="slidenum">
              <a:rPr lang="es-ES" smtClean="0"/>
              <a:t>‹#›</a:t>
            </a:fld>
            <a:endParaRPr lang="es-E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AFBCEC9-F769-45B8-A811-D9A4AE202ED3}" type="datetimeFigureOut">
              <a:rPr lang="es-ES" smtClean="0"/>
              <a:t>02/03/2018</a:t>
            </a:fld>
            <a:endParaRPr lang="es-E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B13CCCC-8C58-44C1-9F5E-39550E79A02D}" type="slidenum">
              <a:rPr lang="es-ES" smtClean="0"/>
              <a:t>‹#›</a:t>
            </a:fld>
            <a:endParaRPr lang="es-E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32656"/>
            <a:ext cx="4752528" cy="1008112"/>
          </a:xfrm>
        </p:spPr>
        <p:txBody>
          <a:bodyPr>
            <a:normAutofit fontScale="90000"/>
          </a:bodyPr>
          <a:lstStyle/>
          <a:p>
            <a:r>
              <a:rPr lang="es-ES" dirty="0" smtClean="0"/>
              <a:t>Miastenia Gravis</a:t>
            </a:r>
            <a:endParaRPr lang="es-ES" dirty="0"/>
          </a:p>
        </p:txBody>
      </p:sp>
      <p:sp>
        <p:nvSpPr>
          <p:cNvPr id="3" name="Subtitle 2"/>
          <p:cNvSpPr>
            <a:spLocks noGrp="1"/>
          </p:cNvSpPr>
          <p:nvPr>
            <p:ph type="subTitle" idx="1"/>
          </p:nvPr>
        </p:nvSpPr>
        <p:spPr>
          <a:xfrm>
            <a:off x="251520" y="2924944"/>
            <a:ext cx="6400800" cy="1752600"/>
          </a:xfrm>
        </p:spPr>
        <p:txBody>
          <a:bodyPr>
            <a:normAutofit/>
          </a:bodyPr>
          <a:lstStyle/>
          <a:p>
            <a:r>
              <a:rPr lang="es-ES" sz="4400" dirty="0">
                <a:solidFill>
                  <a:schemeClr val="tx1"/>
                </a:solidFill>
                <a:latin typeface="+mj-lt"/>
                <a:ea typeface="+mj-ea"/>
                <a:cs typeface="+mj-cs"/>
              </a:rPr>
              <a:t>DrC María Cáceres Toledo</a:t>
            </a:r>
          </a:p>
        </p:txBody>
      </p:sp>
      <p:pic>
        <p:nvPicPr>
          <p:cNvPr id="4" name="Picture 2" descr="C:\Users\Armando\Desktop\bit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0152" y="281289"/>
            <a:ext cx="2592288" cy="124820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3 Marcador de contenido"/>
          <p:cNvGraphicFramePr>
            <a:graphicFrameLocks/>
          </p:cNvGraphicFramePr>
          <p:nvPr>
            <p:extLst>
              <p:ext uri="{D42A27DB-BD31-4B8C-83A1-F6EECF244321}">
                <p14:modId xmlns:p14="http://schemas.microsoft.com/office/powerpoint/2010/main" val="1587326371"/>
              </p:ext>
            </p:extLst>
          </p:nvPr>
        </p:nvGraphicFramePr>
        <p:xfrm>
          <a:off x="7308304" y="4797152"/>
          <a:ext cx="1631104" cy="187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3574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539552" y="23664"/>
            <a:ext cx="7772400" cy="1470025"/>
          </a:xfrm>
        </p:spPr>
        <p:txBody>
          <a:bodyPr>
            <a:normAutofit/>
          </a:bodyPr>
          <a:lstStyle/>
          <a:p>
            <a:r>
              <a:rPr lang="es-ES" dirty="0"/>
              <a:t>Miastenia Gravis (MG</a:t>
            </a:r>
            <a:r>
              <a:rPr lang="es-ES" dirty="0" smtClean="0"/>
              <a:t>) </a:t>
            </a:r>
            <a:endParaRPr lang="es-ES" dirty="0"/>
          </a:p>
        </p:txBody>
      </p:sp>
      <p:sp>
        <p:nvSpPr>
          <p:cNvPr id="3" name="Subtitle 2"/>
          <p:cNvSpPr>
            <a:spLocks noGrp="1"/>
          </p:cNvSpPr>
          <p:nvPr>
            <p:ph type="subTitle" idx="1"/>
          </p:nvPr>
        </p:nvSpPr>
        <p:spPr>
          <a:xfrm>
            <a:off x="971600" y="1916832"/>
            <a:ext cx="7488832" cy="3744416"/>
          </a:xfrm>
        </p:spPr>
        <p:txBody>
          <a:bodyPr>
            <a:noAutofit/>
          </a:bodyPr>
          <a:lstStyle/>
          <a:p>
            <a:pPr algn="just"/>
            <a:r>
              <a:rPr lang="es-ES" sz="2000" b="1" dirty="0">
                <a:latin typeface="Arial" pitchFamily="34" charset="0"/>
                <a:cs typeface="Arial" pitchFamily="34" charset="0"/>
              </a:rPr>
              <a:t>La Miastenia Gravis  </a:t>
            </a:r>
            <a:r>
              <a:rPr lang="es-ES" sz="2000" b="1" dirty="0" smtClean="0">
                <a:latin typeface="Arial" pitchFamily="34" charset="0"/>
                <a:cs typeface="Arial" pitchFamily="34" charset="0"/>
              </a:rPr>
              <a:t>es </a:t>
            </a:r>
            <a:r>
              <a:rPr lang="es-ES" sz="2000" b="1" dirty="0">
                <a:latin typeface="Arial" pitchFamily="34" charset="0"/>
                <a:cs typeface="Arial" pitchFamily="34" charset="0"/>
              </a:rPr>
              <a:t>una enfermedad en la cual auto anticuerpos  contra los receptores colinérgicos de la placa neuromuscular impiden la trasmisión sináptica del nervio al músculo. Cuando los efectos de la MG se limitan a los músculos </a:t>
            </a:r>
            <a:r>
              <a:rPr lang="es-ES" sz="2000" b="1" dirty="0" err="1">
                <a:latin typeface="Arial" pitchFamily="34" charset="0"/>
                <a:cs typeface="Arial" pitchFamily="34" charset="0"/>
              </a:rPr>
              <a:t>perioculares</a:t>
            </a:r>
            <a:r>
              <a:rPr lang="es-ES" sz="2000" b="1" dirty="0">
                <a:latin typeface="Arial" pitchFamily="34" charset="0"/>
                <a:cs typeface="Arial" pitchFamily="34" charset="0"/>
              </a:rPr>
              <a:t>, este proceso se llama MG ocular.  La diplopía por parálisis intermitente de la musculatura es la forma de presentación más frecuente. La administración de edrofonio  hace el diagnóstico positivo. </a:t>
            </a:r>
            <a:endParaRPr lang="es-ES" sz="2000" b="1" dirty="0" smtClean="0">
              <a:latin typeface="Arial" pitchFamily="34" charset="0"/>
              <a:cs typeface="Arial" pitchFamily="34" charset="0"/>
            </a:endParaRPr>
          </a:p>
          <a:p>
            <a:pPr algn="just"/>
            <a:r>
              <a:rPr lang="es-ES_tradnl" sz="2000" b="1" dirty="0" smtClean="0">
                <a:latin typeface="Arial" pitchFamily="34" charset="0"/>
                <a:cs typeface="Arial" pitchFamily="34" charset="0"/>
              </a:rPr>
              <a:t>El </a:t>
            </a:r>
            <a:r>
              <a:rPr lang="es-ES_tradnl" sz="2000" b="1" dirty="0">
                <a:latin typeface="Arial" pitchFamily="34" charset="0"/>
                <a:cs typeface="Arial" pitchFamily="34" charset="0"/>
              </a:rPr>
              <a:t>tratamiento se basa en la compensación de la enfermedad de base.  Actualmente se ha incrementado el  uso de la TBA en esta entidad, con buenos resultados. </a:t>
            </a:r>
            <a:endParaRPr lang="es-ES" sz="2000" b="1" dirty="0">
              <a:latin typeface="Arial" pitchFamily="34" charset="0"/>
              <a:cs typeface="Arial" pitchFamily="34" charset="0"/>
            </a:endParaRPr>
          </a:p>
          <a:p>
            <a:pPr algn="just"/>
            <a:endParaRPr lang="es-ES" sz="2000" b="1" dirty="0">
              <a:latin typeface="Arial" pitchFamily="34" charset="0"/>
              <a:cs typeface="Arial" pitchFamily="34" charset="0"/>
            </a:endParaRPr>
          </a:p>
        </p:txBody>
      </p:sp>
    </p:spTree>
    <p:extLst>
      <p:ext uri="{BB962C8B-B14F-4D97-AF65-F5344CB8AC3E}">
        <p14:creationId xmlns:p14="http://schemas.microsoft.com/office/powerpoint/2010/main" val="313420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s-ES" dirty="0"/>
              <a:t>Miastenia Gravis (MG</a:t>
            </a:r>
            <a:r>
              <a:rPr lang="es-ES" dirty="0" smtClean="0"/>
              <a:t>) </a:t>
            </a:r>
            <a:endParaRPr lang="es-ES" dirty="0"/>
          </a:p>
        </p:txBody>
      </p:sp>
      <p:sp>
        <p:nvSpPr>
          <p:cNvPr id="3" name="Content Placeholder 2"/>
          <p:cNvSpPr>
            <a:spLocks noGrp="1"/>
          </p:cNvSpPr>
          <p:nvPr>
            <p:ph idx="1"/>
          </p:nvPr>
        </p:nvSpPr>
        <p:spPr/>
        <p:txBody>
          <a:bodyPr/>
          <a:lstStyle/>
          <a:p>
            <a:r>
              <a:rPr lang="es-ES_tradnl" dirty="0"/>
              <a:t>Recordar que </a:t>
            </a:r>
            <a:r>
              <a:rPr lang="es-ES_tradnl" dirty="0" smtClean="0"/>
              <a:t>la TBA, siempre </a:t>
            </a:r>
            <a:r>
              <a:rPr lang="es-ES_tradnl" dirty="0"/>
              <a:t>se inyecta el músculo hiperfuncionante, el cual es el antagonista al afectado</a:t>
            </a:r>
            <a:r>
              <a:rPr lang="es-ES_tradnl" dirty="0" smtClean="0"/>
              <a:t>.</a:t>
            </a:r>
          </a:p>
          <a:p>
            <a:r>
              <a:rPr lang="es-ES_tradnl" dirty="0"/>
              <a:t> </a:t>
            </a:r>
            <a:r>
              <a:rPr lang="es-ES_tradnl" dirty="0" smtClean="0"/>
              <a:t>Estrabismo leve (10-15. DP). 10 u</a:t>
            </a:r>
          </a:p>
          <a:p>
            <a:r>
              <a:rPr lang="es-ES_tradnl" dirty="0"/>
              <a:t> </a:t>
            </a:r>
            <a:r>
              <a:rPr lang="es-ES_tradnl" dirty="0" smtClean="0"/>
              <a:t>Moderado. (20.30 DP) 15 u</a:t>
            </a:r>
          </a:p>
          <a:p>
            <a:r>
              <a:rPr lang="es-ES_tradnl" dirty="0"/>
              <a:t> </a:t>
            </a:r>
            <a:r>
              <a:rPr lang="es-ES_tradnl" dirty="0" smtClean="0"/>
              <a:t>Grave. ( + 30) 20-25 u</a:t>
            </a:r>
            <a:endParaRPr lang="es-ES" dirty="0"/>
          </a:p>
        </p:txBody>
      </p:sp>
      <p:pic>
        <p:nvPicPr>
          <p:cNvPr id="5" name="Picture 2" descr="D:\Para cuando se pierda memoria Mary\DISCO LOCAL\1-Todo\Ptosis\vitopre.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473" r="3451"/>
          <a:stretch/>
        </p:blipFill>
        <p:spPr bwMode="auto">
          <a:xfrm>
            <a:off x="5148064" y="4077072"/>
            <a:ext cx="3562350" cy="2144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3235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rmando\Desktop\bitopods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932" y="3023867"/>
            <a:ext cx="4248472" cy="199418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D:\Para cuando se pierda memoria Mary\DISCO LOCAL\1-Todo\Ptosis\vitopre.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144"/>
          <a:stretch/>
        </p:blipFill>
        <p:spPr bwMode="auto">
          <a:xfrm>
            <a:off x="367358" y="908720"/>
            <a:ext cx="3512418" cy="21128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1520" y="5373216"/>
            <a:ext cx="7416824" cy="1015663"/>
          </a:xfrm>
          <a:prstGeom prst="rect">
            <a:avLst/>
          </a:prstGeom>
          <a:noFill/>
        </p:spPr>
        <p:txBody>
          <a:bodyPr wrap="square" rtlCol="0">
            <a:spAutoFit/>
          </a:bodyPr>
          <a:lstStyle/>
          <a:p>
            <a:pPr algn="ctr"/>
            <a:r>
              <a:rPr lang="es-ES" sz="2000" dirty="0" smtClean="0">
                <a:latin typeface="Arial" pitchFamily="34" charset="0"/>
                <a:cs typeface="Arial" pitchFamily="34" charset="0"/>
              </a:rPr>
              <a:t>Para corregir el estrabismo en la MG, se trata con TBA  el músculo antagonista al paralizado que es el medial, en este caso se inyecta el recto lateral de ambos ojos</a:t>
            </a:r>
            <a:r>
              <a:rPr lang="es-ES" dirty="0" smtClean="0"/>
              <a:t>.</a:t>
            </a:r>
            <a:endParaRPr lang="es-ES" dirty="0"/>
          </a:p>
        </p:txBody>
      </p:sp>
    </p:spTree>
    <p:extLst>
      <p:ext uri="{BB962C8B-B14F-4D97-AF65-F5344CB8AC3E}">
        <p14:creationId xmlns:p14="http://schemas.microsoft.com/office/powerpoint/2010/main" val="17740305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TotalTime>
  <Words>201</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Miastenia Gravis</vt:lpstr>
      <vt:lpstr>Miastenia Gravis (MG) </vt:lpstr>
      <vt:lpstr>Miastenia Gravis (MG)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Miastenia Gravis</dc:title>
  <dc:creator>Armando</dc:creator>
  <cp:lastModifiedBy>Armando</cp:lastModifiedBy>
  <cp:revision>6</cp:revision>
  <dcterms:created xsi:type="dcterms:W3CDTF">2018-03-01T22:28:07Z</dcterms:created>
  <dcterms:modified xsi:type="dcterms:W3CDTF">2018-03-01T23:15:38Z</dcterms:modified>
</cp:coreProperties>
</file>