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76" r:id="rId4"/>
    <p:sldId id="272" r:id="rId5"/>
    <p:sldId id="273" r:id="rId6"/>
    <p:sldId id="270" r:id="rId7"/>
    <p:sldId id="266" r:id="rId8"/>
    <p:sldId id="267" r:id="rId9"/>
    <p:sldId id="269" r:id="rId10"/>
    <p:sldId id="261"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206" y="-5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66D074-6639-44DE-A3E2-FA9366ABD292}" type="datetimeFigureOut">
              <a:rPr lang="es-ES" smtClean="0"/>
              <a:pPr/>
              <a:t>23/01/2024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DB2B5B-DF7F-4B9B-BEA8-9E211F09B7E5}" type="slidenum">
              <a:rPr lang="es-ES" smtClean="0"/>
              <a:pPr/>
              <a:t>‹Nº›</a:t>
            </a:fld>
            <a:endParaRPr lang="es-ES"/>
          </a:p>
        </p:txBody>
      </p:sp>
    </p:spTree>
    <p:extLst>
      <p:ext uri="{BB962C8B-B14F-4D97-AF65-F5344CB8AC3E}">
        <p14:creationId xmlns:p14="http://schemas.microsoft.com/office/powerpoint/2010/main" val="23537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23/01/2024</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23/01/2024</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23/01/2024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23/01/2024</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23/01/2024</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cielo.sld.cu/scielo.php?script=sci_arttext&amp;pid=S2077-28742014000300014" TargetMode="External"/><Relationship Id="rId2" Type="http://schemas.openxmlformats.org/officeDocument/2006/relationships/hyperlink" Target="http://scielo.sld.cu/scielo.php?script=sci_arttext&amp;pid=S1684-1824200900060001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2928934"/>
            <a:ext cx="7572428" cy="830997"/>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lvl="0" algn="ctr"/>
            <a:r>
              <a:rPr lang="es-ES" sz="2400" b="1" dirty="0">
                <a:solidFill>
                  <a:prstClr val="black"/>
                </a:solidFill>
                <a:latin typeface="Arial"/>
                <a:ea typeface="Calibri"/>
              </a:rPr>
              <a:t>Estudios en Ciencia Tecnología y Sociedad y el sector de la Salud.</a:t>
            </a:r>
            <a:endParaRPr lang="es-ES" sz="2400" b="1" dirty="0">
              <a:solidFill>
                <a:prstClr val="black"/>
              </a:solidFill>
              <a:latin typeface="Arial" pitchFamily="34" charset="0"/>
              <a:cs typeface="Arial" pitchFamily="34" charset="0"/>
            </a:endParaRPr>
          </a:p>
        </p:txBody>
      </p:sp>
      <p:sp>
        <p:nvSpPr>
          <p:cNvPr id="5" name="4 CuadroTexto"/>
          <p:cNvSpPr txBox="1"/>
          <p:nvPr/>
        </p:nvSpPr>
        <p:spPr>
          <a:xfrm>
            <a:off x="785786" y="571480"/>
            <a:ext cx="7429552" cy="461665"/>
          </a:xfrm>
          <a:prstGeom prst="rect">
            <a:avLst/>
          </a:prstGeom>
          <a:noFill/>
        </p:spPr>
        <p:txBody>
          <a:bodyPr wrap="square" rtlCol="0">
            <a:spAutoFit/>
          </a:bodyPr>
          <a:lstStyle/>
          <a:p>
            <a:pPr algn="ctr"/>
            <a:r>
              <a:rPr lang="es-ES" sz="2400" b="1" dirty="0" smtClean="0">
                <a:latin typeface="Arial" pitchFamily="34" charset="0"/>
                <a:cs typeface="Arial" pitchFamily="34" charset="0"/>
              </a:rPr>
              <a:t>Facultad de Ciencias Médicas </a:t>
            </a:r>
            <a:r>
              <a:rPr lang="es-ES" sz="2400" b="1" smtClean="0">
                <a:latin typeface="Arial" pitchFamily="34" charset="0"/>
                <a:cs typeface="Arial" pitchFamily="34" charset="0"/>
              </a:rPr>
              <a:t>de </a:t>
            </a:r>
            <a:r>
              <a:rPr lang="es-ES" sz="2400" b="1" smtClean="0">
                <a:latin typeface="Arial" pitchFamily="34" charset="0"/>
                <a:cs typeface="Arial" pitchFamily="34" charset="0"/>
              </a:rPr>
              <a:t>Sagua</a:t>
            </a:r>
            <a:endParaRPr lang="es-ES" sz="2400" b="1" dirty="0" smtClean="0">
              <a:latin typeface="Arial" pitchFamily="34" charset="0"/>
              <a:cs typeface="Arial" pitchFamily="34" charset="0"/>
            </a:endParaRPr>
          </a:p>
        </p:txBody>
      </p:sp>
      <p:pic>
        <p:nvPicPr>
          <p:cNvPr id="8" name="5 Imagen" descr="C:\Users\LEO\Pictures\CADUCEO - CEDISA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9058" y="1643050"/>
            <a:ext cx="1222540" cy="805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868" y="357166"/>
            <a:ext cx="2000264"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ES" sz="2400" b="1" dirty="0" smtClean="0">
                <a:latin typeface="Arial" pitchFamily="34" charset="0"/>
                <a:cs typeface="Arial" pitchFamily="34" charset="0"/>
              </a:rPr>
              <a:t>Bibliografía:</a:t>
            </a:r>
            <a:endParaRPr lang="es-ES" sz="2400" b="1" dirty="0">
              <a:latin typeface="Arial" pitchFamily="34" charset="0"/>
              <a:cs typeface="Arial" pitchFamily="34" charset="0"/>
            </a:endParaRPr>
          </a:p>
        </p:txBody>
      </p:sp>
      <p:sp>
        <p:nvSpPr>
          <p:cNvPr id="3" name="2 CuadroTexto"/>
          <p:cNvSpPr txBox="1"/>
          <p:nvPr/>
        </p:nvSpPr>
        <p:spPr>
          <a:xfrm>
            <a:off x="285720" y="1214422"/>
            <a:ext cx="8501122" cy="5909310"/>
          </a:xfrm>
          <a:prstGeom prst="rect">
            <a:avLst/>
          </a:prstGeom>
          <a:noFill/>
        </p:spPr>
        <p:txBody>
          <a:bodyPr wrap="square" rtlCol="0">
            <a:spAutoFit/>
          </a:bodyPr>
          <a:lstStyle/>
          <a:p>
            <a:pPr algn="just"/>
            <a:r>
              <a:rPr lang="es-ES" sz="2000" dirty="0" smtClean="0">
                <a:latin typeface="Arial" pitchFamily="34" charset="0"/>
                <a:cs typeface="Arial" pitchFamily="34" charset="0"/>
              </a:rPr>
              <a:t>-Jiménez Torres R., Ruiz Castañeda G. y Gutiérrez Varga M. E. Axiología en la ciencia.  </a:t>
            </a:r>
          </a:p>
          <a:p>
            <a:pPr algn="just"/>
            <a:r>
              <a:rPr lang="es-ES" sz="2000" dirty="0" smtClean="0">
                <a:latin typeface="Arial" pitchFamily="34" charset="0"/>
                <a:cs typeface="Arial" pitchFamily="34" charset="0"/>
              </a:rPr>
              <a:t>-Martínez Beltrán A.F. El investigador y su juicio de valor. Ciencia UANL. 2012. (15): 101-107.</a:t>
            </a:r>
          </a:p>
          <a:p>
            <a:pPr algn="just"/>
            <a:r>
              <a:rPr lang="es-ES" sz="2000" dirty="0" smtClean="0">
                <a:latin typeface="Arial" pitchFamily="34" charset="0"/>
                <a:cs typeface="Arial" pitchFamily="34" charset="0"/>
              </a:rPr>
              <a:t>-Díaz </a:t>
            </a:r>
            <a:r>
              <a:rPr lang="es-ES" sz="2000" dirty="0" err="1" smtClean="0">
                <a:latin typeface="Arial" pitchFamily="34" charset="0"/>
                <a:cs typeface="Arial" pitchFamily="34" charset="0"/>
              </a:rPr>
              <a:t>Garcé</a:t>
            </a:r>
            <a:r>
              <a:rPr lang="es-ES" sz="2000" dirty="0" smtClean="0">
                <a:latin typeface="Arial" pitchFamily="34" charset="0"/>
                <a:cs typeface="Arial" pitchFamily="34" charset="0"/>
              </a:rPr>
              <a:t> M.L. Ética en los profesionales de la salud. Universidad Ana G. Méndez (UAGM). Puerto Rico, 2018. </a:t>
            </a:r>
          </a:p>
          <a:p>
            <a:pPr algn="just"/>
            <a:r>
              <a:rPr lang="es-ES" sz="2000" dirty="0" smtClean="0">
                <a:latin typeface="Arial" pitchFamily="34" charset="0"/>
                <a:cs typeface="Arial" pitchFamily="34" charset="0"/>
              </a:rPr>
              <a:t>-Mendoza Castro A., Martínez Hernández O. y Rodríguez Fajardo X. Formación de valores ético-morales en el profesional de la salud. Revista Médica Electrónica. 2009. 31 (6). Disponible en: </a:t>
            </a:r>
            <a:r>
              <a:rPr lang="es-ES" sz="2000" u="sng" dirty="0" smtClean="0">
                <a:latin typeface="Arial" pitchFamily="34" charset="0"/>
                <a:cs typeface="Arial" pitchFamily="34" charset="0"/>
                <a:hlinkClick r:id="rId2"/>
              </a:rPr>
              <a:t>http://scielo.sld.cu/scielo.php?script=sci_arttext&amp;pid=S1684-18242009000600013</a:t>
            </a:r>
            <a:endParaRPr lang="es-ES" sz="2000" u="sng" dirty="0" smtClean="0">
              <a:latin typeface="Arial" pitchFamily="34" charset="0"/>
              <a:cs typeface="Arial" pitchFamily="34" charset="0"/>
            </a:endParaRPr>
          </a:p>
          <a:p>
            <a:pPr algn="just"/>
            <a:r>
              <a:rPr lang="es-ES" sz="2000" dirty="0" smtClean="0">
                <a:latin typeface="Arial" pitchFamily="34" charset="0"/>
                <a:cs typeface="Arial" pitchFamily="34" charset="0"/>
              </a:rPr>
              <a:t>-Rodríguez </a:t>
            </a:r>
            <a:r>
              <a:rPr lang="es-ES" sz="2000" dirty="0" err="1" smtClean="0">
                <a:latin typeface="Arial" pitchFamily="34" charset="0"/>
                <a:cs typeface="Arial" pitchFamily="34" charset="0"/>
              </a:rPr>
              <a:t>Abrahantes</a:t>
            </a:r>
            <a:r>
              <a:rPr lang="es-ES" sz="2000" dirty="0" smtClean="0">
                <a:latin typeface="Arial" pitchFamily="34" charset="0"/>
                <a:cs typeface="Arial" pitchFamily="34" charset="0"/>
              </a:rPr>
              <a:t> T.N., Trujillo Rodríguez Y., del Castillo Salazar D. y Martínez Espino M. El enfoque axiológico o valorativo de las ciencias médicas. EDUMECENTRO. 2014. 6 (3). Disponible en: </a:t>
            </a:r>
            <a:r>
              <a:rPr lang="es-ES" sz="2000" dirty="0" smtClean="0"/>
              <a:t> </a:t>
            </a:r>
            <a:r>
              <a:rPr lang="es-ES" sz="2000" u="sng" dirty="0" smtClean="0">
                <a:latin typeface="Arial" pitchFamily="34" charset="0"/>
                <a:cs typeface="Arial" pitchFamily="34" charset="0"/>
                <a:hlinkClick r:id="rId3"/>
              </a:rPr>
              <a:t>http://scielo.sld.cu/scielo.php?script=sci_arttext&amp;pid=S2077-28742014000300014</a:t>
            </a:r>
            <a:endParaRPr lang="es-ES" sz="2000" dirty="0" smtClean="0">
              <a:latin typeface="Arial" pitchFamily="34" charset="0"/>
              <a:cs typeface="Arial" pitchFamily="34" charset="0"/>
            </a:endParaRPr>
          </a:p>
          <a:p>
            <a:pPr algn="just"/>
            <a:r>
              <a:rPr lang="es-ES" sz="2000" dirty="0" smtClean="0">
                <a:latin typeface="Arial" pitchFamily="34" charset="0"/>
                <a:cs typeface="Arial" pitchFamily="34" charset="0"/>
              </a:rPr>
              <a:t> </a:t>
            </a:r>
          </a:p>
          <a:p>
            <a:pPr algn="just"/>
            <a:endParaRPr lang="es-ES" sz="2000" dirty="0" smtClean="0">
              <a:latin typeface="Arial" pitchFamily="34" charset="0"/>
              <a:cs typeface="Arial" pitchFamily="34" charset="0"/>
            </a:endParaRPr>
          </a:p>
          <a:p>
            <a:endParaRPr lang="es-E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2500306"/>
            <a:ext cx="7786742" cy="1200329"/>
          </a:xfrm>
          <a:prstGeom prst="rect">
            <a:avLst/>
          </a:prstGeom>
          <a:noFill/>
        </p:spPr>
        <p:txBody>
          <a:bodyPr wrap="square" rtlCol="0">
            <a:spAutoFit/>
          </a:bodyPr>
          <a:lstStyle/>
          <a:p>
            <a:pPr algn="ctr"/>
            <a:r>
              <a:rPr lang="es-ES" sz="2400" b="1" dirty="0" smtClean="0">
                <a:latin typeface="Arial" pitchFamily="34" charset="0"/>
                <a:cs typeface="Arial" pitchFamily="34" charset="0"/>
              </a:rPr>
              <a:t>Sumario:</a:t>
            </a: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 </a:t>
            </a:r>
          </a:p>
        </p:txBody>
      </p:sp>
      <p:sp>
        <p:nvSpPr>
          <p:cNvPr id="3" name="2 CuadroTexto"/>
          <p:cNvSpPr txBox="1"/>
          <p:nvPr/>
        </p:nvSpPr>
        <p:spPr>
          <a:xfrm>
            <a:off x="1282604" y="803413"/>
            <a:ext cx="6286544" cy="2369880"/>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Tema 2 . </a:t>
            </a:r>
            <a:r>
              <a:rPr lang="es-ES" sz="2400" b="1" dirty="0" smtClean="0">
                <a:latin typeface="Arial" pitchFamily="34" charset="0"/>
                <a:ea typeface="Calibri"/>
                <a:cs typeface="Arial" pitchFamily="34" charset="0"/>
              </a:rPr>
              <a:t>Estudios </a:t>
            </a:r>
            <a:r>
              <a:rPr lang="es-ES" sz="2400" b="1" dirty="0">
                <a:latin typeface="Arial" pitchFamily="34" charset="0"/>
                <a:ea typeface="Calibri"/>
                <a:cs typeface="Arial" pitchFamily="34" charset="0"/>
              </a:rPr>
              <a:t>en Ciencia Tecnología y Sociedad y el sector de la Salud</a:t>
            </a:r>
            <a:r>
              <a:rPr lang="es-ES" sz="2400" b="1" dirty="0" smtClean="0">
                <a:latin typeface="Arial" pitchFamily="34" charset="0"/>
                <a:ea typeface="Calibri"/>
                <a:cs typeface="Arial" pitchFamily="34" charset="0"/>
              </a:rPr>
              <a:t>.</a:t>
            </a:r>
          </a:p>
          <a:p>
            <a:pPr algn="ctr"/>
            <a:endParaRPr lang="es-ES" sz="2400" b="1" dirty="0">
              <a:latin typeface="Arial" pitchFamily="34" charset="0"/>
              <a:cs typeface="Arial" pitchFamily="34" charset="0"/>
            </a:endParaRPr>
          </a:p>
          <a:p>
            <a:pPr marL="180340" indent="-180340" algn="just">
              <a:spcAft>
                <a:spcPts val="0"/>
              </a:spcAft>
            </a:pPr>
            <a:r>
              <a:rPr lang="es-ES" sz="2400" b="1" dirty="0" smtClean="0">
                <a:latin typeface="Arial" pitchFamily="34" charset="0"/>
                <a:ea typeface="Times New Roman"/>
                <a:cs typeface="Arial" pitchFamily="34" charset="0"/>
              </a:rPr>
              <a:t> </a:t>
            </a:r>
            <a:r>
              <a:rPr lang="es-ES" sz="2800" b="1" dirty="0" smtClean="0">
                <a:latin typeface="Arial" pitchFamily="34" charset="0"/>
                <a:ea typeface="Times New Roman"/>
                <a:cs typeface="Arial" pitchFamily="34" charset="0"/>
              </a:rPr>
              <a:t>Tema 3 </a:t>
            </a:r>
            <a:r>
              <a:rPr lang="es-ES" sz="2400" b="1" dirty="0" smtClean="0">
                <a:latin typeface="Arial" pitchFamily="34" charset="0"/>
                <a:ea typeface="Times New Roman"/>
                <a:cs typeface="Arial" pitchFamily="34" charset="0"/>
              </a:rPr>
              <a:t>Ética </a:t>
            </a:r>
            <a:r>
              <a:rPr lang="es-ES" sz="2400" b="1" dirty="0">
                <a:latin typeface="Arial" pitchFamily="34" charset="0"/>
                <a:ea typeface="Times New Roman"/>
                <a:cs typeface="Arial" pitchFamily="34" charset="0"/>
              </a:rPr>
              <a:t>y Bioética en la actividad tecno-científica en Salud. </a:t>
            </a:r>
            <a:endParaRPr lang="es-MX" sz="2400" dirty="0">
              <a:latin typeface="Arial" pitchFamily="34" charset="0"/>
              <a:ea typeface="Times New Roman"/>
              <a:cs typeface="Arial" pitchFamily="34" charset="0"/>
            </a:endParaRPr>
          </a:p>
          <a:p>
            <a:pPr algn="ctr"/>
            <a:endParaRPr lang="es-E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3441680"/>
            <a:ext cx="8143932" cy="1938992"/>
          </a:xfrm>
          <a:prstGeom prst="rect">
            <a:avLst/>
          </a:prstGeom>
        </p:spPr>
        <p:txBody>
          <a:bodyPr wrap="square">
            <a:spAutoFit/>
          </a:bodyPr>
          <a:lstStyle/>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r>
              <a:rPr lang="es-ES" sz="2400" b="1" dirty="0" smtClean="0">
                <a:latin typeface="Arial" pitchFamily="34" charset="0"/>
                <a:cs typeface="Arial" pitchFamily="34" charset="0"/>
              </a:rPr>
              <a:t> </a:t>
            </a:r>
            <a:endParaRPr lang="es-ES" sz="2400" b="1" dirty="0">
              <a:latin typeface="Arial" pitchFamily="34" charset="0"/>
              <a:cs typeface="Arial" pitchFamily="34" charset="0"/>
            </a:endParaRPr>
          </a:p>
        </p:txBody>
      </p:sp>
      <p:sp>
        <p:nvSpPr>
          <p:cNvPr id="3" name="2 Rectángulo"/>
          <p:cNvSpPr/>
          <p:nvPr/>
        </p:nvSpPr>
        <p:spPr>
          <a:xfrm>
            <a:off x="428596" y="785794"/>
            <a:ext cx="7500990" cy="2308324"/>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ética</a:t>
            </a:r>
            <a:r>
              <a:rPr lang="es-ES" sz="2400" b="1" dirty="0" smtClean="0">
                <a:latin typeface="Arial" pitchFamily="34" charset="0"/>
                <a:cs typeface="Arial" pitchFamily="34" charset="0"/>
              </a:rPr>
              <a:t> es el área de la filosofía que por denominación moderna se le conoce como una ciencia práctica de carácter racional eminentemente humanista que estudia las leyes de la licitud o la moralidad de los actos y sus fundamentos.</a:t>
            </a:r>
          </a:p>
        </p:txBody>
      </p:sp>
      <p:sp>
        <p:nvSpPr>
          <p:cNvPr id="4" name="3 Rectángulo"/>
          <p:cNvSpPr/>
          <p:nvPr/>
        </p:nvSpPr>
        <p:spPr>
          <a:xfrm>
            <a:off x="1500166" y="3571876"/>
            <a:ext cx="7215238" cy="1938992"/>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moral</a:t>
            </a:r>
            <a:r>
              <a:rPr lang="es-ES" sz="2400" b="1" dirty="0" smtClean="0">
                <a:latin typeface="Arial" pitchFamily="34" charset="0"/>
                <a:cs typeface="Arial" pitchFamily="34" charset="0"/>
              </a:rPr>
              <a:t> se basa en la obediencia a las normas, las costumbres y preceptos o mandamientos culturales, jerárquicos o religiosos, mientras que la ética busca fundamentar la manera de vivir por el pensamiento humano. </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714356"/>
            <a:ext cx="8572560" cy="3785652"/>
          </a:xfrm>
          <a:prstGeom prst="rect">
            <a:avLst/>
          </a:prstGeom>
        </p:spPr>
        <p:txBody>
          <a:bodyPr wrap="square">
            <a:spAutoFit/>
          </a:bodyPr>
          <a:lstStyle/>
          <a:p>
            <a:pPr algn="ctr"/>
            <a:r>
              <a:rPr lang="es-ES" sz="2400" b="1" dirty="0" smtClean="0">
                <a:latin typeface="Arial" pitchFamily="34" charset="0"/>
                <a:cs typeface="Arial" pitchFamily="34" charset="0"/>
              </a:rPr>
              <a:t>La preocupación por la ética en la investigación científica, surgió hace años durante  los juicios de </a:t>
            </a:r>
            <a:r>
              <a:rPr lang="es-ES" sz="2400" b="1" dirty="0" err="1" smtClean="0">
                <a:latin typeface="Arial" pitchFamily="34" charset="0"/>
                <a:cs typeface="Arial" pitchFamily="34" charset="0"/>
              </a:rPr>
              <a:t>Nuremberg</a:t>
            </a:r>
            <a:r>
              <a:rPr lang="es-ES" sz="2400" b="1" dirty="0" smtClean="0">
                <a:latin typeface="Arial" pitchFamily="34" charset="0"/>
                <a:cs typeface="Arial" pitchFamily="34" charset="0"/>
              </a:rPr>
              <a:t>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los médicos nazis fueron encontrados culpables de crímenes contra la humanidad por los experimentos que realizaron con seres humanos en los campos de concentración </a:t>
            </a:r>
          </a:p>
          <a:p>
            <a:pPr algn="ctr"/>
            <a:endParaRPr lang="es-ES" sz="2400" b="1" dirty="0" smtClean="0">
              <a:latin typeface="Arial" pitchFamily="34" charset="0"/>
              <a:cs typeface="Arial" pitchFamily="34" charset="0"/>
            </a:endParaRPr>
          </a:p>
        </p:txBody>
      </p:sp>
      <p:cxnSp>
        <p:nvCxnSpPr>
          <p:cNvPr id="4" name="3 Conector recto de flecha"/>
          <p:cNvCxnSpPr/>
          <p:nvPr/>
        </p:nvCxnSpPr>
        <p:spPr>
          <a:xfrm rot="5400000">
            <a:off x="4214810" y="2285992"/>
            <a:ext cx="572298" cy="79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3" name="12 Flecha curvada hacia la derecha"/>
          <p:cNvSpPr/>
          <p:nvPr/>
        </p:nvSpPr>
        <p:spPr>
          <a:xfrm rot="1527734">
            <a:off x="905400" y="3864765"/>
            <a:ext cx="596800" cy="1023621"/>
          </a:xfrm>
          <a:prstGeom prst="curv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
        <p:nvSpPr>
          <p:cNvPr id="14" name="13 Rectángulo"/>
          <p:cNvSpPr/>
          <p:nvPr/>
        </p:nvSpPr>
        <p:spPr>
          <a:xfrm>
            <a:off x="1714480" y="4429132"/>
            <a:ext cx="7000924" cy="1569660"/>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El Código de </a:t>
            </a:r>
            <a:r>
              <a:rPr lang="es-ES" sz="2400" b="1" dirty="0" err="1" smtClean="0">
                <a:latin typeface="Arial" pitchFamily="34" charset="0"/>
                <a:cs typeface="Arial" pitchFamily="34" charset="0"/>
              </a:rPr>
              <a:t>Nuremberg</a:t>
            </a:r>
            <a:r>
              <a:rPr lang="es-ES" sz="2400" b="1" dirty="0" smtClean="0">
                <a:latin typeface="Arial" pitchFamily="34" charset="0"/>
                <a:cs typeface="Arial" pitchFamily="34" charset="0"/>
              </a:rPr>
              <a:t> ha servido de base para los códigos internacionales de ética en la investigación biomédica inicialmente con el objetivo de evitar daños </a:t>
            </a:r>
            <a:endParaRPr lang="es-ES"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1142984"/>
            <a:ext cx="8286808"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s-ES" sz="2400" b="1" dirty="0" smtClean="0">
                <a:latin typeface="Arial" pitchFamily="34" charset="0"/>
                <a:cs typeface="Arial" pitchFamily="34" charset="0"/>
              </a:rPr>
              <a:t>La Declaración de Helsinki, adoptada por la Asociación Médica Mundial (WMA) en junio de 1964 marca la determinación de la profesión médica que se basa en el Código de </a:t>
            </a:r>
            <a:r>
              <a:rPr lang="es-ES" sz="2400" b="1" dirty="0" err="1" smtClean="0">
                <a:latin typeface="Arial" pitchFamily="34" charset="0"/>
                <a:cs typeface="Arial" pitchFamily="34" charset="0"/>
              </a:rPr>
              <a:t>Nuremberg</a:t>
            </a:r>
            <a:r>
              <a:rPr lang="es-ES" sz="2400" b="1" dirty="0" smtClean="0">
                <a:latin typeface="Arial" pitchFamily="34" charset="0"/>
                <a:cs typeface="Arial" pitchFamily="34" charset="0"/>
              </a:rPr>
              <a:t> y hace referencia a los principios más antiguos de respeto, beneficencia y justicia.</a:t>
            </a:r>
            <a:endParaRPr lang="es-ES" sz="2400" b="1" dirty="0">
              <a:latin typeface="Arial" pitchFamily="34" charset="0"/>
              <a:cs typeface="Arial" pitchFamily="34" charset="0"/>
            </a:endParaRPr>
          </a:p>
        </p:txBody>
      </p:sp>
      <p:sp>
        <p:nvSpPr>
          <p:cNvPr id="3" name="2 Rectángulo"/>
          <p:cNvSpPr/>
          <p:nvPr/>
        </p:nvSpPr>
        <p:spPr>
          <a:xfrm>
            <a:off x="2000232" y="4286256"/>
            <a:ext cx="6715172" cy="1200329"/>
          </a:xfrm>
          <a:prstGeom prst="rect">
            <a:avLst/>
          </a:prstGeom>
          <a:ln>
            <a:solidFill>
              <a:schemeClr val="tx1"/>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s-ES" sz="2400" b="1" dirty="0" smtClean="0">
                <a:latin typeface="Arial" pitchFamily="34" charset="0"/>
                <a:cs typeface="Arial" pitchFamily="34" charset="0"/>
              </a:rPr>
              <a:t>La deshonestidad académica en los campus universitarios ha sido objeto de muchas investigaciones en los últimos años.</a:t>
            </a:r>
            <a:endParaRPr lang="es-E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0034" y="857232"/>
            <a:ext cx="8143932" cy="4893647"/>
          </a:xfrm>
          <a:prstGeom prst="rect">
            <a:avLst/>
          </a:prstGeom>
        </p:spPr>
        <p:txBody>
          <a:bodyPr wrap="square">
            <a:spAutoFit/>
          </a:bodyPr>
          <a:lstStyle/>
          <a:p>
            <a:pPr algn="ctr"/>
            <a:r>
              <a:rPr lang="es-ES" sz="2400" b="1" dirty="0" smtClean="0">
                <a:latin typeface="Arial" pitchFamily="34" charset="0"/>
                <a:cs typeface="Arial" pitchFamily="34" charset="0"/>
              </a:rPr>
              <a:t>Dentro de los métodos de investigación,</a:t>
            </a:r>
          </a:p>
          <a:p>
            <a:pPr algn="ctr"/>
            <a:r>
              <a:rPr lang="es-ES" sz="2400" b="1" dirty="0" smtClean="0">
                <a:latin typeface="Arial" pitchFamily="34" charset="0"/>
                <a:cs typeface="Arial" pitchFamily="34" charset="0"/>
              </a:rPr>
              <a:t>ya sea científica o social -que conducen al incremento del conocimiento- el hablar de valores éticos, sociales, culturales y políticos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involucra necesariamente la racionalidad del individuo influenciado por su entorno (juicios de valor), y ésta a su vez interviene en la interpretación de las teorías existentes, el desarrollo de nuevas y la aplicación de las mismas</a:t>
            </a:r>
            <a:endParaRPr lang="es-ES" sz="2400" b="1" dirty="0">
              <a:latin typeface="Arial" pitchFamily="34" charset="0"/>
              <a:cs typeface="Arial" pitchFamily="34" charset="0"/>
            </a:endParaRPr>
          </a:p>
        </p:txBody>
      </p:sp>
      <p:sp>
        <p:nvSpPr>
          <p:cNvPr id="5" name="4 Flecha a la derecha con bandas"/>
          <p:cNvSpPr/>
          <p:nvPr/>
        </p:nvSpPr>
        <p:spPr>
          <a:xfrm rot="5400000">
            <a:off x="4179091" y="2464587"/>
            <a:ext cx="785818" cy="1143008"/>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857232"/>
            <a:ext cx="8358246" cy="4524315"/>
          </a:xfrm>
          <a:prstGeom prst="rect">
            <a:avLst/>
          </a:prstGeom>
        </p:spPr>
        <p:txBody>
          <a:bodyPr wrap="square">
            <a:spAutoFit/>
          </a:bodyPr>
          <a:lstStyle/>
          <a:p>
            <a:pPr algn="ctr"/>
            <a:r>
              <a:rPr lang="es-ES" sz="2400" b="1" u="sng" dirty="0" smtClean="0">
                <a:latin typeface="Arial" pitchFamily="34" charset="0"/>
                <a:cs typeface="Arial" pitchFamily="34" charset="0"/>
              </a:rPr>
              <a:t>Los juicios de valor son</a:t>
            </a:r>
            <a:r>
              <a:rPr lang="es-ES" sz="2400" b="1" dirty="0" smtClean="0">
                <a:latin typeface="Arial" pitchFamily="34" charset="0"/>
                <a:cs typeface="Arial" pitchFamily="34" charset="0"/>
              </a:rPr>
              <a:t>:</a:t>
            </a:r>
          </a:p>
          <a:p>
            <a:endParaRPr lang="es-ES" sz="2400" b="1" dirty="0" smtClean="0">
              <a:latin typeface="Arial" pitchFamily="34" charset="0"/>
              <a:cs typeface="Arial" pitchFamily="34" charset="0"/>
            </a:endParaRPr>
          </a:p>
          <a:p>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Lo que positivamente se entiende como subjetividad, y que solo es posible asimilar a través del análisis de las acciones participativas del investigador durante el proceso de investigación. </a:t>
            </a: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El estudio de estas acciones y su presencia no limitan en lo absoluto la objetividad de la ciencia, sobre la cual se desarrolla la investigación.</a:t>
            </a:r>
            <a:endParaRPr lang="es-ES" sz="2400" b="1" dirty="0">
              <a:latin typeface="Arial" pitchFamily="34" charset="0"/>
              <a:cs typeface="Arial" pitchFamily="34" charset="0"/>
            </a:endParaRPr>
          </a:p>
        </p:txBody>
      </p:sp>
      <p:sp>
        <p:nvSpPr>
          <p:cNvPr id="3" name="2 Flecha abajo"/>
          <p:cNvSpPr/>
          <p:nvPr/>
        </p:nvSpPr>
        <p:spPr>
          <a:xfrm>
            <a:off x="3929058" y="1643050"/>
            <a:ext cx="1071570" cy="285752"/>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571480"/>
            <a:ext cx="8358246" cy="5632311"/>
          </a:xfrm>
          <a:prstGeom prst="rect">
            <a:avLst/>
          </a:prstGeom>
        </p:spPr>
        <p:txBody>
          <a:bodyPr wrap="square">
            <a:spAutoFit/>
          </a:bodyPr>
          <a:lstStyle/>
          <a:p>
            <a:pPr algn="ctr"/>
            <a:r>
              <a:rPr lang="es-ES" sz="2400" b="1" dirty="0" smtClean="0">
                <a:latin typeface="Arial" pitchFamily="34" charset="0"/>
                <a:cs typeface="Arial" pitchFamily="34" charset="0"/>
              </a:rPr>
              <a:t>Entre los profesionales de la salud, la ética ha sido tradicionalmente asumida como un conjunto de exigencias institucionales hacia la conducta profesional, las cuales se manifiestan en la práctica, como normas de comportamiento que gozan del reconocimiento generalizado, conforme a la comunidad profesional de que se trate.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La ética desarrolla las bases que rigen la obligación moral del profesional en el ejercicio pleno de su deber como individuo, como miembro de una sociedad, como miembro de una profesión y como proveedor de servicios de salud, y que también es importante respetar durante los procesos investigativos.</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28596" y="571480"/>
            <a:ext cx="8358246"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s-ES" sz="2400" b="1" dirty="0" smtClean="0">
                <a:latin typeface="Arial" pitchFamily="34" charset="0"/>
                <a:cs typeface="Arial" pitchFamily="34" charset="0"/>
              </a:rPr>
              <a:t>La mala conducta en la investigación (fabricación, falsificación y plagio) es un problema insidioso en la comunidad científica hoy en día.</a:t>
            </a:r>
            <a:endParaRPr lang="es-ES" sz="2400" dirty="0">
              <a:latin typeface="Arial" pitchFamily="34" charset="0"/>
              <a:cs typeface="Arial" pitchFamily="34" charset="0"/>
            </a:endParaRPr>
          </a:p>
        </p:txBody>
      </p:sp>
      <p:sp>
        <p:nvSpPr>
          <p:cNvPr id="4" name="3 Rectángulo"/>
          <p:cNvSpPr/>
          <p:nvPr/>
        </p:nvSpPr>
        <p:spPr>
          <a:xfrm>
            <a:off x="500034" y="2214554"/>
            <a:ext cx="8286808"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s-ES" sz="2400" b="1" dirty="0" smtClean="0">
                <a:latin typeface="Arial" pitchFamily="34" charset="0"/>
                <a:cs typeface="Arial" pitchFamily="34" charset="0"/>
              </a:rPr>
              <a:t>Existen faltas éticas que en ocasiones se cometen por desconocimiento de los investigadores en el tema y que constituyen prácticas fraudulentas.</a:t>
            </a:r>
            <a:endParaRPr lang="es-ES" sz="2400" dirty="0">
              <a:latin typeface="Arial" pitchFamily="34" charset="0"/>
              <a:cs typeface="Arial" pitchFamily="34" charset="0"/>
            </a:endParaRPr>
          </a:p>
        </p:txBody>
      </p:sp>
      <p:sp>
        <p:nvSpPr>
          <p:cNvPr id="5" name="4 CuadroTexto"/>
          <p:cNvSpPr txBox="1"/>
          <p:nvPr/>
        </p:nvSpPr>
        <p:spPr>
          <a:xfrm>
            <a:off x="500034" y="3929066"/>
            <a:ext cx="8429684"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ES" sz="2400" b="1" dirty="0" smtClean="0">
                <a:latin typeface="Arial" pitchFamily="34" charset="0"/>
                <a:cs typeface="Arial" pitchFamily="34" charset="0"/>
              </a:rPr>
              <a:t>Es importante que se respete la honestidad científica y las ideas de otros, para ello se deben citar con cuidado y exactitud los textos que se consulten, e incluso las ideas propias que ya hayan sido expuestas a la comunidad científica para evitar el </a:t>
            </a:r>
            <a:r>
              <a:rPr lang="es-ES" sz="2400" b="1" dirty="0" err="1" smtClean="0">
                <a:latin typeface="Arial" pitchFamily="34" charset="0"/>
                <a:cs typeface="Arial" pitchFamily="34" charset="0"/>
              </a:rPr>
              <a:t>autoplagio</a:t>
            </a:r>
            <a:r>
              <a:rPr lang="es-ES" sz="2400" b="1" dirty="0" smtClean="0">
                <a:latin typeface="Arial" pitchFamily="34" charset="0"/>
                <a:cs typeface="Arial" pitchFamily="34" charset="0"/>
              </a:rPr>
              <a:t>.</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222</TotalTime>
  <Words>748</Words>
  <Application>Microsoft Office PowerPoint</Application>
  <PresentationFormat>Presentación en pantalla (4:3)</PresentationFormat>
  <Paragraphs>50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Concurrencia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Gilbe</dc:creator>
  <cp:lastModifiedBy>admin</cp:lastModifiedBy>
  <cp:revision>106</cp:revision>
  <dcterms:created xsi:type="dcterms:W3CDTF">2022-01-08T23:45:41Z</dcterms:created>
  <dcterms:modified xsi:type="dcterms:W3CDTF">2024-01-23T18:51:48Z</dcterms:modified>
</cp:coreProperties>
</file>