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notesMasterIdLst>
    <p:notesMasterId r:id="rId7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6C3353-BD70-4FBF-AC48-C0C96A1CAFCF}" type="doc">
      <dgm:prSet loTypeId="urn:microsoft.com/office/officeart/2005/8/layout/default#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C"/>
        </a:p>
      </dgm:t>
    </dgm:pt>
    <dgm:pt modelId="{594CFE1E-66D7-49F5-A9F5-4726CE0786CE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Representa del 1 al 2%, con incidencia en la segunda y tercera décadas de la vida.</a:t>
          </a:r>
          <a:endParaRPr lang="es-EC" sz="2000" dirty="0">
            <a:solidFill>
              <a:schemeClr val="tx1"/>
            </a:solidFill>
          </a:endParaRPr>
        </a:p>
      </dgm:t>
    </dgm:pt>
    <dgm:pt modelId="{4CA2E1CE-B384-457A-8183-516F85BE57D9}" type="parTrans" cxnId="{95AF4CF8-8775-40EC-AD57-2E80A33199F1}">
      <dgm:prSet/>
      <dgm:spPr/>
      <dgm:t>
        <a:bodyPr/>
        <a:lstStyle/>
        <a:p>
          <a:endParaRPr lang="es-EC"/>
        </a:p>
      </dgm:t>
    </dgm:pt>
    <dgm:pt modelId="{FD2EC1A6-F264-495E-A1C7-895C2B5A7709}" type="sibTrans" cxnId="{95AF4CF8-8775-40EC-AD57-2E80A33199F1}">
      <dgm:prSet/>
      <dgm:spPr/>
      <dgm:t>
        <a:bodyPr/>
        <a:lstStyle/>
        <a:p>
          <a:endParaRPr lang="es-EC"/>
        </a:p>
      </dgm:t>
    </dgm:pt>
    <dgm:pt modelId="{671982CA-D6B5-497E-98E5-E984D807D89F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Diagnóstico: APF de cálculos urinarios y aspecto radiográfico de un cálculo opaco, de vidrio esmerilado y orillas suaves</a:t>
          </a:r>
          <a:endParaRPr lang="es-EC" sz="2000" dirty="0">
            <a:solidFill>
              <a:schemeClr val="tx1"/>
            </a:solidFill>
          </a:endParaRPr>
        </a:p>
      </dgm:t>
    </dgm:pt>
    <dgm:pt modelId="{3C4D8CAF-7D9F-4034-ACB9-3CC4611073DB}" type="parTrans" cxnId="{CC28E273-1028-4C55-B291-F4C207F0E386}">
      <dgm:prSet/>
      <dgm:spPr/>
      <dgm:t>
        <a:bodyPr/>
        <a:lstStyle/>
        <a:p>
          <a:endParaRPr lang="es-EC"/>
        </a:p>
      </dgm:t>
    </dgm:pt>
    <dgm:pt modelId="{EE4F5928-F2FA-4560-8E8D-1772E75F31E3}" type="sibTrans" cxnId="{CC28E273-1028-4C55-B291-F4C207F0E386}">
      <dgm:prSet/>
      <dgm:spPr/>
      <dgm:t>
        <a:bodyPr/>
        <a:lstStyle/>
        <a:p>
          <a:endParaRPr lang="es-EC"/>
        </a:p>
      </dgm:t>
    </dgm:pt>
    <dgm:pt modelId="{C1D273D4-3DBE-485A-8353-9CD5C21DA905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El tratamiento incluye ingesta elevada de líquidos (&gt; 3L/día y noche) y alcalinización urinaria</a:t>
          </a:r>
          <a:endParaRPr lang="es-EC" sz="2000" dirty="0">
            <a:solidFill>
              <a:schemeClr val="tx1"/>
            </a:solidFill>
          </a:endParaRPr>
        </a:p>
      </dgm:t>
    </dgm:pt>
    <dgm:pt modelId="{528E0DD4-2441-4E1C-998A-9A396F86E3A8}" type="parTrans" cxnId="{8D76EA1D-315A-4C55-8B59-8C4A0038F66B}">
      <dgm:prSet/>
      <dgm:spPr/>
      <dgm:t>
        <a:bodyPr/>
        <a:lstStyle/>
        <a:p>
          <a:endParaRPr lang="es-EC"/>
        </a:p>
      </dgm:t>
    </dgm:pt>
    <dgm:pt modelId="{141C62EC-5236-43A1-B24E-1FA140EC6D42}" type="sibTrans" cxnId="{8D76EA1D-315A-4C55-8B59-8C4A0038F66B}">
      <dgm:prSet/>
      <dgm:spPr/>
      <dgm:t>
        <a:bodyPr/>
        <a:lstStyle/>
        <a:p>
          <a:endParaRPr lang="es-EC"/>
        </a:p>
      </dgm:t>
    </dgm:pt>
    <dgm:pt modelId="{24589DBE-640F-4858-A18B-DB230D17EC45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Glutamina, ácido ascórbico y captopril son efectivos en algunos pacientes. La penicilamina puede reducir concentraciones de cistina</a:t>
          </a:r>
          <a:endParaRPr lang="es-EC" sz="1800" dirty="0">
            <a:solidFill>
              <a:schemeClr val="tx1"/>
            </a:solidFill>
          </a:endParaRPr>
        </a:p>
      </dgm:t>
    </dgm:pt>
    <dgm:pt modelId="{8628E0D8-667E-4D45-8412-B795CB61C992}" type="parTrans" cxnId="{FD791AB9-65FC-40F5-AD20-211F160E8E3B}">
      <dgm:prSet/>
      <dgm:spPr/>
      <dgm:t>
        <a:bodyPr/>
        <a:lstStyle/>
        <a:p>
          <a:endParaRPr lang="es-EC"/>
        </a:p>
      </dgm:t>
    </dgm:pt>
    <dgm:pt modelId="{11544556-900E-4AB5-A5A9-C30A63E357C8}" type="sibTrans" cxnId="{FD791AB9-65FC-40F5-AD20-211F160E8E3B}">
      <dgm:prSet/>
      <dgm:spPr/>
      <dgm:t>
        <a:bodyPr/>
        <a:lstStyle/>
        <a:p>
          <a:endParaRPr lang="es-EC"/>
        </a:p>
      </dgm:t>
    </dgm:pt>
    <dgm:pt modelId="{888BAD68-A647-4CAE-B2A6-1D0FCD41C50F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El tratamiento quirúrgico es similar al que se aplica para otros cálculos</a:t>
          </a:r>
          <a:r>
            <a:rPr lang="es-EC" sz="2000" dirty="0" smtClean="0"/>
            <a:t>.</a:t>
          </a:r>
          <a:endParaRPr lang="es-EC" sz="2000" dirty="0"/>
        </a:p>
      </dgm:t>
    </dgm:pt>
    <dgm:pt modelId="{1B4C633C-2D8E-4450-BFE4-084E6A07A084}" type="parTrans" cxnId="{A802F554-8032-4E5C-BAB9-7F8F3186F0E9}">
      <dgm:prSet/>
      <dgm:spPr/>
      <dgm:t>
        <a:bodyPr/>
        <a:lstStyle/>
        <a:p>
          <a:endParaRPr lang="es-EC"/>
        </a:p>
      </dgm:t>
    </dgm:pt>
    <dgm:pt modelId="{E149A52B-3C36-4117-944C-FC223717CC48}" type="sibTrans" cxnId="{A802F554-8032-4E5C-BAB9-7F8F3186F0E9}">
      <dgm:prSet/>
      <dgm:spPr/>
      <dgm:t>
        <a:bodyPr/>
        <a:lstStyle/>
        <a:p>
          <a:endParaRPr lang="es-EC"/>
        </a:p>
      </dgm:t>
    </dgm:pt>
    <dgm:pt modelId="{3D2A9219-7D7D-4929-9477-70EAB7680C7D}" type="pres">
      <dgm:prSet presAssocID="{DE6C3353-BD70-4FBF-AC48-C0C96A1CAF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99CD0B2-26DB-46E4-94E2-D10FE680B030}" type="pres">
      <dgm:prSet presAssocID="{594CFE1E-66D7-49F5-A9F5-4726CE0786CE}" presName="node" presStyleLbl="node1" presStyleIdx="0" presStyleCnt="5" custScaleX="117391" custScaleY="154049" custLinFactNeighborX="-25381" custLinFactNeighborY="-378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71DAAA-0981-4142-8026-174B92DC8493}" type="pres">
      <dgm:prSet presAssocID="{FD2EC1A6-F264-495E-A1C7-895C2B5A7709}" presName="sibTrans" presStyleCnt="0"/>
      <dgm:spPr/>
      <dgm:t>
        <a:bodyPr/>
        <a:lstStyle/>
        <a:p>
          <a:endParaRPr lang="es-ES"/>
        </a:p>
      </dgm:t>
    </dgm:pt>
    <dgm:pt modelId="{06E96FB1-6BB1-4E3F-B061-A1946F0B1F66}" type="pres">
      <dgm:prSet presAssocID="{671982CA-D6B5-497E-98E5-E984D807D89F}" presName="node" presStyleLbl="node1" presStyleIdx="1" presStyleCnt="5" custScaleX="120832" custScaleY="181307" custLinFactNeighborX="-22548" custLinFactNeighborY="-326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097380-E1F2-4C07-9500-DB57069D5184}" type="pres">
      <dgm:prSet presAssocID="{EE4F5928-F2FA-4560-8E8D-1772E75F31E3}" presName="sibTrans" presStyleCnt="0"/>
      <dgm:spPr/>
      <dgm:t>
        <a:bodyPr/>
        <a:lstStyle/>
        <a:p>
          <a:endParaRPr lang="es-ES"/>
        </a:p>
      </dgm:t>
    </dgm:pt>
    <dgm:pt modelId="{66F33262-4996-49E1-A57E-E87FF81A996F}" type="pres">
      <dgm:prSet presAssocID="{C1D273D4-3DBE-485A-8353-9CD5C21DA905}" presName="node" presStyleLbl="node1" presStyleIdx="2" presStyleCnt="5" custScaleY="1451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812364-C2FC-4C66-92B1-8B9B7F7E1020}" type="pres">
      <dgm:prSet presAssocID="{141C62EC-5236-43A1-B24E-1FA140EC6D42}" presName="sibTrans" presStyleCnt="0"/>
      <dgm:spPr/>
      <dgm:t>
        <a:bodyPr/>
        <a:lstStyle/>
        <a:p>
          <a:endParaRPr lang="es-ES"/>
        </a:p>
      </dgm:t>
    </dgm:pt>
    <dgm:pt modelId="{0F490A86-7FCA-4D2D-8076-20AC87AF4B7F}" type="pres">
      <dgm:prSet presAssocID="{24589DBE-640F-4858-A18B-DB230D17EC45}" presName="node" presStyleLbl="node1" presStyleIdx="3" presStyleCnt="5" custScaleY="1666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AE64BB-5125-463F-89F0-5229884C050B}" type="pres">
      <dgm:prSet presAssocID="{11544556-900E-4AB5-A5A9-C30A63E357C8}" presName="sibTrans" presStyleCnt="0"/>
      <dgm:spPr/>
      <dgm:t>
        <a:bodyPr/>
        <a:lstStyle/>
        <a:p>
          <a:endParaRPr lang="es-ES"/>
        </a:p>
      </dgm:t>
    </dgm:pt>
    <dgm:pt modelId="{AB4D1CF1-5DEF-41A9-9F59-DFCDC8A5DCB1}" type="pres">
      <dgm:prSet presAssocID="{888BAD68-A647-4CAE-B2A6-1D0FCD41C50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1059B8E-12D1-402B-8454-8B611C08AAA4}" type="presOf" srcId="{594CFE1E-66D7-49F5-A9F5-4726CE0786CE}" destId="{099CD0B2-26DB-46E4-94E2-D10FE680B030}" srcOrd="0" destOrd="0" presId="urn:microsoft.com/office/officeart/2005/8/layout/default#1"/>
    <dgm:cxn modelId="{95AF4CF8-8775-40EC-AD57-2E80A33199F1}" srcId="{DE6C3353-BD70-4FBF-AC48-C0C96A1CAFCF}" destId="{594CFE1E-66D7-49F5-A9F5-4726CE0786CE}" srcOrd="0" destOrd="0" parTransId="{4CA2E1CE-B384-457A-8183-516F85BE57D9}" sibTransId="{FD2EC1A6-F264-495E-A1C7-895C2B5A7709}"/>
    <dgm:cxn modelId="{5A9CAF81-59A4-4FC2-B3EC-8D7A217C961B}" type="presOf" srcId="{C1D273D4-3DBE-485A-8353-9CD5C21DA905}" destId="{66F33262-4996-49E1-A57E-E87FF81A996F}" srcOrd="0" destOrd="0" presId="urn:microsoft.com/office/officeart/2005/8/layout/default#1"/>
    <dgm:cxn modelId="{0248231A-5B5D-48D5-B9CE-C92EFCEAA56A}" type="presOf" srcId="{24589DBE-640F-4858-A18B-DB230D17EC45}" destId="{0F490A86-7FCA-4D2D-8076-20AC87AF4B7F}" srcOrd="0" destOrd="0" presId="urn:microsoft.com/office/officeart/2005/8/layout/default#1"/>
    <dgm:cxn modelId="{534B865F-8E9A-430A-AD35-EA6A8A715BB5}" type="presOf" srcId="{DE6C3353-BD70-4FBF-AC48-C0C96A1CAFCF}" destId="{3D2A9219-7D7D-4929-9477-70EAB7680C7D}" srcOrd="0" destOrd="0" presId="urn:microsoft.com/office/officeart/2005/8/layout/default#1"/>
    <dgm:cxn modelId="{8D76EA1D-315A-4C55-8B59-8C4A0038F66B}" srcId="{DE6C3353-BD70-4FBF-AC48-C0C96A1CAFCF}" destId="{C1D273D4-3DBE-485A-8353-9CD5C21DA905}" srcOrd="2" destOrd="0" parTransId="{528E0DD4-2441-4E1C-998A-9A396F86E3A8}" sibTransId="{141C62EC-5236-43A1-B24E-1FA140EC6D42}"/>
    <dgm:cxn modelId="{1D5547A1-8491-49CF-8A8A-9C55533ECD03}" type="presOf" srcId="{671982CA-D6B5-497E-98E5-E984D807D89F}" destId="{06E96FB1-6BB1-4E3F-B061-A1946F0B1F66}" srcOrd="0" destOrd="0" presId="urn:microsoft.com/office/officeart/2005/8/layout/default#1"/>
    <dgm:cxn modelId="{CC28E273-1028-4C55-B291-F4C207F0E386}" srcId="{DE6C3353-BD70-4FBF-AC48-C0C96A1CAFCF}" destId="{671982CA-D6B5-497E-98E5-E984D807D89F}" srcOrd="1" destOrd="0" parTransId="{3C4D8CAF-7D9F-4034-ACB9-3CC4611073DB}" sibTransId="{EE4F5928-F2FA-4560-8E8D-1772E75F31E3}"/>
    <dgm:cxn modelId="{A802F554-8032-4E5C-BAB9-7F8F3186F0E9}" srcId="{DE6C3353-BD70-4FBF-AC48-C0C96A1CAFCF}" destId="{888BAD68-A647-4CAE-B2A6-1D0FCD41C50F}" srcOrd="4" destOrd="0" parTransId="{1B4C633C-2D8E-4450-BFE4-084E6A07A084}" sibTransId="{E149A52B-3C36-4117-944C-FC223717CC48}"/>
    <dgm:cxn modelId="{FD791AB9-65FC-40F5-AD20-211F160E8E3B}" srcId="{DE6C3353-BD70-4FBF-AC48-C0C96A1CAFCF}" destId="{24589DBE-640F-4858-A18B-DB230D17EC45}" srcOrd="3" destOrd="0" parTransId="{8628E0D8-667E-4D45-8412-B795CB61C992}" sibTransId="{11544556-900E-4AB5-A5A9-C30A63E357C8}"/>
    <dgm:cxn modelId="{C5498D3E-FAB7-478E-9F83-C8402532D2FF}" type="presOf" srcId="{888BAD68-A647-4CAE-B2A6-1D0FCD41C50F}" destId="{AB4D1CF1-5DEF-41A9-9F59-DFCDC8A5DCB1}" srcOrd="0" destOrd="0" presId="urn:microsoft.com/office/officeart/2005/8/layout/default#1"/>
    <dgm:cxn modelId="{D026AAD4-442C-4EE0-9EDE-9D4809E1BCB2}" type="presParOf" srcId="{3D2A9219-7D7D-4929-9477-70EAB7680C7D}" destId="{099CD0B2-26DB-46E4-94E2-D10FE680B030}" srcOrd="0" destOrd="0" presId="urn:microsoft.com/office/officeart/2005/8/layout/default#1"/>
    <dgm:cxn modelId="{C96F1851-13A2-4CFF-950B-EA3FD58D4A12}" type="presParOf" srcId="{3D2A9219-7D7D-4929-9477-70EAB7680C7D}" destId="{F671DAAA-0981-4142-8026-174B92DC8493}" srcOrd="1" destOrd="0" presId="urn:microsoft.com/office/officeart/2005/8/layout/default#1"/>
    <dgm:cxn modelId="{55770F8A-75E8-4D3B-BD95-B51166AFA206}" type="presParOf" srcId="{3D2A9219-7D7D-4929-9477-70EAB7680C7D}" destId="{06E96FB1-6BB1-4E3F-B061-A1946F0B1F66}" srcOrd="2" destOrd="0" presId="urn:microsoft.com/office/officeart/2005/8/layout/default#1"/>
    <dgm:cxn modelId="{8E55E3A4-62AB-4CBE-B0C0-FC8CC3EE9E74}" type="presParOf" srcId="{3D2A9219-7D7D-4929-9477-70EAB7680C7D}" destId="{BE097380-E1F2-4C07-9500-DB57069D5184}" srcOrd="3" destOrd="0" presId="urn:microsoft.com/office/officeart/2005/8/layout/default#1"/>
    <dgm:cxn modelId="{7933A533-C2FB-420F-8E55-202C8E0B4528}" type="presParOf" srcId="{3D2A9219-7D7D-4929-9477-70EAB7680C7D}" destId="{66F33262-4996-49E1-A57E-E87FF81A996F}" srcOrd="4" destOrd="0" presId="urn:microsoft.com/office/officeart/2005/8/layout/default#1"/>
    <dgm:cxn modelId="{39C31C05-4A35-4C63-A1B8-CBA50044C90B}" type="presParOf" srcId="{3D2A9219-7D7D-4929-9477-70EAB7680C7D}" destId="{3E812364-C2FC-4C66-92B1-8B9B7F7E1020}" srcOrd="5" destOrd="0" presId="urn:microsoft.com/office/officeart/2005/8/layout/default#1"/>
    <dgm:cxn modelId="{A61D9BA7-DA5D-4EC4-A940-00AA7A718B25}" type="presParOf" srcId="{3D2A9219-7D7D-4929-9477-70EAB7680C7D}" destId="{0F490A86-7FCA-4D2D-8076-20AC87AF4B7F}" srcOrd="6" destOrd="0" presId="urn:microsoft.com/office/officeart/2005/8/layout/default#1"/>
    <dgm:cxn modelId="{1344DAB7-9BB3-4A3E-B67D-B3309A20EE63}" type="presParOf" srcId="{3D2A9219-7D7D-4929-9477-70EAB7680C7D}" destId="{7CAE64BB-5125-463F-89F0-5229884C050B}" srcOrd="7" destOrd="0" presId="urn:microsoft.com/office/officeart/2005/8/layout/default#1"/>
    <dgm:cxn modelId="{875EAF4A-AD3C-402B-8D8C-8D6AD7E66A5D}" type="presParOf" srcId="{3D2A9219-7D7D-4929-9477-70EAB7680C7D}" destId="{AB4D1CF1-5DEF-41A9-9F59-DFCDC8A5DCB1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2B5AF7-A7BA-43CE-B76E-AABBA2ADD5BA}" type="doc">
      <dgm:prSet loTypeId="urn:microsoft.com/office/officeart/2005/8/layout/radial1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C146CAD2-FAB5-4916-AF83-17EE8A9468CA}">
      <dgm:prSet phldrT="[Texto]" custT="1"/>
      <dgm:spPr/>
      <dgm:t>
        <a:bodyPr/>
        <a:lstStyle/>
        <a:p>
          <a:r>
            <a:rPr lang="es-EC" sz="2000" dirty="0" smtClean="0"/>
            <a:t>El empedrado litiásico o la acumulación y asentamiento de arenilla de cálculos en un uréter puede resultar frustrante</a:t>
          </a:r>
          <a:endParaRPr lang="es-EC" sz="2000" dirty="0"/>
        </a:p>
      </dgm:t>
    </dgm:pt>
    <dgm:pt modelId="{69EF2BBA-1DE6-44BE-A48B-6E74D9C01FC3}" type="parTrans" cxnId="{3CCB7173-DA70-4ABF-8AD7-48E40C245686}">
      <dgm:prSet/>
      <dgm:spPr/>
      <dgm:t>
        <a:bodyPr/>
        <a:lstStyle/>
        <a:p>
          <a:endParaRPr lang="es-EC"/>
        </a:p>
      </dgm:t>
    </dgm:pt>
    <dgm:pt modelId="{BB8FAFB6-9E06-457E-97D2-9ABA72FE853A}" type="sibTrans" cxnId="{3CCB7173-DA70-4ABF-8AD7-48E40C245686}">
      <dgm:prSet/>
      <dgm:spPr/>
      <dgm:t>
        <a:bodyPr/>
        <a:lstStyle/>
        <a:p>
          <a:endParaRPr lang="es-EC"/>
        </a:p>
      </dgm:t>
    </dgm:pt>
    <dgm:pt modelId="{060A9116-BDDA-44B1-97A1-2BE125D4415E}">
      <dgm:prSet phldrT="[Texto]" custT="1"/>
      <dgm:spPr/>
      <dgm:t>
        <a:bodyPr/>
        <a:lstStyle/>
        <a:p>
          <a:r>
            <a:rPr lang="es-EC" sz="1600" dirty="0" smtClean="0"/>
            <a:t>Pacientes. asintomático seguimiento con </a:t>
          </a:r>
          <a:r>
            <a:rPr lang="es-EC" sz="1600" dirty="0" err="1" smtClean="0"/>
            <a:t>KUB</a:t>
          </a:r>
          <a:r>
            <a:rPr lang="es-EC" sz="1600" dirty="0" smtClean="0"/>
            <a:t> seriales y ecografía </a:t>
          </a:r>
          <a:endParaRPr lang="es-EC" sz="1600" dirty="0"/>
        </a:p>
      </dgm:t>
    </dgm:pt>
    <dgm:pt modelId="{E8B8F22E-1452-4C0E-BB8A-F3A3377940C8}" type="parTrans" cxnId="{E321762F-F75E-4F32-A0D2-86406742B0C0}">
      <dgm:prSet/>
      <dgm:spPr/>
      <dgm:t>
        <a:bodyPr/>
        <a:lstStyle/>
        <a:p>
          <a:endParaRPr lang="es-EC"/>
        </a:p>
      </dgm:t>
    </dgm:pt>
    <dgm:pt modelId="{5FF75114-BB75-40C1-A4C8-5FDA8C6A764E}" type="sibTrans" cxnId="{E321762F-F75E-4F32-A0D2-86406742B0C0}">
      <dgm:prSet/>
      <dgm:spPr/>
      <dgm:t>
        <a:bodyPr/>
        <a:lstStyle/>
        <a:p>
          <a:endParaRPr lang="es-EC"/>
        </a:p>
      </dgm:t>
    </dgm:pt>
    <dgm:pt modelId="{2B7325FC-BEBA-4BF4-97CD-653FBEA02478}">
      <dgm:prSet phldrT="[Texto]"/>
      <dgm:spPr/>
      <dgm:t>
        <a:bodyPr/>
        <a:lstStyle/>
        <a:p>
          <a:r>
            <a:rPr lang="es-EC" dirty="0" smtClean="0"/>
            <a:t>El dolor intenso o fiebre  requiere intervención</a:t>
          </a:r>
          <a:endParaRPr lang="es-EC" dirty="0"/>
        </a:p>
      </dgm:t>
    </dgm:pt>
    <dgm:pt modelId="{92EE54FB-1B76-490F-9355-40F704BC5FB9}" type="parTrans" cxnId="{5AF48ED3-6D4A-40AF-B1FF-E998F6964D31}">
      <dgm:prSet/>
      <dgm:spPr/>
      <dgm:t>
        <a:bodyPr/>
        <a:lstStyle/>
        <a:p>
          <a:endParaRPr lang="es-EC"/>
        </a:p>
      </dgm:t>
    </dgm:pt>
    <dgm:pt modelId="{8BF9CAE7-F939-444F-AFBD-C7483D9EEB7E}" type="sibTrans" cxnId="{5AF48ED3-6D4A-40AF-B1FF-E998F6964D31}">
      <dgm:prSet/>
      <dgm:spPr/>
      <dgm:t>
        <a:bodyPr/>
        <a:lstStyle/>
        <a:p>
          <a:endParaRPr lang="es-EC"/>
        </a:p>
      </dgm:t>
    </dgm:pt>
    <dgm:pt modelId="{43180ABB-A8F4-413C-A7CA-3CD654AE7616}">
      <dgm:prSet phldrT="[Texto]"/>
      <dgm:spPr/>
      <dgm:t>
        <a:bodyPr/>
        <a:lstStyle/>
        <a:p>
          <a:r>
            <a:rPr lang="es-EC" dirty="0" smtClean="0"/>
            <a:t>Pct. en quienes no se resuelve el empedrado litiásico </a:t>
          </a:r>
          <a:endParaRPr lang="es-EC" dirty="0"/>
        </a:p>
      </dgm:t>
    </dgm:pt>
    <dgm:pt modelId="{06D27447-4CBA-4F7F-B844-3D40AB9B6B5D}" type="parTrans" cxnId="{6650564F-71E6-4294-A80B-3D97A0ED1362}">
      <dgm:prSet/>
      <dgm:spPr/>
      <dgm:t>
        <a:bodyPr/>
        <a:lstStyle/>
        <a:p>
          <a:endParaRPr lang="es-EC"/>
        </a:p>
      </dgm:t>
    </dgm:pt>
    <dgm:pt modelId="{4470972F-1E3A-41BC-9FB7-C874DD9D5071}" type="sibTrans" cxnId="{6650564F-71E6-4294-A80B-3D97A0ED1362}">
      <dgm:prSet/>
      <dgm:spPr/>
      <dgm:t>
        <a:bodyPr/>
        <a:lstStyle/>
        <a:p>
          <a:endParaRPr lang="es-EC"/>
        </a:p>
      </dgm:t>
    </dgm:pt>
    <dgm:pt modelId="{57896C12-DB8A-444A-8C94-25B276F96740}">
      <dgm:prSet phldrT="[Texto]"/>
      <dgm:spPr/>
      <dgm:t>
        <a:bodyPr/>
        <a:lstStyle/>
        <a:p>
          <a:r>
            <a:rPr lang="es-EC" dirty="0" smtClean="0"/>
            <a:t>Endoscopias retrógradas  </a:t>
          </a:r>
          <a:endParaRPr lang="es-EC" dirty="0"/>
        </a:p>
      </dgm:t>
    </dgm:pt>
    <dgm:pt modelId="{38E3F88A-3CC6-4F2F-9958-A5D926C7152C}" type="parTrans" cxnId="{6C9431CF-DDEA-48A7-AC0B-0CE3FDD5D3EA}">
      <dgm:prSet/>
      <dgm:spPr/>
      <dgm:t>
        <a:bodyPr/>
        <a:lstStyle/>
        <a:p>
          <a:endParaRPr lang="es-EC"/>
        </a:p>
      </dgm:t>
    </dgm:pt>
    <dgm:pt modelId="{2CA018BA-DB94-4DFD-862F-5CEB43189530}" type="sibTrans" cxnId="{6C9431CF-DDEA-48A7-AC0B-0CE3FDD5D3EA}">
      <dgm:prSet/>
      <dgm:spPr/>
      <dgm:t>
        <a:bodyPr/>
        <a:lstStyle/>
        <a:p>
          <a:endParaRPr lang="es-EC"/>
        </a:p>
      </dgm:t>
    </dgm:pt>
    <dgm:pt modelId="{46599B21-E145-4837-9315-B20C8BC32A67}" type="pres">
      <dgm:prSet presAssocID="{B62B5AF7-A7BA-43CE-B76E-AABBA2ADD5B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9FB98B2-ABF4-4BC6-A792-4714F1C09A2B}" type="pres">
      <dgm:prSet presAssocID="{C146CAD2-FAB5-4916-AF83-17EE8A9468CA}" presName="centerShape" presStyleLbl="node0" presStyleIdx="0" presStyleCnt="1" custScaleX="193094" custScaleY="188453"/>
      <dgm:spPr/>
      <dgm:t>
        <a:bodyPr/>
        <a:lstStyle/>
        <a:p>
          <a:endParaRPr lang="es-EC"/>
        </a:p>
      </dgm:t>
    </dgm:pt>
    <dgm:pt modelId="{DC4682C4-0937-49D8-B652-F5B48035241B}" type="pres">
      <dgm:prSet presAssocID="{E8B8F22E-1452-4C0E-BB8A-F3A3377940C8}" presName="Name9" presStyleLbl="parChTrans1D2" presStyleIdx="0" presStyleCnt="4"/>
      <dgm:spPr/>
      <dgm:t>
        <a:bodyPr/>
        <a:lstStyle/>
        <a:p>
          <a:endParaRPr lang="es-EC"/>
        </a:p>
      </dgm:t>
    </dgm:pt>
    <dgm:pt modelId="{29BAD02D-22AE-4D94-9FCD-D0FA035B6F09}" type="pres">
      <dgm:prSet presAssocID="{E8B8F22E-1452-4C0E-BB8A-F3A3377940C8}" presName="connTx" presStyleLbl="parChTrans1D2" presStyleIdx="0" presStyleCnt="4"/>
      <dgm:spPr/>
      <dgm:t>
        <a:bodyPr/>
        <a:lstStyle/>
        <a:p>
          <a:endParaRPr lang="es-EC"/>
        </a:p>
      </dgm:t>
    </dgm:pt>
    <dgm:pt modelId="{AAA3BAD0-6888-4333-A646-681943DCFA3E}" type="pres">
      <dgm:prSet presAssocID="{060A9116-BDDA-44B1-97A1-2BE125D4415E}" presName="node" presStyleLbl="node1" presStyleIdx="0" presStyleCnt="4" custScaleX="1159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208BE4-0D27-4E83-8E3C-38BAC863A350}" type="pres">
      <dgm:prSet presAssocID="{92EE54FB-1B76-490F-9355-40F704BC5FB9}" presName="Name9" presStyleLbl="parChTrans1D2" presStyleIdx="1" presStyleCnt="4"/>
      <dgm:spPr/>
      <dgm:t>
        <a:bodyPr/>
        <a:lstStyle/>
        <a:p>
          <a:endParaRPr lang="es-EC"/>
        </a:p>
      </dgm:t>
    </dgm:pt>
    <dgm:pt modelId="{40531544-C410-4C86-8F07-EA0257A21818}" type="pres">
      <dgm:prSet presAssocID="{92EE54FB-1B76-490F-9355-40F704BC5FB9}" presName="connTx" presStyleLbl="parChTrans1D2" presStyleIdx="1" presStyleCnt="4"/>
      <dgm:spPr/>
      <dgm:t>
        <a:bodyPr/>
        <a:lstStyle/>
        <a:p>
          <a:endParaRPr lang="es-EC"/>
        </a:p>
      </dgm:t>
    </dgm:pt>
    <dgm:pt modelId="{0DCB063A-6CF0-4DAB-A811-131912692F4D}" type="pres">
      <dgm:prSet presAssocID="{2B7325FC-BEBA-4BF4-97CD-653FBEA0247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B8CEA0-409F-4D2C-A05F-C5E585DA4427}" type="pres">
      <dgm:prSet presAssocID="{06D27447-4CBA-4F7F-B844-3D40AB9B6B5D}" presName="Name9" presStyleLbl="parChTrans1D2" presStyleIdx="2" presStyleCnt="4"/>
      <dgm:spPr/>
      <dgm:t>
        <a:bodyPr/>
        <a:lstStyle/>
        <a:p>
          <a:endParaRPr lang="es-EC"/>
        </a:p>
      </dgm:t>
    </dgm:pt>
    <dgm:pt modelId="{6611FB5E-5CF8-4FEC-8E16-85348C9CE409}" type="pres">
      <dgm:prSet presAssocID="{06D27447-4CBA-4F7F-B844-3D40AB9B6B5D}" presName="connTx" presStyleLbl="parChTrans1D2" presStyleIdx="2" presStyleCnt="4"/>
      <dgm:spPr/>
      <dgm:t>
        <a:bodyPr/>
        <a:lstStyle/>
        <a:p>
          <a:endParaRPr lang="es-EC"/>
        </a:p>
      </dgm:t>
    </dgm:pt>
    <dgm:pt modelId="{30449C91-CBA9-4D43-AC45-DF0E1E39E27F}" type="pres">
      <dgm:prSet presAssocID="{43180ABB-A8F4-413C-A7CA-3CD654AE761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C75DBE-C718-42DB-94B7-C9988D4CF8A1}" type="pres">
      <dgm:prSet presAssocID="{38E3F88A-3CC6-4F2F-9958-A5D926C7152C}" presName="Name9" presStyleLbl="parChTrans1D2" presStyleIdx="3" presStyleCnt="4"/>
      <dgm:spPr/>
      <dgm:t>
        <a:bodyPr/>
        <a:lstStyle/>
        <a:p>
          <a:endParaRPr lang="es-EC"/>
        </a:p>
      </dgm:t>
    </dgm:pt>
    <dgm:pt modelId="{76730104-7433-4817-91B0-C10ADC57025C}" type="pres">
      <dgm:prSet presAssocID="{38E3F88A-3CC6-4F2F-9958-A5D926C7152C}" presName="connTx" presStyleLbl="parChTrans1D2" presStyleIdx="3" presStyleCnt="4"/>
      <dgm:spPr/>
      <dgm:t>
        <a:bodyPr/>
        <a:lstStyle/>
        <a:p>
          <a:endParaRPr lang="es-EC"/>
        </a:p>
      </dgm:t>
    </dgm:pt>
    <dgm:pt modelId="{485280DE-C159-4B07-91CB-E8D1EDFEE8AF}" type="pres">
      <dgm:prSet presAssocID="{57896C12-DB8A-444A-8C94-25B276F9674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321762F-F75E-4F32-A0D2-86406742B0C0}" srcId="{C146CAD2-FAB5-4916-AF83-17EE8A9468CA}" destId="{060A9116-BDDA-44B1-97A1-2BE125D4415E}" srcOrd="0" destOrd="0" parTransId="{E8B8F22E-1452-4C0E-BB8A-F3A3377940C8}" sibTransId="{5FF75114-BB75-40C1-A4C8-5FDA8C6A764E}"/>
    <dgm:cxn modelId="{ED251F70-6040-4F2D-8A51-3082BA0912D0}" type="presOf" srcId="{C146CAD2-FAB5-4916-AF83-17EE8A9468CA}" destId="{89FB98B2-ABF4-4BC6-A792-4714F1C09A2B}" srcOrd="0" destOrd="0" presId="urn:microsoft.com/office/officeart/2005/8/layout/radial1"/>
    <dgm:cxn modelId="{5AF48ED3-6D4A-40AF-B1FF-E998F6964D31}" srcId="{C146CAD2-FAB5-4916-AF83-17EE8A9468CA}" destId="{2B7325FC-BEBA-4BF4-97CD-653FBEA02478}" srcOrd="1" destOrd="0" parTransId="{92EE54FB-1B76-490F-9355-40F704BC5FB9}" sibTransId="{8BF9CAE7-F939-444F-AFBD-C7483D9EEB7E}"/>
    <dgm:cxn modelId="{80F1BDAC-AA2A-4F0C-8FDE-8DFBAC8C052D}" type="presOf" srcId="{92EE54FB-1B76-490F-9355-40F704BC5FB9}" destId="{40531544-C410-4C86-8F07-EA0257A21818}" srcOrd="1" destOrd="0" presId="urn:microsoft.com/office/officeart/2005/8/layout/radial1"/>
    <dgm:cxn modelId="{6C9431CF-DDEA-48A7-AC0B-0CE3FDD5D3EA}" srcId="{C146CAD2-FAB5-4916-AF83-17EE8A9468CA}" destId="{57896C12-DB8A-444A-8C94-25B276F96740}" srcOrd="3" destOrd="0" parTransId="{38E3F88A-3CC6-4F2F-9958-A5D926C7152C}" sibTransId="{2CA018BA-DB94-4DFD-862F-5CEB43189530}"/>
    <dgm:cxn modelId="{7D655D12-EC29-400D-9D76-8E0DEAE04BC9}" type="presOf" srcId="{92EE54FB-1B76-490F-9355-40F704BC5FB9}" destId="{C9208BE4-0D27-4E83-8E3C-38BAC863A350}" srcOrd="0" destOrd="0" presId="urn:microsoft.com/office/officeart/2005/8/layout/radial1"/>
    <dgm:cxn modelId="{57EE3DF7-8C41-424F-8F3F-73791C03FAF2}" type="presOf" srcId="{E8B8F22E-1452-4C0E-BB8A-F3A3377940C8}" destId="{DC4682C4-0937-49D8-B652-F5B48035241B}" srcOrd="0" destOrd="0" presId="urn:microsoft.com/office/officeart/2005/8/layout/radial1"/>
    <dgm:cxn modelId="{70D0D98D-14A9-4FCD-BE4F-21214F2A6888}" type="presOf" srcId="{06D27447-4CBA-4F7F-B844-3D40AB9B6B5D}" destId="{E7B8CEA0-409F-4D2C-A05F-C5E585DA4427}" srcOrd="0" destOrd="0" presId="urn:microsoft.com/office/officeart/2005/8/layout/radial1"/>
    <dgm:cxn modelId="{B65A3367-B0BE-451C-AAD5-25357A8C56BB}" type="presOf" srcId="{06D27447-4CBA-4F7F-B844-3D40AB9B6B5D}" destId="{6611FB5E-5CF8-4FEC-8E16-85348C9CE409}" srcOrd="1" destOrd="0" presId="urn:microsoft.com/office/officeart/2005/8/layout/radial1"/>
    <dgm:cxn modelId="{F31AF304-2527-4DC0-94E5-5D2DAA052243}" type="presOf" srcId="{57896C12-DB8A-444A-8C94-25B276F96740}" destId="{485280DE-C159-4B07-91CB-E8D1EDFEE8AF}" srcOrd="0" destOrd="0" presId="urn:microsoft.com/office/officeart/2005/8/layout/radial1"/>
    <dgm:cxn modelId="{B332EBE2-FD00-48B2-8079-D85D3FA46454}" type="presOf" srcId="{E8B8F22E-1452-4C0E-BB8A-F3A3377940C8}" destId="{29BAD02D-22AE-4D94-9FCD-D0FA035B6F09}" srcOrd="1" destOrd="0" presId="urn:microsoft.com/office/officeart/2005/8/layout/radial1"/>
    <dgm:cxn modelId="{4B98FFDF-341E-4BAB-B3A9-105013DB4267}" type="presOf" srcId="{B62B5AF7-A7BA-43CE-B76E-AABBA2ADD5BA}" destId="{46599B21-E145-4837-9315-B20C8BC32A67}" srcOrd="0" destOrd="0" presId="urn:microsoft.com/office/officeart/2005/8/layout/radial1"/>
    <dgm:cxn modelId="{A8047A93-87CB-4305-ADF1-670D9D53A0E3}" type="presOf" srcId="{2B7325FC-BEBA-4BF4-97CD-653FBEA02478}" destId="{0DCB063A-6CF0-4DAB-A811-131912692F4D}" srcOrd="0" destOrd="0" presId="urn:microsoft.com/office/officeart/2005/8/layout/radial1"/>
    <dgm:cxn modelId="{45B66CE1-E17A-42DB-9F8C-DC7F3BD12950}" type="presOf" srcId="{060A9116-BDDA-44B1-97A1-2BE125D4415E}" destId="{AAA3BAD0-6888-4333-A646-681943DCFA3E}" srcOrd="0" destOrd="0" presId="urn:microsoft.com/office/officeart/2005/8/layout/radial1"/>
    <dgm:cxn modelId="{6650564F-71E6-4294-A80B-3D97A0ED1362}" srcId="{C146CAD2-FAB5-4916-AF83-17EE8A9468CA}" destId="{43180ABB-A8F4-413C-A7CA-3CD654AE7616}" srcOrd="2" destOrd="0" parTransId="{06D27447-4CBA-4F7F-B844-3D40AB9B6B5D}" sibTransId="{4470972F-1E3A-41BC-9FB7-C874DD9D5071}"/>
    <dgm:cxn modelId="{F1879AA2-58AA-455D-84F2-827763D004E0}" type="presOf" srcId="{38E3F88A-3CC6-4F2F-9958-A5D926C7152C}" destId="{6DC75DBE-C718-42DB-94B7-C9988D4CF8A1}" srcOrd="0" destOrd="0" presId="urn:microsoft.com/office/officeart/2005/8/layout/radial1"/>
    <dgm:cxn modelId="{3CCB7173-DA70-4ABF-8AD7-48E40C245686}" srcId="{B62B5AF7-A7BA-43CE-B76E-AABBA2ADD5BA}" destId="{C146CAD2-FAB5-4916-AF83-17EE8A9468CA}" srcOrd="0" destOrd="0" parTransId="{69EF2BBA-1DE6-44BE-A48B-6E74D9C01FC3}" sibTransId="{BB8FAFB6-9E06-457E-97D2-9ABA72FE853A}"/>
    <dgm:cxn modelId="{09B7935B-1EDB-41C4-86C7-76FA8D81ED18}" type="presOf" srcId="{38E3F88A-3CC6-4F2F-9958-A5D926C7152C}" destId="{76730104-7433-4817-91B0-C10ADC57025C}" srcOrd="1" destOrd="0" presId="urn:microsoft.com/office/officeart/2005/8/layout/radial1"/>
    <dgm:cxn modelId="{94E4D061-E784-4956-AC37-8CAA159E6DBF}" type="presOf" srcId="{43180ABB-A8F4-413C-A7CA-3CD654AE7616}" destId="{30449C91-CBA9-4D43-AC45-DF0E1E39E27F}" srcOrd="0" destOrd="0" presId="urn:microsoft.com/office/officeart/2005/8/layout/radial1"/>
    <dgm:cxn modelId="{B0729591-ACE3-4200-9477-16829697D747}" type="presParOf" srcId="{46599B21-E145-4837-9315-B20C8BC32A67}" destId="{89FB98B2-ABF4-4BC6-A792-4714F1C09A2B}" srcOrd="0" destOrd="0" presId="urn:microsoft.com/office/officeart/2005/8/layout/radial1"/>
    <dgm:cxn modelId="{B4A79E5E-009A-4C0F-962F-9DBC9560D0A2}" type="presParOf" srcId="{46599B21-E145-4837-9315-B20C8BC32A67}" destId="{DC4682C4-0937-49D8-B652-F5B48035241B}" srcOrd="1" destOrd="0" presId="urn:microsoft.com/office/officeart/2005/8/layout/radial1"/>
    <dgm:cxn modelId="{D2AFDF3A-0E04-4C37-AD73-D7746509C443}" type="presParOf" srcId="{DC4682C4-0937-49D8-B652-F5B48035241B}" destId="{29BAD02D-22AE-4D94-9FCD-D0FA035B6F09}" srcOrd="0" destOrd="0" presId="urn:microsoft.com/office/officeart/2005/8/layout/radial1"/>
    <dgm:cxn modelId="{D81920F9-7C5D-41F6-8040-3372E749904C}" type="presParOf" srcId="{46599B21-E145-4837-9315-B20C8BC32A67}" destId="{AAA3BAD0-6888-4333-A646-681943DCFA3E}" srcOrd="2" destOrd="0" presId="urn:microsoft.com/office/officeart/2005/8/layout/radial1"/>
    <dgm:cxn modelId="{C970738E-D2D0-4330-BE6C-137879D07D36}" type="presParOf" srcId="{46599B21-E145-4837-9315-B20C8BC32A67}" destId="{C9208BE4-0D27-4E83-8E3C-38BAC863A350}" srcOrd="3" destOrd="0" presId="urn:microsoft.com/office/officeart/2005/8/layout/radial1"/>
    <dgm:cxn modelId="{A1C492FA-33E2-48AE-992B-6974AB7175D4}" type="presParOf" srcId="{C9208BE4-0D27-4E83-8E3C-38BAC863A350}" destId="{40531544-C410-4C86-8F07-EA0257A21818}" srcOrd="0" destOrd="0" presId="urn:microsoft.com/office/officeart/2005/8/layout/radial1"/>
    <dgm:cxn modelId="{1F8E39EC-665D-4577-B1DB-B91F98745B45}" type="presParOf" srcId="{46599B21-E145-4837-9315-B20C8BC32A67}" destId="{0DCB063A-6CF0-4DAB-A811-131912692F4D}" srcOrd="4" destOrd="0" presId="urn:microsoft.com/office/officeart/2005/8/layout/radial1"/>
    <dgm:cxn modelId="{AD48A746-9277-4D13-85F2-595D7E3D6930}" type="presParOf" srcId="{46599B21-E145-4837-9315-B20C8BC32A67}" destId="{E7B8CEA0-409F-4D2C-A05F-C5E585DA4427}" srcOrd="5" destOrd="0" presId="urn:microsoft.com/office/officeart/2005/8/layout/radial1"/>
    <dgm:cxn modelId="{A323CABF-82A1-46B5-892F-C859B276B943}" type="presParOf" srcId="{E7B8CEA0-409F-4D2C-A05F-C5E585DA4427}" destId="{6611FB5E-5CF8-4FEC-8E16-85348C9CE409}" srcOrd="0" destOrd="0" presId="urn:microsoft.com/office/officeart/2005/8/layout/radial1"/>
    <dgm:cxn modelId="{87D54633-BC94-43B3-9E56-10AA7C3BFD66}" type="presParOf" srcId="{46599B21-E145-4837-9315-B20C8BC32A67}" destId="{30449C91-CBA9-4D43-AC45-DF0E1E39E27F}" srcOrd="6" destOrd="0" presId="urn:microsoft.com/office/officeart/2005/8/layout/radial1"/>
    <dgm:cxn modelId="{905130D0-B025-49A1-A89A-95CEAF182429}" type="presParOf" srcId="{46599B21-E145-4837-9315-B20C8BC32A67}" destId="{6DC75DBE-C718-42DB-94B7-C9988D4CF8A1}" srcOrd="7" destOrd="0" presId="urn:microsoft.com/office/officeart/2005/8/layout/radial1"/>
    <dgm:cxn modelId="{A373C3DC-3A7D-4E68-9E3B-99EE94953419}" type="presParOf" srcId="{6DC75DBE-C718-42DB-94B7-C9988D4CF8A1}" destId="{76730104-7433-4817-91B0-C10ADC57025C}" srcOrd="0" destOrd="0" presId="urn:microsoft.com/office/officeart/2005/8/layout/radial1"/>
    <dgm:cxn modelId="{86DBD3B8-7EDE-4529-BD03-7551E67F9D57}" type="presParOf" srcId="{46599B21-E145-4837-9315-B20C8BC32A67}" destId="{485280DE-C159-4B07-91CB-E8D1EDFEE8AF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F645E0-3B6B-42FC-8E69-56E6E74B866B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564851D-CFBC-4A11-830F-BF460AD41539}">
      <dgm:prSet phldrT="[Texto]"/>
      <dgm:spPr/>
      <dgm:t>
        <a:bodyPr/>
        <a:lstStyle/>
        <a:p>
          <a:r>
            <a:rPr lang="es-EC" dirty="0" smtClean="0"/>
            <a:t>Nefrectomía parcial apropiada para una gran carga de cálculos</a:t>
          </a:r>
          <a:endParaRPr lang="es-EC" dirty="0"/>
        </a:p>
      </dgm:t>
    </dgm:pt>
    <dgm:pt modelId="{4AE88E8C-9BD3-4745-A038-D5CDF4978DC2}" type="parTrans" cxnId="{68B6FBC5-6618-4826-BB8F-2DC34D21DC0D}">
      <dgm:prSet/>
      <dgm:spPr/>
      <dgm:t>
        <a:bodyPr/>
        <a:lstStyle/>
        <a:p>
          <a:endParaRPr lang="es-EC"/>
        </a:p>
      </dgm:t>
    </dgm:pt>
    <dgm:pt modelId="{18E8579C-2218-4F6A-A24D-FC4413B8D7B5}" type="sibTrans" cxnId="{68B6FBC5-6618-4826-BB8F-2DC34D21DC0D}">
      <dgm:prSet/>
      <dgm:spPr/>
      <dgm:t>
        <a:bodyPr/>
        <a:lstStyle/>
        <a:p>
          <a:endParaRPr lang="es-EC"/>
        </a:p>
      </dgm:t>
    </dgm:pt>
    <dgm:pt modelId="{91C3531D-88B8-4A49-AD8C-2855CBEC89E0}">
      <dgm:prSet phldrT="[Texto]"/>
      <dgm:spPr/>
      <dgm:t>
        <a:bodyPr/>
        <a:lstStyle/>
        <a:p>
          <a:r>
            <a:rPr lang="es-EC" dirty="0" smtClean="0"/>
            <a:t>Debe tener cuidado con una nefrectomía simple</a:t>
          </a:r>
          <a:endParaRPr lang="es-EC" dirty="0"/>
        </a:p>
      </dgm:t>
    </dgm:pt>
    <dgm:pt modelId="{916D2B62-4B9E-4C95-892E-5438A3C8049E}" type="parTrans" cxnId="{BE0F1ED0-BD50-4356-99EA-D01C98249ED0}">
      <dgm:prSet/>
      <dgm:spPr/>
      <dgm:t>
        <a:bodyPr/>
        <a:lstStyle/>
        <a:p>
          <a:endParaRPr lang="es-EC"/>
        </a:p>
      </dgm:t>
    </dgm:pt>
    <dgm:pt modelId="{72385A57-3124-4ACB-9EF2-F31C37D2A6BA}" type="sibTrans" cxnId="{BE0F1ED0-BD50-4356-99EA-D01C98249ED0}">
      <dgm:prSet/>
      <dgm:spPr/>
      <dgm:t>
        <a:bodyPr/>
        <a:lstStyle/>
        <a:p>
          <a:endParaRPr lang="es-EC"/>
        </a:p>
      </dgm:t>
    </dgm:pt>
    <dgm:pt modelId="{62C4B3FD-A609-4C5C-9709-8391A9DF14D9}">
      <dgm:prSet phldrT="[Texto]"/>
      <dgm:spPr/>
      <dgm:t>
        <a:bodyPr/>
        <a:lstStyle/>
        <a:p>
          <a:r>
            <a:rPr lang="es-EC" dirty="0" smtClean="0"/>
            <a:t>Recurrir en el riñón contralateral</a:t>
          </a:r>
          <a:endParaRPr lang="es-EC" dirty="0"/>
        </a:p>
      </dgm:t>
    </dgm:pt>
    <dgm:pt modelId="{09812A12-196A-45B3-8309-F57C7D78205D}" type="parTrans" cxnId="{AC6B74CD-4880-4887-A8A7-B62D2CEE2F3B}">
      <dgm:prSet/>
      <dgm:spPr/>
      <dgm:t>
        <a:bodyPr/>
        <a:lstStyle/>
        <a:p>
          <a:endParaRPr lang="es-EC"/>
        </a:p>
      </dgm:t>
    </dgm:pt>
    <dgm:pt modelId="{2E1E98E3-4502-45EE-8656-5365E0B63536}" type="sibTrans" cxnId="{AC6B74CD-4880-4887-A8A7-B62D2CEE2F3B}">
      <dgm:prSet/>
      <dgm:spPr/>
      <dgm:t>
        <a:bodyPr/>
        <a:lstStyle/>
        <a:p>
          <a:endParaRPr lang="es-EC"/>
        </a:p>
      </dgm:t>
    </dgm:pt>
    <dgm:pt modelId="{46BCECF0-98BC-4292-AC1C-295CCC1ACF20}">
      <dgm:prSet phldrT="[Texto]"/>
      <dgm:spPr/>
      <dgm:t>
        <a:bodyPr/>
        <a:lstStyle/>
        <a:p>
          <a:r>
            <a:rPr lang="es-EC" dirty="0" smtClean="0"/>
            <a:t>Otros procedimientos inusuales son la sustitución del uréter</a:t>
          </a:r>
          <a:endParaRPr lang="es-EC" dirty="0"/>
        </a:p>
      </dgm:t>
    </dgm:pt>
    <dgm:pt modelId="{DF8D0F05-DDE1-4331-BFAA-5CB4AFB89502}" type="parTrans" cxnId="{2CEE397A-8DDE-4C02-8A8D-A8F681C50D59}">
      <dgm:prSet/>
      <dgm:spPr/>
      <dgm:t>
        <a:bodyPr/>
        <a:lstStyle/>
        <a:p>
          <a:endParaRPr lang="es-EC"/>
        </a:p>
      </dgm:t>
    </dgm:pt>
    <dgm:pt modelId="{5B02D888-39CB-459F-A50F-34D90A54347E}" type="sibTrans" cxnId="{2CEE397A-8DDE-4C02-8A8D-A8F681C50D59}">
      <dgm:prSet/>
      <dgm:spPr/>
      <dgm:t>
        <a:bodyPr/>
        <a:lstStyle/>
        <a:p>
          <a:endParaRPr lang="es-EC"/>
        </a:p>
      </dgm:t>
    </dgm:pt>
    <dgm:pt modelId="{25C34240-E466-424A-9164-5334023F86D3}">
      <dgm:prSet phldrT="[Texto]"/>
      <dgm:spPr/>
      <dgm:t>
        <a:bodyPr/>
        <a:lstStyle/>
        <a:p>
          <a:r>
            <a:rPr lang="es-EC" dirty="0" smtClean="0"/>
            <a:t>Reducir el dolor debido al paso frecuente de cálculos</a:t>
          </a:r>
          <a:endParaRPr lang="es-EC" dirty="0"/>
        </a:p>
      </dgm:t>
    </dgm:pt>
    <dgm:pt modelId="{DB875516-7CFB-40D9-96AC-B92C789990CB}" type="sibTrans" cxnId="{E7C90C25-2FC1-4CD8-BE25-A816BA8D520B}">
      <dgm:prSet/>
      <dgm:spPr/>
      <dgm:t>
        <a:bodyPr/>
        <a:lstStyle/>
        <a:p>
          <a:endParaRPr lang="es-EC"/>
        </a:p>
      </dgm:t>
    </dgm:pt>
    <dgm:pt modelId="{8C612386-FCB1-48FD-8B83-E45D79700BD7}" type="parTrans" cxnId="{E7C90C25-2FC1-4CD8-BE25-A816BA8D520B}">
      <dgm:prSet/>
      <dgm:spPr/>
      <dgm:t>
        <a:bodyPr/>
        <a:lstStyle/>
        <a:p>
          <a:endParaRPr lang="es-EC"/>
        </a:p>
      </dgm:t>
    </dgm:pt>
    <dgm:pt modelId="{B6D6086C-9262-465A-BC09-4C12B49906F3}" type="pres">
      <dgm:prSet presAssocID="{F3F645E0-3B6B-42FC-8E69-56E6E74B86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4D93566-CC72-4C61-8217-74BEBE423FC1}" type="pres">
      <dgm:prSet presAssocID="{4564851D-CFBC-4A11-830F-BF460AD4153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4B40C0-BB41-4060-8298-564464257779}" type="pres">
      <dgm:prSet presAssocID="{18E8579C-2218-4F6A-A24D-FC4413B8D7B5}" presName="sibTrans" presStyleLbl="sibTrans2D1" presStyleIdx="0" presStyleCnt="4"/>
      <dgm:spPr/>
      <dgm:t>
        <a:bodyPr/>
        <a:lstStyle/>
        <a:p>
          <a:endParaRPr lang="es-EC"/>
        </a:p>
      </dgm:t>
    </dgm:pt>
    <dgm:pt modelId="{395EC47F-119D-4B8A-ABE6-355D93D12909}" type="pres">
      <dgm:prSet presAssocID="{18E8579C-2218-4F6A-A24D-FC4413B8D7B5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99231D16-48A0-4452-9965-DD914B9F99E0}" type="pres">
      <dgm:prSet presAssocID="{91C3531D-88B8-4A49-AD8C-2855CBEC89E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00AC70-37FF-47FF-92B9-102BF19299F6}" type="pres">
      <dgm:prSet presAssocID="{72385A57-3124-4ACB-9EF2-F31C37D2A6BA}" presName="sibTrans" presStyleLbl="sibTrans2D1" presStyleIdx="1" presStyleCnt="4"/>
      <dgm:spPr/>
      <dgm:t>
        <a:bodyPr/>
        <a:lstStyle/>
        <a:p>
          <a:endParaRPr lang="es-EC"/>
        </a:p>
      </dgm:t>
    </dgm:pt>
    <dgm:pt modelId="{A281B787-5609-4633-BF57-E8A8C3366149}" type="pres">
      <dgm:prSet presAssocID="{72385A57-3124-4ACB-9EF2-F31C37D2A6BA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540CB084-F624-4FE6-B7A6-86A07AD38CD2}" type="pres">
      <dgm:prSet presAssocID="{62C4B3FD-A609-4C5C-9709-8391A9DF14D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CF9794-794F-49F1-BED2-9C6CC7261AAF}" type="pres">
      <dgm:prSet presAssocID="{2E1E98E3-4502-45EE-8656-5365E0B63536}" presName="sibTrans" presStyleLbl="sibTrans2D1" presStyleIdx="2" presStyleCnt="4"/>
      <dgm:spPr/>
      <dgm:t>
        <a:bodyPr/>
        <a:lstStyle/>
        <a:p>
          <a:endParaRPr lang="es-EC"/>
        </a:p>
      </dgm:t>
    </dgm:pt>
    <dgm:pt modelId="{F15B65D1-C1DC-45CD-8048-505B6392097B}" type="pres">
      <dgm:prSet presAssocID="{2E1E98E3-4502-45EE-8656-5365E0B63536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41C4DD49-3064-46D1-8481-AC05F2024A0E}" type="pres">
      <dgm:prSet presAssocID="{46BCECF0-98BC-4292-AC1C-295CCC1ACF2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DB1327-1486-41E9-AFC8-456FF48440E2}" type="pres">
      <dgm:prSet presAssocID="{5B02D888-39CB-459F-A50F-34D90A54347E}" presName="sibTrans" presStyleLbl="sibTrans2D1" presStyleIdx="3" presStyleCnt="4"/>
      <dgm:spPr/>
      <dgm:t>
        <a:bodyPr/>
        <a:lstStyle/>
        <a:p>
          <a:endParaRPr lang="es-EC"/>
        </a:p>
      </dgm:t>
    </dgm:pt>
    <dgm:pt modelId="{D5941C43-898E-4293-B101-7D998DD6EE6E}" type="pres">
      <dgm:prSet presAssocID="{5B02D888-39CB-459F-A50F-34D90A54347E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B042DB12-7CA3-423A-B96F-24B04178DF15}" type="pres">
      <dgm:prSet presAssocID="{25C34240-E466-424A-9164-5334023F86D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391B841-0C7E-4BE6-A219-EE7776EABA0D}" type="presOf" srcId="{46BCECF0-98BC-4292-AC1C-295CCC1ACF20}" destId="{41C4DD49-3064-46D1-8481-AC05F2024A0E}" srcOrd="0" destOrd="0" presId="urn:microsoft.com/office/officeart/2005/8/layout/process5"/>
    <dgm:cxn modelId="{EBA0DFC1-20DF-4F11-B1EE-0F72195A3B87}" type="presOf" srcId="{91C3531D-88B8-4A49-AD8C-2855CBEC89E0}" destId="{99231D16-48A0-4452-9965-DD914B9F99E0}" srcOrd="0" destOrd="0" presId="urn:microsoft.com/office/officeart/2005/8/layout/process5"/>
    <dgm:cxn modelId="{6BA88AF3-1134-418A-8401-1337A778AED8}" type="presOf" srcId="{F3F645E0-3B6B-42FC-8E69-56E6E74B866B}" destId="{B6D6086C-9262-465A-BC09-4C12B49906F3}" srcOrd="0" destOrd="0" presId="urn:microsoft.com/office/officeart/2005/8/layout/process5"/>
    <dgm:cxn modelId="{BE0F1ED0-BD50-4356-99EA-D01C98249ED0}" srcId="{F3F645E0-3B6B-42FC-8E69-56E6E74B866B}" destId="{91C3531D-88B8-4A49-AD8C-2855CBEC89E0}" srcOrd="1" destOrd="0" parTransId="{916D2B62-4B9E-4C95-892E-5438A3C8049E}" sibTransId="{72385A57-3124-4ACB-9EF2-F31C37D2A6BA}"/>
    <dgm:cxn modelId="{E7C90C25-2FC1-4CD8-BE25-A816BA8D520B}" srcId="{F3F645E0-3B6B-42FC-8E69-56E6E74B866B}" destId="{25C34240-E466-424A-9164-5334023F86D3}" srcOrd="4" destOrd="0" parTransId="{8C612386-FCB1-48FD-8B83-E45D79700BD7}" sibTransId="{DB875516-7CFB-40D9-96AC-B92C789990CB}"/>
    <dgm:cxn modelId="{328B109B-DF6C-4387-A53B-25B5B765BB2B}" type="presOf" srcId="{25C34240-E466-424A-9164-5334023F86D3}" destId="{B042DB12-7CA3-423A-B96F-24B04178DF15}" srcOrd="0" destOrd="0" presId="urn:microsoft.com/office/officeart/2005/8/layout/process5"/>
    <dgm:cxn modelId="{E3FCF1DA-EDD1-4776-B2BD-AC75CCF636C7}" type="presOf" srcId="{4564851D-CFBC-4A11-830F-BF460AD41539}" destId="{A4D93566-CC72-4C61-8217-74BEBE423FC1}" srcOrd="0" destOrd="0" presId="urn:microsoft.com/office/officeart/2005/8/layout/process5"/>
    <dgm:cxn modelId="{B223A4B8-C861-461D-B770-906EA2948CF3}" type="presOf" srcId="{72385A57-3124-4ACB-9EF2-F31C37D2A6BA}" destId="{0200AC70-37FF-47FF-92B9-102BF19299F6}" srcOrd="0" destOrd="0" presId="urn:microsoft.com/office/officeart/2005/8/layout/process5"/>
    <dgm:cxn modelId="{AC6B74CD-4880-4887-A8A7-B62D2CEE2F3B}" srcId="{F3F645E0-3B6B-42FC-8E69-56E6E74B866B}" destId="{62C4B3FD-A609-4C5C-9709-8391A9DF14D9}" srcOrd="2" destOrd="0" parTransId="{09812A12-196A-45B3-8309-F57C7D78205D}" sibTransId="{2E1E98E3-4502-45EE-8656-5365E0B63536}"/>
    <dgm:cxn modelId="{DD2F68AB-4C1E-4B57-BEAB-B73EADC7CF65}" type="presOf" srcId="{62C4B3FD-A609-4C5C-9709-8391A9DF14D9}" destId="{540CB084-F624-4FE6-B7A6-86A07AD38CD2}" srcOrd="0" destOrd="0" presId="urn:microsoft.com/office/officeart/2005/8/layout/process5"/>
    <dgm:cxn modelId="{68B6FBC5-6618-4826-BB8F-2DC34D21DC0D}" srcId="{F3F645E0-3B6B-42FC-8E69-56E6E74B866B}" destId="{4564851D-CFBC-4A11-830F-BF460AD41539}" srcOrd="0" destOrd="0" parTransId="{4AE88E8C-9BD3-4745-A038-D5CDF4978DC2}" sibTransId="{18E8579C-2218-4F6A-A24D-FC4413B8D7B5}"/>
    <dgm:cxn modelId="{2CEE397A-8DDE-4C02-8A8D-A8F681C50D59}" srcId="{F3F645E0-3B6B-42FC-8E69-56E6E74B866B}" destId="{46BCECF0-98BC-4292-AC1C-295CCC1ACF20}" srcOrd="3" destOrd="0" parTransId="{DF8D0F05-DDE1-4331-BFAA-5CB4AFB89502}" sibTransId="{5B02D888-39CB-459F-A50F-34D90A54347E}"/>
    <dgm:cxn modelId="{9A110616-D632-4A51-8974-CA1A35052626}" type="presOf" srcId="{5B02D888-39CB-459F-A50F-34D90A54347E}" destId="{D5941C43-898E-4293-B101-7D998DD6EE6E}" srcOrd="1" destOrd="0" presId="urn:microsoft.com/office/officeart/2005/8/layout/process5"/>
    <dgm:cxn modelId="{7E51E2C1-8441-43DA-81C2-6835388BC636}" type="presOf" srcId="{2E1E98E3-4502-45EE-8656-5365E0B63536}" destId="{41CF9794-794F-49F1-BED2-9C6CC7261AAF}" srcOrd="0" destOrd="0" presId="urn:microsoft.com/office/officeart/2005/8/layout/process5"/>
    <dgm:cxn modelId="{E2E2EA58-D344-47C3-AC9B-96412E4C0B4E}" type="presOf" srcId="{2E1E98E3-4502-45EE-8656-5365E0B63536}" destId="{F15B65D1-C1DC-45CD-8048-505B6392097B}" srcOrd="1" destOrd="0" presId="urn:microsoft.com/office/officeart/2005/8/layout/process5"/>
    <dgm:cxn modelId="{C46C49F3-8ECC-40DD-8888-E86FDD50F9DD}" type="presOf" srcId="{18E8579C-2218-4F6A-A24D-FC4413B8D7B5}" destId="{954B40C0-BB41-4060-8298-564464257779}" srcOrd="0" destOrd="0" presId="urn:microsoft.com/office/officeart/2005/8/layout/process5"/>
    <dgm:cxn modelId="{E0C606CA-A419-47A9-B85D-DD2AFD77F293}" type="presOf" srcId="{5B02D888-39CB-459F-A50F-34D90A54347E}" destId="{DCDB1327-1486-41E9-AFC8-456FF48440E2}" srcOrd="0" destOrd="0" presId="urn:microsoft.com/office/officeart/2005/8/layout/process5"/>
    <dgm:cxn modelId="{47143417-DE3E-4AE2-830B-55A96F2FC09D}" type="presOf" srcId="{72385A57-3124-4ACB-9EF2-F31C37D2A6BA}" destId="{A281B787-5609-4633-BF57-E8A8C3366149}" srcOrd="1" destOrd="0" presId="urn:microsoft.com/office/officeart/2005/8/layout/process5"/>
    <dgm:cxn modelId="{0A316F89-9B05-4CB1-B960-67B9A5A12225}" type="presOf" srcId="{18E8579C-2218-4F6A-A24D-FC4413B8D7B5}" destId="{395EC47F-119D-4B8A-ABE6-355D93D12909}" srcOrd="1" destOrd="0" presId="urn:microsoft.com/office/officeart/2005/8/layout/process5"/>
    <dgm:cxn modelId="{75AF6BB5-9A02-42B0-8F66-A5F5F1069300}" type="presParOf" srcId="{B6D6086C-9262-465A-BC09-4C12B49906F3}" destId="{A4D93566-CC72-4C61-8217-74BEBE423FC1}" srcOrd="0" destOrd="0" presId="urn:microsoft.com/office/officeart/2005/8/layout/process5"/>
    <dgm:cxn modelId="{7312D1CA-220B-418A-9236-914D2D35C870}" type="presParOf" srcId="{B6D6086C-9262-465A-BC09-4C12B49906F3}" destId="{954B40C0-BB41-4060-8298-564464257779}" srcOrd="1" destOrd="0" presId="urn:microsoft.com/office/officeart/2005/8/layout/process5"/>
    <dgm:cxn modelId="{601B170E-6CBC-4454-8AD6-597E685DF909}" type="presParOf" srcId="{954B40C0-BB41-4060-8298-564464257779}" destId="{395EC47F-119D-4B8A-ABE6-355D93D12909}" srcOrd="0" destOrd="0" presId="urn:microsoft.com/office/officeart/2005/8/layout/process5"/>
    <dgm:cxn modelId="{55A5CA25-58A7-4B08-BE7C-568E5F215CA6}" type="presParOf" srcId="{B6D6086C-9262-465A-BC09-4C12B49906F3}" destId="{99231D16-48A0-4452-9965-DD914B9F99E0}" srcOrd="2" destOrd="0" presId="urn:microsoft.com/office/officeart/2005/8/layout/process5"/>
    <dgm:cxn modelId="{5DF48AE9-D061-44F8-9A69-2AB16DC7AAF2}" type="presParOf" srcId="{B6D6086C-9262-465A-BC09-4C12B49906F3}" destId="{0200AC70-37FF-47FF-92B9-102BF19299F6}" srcOrd="3" destOrd="0" presId="urn:microsoft.com/office/officeart/2005/8/layout/process5"/>
    <dgm:cxn modelId="{1B06DABC-B10D-4611-85ED-0E60CDC872AD}" type="presParOf" srcId="{0200AC70-37FF-47FF-92B9-102BF19299F6}" destId="{A281B787-5609-4633-BF57-E8A8C3366149}" srcOrd="0" destOrd="0" presId="urn:microsoft.com/office/officeart/2005/8/layout/process5"/>
    <dgm:cxn modelId="{D0ECB7A6-8582-4982-8909-D32116E8BBE3}" type="presParOf" srcId="{B6D6086C-9262-465A-BC09-4C12B49906F3}" destId="{540CB084-F624-4FE6-B7A6-86A07AD38CD2}" srcOrd="4" destOrd="0" presId="urn:microsoft.com/office/officeart/2005/8/layout/process5"/>
    <dgm:cxn modelId="{16946888-8836-4C8B-8F18-4A9BF7B9C46E}" type="presParOf" srcId="{B6D6086C-9262-465A-BC09-4C12B49906F3}" destId="{41CF9794-794F-49F1-BED2-9C6CC7261AAF}" srcOrd="5" destOrd="0" presId="urn:microsoft.com/office/officeart/2005/8/layout/process5"/>
    <dgm:cxn modelId="{F7F8A49A-1252-4903-BA84-C49214EF4296}" type="presParOf" srcId="{41CF9794-794F-49F1-BED2-9C6CC7261AAF}" destId="{F15B65D1-C1DC-45CD-8048-505B6392097B}" srcOrd="0" destOrd="0" presId="urn:microsoft.com/office/officeart/2005/8/layout/process5"/>
    <dgm:cxn modelId="{17CC761F-9FA2-4A84-A7B2-1316CB61E8C6}" type="presParOf" srcId="{B6D6086C-9262-465A-BC09-4C12B49906F3}" destId="{41C4DD49-3064-46D1-8481-AC05F2024A0E}" srcOrd="6" destOrd="0" presId="urn:microsoft.com/office/officeart/2005/8/layout/process5"/>
    <dgm:cxn modelId="{83BEE814-ABD2-4EA2-9786-89341A774976}" type="presParOf" srcId="{B6D6086C-9262-465A-BC09-4C12B49906F3}" destId="{DCDB1327-1486-41E9-AFC8-456FF48440E2}" srcOrd="7" destOrd="0" presId="urn:microsoft.com/office/officeart/2005/8/layout/process5"/>
    <dgm:cxn modelId="{84439F9C-A18B-4EAF-A3E9-74B713C9AA0A}" type="presParOf" srcId="{DCDB1327-1486-41E9-AFC8-456FF48440E2}" destId="{D5941C43-898E-4293-B101-7D998DD6EE6E}" srcOrd="0" destOrd="0" presId="urn:microsoft.com/office/officeart/2005/8/layout/process5"/>
    <dgm:cxn modelId="{F18D464E-0658-4A06-8992-2CB66C09E6CD}" type="presParOf" srcId="{B6D6086C-9262-465A-BC09-4C12B49906F3}" destId="{B042DB12-7CA3-423A-B96F-24B04178DF15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A1AB34-6275-4E69-8520-D01FF1DD92FB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14F03577-DC43-49F0-833A-D3E81DB51BDF}">
      <dgm:prSet phldrT="[Texto]" custT="1"/>
      <dgm:spPr/>
      <dgm:t>
        <a:bodyPr/>
        <a:lstStyle/>
        <a:p>
          <a:pPr algn="ctr"/>
          <a:r>
            <a:rPr lang="es-EC" sz="1600" dirty="0" smtClean="0"/>
            <a:t>Intervención por cálculos urinarios o expulsión espontanea de uno</a:t>
          </a:r>
          <a:endParaRPr lang="es-EC" sz="1600" dirty="0"/>
        </a:p>
      </dgm:t>
    </dgm:pt>
    <dgm:pt modelId="{D6D686D7-324C-4C4B-9CA4-2D7788C0C1F4}" type="parTrans" cxnId="{C3060C88-43B0-4CFD-9E71-924B1642CD2A}">
      <dgm:prSet/>
      <dgm:spPr/>
      <dgm:t>
        <a:bodyPr/>
        <a:lstStyle/>
        <a:p>
          <a:endParaRPr lang="es-EC"/>
        </a:p>
      </dgm:t>
    </dgm:pt>
    <dgm:pt modelId="{C1114D49-92D4-43DF-9B65-BC862359FD57}" type="sibTrans" cxnId="{C3060C88-43B0-4CFD-9E71-924B1642CD2A}">
      <dgm:prSet/>
      <dgm:spPr/>
      <dgm:t>
        <a:bodyPr/>
        <a:lstStyle/>
        <a:p>
          <a:endParaRPr lang="es-EC"/>
        </a:p>
      </dgm:t>
    </dgm:pt>
    <dgm:pt modelId="{105D7587-DD9E-4CE3-B4D2-1331287BA716}">
      <dgm:prSet phldrT="[Texto]" custT="1"/>
      <dgm:spPr/>
      <dgm:t>
        <a:bodyPr/>
        <a:lstStyle/>
        <a:p>
          <a:r>
            <a:rPr lang="es-EC" sz="1600" dirty="0" smtClean="0"/>
            <a:t>Una recolección inicial de orina de 24 horas en formadores de cálculos de calcio debe incluir análisis de calcio, acido úrico, oxalato, citrato, fosfato, sulfato, sodio, volumen y pH</a:t>
          </a:r>
          <a:endParaRPr lang="es-EC" sz="1600" dirty="0"/>
        </a:p>
      </dgm:t>
    </dgm:pt>
    <dgm:pt modelId="{8D608322-E828-4E0A-BB70-A578CFB80F5F}" type="parTrans" cxnId="{1708A0A4-666F-4EC4-B9DC-704529063372}">
      <dgm:prSet/>
      <dgm:spPr/>
      <dgm:t>
        <a:bodyPr/>
        <a:lstStyle/>
        <a:p>
          <a:endParaRPr lang="es-EC"/>
        </a:p>
      </dgm:t>
    </dgm:pt>
    <dgm:pt modelId="{DFB4B457-1F00-42E5-B200-63FEED75F98F}" type="sibTrans" cxnId="{1708A0A4-666F-4EC4-B9DC-704529063372}">
      <dgm:prSet/>
      <dgm:spPr/>
      <dgm:t>
        <a:bodyPr/>
        <a:lstStyle/>
        <a:p>
          <a:endParaRPr lang="es-EC"/>
        </a:p>
      </dgm:t>
    </dgm:pt>
    <dgm:pt modelId="{BD3B8B9C-AC28-4AD4-A44D-711FFF0D53F5}">
      <dgm:prSet phldrT="[Texto]" custT="1"/>
      <dgm:spPr/>
      <dgm:t>
        <a:bodyPr/>
        <a:lstStyle/>
        <a:p>
          <a:r>
            <a:rPr lang="es-EC" sz="1600" dirty="0" smtClean="0"/>
            <a:t>Los valores de orina de 24 horas ayudan a dirigir el tratamiento profiláctico adecuado.</a:t>
          </a:r>
          <a:endParaRPr lang="es-EC" sz="1600" dirty="0"/>
        </a:p>
      </dgm:t>
    </dgm:pt>
    <dgm:pt modelId="{247A0C65-4A75-4F6C-922D-0296989D08D0}" type="parTrans" cxnId="{F66AD45F-635A-48BD-BCEF-3EFDE39D860D}">
      <dgm:prSet/>
      <dgm:spPr/>
      <dgm:t>
        <a:bodyPr/>
        <a:lstStyle/>
        <a:p>
          <a:endParaRPr lang="es-EC"/>
        </a:p>
      </dgm:t>
    </dgm:pt>
    <dgm:pt modelId="{38786D9F-858B-43D2-BBD3-504181B7C5E0}" type="sibTrans" cxnId="{F66AD45F-635A-48BD-BCEF-3EFDE39D860D}">
      <dgm:prSet/>
      <dgm:spPr/>
      <dgm:t>
        <a:bodyPr/>
        <a:lstStyle/>
        <a:p>
          <a:endParaRPr lang="es-EC"/>
        </a:p>
      </dgm:t>
    </dgm:pt>
    <dgm:pt modelId="{4302E43E-2475-4B69-9331-41F0E8139FD8}" type="pres">
      <dgm:prSet presAssocID="{5BA1AB34-6275-4E69-8520-D01FF1DD92F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B09699B-2430-4DE2-B179-A24530B5D9A7}" type="pres">
      <dgm:prSet presAssocID="{14F03577-DC43-49F0-833A-D3E81DB51BDF}" presName="parentLin" presStyleCnt="0"/>
      <dgm:spPr/>
    </dgm:pt>
    <dgm:pt modelId="{567BBE6D-7E1E-4C05-979F-7FF41F1A5645}" type="pres">
      <dgm:prSet presAssocID="{14F03577-DC43-49F0-833A-D3E81DB51BDF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13C29387-BF60-4500-A288-01581563C346}" type="pres">
      <dgm:prSet presAssocID="{14F03577-DC43-49F0-833A-D3E81DB51BDF}" presName="parentText" presStyleLbl="node1" presStyleIdx="0" presStyleCnt="3" custScaleX="96482" custScaleY="12309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131BEF-6CB2-4814-AE29-7936B87B5AC4}" type="pres">
      <dgm:prSet presAssocID="{14F03577-DC43-49F0-833A-D3E81DB51BDF}" presName="negativeSpace" presStyleCnt="0"/>
      <dgm:spPr/>
    </dgm:pt>
    <dgm:pt modelId="{A15611C3-33E4-4DB5-ACEC-382F21644DEC}" type="pres">
      <dgm:prSet presAssocID="{14F03577-DC43-49F0-833A-D3E81DB51BDF}" presName="childText" presStyleLbl="conFgAcc1" presStyleIdx="0" presStyleCnt="3">
        <dgm:presLayoutVars>
          <dgm:bulletEnabled val="1"/>
        </dgm:presLayoutVars>
      </dgm:prSet>
      <dgm:spPr/>
    </dgm:pt>
    <dgm:pt modelId="{5772429F-8DA6-4A11-BEB4-05B1A42E2595}" type="pres">
      <dgm:prSet presAssocID="{C1114D49-92D4-43DF-9B65-BC862359FD57}" presName="spaceBetweenRectangles" presStyleCnt="0"/>
      <dgm:spPr/>
    </dgm:pt>
    <dgm:pt modelId="{5F32D3CB-17CB-497B-9233-EF38A53AEDE2}" type="pres">
      <dgm:prSet presAssocID="{105D7587-DD9E-4CE3-B4D2-1331287BA716}" presName="parentLin" presStyleCnt="0"/>
      <dgm:spPr/>
    </dgm:pt>
    <dgm:pt modelId="{677146B1-EE3B-4858-B2DC-D44826F05125}" type="pres">
      <dgm:prSet presAssocID="{105D7587-DD9E-4CE3-B4D2-1331287BA716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FD4A14D9-6CD2-4DA0-A268-AF7104E97E42}" type="pres">
      <dgm:prSet presAssocID="{105D7587-DD9E-4CE3-B4D2-1331287BA716}" presName="parentText" presStyleLbl="node1" presStyleIdx="1" presStyleCnt="3" custScaleY="13502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BEB2FC-B3C5-46C8-8465-334ABE1CD5E3}" type="pres">
      <dgm:prSet presAssocID="{105D7587-DD9E-4CE3-B4D2-1331287BA716}" presName="negativeSpace" presStyleCnt="0"/>
      <dgm:spPr/>
    </dgm:pt>
    <dgm:pt modelId="{97DC854D-0430-4D11-9383-7F31D81D6D6B}" type="pres">
      <dgm:prSet presAssocID="{105D7587-DD9E-4CE3-B4D2-1331287BA716}" presName="childText" presStyleLbl="conFgAcc1" presStyleIdx="1" presStyleCnt="3">
        <dgm:presLayoutVars>
          <dgm:bulletEnabled val="1"/>
        </dgm:presLayoutVars>
      </dgm:prSet>
      <dgm:spPr/>
    </dgm:pt>
    <dgm:pt modelId="{5635A402-DCD0-4176-8556-1A6CC261ACDD}" type="pres">
      <dgm:prSet presAssocID="{DFB4B457-1F00-42E5-B200-63FEED75F98F}" presName="spaceBetweenRectangles" presStyleCnt="0"/>
      <dgm:spPr/>
    </dgm:pt>
    <dgm:pt modelId="{97D2442A-9F03-47E9-B1CA-3009108B314E}" type="pres">
      <dgm:prSet presAssocID="{BD3B8B9C-AC28-4AD4-A44D-711FFF0D53F5}" presName="parentLin" presStyleCnt="0"/>
      <dgm:spPr/>
    </dgm:pt>
    <dgm:pt modelId="{1565FAE4-3BCE-45E3-A6E8-54C94691E2E5}" type="pres">
      <dgm:prSet presAssocID="{BD3B8B9C-AC28-4AD4-A44D-711FFF0D53F5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384BD50D-3BFD-4252-B86A-AF2C391EE82F}" type="pres">
      <dgm:prSet presAssocID="{BD3B8B9C-AC28-4AD4-A44D-711FFF0D53F5}" presName="parentText" presStyleLbl="node1" presStyleIdx="2" presStyleCnt="3" custScaleY="14120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3DCFD9-0B1C-4E26-A573-A555E6697D8D}" type="pres">
      <dgm:prSet presAssocID="{BD3B8B9C-AC28-4AD4-A44D-711FFF0D53F5}" presName="negativeSpace" presStyleCnt="0"/>
      <dgm:spPr/>
    </dgm:pt>
    <dgm:pt modelId="{BE9912A3-2FFC-4C73-AB12-8C854778FCAA}" type="pres">
      <dgm:prSet presAssocID="{BD3B8B9C-AC28-4AD4-A44D-711FFF0D53F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8613228-2805-4B7F-9F9C-065C5072ED01}" type="presOf" srcId="{14F03577-DC43-49F0-833A-D3E81DB51BDF}" destId="{13C29387-BF60-4500-A288-01581563C346}" srcOrd="1" destOrd="0" presId="urn:microsoft.com/office/officeart/2005/8/layout/list1"/>
    <dgm:cxn modelId="{F4CD6FF9-DA1F-4329-8B6A-FC15CD6B9DC1}" type="presOf" srcId="{105D7587-DD9E-4CE3-B4D2-1331287BA716}" destId="{677146B1-EE3B-4858-B2DC-D44826F05125}" srcOrd="0" destOrd="0" presId="urn:microsoft.com/office/officeart/2005/8/layout/list1"/>
    <dgm:cxn modelId="{F99E1216-E171-44B7-A00A-3656FA6F8F70}" type="presOf" srcId="{105D7587-DD9E-4CE3-B4D2-1331287BA716}" destId="{FD4A14D9-6CD2-4DA0-A268-AF7104E97E42}" srcOrd="1" destOrd="0" presId="urn:microsoft.com/office/officeart/2005/8/layout/list1"/>
    <dgm:cxn modelId="{1708A0A4-666F-4EC4-B9DC-704529063372}" srcId="{5BA1AB34-6275-4E69-8520-D01FF1DD92FB}" destId="{105D7587-DD9E-4CE3-B4D2-1331287BA716}" srcOrd="1" destOrd="0" parTransId="{8D608322-E828-4E0A-BB70-A578CFB80F5F}" sibTransId="{DFB4B457-1F00-42E5-B200-63FEED75F98F}"/>
    <dgm:cxn modelId="{F66AD45F-635A-48BD-BCEF-3EFDE39D860D}" srcId="{5BA1AB34-6275-4E69-8520-D01FF1DD92FB}" destId="{BD3B8B9C-AC28-4AD4-A44D-711FFF0D53F5}" srcOrd="2" destOrd="0" parTransId="{247A0C65-4A75-4F6C-922D-0296989D08D0}" sibTransId="{38786D9F-858B-43D2-BBD3-504181B7C5E0}"/>
    <dgm:cxn modelId="{FC617A4F-3950-4B2E-88B9-6C54E798E31E}" type="presOf" srcId="{BD3B8B9C-AC28-4AD4-A44D-711FFF0D53F5}" destId="{1565FAE4-3BCE-45E3-A6E8-54C94691E2E5}" srcOrd="0" destOrd="0" presId="urn:microsoft.com/office/officeart/2005/8/layout/list1"/>
    <dgm:cxn modelId="{7F645306-47E8-4C0B-8F89-5443E78CAB52}" type="presOf" srcId="{14F03577-DC43-49F0-833A-D3E81DB51BDF}" destId="{567BBE6D-7E1E-4C05-979F-7FF41F1A5645}" srcOrd="0" destOrd="0" presId="urn:microsoft.com/office/officeart/2005/8/layout/list1"/>
    <dgm:cxn modelId="{A97087C8-D971-4109-9BD1-4322E3E85B87}" type="presOf" srcId="{BD3B8B9C-AC28-4AD4-A44D-711FFF0D53F5}" destId="{384BD50D-3BFD-4252-B86A-AF2C391EE82F}" srcOrd="1" destOrd="0" presId="urn:microsoft.com/office/officeart/2005/8/layout/list1"/>
    <dgm:cxn modelId="{FD02F3F9-FF37-493D-A819-8D73975B21A6}" type="presOf" srcId="{5BA1AB34-6275-4E69-8520-D01FF1DD92FB}" destId="{4302E43E-2475-4B69-9331-41F0E8139FD8}" srcOrd="0" destOrd="0" presId="urn:microsoft.com/office/officeart/2005/8/layout/list1"/>
    <dgm:cxn modelId="{C3060C88-43B0-4CFD-9E71-924B1642CD2A}" srcId="{5BA1AB34-6275-4E69-8520-D01FF1DD92FB}" destId="{14F03577-DC43-49F0-833A-D3E81DB51BDF}" srcOrd="0" destOrd="0" parTransId="{D6D686D7-324C-4C4B-9CA4-2D7788C0C1F4}" sibTransId="{C1114D49-92D4-43DF-9B65-BC862359FD57}"/>
    <dgm:cxn modelId="{F6437B76-F9EA-4C56-823B-77304DA35568}" type="presParOf" srcId="{4302E43E-2475-4B69-9331-41F0E8139FD8}" destId="{BB09699B-2430-4DE2-B179-A24530B5D9A7}" srcOrd="0" destOrd="0" presId="urn:microsoft.com/office/officeart/2005/8/layout/list1"/>
    <dgm:cxn modelId="{CFE0A358-6C6A-4E7E-96F3-418B24F613BB}" type="presParOf" srcId="{BB09699B-2430-4DE2-B179-A24530B5D9A7}" destId="{567BBE6D-7E1E-4C05-979F-7FF41F1A5645}" srcOrd="0" destOrd="0" presId="urn:microsoft.com/office/officeart/2005/8/layout/list1"/>
    <dgm:cxn modelId="{648C1FD6-ADFF-49E1-9534-8C393598B8B6}" type="presParOf" srcId="{BB09699B-2430-4DE2-B179-A24530B5D9A7}" destId="{13C29387-BF60-4500-A288-01581563C346}" srcOrd="1" destOrd="0" presId="urn:microsoft.com/office/officeart/2005/8/layout/list1"/>
    <dgm:cxn modelId="{8F923A1D-B62F-4C7F-BE19-A263A880F9E2}" type="presParOf" srcId="{4302E43E-2475-4B69-9331-41F0E8139FD8}" destId="{55131BEF-6CB2-4814-AE29-7936B87B5AC4}" srcOrd="1" destOrd="0" presId="urn:microsoft.com/office/officeart/2005/8/layout/list1"/>
    <dgm:cxn modelId="{6E97C744-DBAF-43C0-B956-B9B29E372785}" type="presParOf" srcId="{4302E43E-2475-4B69-9331-41F0E8139FD8}" destId="{A15611C3-33E4-4DB5-ACEC-382F21644DEC}" srcOrd="2" destOrd="0" presId="urn:microsoft.com/office/officeart/2005/8/layout/list1"/>
    <dgm:cxn modelId="{357AAF66-3453-483D-8D30-B498E1712F1E}" type="presParOf" srcId="{4302E43E-2475-4B69-9331-41F0E8139FD8}" destId="{5772429F-8DA6-4A11-BEB4-05B1A42E2595}" srcOrd="3" destOrd="0" presId="urn:microsoft.com/office/officeart/2005/8/layout/list1"/>
    <dgm:cxn modelId="{5449054F-B8FC-4651-BF1D-538FEC23BF00}" type="presParOf" srcId="{4302E43E-2475-4B69-9331-41F0E8139FD8}" destId="{5F32D3CB-17CB-497B-9233-EF38A53AEDE2}" srcOrd="4" destOrd="0" presId="urn:microsoft.com/office/officeart/2005/8/layout/list1"/>
    <dgm:cxn modelId="{696CF71F-97A1-41E8-A190-90E915E8F3F9}" type="presParOf" srcId="{5F32D3CB-17CB-497B-9233-EF38A53AEDE2}" destId="{677146B1-EE3B-4858-B2DC-D44826F05125}" srcOrd="0" destOrd="0" presId="urn:microsoft.com/office/officeart/2005/8/layout/list1"/>
    <dgm:cxn modelId="{DC9170E3-707F-43E8-9F1C-547F472D1C28}" type="presParOf" srcId="{5F32D3CB-17CB-497B-9233-EF38A53AEDE2}" destId="{FD4A14D9-6CD2-4DA0-A268-AF7104E97E42}" srcOrd="1" destOrd="0" presId="urn:microsoft.com/office/officeart/2005/8/layout/list1"/>
    <dgm:cxn modelId="{2C2B5DAC-4610-4118-8961-4472204C4A6F}" type="presParOf" srcId="{4302E43E-2475-4B69-9331-41F0E8139FD8}" destId="{EEBEB2FC-B3C5-46C8-8465-334ABE1CD5E3}" srcOrd="5" destOrd="0" presId="urn:microsoft.com/office/officeart/2005/8/layout/list1"/>
    <dgm:cxn modelId="{2798BBF9-DE04-48BE-B5E4-5586A0B7FF6E}" type="presParOf" srcId="{4302E43E-2475-4B69-9331-41F0E8139FD8}" destId="{97DC854D-0430-4D11-9383-7F31D81D6D6B}" srcOrd="6" destOrd="0" presId="urn:microsoft.com/office/officeart/2005/8/layout/list1"/>
    <dgm:cxn modelId="{27DEF3D7-429E-49A0-812A-9FB928EA2E45}" type="presParOf" srcId="{4302E43E-2475-4B69-9331-41F0E8139FD8}" destId="{5635A402-DCD0-4176-8556-1A6CC261ACDD}" srcOrd="7" destOrd="0" presId="urn:microsoft.com/office/officeart/2005/8/layout/list1"/>
    <dgm:cxn modelId="{CAF1B00A-4A98-4DCB-9D73-9FF421E9E69E}" type="presParOf" srcId="{4302E43E-2475-4B69-9331-41F0E8139FD8}" destId="{97D2442A-9F03-47E9-B1CA-3009108B314E}" srcOrd="8" destOrd="0" presId="urn:microsoft.com/office/officeart/2005/8/layout/list1"/>
    <dgm:cxn modelId="{48AFDBCB-9942-4C9E-8848-F91ED00E0C2C}" type="presParOf" srcId="{97D2442A-9F03-47E9-B1CA-3009108B314E}" destId="{1565FAE4-3BCE-45E3-A6E8-54C94691E2E5}" srcOrd="0" destOrd="0" presId="urn:microsoft.com/office/officeart/2005/8/layout/list1"/>
    <dgm:cxn modelId="{B94EF33F-95B0-426F-9C3D-E02AAA309B96}" type="presParOf" srcId="{97D2442A-9F03-47E9-B1CA-3009108B314E}" destId="{384BD50D-3BFD-4252-B86A-AF2C391EE82F}" srcOrd="1" destOrd="0" presId="urn:microsoft.com/office/officeart/2005/8/layout/list1"/>
    <dgm:cxn modelId="{CF552747-C970-4806-8306-20F01170D966}" type="presParOf" srcId="{4302E43E-2475-4B69-9331-41F0E8139FD8}" destId="{703DCFD9-0B1C-4E26-A573-A555E6697D8D}" srcOrd="9" destOrd="0" presId="urn:microsoft.com/office/officeart/2005/8/layout/list1"/>
    <dgm:cxn modelId="{108C822E-91A9-4B05-9503-D430454513E3}" type="presParOf" srcId="{4302E43E-2475-4B69-9331-41F0E8139FD8}" destId="{BE9912A3-2FFC-4C73-AB12-8C854778FCA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A1E620-3F31-4325-AE5C-BA96797083E6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CD7EFF7-1EDB-4B3C-9C3F-32B4A176A0BB}">
      <dgm:prSet phldrT="[Texto]" custT="1"/>
      <dgm:spPr/>
      <dgm:t>
        <a:bodyPr/>
        <a:lstStyle/>
        <a:p>
          <a:r>
            <a:rPr lang="es-EC" sz="1600" dirty="0" smtClean="0"/>
            <a:t>La </a:t>
          </a:r>
          <a:r>
            <a:rPr lang="es-EC" sz="1600" dirty="0" err="1" smtClean="0"/>
            <a:t>tiazidas</a:t>
          </a:r>
          <a:r>
            <a:rPr lang="es-EC" sz="1600" dirty="0" smtClean="0"/>
            <a:t> la fuga de calcio relacionada con </a:t>
          </a:r>
          <a:r>
            <a:rPr lang="es-EC" sz="1600" dirty="0" err="1" smtClean="0"/>
            <a:t>hipercalcúria</a:t>
          </a:r>
          <a:r>
            <a:rPr lang="es-EC" sz="1600" dirty="0" smtClean="0"/>
            <a:t> renal.</a:t>
          </a:r>
          <a:endParaRPr lang="es-EC" sz="1600" dirty="0"/>
        </a:p>
      </dgm:t>
    </dgm:pt>
    <dgm:pt modelId="{53AEC545-C373-4085-833C-AB342D11E3A8}" type="parTrans" cxnId="{E81E9C2F-DCBF-46CF-9BCC-893D9F25A41F}">
      <dgm:prSet/>
      <dgm:spPr/>
      <dgm:t>
        <a:bodyPr/>
        <a:lstStyle/>
        <a:p>
          <a:endParaRPr lang="es-EC"/>
        </a:p>
      </dgm:t>
    </dgm:pt>
    <dgm:pt modelId="{8C9E8371-D948-42A9-87B7-1B8C479D6ABF}" type="sibTrans" cxnId="{E81E9C2F-DCBF-46CF-9BCC-893D9F25A41F}">
      <dgm:prSet/>
      <dgm:spPr/>
      <dgm:t>
        <a:bodyPr/>
        <a:lstStyle/>
        <a:p>
          <a:endParaRPr lang="es-EC"/>
        </a:p>
      </dgm:t>
    </dgm:pt>
    <dgm:pt modelId="{77B7E23B-3060-4E2B-964C-8952B14F2BA6}">
      <dgm:prSet phldrT="[Texto]" phldr="1"/>
      <dgm:spPr/>
      <dgm:t>
        <a:bodyPr/>
        <a:lstStyle/>
        <a:p>
          <a:endParaRPr lang="es-EC"/>
        </a:p>
      </dgm:t>
    </dgm:pt>
    <dgm:pt modelId="{E01C4F19-795B-422E-8603-232FE5EFBCC5}" type="parTrans" cxnId="{475214A3-7947-42B5-99EF-5ADE63032815}">
      <dgm:prSet/>
      <dgm:spPr/>
      <dgm:t>
        <a:bodyPr/>
        <a:lstStyle/>
        <a:p>
          <a:endParaRPr lang="es-EC"/>
        </a:p>
      </dgm:t>
    </dgm:pt>
    <dgm:pt modelId="{CC562535-C457-4E41-8DFB-24DB07B85ED1}" type="sibTrans" cxnId="{475214A3-7947-42B5-99EF-5ADE63032815}">
      <dgm:prSet/>
      <dgm:spPr/>
      <dgm:t>
        <a:bodyPr/>
        <a:lstStyle/>
        <a:p>
          <a:endParaRPr lang="es-EC"/>
        </a:p>
      </dgm:t>
    </dgm:pt>
    <dgm:pt modelId="{D89851E6-1E04-4D70-92CC-9578E3B0EFC1}">
      <dgm:prSet phldrT="[Texto]" custT="1"/>
      <dgm:spPr/>
      <dgm:t>
        <a:bodyPr/>
        <a:lstStyle/>
        <a:p>
          <a:r>
            <a:rPr lang="es-EC" sz="1600" dirty="0" smtClean="0"/>
            <a:t>Dosis inicial de 25 mg puede adecuarse con base en las concentraciones urinarias de calcio.</a:t>
          </a:r>
          <a:endParaRPr lang="es-EC" sz="1600" dirty="0"/>
        </a:p>
      </dgm:t>
    </dgm:pt>
    <dgm:pt modelId="{A953E88C-74D2-4F42-95C1-60F7E0F782A9}" type="parTrans" cxnId="{927910AE-9124-49FA-BE03-275CD1AA9AB8}">
      <dgm:prSet/>
      <dgm:spPr/>
      <dgm:t>
        <a:bodyPr/>
        <a:lstStyle/>
        <a:p>
          <a:endParaRPr lang="es-EC"/>
        </a:p>
      </dgm:t>
    </dgm:pt>
    <dgm:pt modelId="{6CB38F6B-9B01-462D-B6CB-8DE2E22D11ED}" type="sibTrans" cxnId="{927910AE-9124-49FA-BE03-275CD1AA9AB8}">
      <dgm:prSet/>
      <dgm:spPr/>
      <dgm:t>
        <a:bodyPr/>
        <a:lstStyle/>
        <a:p>
          <a:endParaRPr lang="es-EC"/>
        </a:p>
      </dgm:t>
    </dgm:pt>
    <dgm:pt modelId="{1B7496F1-DA73-40C5-9287-5EC93090064F}">
      <dgm:prSet phldrT="[Texto]" phldr="1"/>
      <dgm:spPr/>
      <dgm:t>
        <a:bodyPr/>
        <a:lstStyle/>
        <a:p>
          <a:endParaRPr lang="es-EC"/>
        </a:p>
      </dgm:t>
    </dgm:pt>
    <dgm:pt modelId="{B058E09C-244D-4224-B441-AAA750CA2CDA}" type="parTrans" cxnId="{8A6246AC-AD30-4E37-AF55-3BAD00F3F114}">
      <dgm:prSet/>
      <dgm:spPr/>
      <dgm:t>
        <a:bodyPr/>
        <a:lstStyle/>
        <a:p>
          <a:endParaRPr lang="es-EC"/>
        </a:p>
      </dgm:t>
    </dgm:pt>
    <dgm:pt modelId="{93852803-F090-4177-8154-FAB6AFFB372E}" type="sibTrans" cxnId="{8A6246AC-AD30-4E37-AF55-3BAD00F3F114}">
      <dgm:prSet/>
      <dgm:spPr/>
      <dgm:t>
        <a:bodyPr/>
        <a:lstStyle/>
        <a:p>
          <a:endParaRPr lang="es-EC"/>
        </a:p>
      </dgm:t>
    </dgm:pt>
    <dgm:pt modelId="{D9DA8BC4-4BAA-47EB-BE92-9E42385688BE}">
      <dgm:prSet phldrT="[Texto]"/>
      <dgm:spPr/>
      <dgm:t>
        <a:bodyPr/>
        <a:lstStyle/>
        <a:p>
          <a:r>
            <a:rPr lang="es-EC" dirty="0" smtClean="0"/>
            <a:t>Deben vigilarse </a:t>
          </a:r>
          <a:r>
            <a:rPr lang="es-EC" dirty="0" err="1" smtClean="0"/>
            <a:t>laS</a:t>
          </a:r>
          <a:r>
            <a:rPr lang="es-EC" dirty="0" smtClean="0"/>
            <a:t> concentraciones de potasio</a:t>
          </a:r>
          <a:endParaRPr lang="es-EC" dirty="0"/>
        </a:p>
      </dgm:t>
    </dgm:pt>
    <dgm:pt modelId="{27EC5D5C-E755-46E1-AFD1-4C540DABF1EE}" type="parTrans" cxnId="{8E12B2E9-8398-43AE-B86E-DF0E33E464F4}">
      <dgm:prSet/>
      <dgm:spPr/>
      <dgm:t>
        <a:bodyPr/>
        <a:lstStyle/>
        <a:p>
          <a:endParaRPr lang="es-EC"/>
        </a:p>
      </dgm:t>
    </dgm:pt>
    <dgm:pt modelId="{E67D07D5-1A39-41C4-A302-5FACE9CEE48F}" type="sibTrans" cxnId="{8E12B2E9-8398-43AE-B86E-DF0E33E464F4}">
      <dgm:prSet/>
      <dgm:spPr/>
      <dgm:t>
        <a:bodyPr/>
        <a:lstStyle/>
        <a:p>
          <a:endParaRPr lang="es-EC"/>
        </a:p>
      </dgm:t>
    </dgm:pt>
    <dgm:pt modelId="{730A094F-A1B0-4D09-B668-255EB427893D}">
      <dgm:prSet phldrT="[Texto]" phldr="1"/>
      <dgm:spPr/>
      <dgm:t>
        <a:bodyPr/>
        <a:lstStyle/>
        <a:p>
          <a:endParaRPr lang="es-EC"/>
        </a:p>
      </dgm:t>
    </dgm:pt>
    <dgm:pt modelId="{97B52018-270D-4584-963A-408FF1ED3F8B}" type="parTrans" cxnId="{E111713E-95F8-4D5E-B25D-5DDEE85CCA6A}">
      <dgm:prSet/>
      <dgm:spPr/>
      <dgm:t>
        <a:bodyPr/>
        <a:lstStyle/>
        <a:p>
          <a:endParaRPr lang="es-EC"/>
        </a:p>
      </dgm:t>
    </dgm:pt>
    <dgm:pt modelId="{32A402D9-14AB-4AE1-9C9D-81CD567594B4}" type="sibTrans" cxnId="{E111713E-95F8-4D5E-B25D-5DDEE85CCA6A}">
      <dgm:prSet/>
      <dgm:spPr/>
      <dgm:t>
        <a:bodyPr/>
        <a:lstStyle/>
        <a:p>
          <a:endParaRPr lang="es-EC"/>
        </a:p>
      </dgm:t>
    </dgm:pt>
    <dgm:pt modelId="{A69449CF-E6F2-4F13-9E23-40CD3C0C0E7F}" type="pres">
      <dgm:prSet presAssocID="{B3A1E620-3F31-4325-AE5C-BA96797083E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AE77AFB-55A2-4AEE-B470-569A1FA1F645}" type="pres">
      <dgm:prSet presAssocID="{ECD7EFF7-1EDB-4B3C-9C3F-32B4A176A0BB}" presName="composite" presStyleCnt="0"/>
      <dgm:spPr/>
    </dgm:pt>
    <dgm:pt modelId="{34786B3C-AC0A-4146-B290-3B96CB9E70B0}" type="pres">
      <dgm:prSet presAssocID="{ECD7EFF7-1EDB-4B3C-9C3F-32B4A176A0BB}" presName="bentUpArrow1" presStyleLbl="alignImgPlace1" presStyleIdx="0" presStyleCnt="2"/>
      <dgm:spPr/>
    </dgm:pt>
    <dgm:pt modelId="{73D05B5B-8193-43F9-9CDA-F8611EF7A78D}" type="pres">
      <dgm:prSet presAssocID="{ECD7EFF7-1EDB-4B3C-9C3F-32B4A176A0BB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CDE6C3-3353-4EF2-87CD-7A99E12CFFB5}" type="pres">
      <dgm:prSet presAssocID="{ECD7EFF7-1EDB-4B3C-9C3F-32B4A176A0BB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F85149-600F-48C7-A082-DAC1D914E122}" type="pres">
      <dgm:prSet presAssocID="{8C9E8371-D948-42A9-87B7-1B8C479D6ABF}" presName="sibTrans" presStyleCnt="0"/>
      <dgm:spPr/>
    </dgm:pt>
    <dgm:pt modelId="{F5F5FB95-0E7E-40EF-96E7-D00132663D72}" type="pres">
      <dgm:prSet presAssocID="{D89851E6-1E04-4D70-92CC-9578E3B0EFC1}" presName="composite" presStyleCnt="0"/>
      <dgm:spPr/>
    </dgm:pt>
    <dgm:pt modelId="{BF19CEB3-077D-468A-9695-499CE7ED0589}" type="pres">
      <dgm:prSet presAssocID="{D89851E6-1E04-4D70-92CC-9578E3B0EFC1}" presName="bentUpArrow1" presStyleLbl="alignImgPlace1" presStyleIdx="1" presStyleCnt="2"/>
      <dgm:spPr/>
    </dgm:pt>
    <dgm:pt modelId="{07E2A317-952F-4F06-A4DB-C680564F15B8}" type="pres">
      <dgm:prSet presAssocID="{D89851E6-1E04-4D70-92CC-9578E3B0EFC1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84FF9E-0836-49BB-BD33-1C85CDFFBBE8}" type="pres">
      <dgm:prSet presAssocID="{D89851E6-1E04-4D70-92CC-9578E3B0EFC1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EA1B94-6027-439D-BA43-3A0DBC61265F}" type="pres">
      <dgm:prSet presAssocID="{6CB38F6B-9B01-462D-B6CB-8DE2E22D11ED}" presName="sibTrans" presStyleCnt="0"/>
      <dgm:spPr/>
    </dgm:pt>
    <dgm:pt modelId="{1CFBFEA3-E226-4D70-A631-AFBC80218746}" type="pres">
      <dgm:prSet presAssocID="{D9DA8BC4-4BAA-47EB-BE92-9E42385688BE}" presName="composite" presStyleCnt="0"/>
      <dgm:spPr/>
    </dgm:pt>
    <dgm:pt modelId="{09CB8094-CFBE-44B9-B52C-98FBCBF68A22}" type="pres">
      <dgm:prSet presAssocID="{D9DA8BC4-4BAA-47EB-BE92-9E42385688BE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BF438D-46E4-43C2-98FF-95168F53CA98}" type="pres">
      <dgm:prSet presAssocID="{D9DA8BC4-4BAA-47EB-BE92-9E42385688BE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2072615-B154-497D-86C5-7E45C8597E49}" type="presOf" srcId="{1B7496F1-DA73-40C5-9287-5EC93090064F}" destId="{1684FF9E-0836-49BB-BD33-1C85CDFFBBE8}" srcOrd="0" destOrd="0" presId="urn:microsoft.com/office/officeart/2005/8/layout/StepDownProcess"/>
    <dgm:cxn modelId="{8A6246AC-AD30-4E37-AF55-3BAD00F3F114}" srcId="{D89851E6-1E04-4D70-92CC-9578E3B0EFC1}" destId="{1B7496F1-DA73-40C5-9287-5EC93090064F}" srcOrd="0" destOrd="0" parTransId="{B058E09C-244D-4224-B441-AAA750CA2CDA}" sibTransId="{93852803-F090-4177-8154-FAB6AFFB372E}"/>
    <dgm:cxn modelId="{1DEBBA8B-A437-4D71-9259-5E5542579931}" type="presOf" srcId="{ECD7EFF7-1EDB-4B3C-9C3F-32B4A176A0BB}" destId="{73D05B5B-8193-43F9-9CDA-F8611EF7A78D}" srcOrd="0" destOrd="0" presId="urn:microsoft.com/office/officeart/2005/8/layout/StepDownProcess"/>
    <dgm:cxn modelId="{927910AE-9124-49FA-BE03-275CD1AA9AB8}" srcId="{B3A1E620-3F31-4325-AE5C-BA96797083E6}" destId="{D89851E6-1E04-4D70-92CC-9578E3B0EFC1}" srcOrd="1" destOrd="0" parTransId="{A953E88C-74D2-4F42-95C1-60F7E0F782A9}" sibTransId="{6CB38F6B-9B01-462D-B6CB-8DE2E22D11ED}"/>
    <dgm:cxn modelId="{E111713E-95F8-4D5E-B25D-5DDEE85CCA6A}" srcId="{D9DA8BC4-4BAA-47EB-BE92-9E42385688BE}" destId="{730A094F-A1B0-4D09-B668-255EB427893D}" srcOrd="0" destOrd="0" parTransId="{97B52018-270D-4584-963A-408FF1ED3F8B}" sibTransId="{32A402D9-14AB-4AE1-9C9D-81CD567594B4}"/>
    <dgm:cxn modelId="{8E12B2E9-8398-43AE-B86E-DF0E33E464F4}" srcId="{B3A1E620-3F31-4325-AE5C-BA96797083E6}" destId="{D9DA8BC4-4BAA-47EB-BE92-9E42385688BE}" srcOrd="2" destOrd="0" parTransId="{27EC5D5C-E755-46E1-AFD1-4C540DABF1EE}" sibTransId="{E67D07D5-1A39-41C4-A302-5FACE9CEE48F}"/>
    <dgm:cxn modelId="{475214A3-7947-42B5-99EF-5ADE63032815}" srcId="{ECD7EFF7-1EDB-4B3C-9C3F-32B4A176A0BB}" destId="{77B7E23B-3060-4E2B-964C-8952B14F2BA6}" srcOrd="0" destOrd="0" parTransId="{E01C4F19-795B-422E-8603-232FE5EFBCC5}" sibTransId="{CC562535-C457-4E41-8DFB-24DB07B85ED1}"/>
    <dgm:cxn modelId="{BE8A314E-CE20-481F-940D-9D34209645C1}" type="presOf" srcId="{D89851E6-1E04-4D70-92CC-9578E3B0EFC1}" destId="{07E2A317-952F-4F06-A4DB-C680564F15B8}" srcOrd="0" destOrd="0" presId="urn:microsoft.com/office/officeart/2005/8/layout/StepDownProcess"/>
    <dgm:cxn modelId="{296C21AE-8DD0-4DE9-850F-9951370C8FF4}" type="presOf" srcId="{D9DA8BC4-4BAA-47EB-BE92-9E42385688BE}" destId="{09CB8094-CFBE-44B9-B52C-98FBCBF68A22}" srcOrd="0" destOrd="0" presId="urn:microsoft.com/office/officeart/2005/8/layout/StepDownProcess"/>
    <dgm:cxn modelId="{E3339A5A-658C-4DDB-8323-0FE4A4885A3B}" type="presOf" srcId="{77B7E23B-3060-4E2B-964C-8952B14F2BA6}" destId="{79CDE6C3-3353-4EF2-87CD-7A99E12CFFB5}" srcOrd="0" destOrd="0" presId="urn:microsoft.com/office/officeart/2005/8/layout/StepDownProcess"/>
    <dgm:cxn modelId="{DFA9792E-C1D9-4493-8E85-B8936E3F218F}" type="presOf" srcId="{B3A1E620-3F31-4325-AE5C-BA96797083E6}" destId="{A69449CF-E6F2-4F13-9E23-40CD3C0C0E7F}" srcOrd="0" destOrd="0" presId="urn:microsoft.com/office/officeart/2005/8/layout/StepDownProcess"/>
    <dgm:cxn modelId="{EE0CF57A-BB17-404A-8DE3-B5120A529F2B}" type="presOf" srcId="{730A094F-A1B0-4D09-B668-255EB427893D}" destId="{D6BF438D-46E4-43C2-98FF-95168F53CA98}" srcOrd="0" destOrd="0" presId="urn:microsoft.com/office/officeart/2005/8/layout/StepDownProcess"/>
    <dgm:cxn modelId="{E81E9C2F-DCBF-46CF-9BCC-893D9F25A41F}" srcId="{B3A1E620-3F31-4325-AE5C-BA96797083E6}" destId="{ECD7EFF7-1EDB-4B3C-9C3F-32B4A176A0BB}" srcOrd="0" destOrd="0" parTransId="{53AEC545-C373-4085-833C-AB342D11E3A8}" sibTransId="{8C9E8371-D948-42A9-87B7-1B8C479D6ABF}"/>
    <dgm:cxn modelId="{8DE6D27A-9724-402E-97C5-8745CBE9F531}" type="presParOf" srcId="{A69449CF-E6F2-4F13-9E23-40CD3C0C0E7F}" destId="{6AE77AFB-55A2-4AEE-B470-569A1FA1F645}" srcOrd="0" destOrd="0" presId="urn:microsoft.com/office/officeart/2005/8/layout/StepDownProcess"/>
    <dgm:cxn modelId="{1D078256-441A-4478-AF08-D6C938146D1F}" type="presParOf" srcId="{6AE77AFB-55A2-4AEE-B470-569A1FA1F645}" destId="{34786B3C-AC0A-4146-B290-3B96CB9E70B0}" srcOrd="0" destOrd="0" presId="urn:microsoft.com/office/officeart/2005/8/layout/StepDownProcess"/>
    <dgm:cxn modelId="{ED271E70-FE15-4A65-B990-112247890CE4}" type="presParOf" srcId="{6AE77AFB-55A2-4AEE-B470-569A1FA1F645}" destId="{73D05B5B-8193-43F9-9CDA-F8611EF7A78D}" srcOrd="1" destOrd="0" presId="urn:microsoft.com/office/officeart/2005/8/layout/StepDownProcess"/>
    <dgm:cxn modelId="{209C5EF3-6630-4679-B7D8-6D229D80933A}" type="presParOf" srcId="{6AE77AFB-55A2-4AEE-B470-569A1FA1F645}" destId="{79CDE6C3-3353-4EF2-87CD-7A99E12CFFB5}" srcOrd="2" destOrd="0" presId="urn:microsoft.com/office/officeart/2005/8/layout/StepDownProcess"/>
    <dgm:cxn modelId="{C867C82B-5913-4527-BDE4-7E34C6837E56}" type="presParOf" srcId="{A69449CF-E6F2-4F13-9E23-40CD3C0C0E7F}" destId="{5DF85149-600F-48C7-A082-DAC1D914E122}" srcOrd="1" destOrd="0" presId="urn:microsoft.com/office/officeart/2005/8/layout/StepDownProcess"/>
    <dgm:cxn modelId="{DBB2103A-EF7C-4EF1-B14A-1BBF13F23033}" type="presParOf" srcId="{A69449CF-E6F2-4F13-9E23-40CD3C0C0E7F}" destId="{F5F5FB95-0E7E-40EF-96E7-D00132663D72}" srcOrd="2" destOrd="0" presId="urn:microsoft.com/office/officeart/2005/8/layout/StepDownProcess"/>
    <dgm:cxn modelId="{4FA64749-FCDB-4000-AE87-CA1405C11918}" type="presParOf" srcId="{F5F5FB95-0E7E-40EF-96E7-D00132663D72}" destId="{BF19CEB3-077D-468A-9695-499CE7ED0589}" srcOrd="0" destOrd="0" presId="urn:microsoft.com/office/officeart/2005/8/layout/StepDownProcess"/>
    <dgm:cxn modelId="{60360691-0722-4070-8872-4F0FF0C9CBCB}" type="presParOf" srcId="{F5F5FB95-0E7E-40EF-96E7-D00132663D72}" destId="{07E2A317-952F-4F06-A4DB-C680564F15B8}" srcOrd="1" destOrd="0" presId="urn:microsoft.com/office/officeart/2005/8/layout/StepDownProcess"/>
    <dgm:cxn modelId="{07665610-75B6-4484-B210-7694B851831D}" type="presParOf" srcId="{F5F5FB95-0E7E-40EF-96E7-D00132663D72}" destId="{1684FF9E-0836-49BB-BD33-1C85CDFFBBE8}" srcOrd="2" destOrd="0" presId="urn:microsoft.com/office/officeart/2005/8/layout/StepDownProcess"/>
    <dgm:cxn modelId="{E3DB7D82-85FB-4997-8CEE-776E0B4E06B7}" type="presParOf" srcId="{A69449CF-E6F2-4F13-9E23-40CD3C0C0E7F}" destId="{C5EA1B94-6027-439D-BA43-3A0DBC61265F}" srcOrd="3" destOrd="0" presId="urn:microsoft.com/office/officeart/2005/8/layout/StepDownProcess"/>
    <dgm:cxn modelId="{B0870700-FAD0-48BF-86EA-D90BCFD4A303}" type="presParOf" srcId="{A69449CF-E6F2-4F13-9E23-40CD3C0C0E7F}" destId="{1CFBFEA3-E226-4D70-A631-AFBC80218746}" srcOrd="4" destOrd="0" presId="urn:microsoft.com/office/officeart/2005/8/layout/StepDownProcess"/>
    <dgm:cxn modelId="{AD279923-5DAE-4846-8F2C-D10E02F03A93}" type="presParOf" srcId="{1CFBFEA3-E226-4D70-A631-AFBC80218746}" destId="{09CB8094-CFBE-44B9-B52C-98FBCBF68A22}" srcOrd="0" destOrd="0" presId="urn:microsoft.com/office/officeart/2005/8/layout/StepDownProcess"/>
    <dgm:cxn modelId="{5F47FA46-575D-4387-8ACA-C732EA9015E4}" type="presParOf" srcId="{1CFBFEA3-E226-4D70-A631-AFBC80218746}" destId="{D6BF438D-46E4-43C2-98FF-95168F53CA9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147D08-9FE1-4542-80BA-C92BC25CC605}" type="doc">
      <dgm:prSet loTypeId="urn:microsoft.com/office/officeart/2005/8/layout/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7A5C3F01-21C8-46FD-B9A2-D6B6235F3AB7}">
      <dgm:prSet phldrT="[Texto]" custT="1"/>
      <dgm:spPr/>
      <dgm:t>
        <a:bodyPr/>
        <a:lstStyle/>
        <a:p>
          <a:r>
            <a:rPr lang="es-EC" sz="1400" dirty="0" smtClean="0"/>
            <a:t>Acido </a:t>
          </a:r>
          <a:r>
            <a:rPr lang="es-EC" sz="1400" dirty="0" err="1" smtClean="0"/>
            <a:t>acetohidroxámico</a:t>
          </a:r>
          <a:r>
            <a:rPr lang="es-EC" sz="1400" dirty="0" smtClean="0"/>
            <a:t> es un </a:t>
          </a:r>
          <a:r>
            <a:rPr lang="es-EC" sz="1400" dirty="0" err="1" smtClean="0"/>
            <a:t>tto</a:t>
          </a:r>
          <a:r>
            <a:rPr lang="es-EC" sz="1400" dirty="0" smtClean="0"/>
            <a:t> coadyuvante efectivo  en infecciones de las vías </a:t>
          </a:r>
          <a:r>
            <a:rPr lang="es-EC" sz="1400" dirty="0" err="1" smtClean="0"/>
            <a:t>urianarias</a:t>
          </a:r>
          <a:r>
            <a:rPr lang="es-EC" sz="1400" dirty="0" smtClean="0"/>
            <a:t> </a:t>
          </a:r>
          <a:endParaRPr lang="es-EC" sz="1400" dirty="0"/>
        </a:p>
      </dgm:t>
    </dgm:pt>
    <dgm:pt modelId="{49B5C609-6C67-4036-9A3C-240439E830F2}" type="parTrans" cxnId="{ADF5E403-8B1D-4990-A227-00EBD9B4A80E}">
      <dgm:prSet/>
      <dgm:spPr/>
      <dgm:t>
        <a:bodyPr/>
        <a:lstStyle/>
        <a:p>
          <a:endParaRPr lang="es-EC"/>
        </a:p>
      </dgm:t>
    </dgm:pt>
    <dgm:pt modelId="{BD76197E-F866-4D15-B144-AFE4EB7975D5}" type="sibTrans" cxnId="{ADF5E403-8B1D-4990-A227-00EBD9B4A80E}">
      <dgm:prSet/>
      <dgm:spPr/>
      <dgm:t>
        <a:bodyPr/>
        <a:lstStyle/>
        <a:p>
          <a:endParaRPr lang="es-EC"/>
        </a:p>
      </dgm:t>
    </dgm:pt>
    <dgm:pt modelId="{61451808-9479-4897-A945-A321E07D5A49}">
      <dgm:prSet phldrT="[Texto]"/>
      <dgm:spPr/>
      <dgm:t>
        <a:bodyPr/>
        <a:lstStyle/>
        <a:p>
          <a:r>
            <a:rPr lang="es-EC" dirty="0" smtClean="0"/>
            <a:t>Inhibe la ureasa bacteriana reduciendo las concentraciones de amoniaco urinario</a:t>
          </a:r>
          <a:endParaRPr lang="es-EC" dirty="0"/>
        </a:p>
      </dgm:t>
    </dgm:pt>
    <dgm:pt modelId="{14AAFBA0-3E57-4809-B242-E6D91E7F8583}" type="parTrans" cxnId="{141B715E-39B4-43AC-9B23-D61F72F82EB2}">
      <dgm:prSet/>
      <dgm:spPr/>
      <dgm:t>
        <a:bodyPr/>
        <a:lstStyle/>
        <a:p>
          <a:endParaRPr lang="es-EC"/>
        </a:p>
      </dgm:t>
    </dgm:pt>
    <dgm:pt modelId="{4C317FC5-51C8-4A97-B21F-359A34F1A396}" type="sibTrans" cxnId="{141B715E-39B4-43AC-9B23-D61F72F82EB2}">
      <dgm:prSet/>
      <dgm:spPr/>
      <dgm:t>
        <a:bodyPr/>
        <a:lstStyle/>
        <a:p>
          <a:endParaRPr lang="es-EC"/>
        </a:p>
      </dgm:t>
    </dgm:pt>
    <dgm:pt modelId="{0B20EF7B-5890-41BA-9E5C-707FE1A6824F}">
      <dgm:prSet phldrT="[Texto]"/>
      <dgm:spPr/>
      <dgm:t>
        <a:bodyPr/>
        <a:lstStyle/>
        <a:p>
          <a:r>
            <a:rPr lang="es-EC" dirty="0" smtClean="0"/>
            <a:t>Se usa mejor como profilaxis después de la eliminación de los cálculos de </a:t>
          </a:r>
          <a:r>
            <a:rPr lang="es-EC" dirty="0" err="1" smtClean="0"/>
            <a:t>estruvita</a:t>
          </a:r>
          <a:endParaRPr lang="es-EC" dirty="0"/>
        </a:p>
      </dgm:t>
    </dgm:pt>
    <dgm:pt modelId="{CC12DF92-9921-42FF-8994-9DDE71092D02}" type="parTrans" cxnId="{557E07DB-97AC-401C-BA5F-FBC4DE4BF82C}">
      <dgm:prSet/>
      <dgm:spPr/>
      <dgm:t>
        <a:bodyPr/>
        <a:lstStyle/>
        <a:p>
          <a:endParaRPr lang="es-EC"/>
        </a:p>
      </dgm:t>
    </dgm:pt>
    <dgm:pt modelId="{CD8FDD12-1B9F-46B0-8125-282FC5DDD404}" type="sibTrans" cxnId="{557E07DB-97AC-401C-BA5F-FBC4DE4BF82C}">
      <dgm:prSet/>
      <dgm:spPr/>
      <dgm:t>
        <a:bodyPr/>
        <a:lstStyle/>
        <a:p>
          <a:endParaRPr lang="es-EC"/>
        </a:p>
      </dgm:t>
    </dgm:pt>
    <dgm:pt modelId="{4870602A-1615-458F-8355-27E01E9053EF}">
      <dgm:prSet phldrT="[Texto]"/>
      <dgm:spPr/>
      <dgm:t>
        <a:bodyPr/>
        <a:lstStyle/>
        <a:p>
          <a:r>
            <a:rPr lang="es-EC" dirty="0" smtClean="0"/>
            <a:t>Da frecuentemente efectos secundarios como: cefalea, nauseas, vómitos anorexia y depresión</a:t>
          </a:r>
          <a:endParaRPr lang="es-EC" dirty="0"/>
        </a:p>
      </dgm:t>
    </dgm:pt>
    <dgm:pt modelId="{D1B04EE1-7736-4E58-A662-B22FE12E366D}" type="parTrans" cxnId="{CA084E05-AB98-4A6E-BC68-EEEF84FEEC7D}">
      <dgm:prSet/>
      <dgm:spPr/>
      <dgm:t>
        <a:bodyPr/>
        <a:lstStyle/>
        <a:p>
          <a:endParaRPr lang="es-EC"/>
        </a:p>
      </dgm:t>
    </dgm:pt>
    <dgm:pt modelId="{E35DF30F-DB78-4BB7-AA90-EA9F87550C05}" type="sibTrans" cxnId="{CA084E05-AB98-4A6E-BC68-EEEF84FEEC7D}">
      <dgm:prSet/>
      <dgm:spPr/>
      <dgm:t>
        <a:bodyPr/>
        <a:lstStyle/>
        <a:p>
          <a:endParaRPr lang="es-EC"/>
        </a:p>
      </dgm:t>
    </dgm:pt>
    <dgm:pt modelId="{4FDE85F0-4CD8-4D1E-A8D5-C08DE421B881}">
      <dgm:prSet phldrT="[Texto]"/>
      <dgm:spPr/>
      <dgm:t>
        <a:bodyPr/>
        <a:lstStyle/>
        <a:p>
          <a:r>
            <a:rPr lang="es-EC" dirty="0" smtClean="0"/>
            <a:t>El régimen de dosis típico es una tableta de 250mg, 3 a 4 veces al día </a:t>
          </a:r>
          <a:endParaRPr lang="es-EC" dirty="0"/>
        </a:p>
      </dgm:t>
    </dgm:pt>
    <dgm:pt modelId="{57226189-8B74-424D-B605-3F58BD5F15CC}" type="parTrans" cxnId="{45D17362-D97B-402E-AC9C-78053697799C}">
      <dgm:prSet/>
      <dgm:spPr/>
      <dgm:t>
        <a:bodyPr/>
        <a:lstStyle/>
        <a:p>
          <a:endParaRPr lang="es-EC"/>
        </a:p>
      </dgm:t>
    </dgm:pt>
    <dgm:pt modelId="{DDBE99B1-8EF4-4DA3-8F69-97B0C4B4DB8A}" type="sibTrans" cxnId="{45D17362-D97B-402E-AC9C-78053697799C}">
      <dgm:prSet/>
      <dgm:spPr/>
      <dgm:t>
        <a:bodyPr/>
        <a:lstStyle/>
        <a:p>
          <a:endParaRPr lang="es-EC"/>
        </a:p>
      </dgm:t>
    </dgm:pt>
    <dgm:pt modelId="{4159BDA5-ADC1-4F7C-B9D2-4EC503B6A627}" type="pres">
      <dgm:prSet presAssocID="{0A147D08-9FE1-4542-80BA-C92BC25CC60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79EE435-56AE-4240-AFDA-E5CA3354D95C}" type="pres">
      <dgm:prSet presAssocID="{7A5C3F01-21C8-46FD-B9A2-D6B6235F3AB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262B35-7D9D-4364-8591-DCADCA2C594B}" type="pres">
      <dgm:prSet presAssocID="{BD76197E-F866-4D15-B144-AFE4EB7975D5}" presName="sibTrans" presStyleLbl="sibTrans2D1" presStyleIdx="0" presStyleCnt="4"/>
      <dgm:spPr/>
      <dgm:t>
        <a:bodyPr/>
        <a:lstStyle/>
        <a:p>
          <a:endParaRPr lang="es-EC"/>
        </a:p>
      </dgm:t>
    </dgm:pt>
    <dgm:pt modelId="{C68FB8A0-DD5C-4BBD-BF1F-54C5955ADF4C}" type="pres">
      <dgm:prSet presAssocID="{BD76197E-F866-4D15-B144-AFE4EB7975D5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128B9071-7F8A-4B0C-B2DE-B213C3AD2BB3}" type="pres">
      <dgm:prSet presAssocID="{61451808-9479-4897-A945-A321E07D5A4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7F0740-A181-4FDC-9B8D-24AB1DA8D731}" type="pres">
      <dgm:prSet presAssocID="{4C317FC5-51C8-4A97-B21F-359A34F1A396}" presName="sibTrans" presStyleLbl="sibTrans2D1" presStyleIdx="1" presStyleCnt="4"/>
      <dgm:spPr/>
      <dgm:t>
        <a:bodyPr/>
        <a:lstStyle/>
        <a:p>
          <a:endParaRPr lang="es-EC"/>
        </a:p>
      </dgm:t>
    </dgm:pt>
    <dgm:pt modelId="{3FDF5609-A8C4-496C-A59D-623D49B39F62}" type="pres">
      <dgm:prSet presAssocID="{4C317FC5-51C8-4A97-B21F-359A34F1A396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0B7FD70A-AE46-4F6A-8C24-337E23820CE3}" type="pres">
      <dgm:prSet presAssocID="{0B20EF7B-5890-41BA-9E5C-707FE1A6824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4C42BF-2776-42A2-A206-384A0A04E3CF}" type="pres">
      <dgm:prSet presAssocID="{CD8FDD12-1B9F-46B0-8125-282FC5DDD404}" presName="sibTrans" presStyleLbl="sibTrans2D1" presStyleIdx="2" presStyleCnt="4"/>
      <dgm:spPr/>
      <dgm:t>
        <a:bodyPr/>
        <a:lstStyle/>
        <a:p>
          <a:endParaRPr lang="es-EC"/>
        </a:p>
      </dgm:t>
    </dgm:pt>
    <dgm:pt modelId="{8079938A-24A2-42BA-92B7-736CA0EC47F0}" type="pres">
      <dgm:prSet presAssocID="{CD8FDD12-1B9F-46B0-8125-282FC5DDD404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25BCD18D-9616-4DE0-8F5B-6007441207F4}" type="pres">
      <dgm:prSet presAssocID="{4870602A-1615-458F-8355-27E01E9053E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4367A5-618F-4E28-9B8B-ED78B7F0E707}" type="pres">
      <dgm:prSet presAssocID="{E35DF30F-DB78-4BB7-AA90-EA9F87550C05}" presName="sibTrans" presStyleLbl="sibTrans2D1" presStyleIdx="3" presStyleCnt="4"/>
      <dgm:spPr/>
      <dgm:t>
        <a:bodyPr/>
        <a:lstStyle/>
        <a:p>
          <a:endParaRPr lang="es-EC"/>
        </a:p>
      </dgm:t>
    </dgm:pt>
    <dgm:pt modelId="{C8EAEBB6-ACA1-4B1B-BFA2-6F518CE9AB6C}" type="pres">
      <dgm:prSet presAssocID="{E35DF30F-DB78-4BB7-AA90-EA9F87550C05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4C24612C-EB1B-4464-B6BD-F334A807B5C4}" type="pres">
      <dgm:prSet presAssocID="{4FDE85F0-4CD8-4D1E-A8D5-C08DE421B88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3A809D6-0864-4ACD-B845-B51F6C98597A}" type="presOf" srcId="{7A5C3F01-21C8-46FD-B9A2-D6B6235F3AB7}" destId="{479EE435-56AE-4240-AFDA-E5CA3354D95C}" srcOrd="0" destOrd="0" presId="urn:microsoft.com/office/officeart/2005/8/layout/process5"/>
    <dgm:cxn modelId="{57E92403-5F9D-4A34-B918-65E03740B590}" type="presOf" srcId="{BD76197E-F866-4D15-B144-AFE4EB7975D5}" destId="{B2262B35-7D9D-4364-8591-DCADCA2C594B}" srcOrd="0" destOrd="0" presId="urn:microsoft.com/office/officeart/2005/8/layout/process5"/>
    <dgm:cxn modelId="{B23BFD2A-0D87-4113-9E9A-669F05E6C6A4}" type="presOf" srcId="{E35DF30F-DB78-4BB7-AA90-EA9F87550C05}" destId="{C8EAEBB6-ACA1-4B1B-BFA2-6F518CE9AB6C}" srcOrd="1" destOrd="0" presId="urn:microsoft.com/office/officeart/2005/8/layout/process5"/>
    <dgm:cxn modelId="{45D17362-D97B-402E-AC9C-78053697799C}" srcId="{0A147D08-9FE1-4542-80BA-C92BC25CC605}" destId="{4FDE85F0-4CD8-4D1E-A8D5-C08DE421B881}" srcOrd="4" destOrd="0" parTransId="{57226189-8B74-424D-B605-3F58BD5F15CC}" sibTransId="{DDBE99B1-8EF4-4DA3-8F69-97B0C4B4DB8A}"/>
    <dgm:cxn modelId="{8AA3B04E-4535-480E-8E07-81AF443A536C}" type="presOf" srcId="{CD8FDD12-1B9F-46B0-8125-282FC5DDD404}" destId="{8079938A-24A2-42BA-92B7-736CA0EC47F0}" srcOrd="1" destOrd="0" presId="urn:microsoft.com/office/officeart/2005/8/layout/process5"/>
    <dgm:cxn modelId="{05E9D341-7E2C-425D-B971-C85985584C36}" type="presOf" srcId="{4870602A-1615-458F-8355-27E01E9053EF}" destId="{25BCD18D-9616-4DE0-8F5B-6007441207F4}" srcOrd="0" destOrd="0" presId="urn:microsoft.com/office/officeart/2005/8/layout/process5"/>
    <dgm:cxn modelId="{EBBB2353-0EDF-4B9D-8F57-C5482425D178}" type="presOf" srcId="{4C317FC5-51C8-4A97-B21F-359A34F1A396}" destId="{3FDF5609-A8C4-496C-A59D-623D49B39F62}" srcOrd="1" destOrd="0" presId="urn:microsoft.com/office/officeart/2005/8/layout/process5"/>
    <dgm:cxn modelId="{E082B7AE-AAB6-4ACE-9328-C892C92FB976}" type="presOf" srcId="{BD76197E-F866-4D15-B144-AFE4EB7975D5}" destId="{C68FB8A0-DD5C-4BBD-BF1F-54C5955ADF4C}" srcOrd="1" destOrd="0" presId="urn:microsoft.com/office/officeart/2005/8/layout/process5"/>
    <dgm:cxn modelId="{67985E19-52A7-4314-AF9C-52B2C5DCDDBF}" type="presOf" srcId="{4FDE85F0-4CD8-4D1E-A8D5-C08DE421B881}" destId="{4C24612C-EB1B-4464-B6BD-F334A807B5C4}" srcOrd="0" destOrd="0" presId="urn:microsoft.com/office/officeart/2005/8/layout/process5"/>
    <dgm:cxn modelId="{CA084E05-AB98-4A6E-BC68-EEEF84FEEC7D}" srcId="{0A147D08-9FE1-4542-80BA-C92BC25CC605}" destId="{4870602A-1615-458F-8355-27E01E9053EF}" srcOrd="3" destOrd="0" parTransId="{D1B04EE1-7736-4E58-A662-B22FE12E366D}" sibTransId="{E35DF30F-DB78-4BB7-AA90-EA9F87550C05}"/>
    <dgm:cxn modelId="{141B715E-39B4-43AC-9B23-D61F72F82EB2}" srcId="{0A147D08-9FE1-4542-80BA-C92BC25CC605}" destId="{61451808-9479-4897-A945-A321E07D5A49}" srcOrd="1" destOrd="0" parTransId="{14AAFBA0-3E57-4809-B242-E6D91E7F8583}" sibTransId="{4C317FC5-51C8-4A97-B21F-359A34F1A396}"/>
    <dgm:cxn modelId="{94074A44-5E40-48BD-9F4F-75FDD3B00166}" type="presOf" srcId="{4C317FC5-51C8-4A97-B21F-359A34F1A396}" destId="{F77F0740-A181-4FDC-9B8D-24AB1DA8D731}" srcOrd="0" destOrd="0" presId="urn:microsoft.com/office/officeart/2005/8/layout/process5"/>
    <dgm:cxn modelId="{557E07DB-97AC-401C-BA5F-FBC4DE4BF82C}" srcId="{0A147D08-9FE1-4542-80BA-C92BC25CC605}" destId="{0B20EF7B-5890-41BA-9E5C-707FE1A6824F}" srcOrd="2" destOrd="0" parTransId="{CC12DF92-9921-42FF-8994-9DDE71092D02}" sibTransId="{CD8FDD12-1B9F-46B0-8125-282FC5DDD404}"/>
    <dgm:cxn modelId="{A69E8FE2-C128-4F54-A82A-01505BB3F830}" type="presOf" srcId="{0A147D08-9FE1-4542-80BA-C92BC25CC605}" destId="{4159BDA5-ADC1-4F7C-B9D2-4EC503B6A627}" srcOrd="0" destOrd="0" presId="urn:microsoft.com/office/officeart/2005/8/layout/process5"/>
    <dgm:cxn modelId="{ADF5E403-8B1D-4990-A227-00EBD9B4A80E}" srcId="{0A147D08-9FE1-4542-80BA-C92BC25CC605}" destId="{7A5C3F01-21C8-46FD-B9A2-D6B6235F3AB7}" srcOrd="0" destOrd="0" parTransId="{49B5C609-6C67-4036-9A3C-240439E830F2}" sibTransId="{BD76197E-F866-4D15-B144-AFE4EB7975D5}"/>
    <dgm:cxn modelId="{CA894273-663D-42F7-8AD1-ED9E023D09F7}" type="presOf" srcId="{61451808-9479-4897-A945-A321E07D5A49}" destId="{128B9071-7F8A-4B0C-B2DE-B213C3AD2BB3}" srcOrd="0" destOrd="0" presId="urn:microsoft.com/office/officeart/2005/8/layout/process5"/>
    <dgm:cxn modelId="{41E96023-B555-458A-8850-D80BB211F86B}" type="presOf" srcId="{0B20EF7B-5890-41BA-9E5C-707FE1A6824F}" destId="{0B7FD70A-AE46-4F6A-8C24-337E23820CE3}" srcOrd="0" destOrd="0" presId="urn:microsoft.com/office/officeart/2005/8/layout/process5"/>
    <dgm:cxn modelId="{02458CC2-D70D-4BB2-A7E7-151754E561D4}" type="presOf" srcId="{CD8FDD12-1B9F-46B0-8125-282FC5DDD404}" destId="{FC4C42BF-2776-42A2-A206-384A0A04E3CF}" srcOrd="0" destOrd="0" presId="urn:microsoft.com/office/officeart/2005/8/layout/process5"/>
    <dgm:cxn modelId="{D5BCCFEE-EAFD-4037-A464-983A71FA266E}" type="presOf" srcId="{E35DF30F-DB78-4BB7-AA90-EA9F87550C05}" destId="{654367A5-618F-4E28-9B8B-ED78B7F0E707}" srcOrd="0" destOrd="0" presId="urn:microsoft.com/office/officeart/2005/8/layout/process5"/>
    <dgm:cxn modelId="{CA7F6C31-8879-4F63-B64E-F4D98CAFD063}" type="presParOf" srcId="{4159BDA5-ADC1-4F7C-B9D2-4EC503B6A627}" destId="{479EE435-56AE-4240-AFDA-E5CA3354D95C}" srcOrd="0" destOrd="0" presId="urn:microsoft.com/office/officeart/2005/8/layout/process5"/>
    <dgm:cxn modelId="{DF574403-6803-419C-9D6A-ADE26EDB9E67}" type="presParOf" srcId="{4159BDA5-ADC1-4F7C-B9D2-4EC503B6A627}" destId="{B2262B35-7D9D-4364-8591-DCADCA2C594B}" srcOrd="1" destOrd="0" presId="urn:microsoft.com/office/officeart/2005/8/layout/process5"/>
    <dgm:cxn modelId="{AB86F278-BD88-484D-9294-209FE4E08023}" type="presParOf" srcId="{B2262B35-7D9D-4364-8591-DCADCA2C594B}" destId="{C68FB8A0-DD5C-4BBD-BF1F-54C5955ADF4C}" srcOrd="0" destOrd="0" presId="urn:microsoft.com/office/officeart/2005/8/layout/process5"/>
    <dgm:cxn modelId="{8B75634E-AC72-4573-8D90-3A1A509E4788}" type="presParOf" srcId="{4159BDA5-ADC1-4F7C-B9D2-4EC503B6A627}" destId="{128B9071-7F8A-4B0C-B2DE-B213C3AD2BB3}" srcOrd="2" destOrd="0" presId="urn:microsoft.com/office/officeart/2005/8/layout/process5"/>
    <dgm:cxn modelId="{95CC0ADC-AA48-4ED8-B356-B68786DED155}" type="presParOf" srcId="{4159BDA5-ADC1-4F7C-B9D2-4EC503B6A627}" destId="{F77F0740-A181-4FDC-9B8D-24AB1DA8D731}" srcOrd="3" destOrd="0" presId="urn:microsoft.com/office/officeart/2005/8/layout/process5"/>
    <dgm:cxn modelId="{82DBD29C-FF31-4E41-8DE9-5B3A19F99B5D}" type="presParOf" srcId="{F77F0740-A181-4FDC-9B8D-24AB1DA8D731}" destId="{3FDF5609-A8C4-496C-A59D-623D49B39F62}" srcOrd="0" destOrd="0" presId="urn:microsoft.com/office/officeart/2005/8/layout/process5"/>
    <dgm:cxn modelId="{6D88D7CC-0E96-469F-8072-97C15BD56054}" type="presParOf" srcId="{4159BDA5-ADC1-4F7C-B9D2-4EC503B6A627}" destId="{0B7FD70A-AE46-4F6A-8C24-337E23820CE3}" srcOrd="4" destOrd="0" presId="urn:microsoft.com/office/officeart/2005/8/layout/process5"/>
    <dgm:cxn modelId="{687310C5-F77B-4880-9C14-FDC386F90828}" type="presParOf" srcId="{4159BDA5-ADC1-4F7C-B9D2-4EC503B6A627}" destId="{FC4C42BF-2776-42A2-A206-384A0A04E3CF}" srcOrd="5" destOrd="0" presId="urn:microsoft.com/office/officeart/2005/8/layout/process5"/>
    <dgm:cxn modelId="{EE8114D6-6464-4961-BFEA-86D40B9F8729}" type="presParOf" srcId="{FC4C42BF-2776-42A2-A206-384A0A04E3CF}" destId="{8079938A-24A2-42BA-92B7-736CA0EC47F0}" srcOrd="0" destOrd="0" presId="urn:microsoft.com/office/officeart/2005/8/layout/process5"/>
    <dgm:cxn modelId="{4D5C415A-0CE9-4DE0-8B4E-39C82E44F238}" type="presParOf" srcId="{4159BDA5-ADC1-4F7C-B9D2-4EC503B6A627}" destId="{25BCD18D-9616-4DE0-8F5B-6007441207F4}" srcOrd="6" destOrd="0" presId="urn:microsoft.com/office/officeart/2005/8/layout/process5"/>
    <dgm:cxn modelId="{09C92E44-6526-4E08-876A-E1E2315EB51E}" type="presParOf" srcId="{4159BDA5-ADC1-4F7C-B9D2-4EC503B6A627}" destId="{654367A5-618F-4E28-9B8B-ED78B7F0E707}" srcOrd="7" destOrd="0" presId="urn:microsoft.com/office/officeart/2005/8/layout/process5"/>
    <dgm:cxn modelId="{4E2D5DF8-35A9-4CB9-B443-04C23A08AAA0}" type="presParOf" srcId="{654367A5-618F-4E28-9B8B-ED78B7F0E707}" destId="{C8EAEBB6-ACA1-4B1B-BFA2-6F518CE9AB6C}" srcOrd="0" destOrd="0" presId="urn:microsoft.com/office/officeart/2005/8/layout/process5"/>
    <dgm:cxn modelId="{E0F0996D-FB4C-4F8D-A6C7-1DBA47C625E4}" type="presParOf" srcId="{4159BDA5-ADC1-4F7C-B9D2-4EC503B6A627}" destId="{4C24612C-EB1B-4464-B6BD-F334A807B5C4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34CDD9-4908-4284-97D1-927C25B98936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941E10F-238B-488C-81A0-5328975979EF}">
      <dgm:prSet phldrT="[Texto]"/>
      <dgm:spPr/>
      <dgm:t>
        <a:bodyPr/>
        <a:lstStyle/>
        <a:p>
          <a:r>
            <a:rPr lang="es-EC" dirty="0" smtClean="0"/>
            <a:t>Cálculos vesicales</a:t>
          </a:r>
          <a:endParaRPr lang="es-EC" dirty="0"/>
        </a:p>
      </dgm:t>
    </dgm:pt>
    <dgm:pt modelId="{658FB276-1908-4B8D-A673-2D0EAC647C2E}" type="parTrans" cxnId="{97E27766-B161-4643-9652-3BEE2CCA34A8}">
      <dgm:prSet/>
      <dgm:spPr/>
      <dgm:t>
        <a:bodyPr/>
        <a:lstStyle/>
        <a:p>
          <a:endParaRPr lang="es-EC"/>
        </a:p>
      </dgm:t>
    </dgm:pt>
    <dgm:pt modelId="{4279CD90-0D58-482E-B810-D02981918B65}" type="sibTrans" cxnId="{97E27766-B161-4643-9652-3BEE2CCA34A8}">
      <dgm:prSet/>
      <dgm:spPr/>
      <dgm:t>
        <a:bodyPr/>
        <a:lstStyle/>
        <a:p>
          <a:endParaRPr lang="es-EC"/>
        </a:p>
      </dgm:t>
    </dgm:pt>
    <dgm:pt modelId="{9BF4A725-04DD-4BC2-89DF-D3F3BF4D5389}">
      <dgm:prSet phldrT="[Texto]" custT="1"/>
      <dgm:spPr/>
      <dgm:t>
        <a:bodyPr/>
        <a:lstStyle/>
        <a:p>
          <a:r>
            <a:rPr lang="es-EC" sz="1600" dirty="0" smtClean="0"/>
            <a:t>Micción irritante</a:t>
          </a:r>
          <a:endParaRPr lang="es-EC" sz="1600" dirty="0"/>
        </a:p>
      </dgm:t>
    </dgm:pt>
    <dgm:pt modelId="{8EC1D2FE-AC7E-470C-B69B-BBACF0C41ABE}" type="parTrans" cxnId="{E317AC7B-4C60-4006-9F86-BAAD656E89A5}">
      <dgm:prSet/>
      <dgm:spPr/>
      <dgm:t>
        <a:bodyPr/>
        <a:lstStyle/>
        <a:p>
          <a:endParaRPr lang="es-EC"/>
        </a:p>
      </dgm:t>
    </dgm:pt>
    <dgm:pt modelId="{6960F635-901A-4FDC-AD9B-2076F98E4027}" type="sibTrans" cxnId="{E317AC7B-4C60-4006-9F86-BAAD656E89A5}">
      <dgm:prSet/>
      <dgm:spPr/>
      <dgm:t>
        <a:bodyPr/>
        <a:lstStyle/>
        <a:p>
          <a:endParaRPr lang="es-EC"/>
        </a:p>
      </dgm:t>
    </dgm:pt>
    <dgm:pt modelId="{83F8EAE2-5023-46BD-A14F-91499B6DB9E2}">
      <dgm:prSet phldrT="[Texto]" custT="1"/>
      <dgm:spPr/>
      <dgm:t>
        <a:bodyPr/>
        <a:lstStyle/>
        <a:p>
          <a:r>
            <a:rPr lang="es-EC" sz="1600" dirty="0" smtClean="0"/>
            <a:t>Flujo urinario intermitente</a:t>
          </a:r>
          <a:endParaRPr lang="es-EC" sz="1600" dirty="0"/>
        </a:p>
      </dgm:t>
    </dgm:pt>
    <dgm:pt modelId="{709477B1-36D4-4894-8167-49CF2A5C9B6D}" type="parTrans" cxnId="{6CA1B634-3AB5-4C16-B777-A3F0F6A9D43F}">
      <dgm:prSet/>
      <dgm:spPr/>
      <dgm:t>
        <a:bodyPr/>
        <a:lstStyle/>
        <a:p>
          <a:endParaRPr lang="es-EC"/>
        </a:p>
      </dgm:t>
    </dgm:pt>
    <dgm:pt modelId="{3262A1BC-E246-4D45-891D-CA8B833E282A}" type="sibTrans" cxnId="{6CA1B634-3AB5-4C16-B777-A3F0F6A9D43F}">
      <dgm:prSet/>
      <dgm:spPr/>
      <dgm:t>
        <a:bodyPr/>
        <a:lstStyle/>
        <a:p>
          <a:endParaRPr lang="es-EC"/>
        </a:p>
      </dgm:t>
    </dgm:pt>
    <dgm:pt modelId="{328B3268-AAA5-44F8-A32A-D700103532DA}">
      <dgm:prSet phldrT="[Texto]" custT="1"/>
      <dgm:spPr/>
      <dgm:t>
        <a:bodyPr/>
        <a:lstStyle/>
        <a:p>
          <a:r>
            <a:rPr lang="es-EC" sz="1600" dirty="0" smtClean="0"/>
            <a:t>Infecciones de las vías urinarias</a:t>
          </a:r>
          <a:endParaRPr lang="es-EC" sz="1600" dirty="0"/>
        </a:p>
      </dgm:t>
    </dgm:pt>
    <dgm:pt modelId="{E44C07E7-DBA7-40E5-8BFA-1A0861ECB549}" type="parTrans" cxnId="{3C2EC110-FCCA-4BBE-AB9D-D1F8453F388E}">
      <dgm:prSet/>
      <dgm:spPr/>
      <dgm:t>
        <a:bodyPr/>
        <a:lstStyle/>
        <a:p>
          <a:endParaRPr lang="es-EC"/>
        </a:p>
      </dgm:t>
    </dgm:pt>
    <dgm:pt modelId="{22DAB3B1-E1C0-4A83-9C7F-697A2B7F716B}" type="sibTrans" cxnId="{3C2EC110-FCCA-4BBE-AB9D-D1F8453F388E}">
      <dgm:prSet/>
      <dgm:spPr/>
      <dgm:t>
        <a:bodyPr/>
        <a:lstStyle/>
        <a:p>
          <a:endParaRPr lang="es-EC"/>
        </a:p>
      </dgm:t>
    </dgm:pt>
    <dgm:pt modelId="{309291F8-C366-4C0C-BEDA-66F5BAB3B43D}">
      <dgm:prSet phldrT="[Texto]" custT="1"/>
      <dgm:spPr/>
      <dgm:t>
        <a:bodyPr/>
        <a:lstStyle/>
        <a:p>
          <a:r>
            <a:rPr lang="es-EC" sz="1600" dirty="0" smtClean="0"/>
            <a:t>Hematuria y dolor pélvico</a:t>
          </a:r>
          <a:endParaRPr lang="es-EC" sz="1600" dirty="0"/>
        </a:p>
      </dgm:t>
    </dgm:pt>
    <dgm:pt modelId="{529E759C-01C5-4616-916D-30E1B8A25153}" type="parTrans" cxnId="{E88C2697-D96F-49B3-9A2D-D7CBC547A9EE}">
      <dgm:prSet/>
      <dgm:spPr/>
      <dgm:t>
        <a:bodyPr/>
        <a:lstStyle/>
        <a:p>
          <a:endParaRPr lang="es-EC"/>
        </a:p>
      </dgm:t>
    </dgm:pt>
    <dgm:pt modelId="{2641D5D2-FEDE-4904-8A73-F06CDE212860}" type="sibTrans" cxnId="{E88C2697-D96F-49B3-9A2D-D7CBC547A9EE}">
      <dgm:prSet/>
      <dgm:spPr/>
      <dgm:t>
        <a:bodyPr/>
        <a:lstStyle/>
        <a:p>
          <a:endParaRPr lang="es-EC"/>
        </a:p>
      </dgm:t>
    </dgm:pt>
    <dgm:pt modelId="{B838BCB4-0248-4EF3-B6D2-42D3A777C9A9}" type="pres">
      <dgm:prSet presAssocID="{F134CDD9-4908-4284-97D1-927C25B9893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69EA920-7126-4B5B-899D-08968541ABD7}" type="pres">
      <dgm:prSet presAssocID="{0941E10F-238B-488C-81A0-5328975979EF}" presName="centerShape" presStyleLbl="node0" presStyleIdx="0" presStyleCnt="1"/>
      <dgm:spPr/>
      <dgm:t>
        <a:bodyPr/>
        <a:lstStyle/>
        <a:p>
          <a:endParaRPr lang="es-EC"/>
        </a:p>
      </dgm:t>
    </dgm:pt>
    <dgm:pt modelId="{005715CA-F622-40D1-9FD6-1A2A1D9C4A91}" type="pres">
      <dgm:prSet presAssocID="{9BF4A725-04DD-4BC2-89DF-D3F3BF4D5389}" presName="node" presStyleLbl="node1" presStyleIdx="0" presStyleCnt="4" custScaleX="128185" custScaleY="1286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9C1444-9397-456C-86F5-2797440E4300}" type="pres">
      <dgm:prSet presAssocID="{9BF4A725-04DD-4BC2-89DF-D3F3BF4D5389}" presName="dummy" presStyleCnt="0"/>
      <dgm:spPr/>
    </dgm:pt>
    <dgm:pt modelId="{E2187950-44E9-4EE0-BD10-817475CB16F0}" type="pres">
      <dgm:prSet presAssocID="{6960F635-901A-4FDC-AD9B-2076F98E4027}" presName="sibTrans" presStyleLbl="sibTrans2D1" presStyleIdx="0" presStyleCnt="4"/>
      <dgm:spPr/>
      <dgm:t>
        <a:bodyPr/>
        <a:lstStyle/>
        <a:p>
          <a:endParaRPr lang="es-EC"/>
        </a:p>
      </dgm:t>
    </dgm:pt>
    <dgm:pt modelId="{0AC5201E-B8C2-4273-A578-A6EAD4BF3921}" type="pres">
      <dgm:prSet presAssocID="{83F8EAE2-5023-46BD-A14F-91499B6DB9E2}" presName="node" presStyleLbl="node1" presStyleIdx="1" presStyleCnt="4" custScaleX="140004" custScaleY="1212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CC010E-CD18-4815-96C7-3F52E46BACC3}" type="pres">
      <dgm:prSet presAssocID="{83F8EAE2-5023-46BD-A14F-91499B6DB9E2}" presName="dummy" presStyleCnt="0"/>
      <dgm:spPr/>
    </dgm:pt>
    <dgm:pt modelId="{5A71E5ED-551A-4F2F-A683-B2ECF4322427}" type="pres">
      <dgm:prSet presAssocID="{3262A1BC-E246-4D45-891D-CA8B833E282A}" presName="sibTrans" presStyleLbl="sibTrans2D1" presStyleIdx="1" presStyleCnt="4"/>
      <dgm:spPr/>
      <dgm:t>
        <a:bodyPr/>
        <a:lstStyle/>
        <a:p>
          <a:endParaRPr lang="es-EC"/>
        </a:p>
      </dgm:t>
    </dgm:pt>
    <dgm:pt modelId="{22752C11-6B2C-4F9C-9044-5E4700A2724D}" type="pres">
      <dgm:prSet presAssocID="{328B3268-AAA5-44F8-A32A-D700103532DA}" presName="node" presStyleLbl="node1" presStyleIdx="2" presStyleCnt="4" custScaleX="132943" custScaleY="1314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9535B9-93C0-4836-A873-84C9133669BF}" type="pres">
      <dgm:prSet presAssocID="{328B3268-AAA5-44F8-A32A-D700103532DA}" presName="dummy" presStyleCnt="0"/>
      <dgm:spPr/>
    </dgm:pt>
    <dgm:pt modelId="{497A8F0A-3E42-42D8-83B8-7BE0A4A439A4}" type="pres">
      <dgm:prSet presAssocID="{22DAB3B1-E1C0-4A83-9C7F-697A2B7F716B}" presName="sibTrans" presStyleLbl="sibTrans2D1" presStyleIdx="2" presStyleCnt="4"/>
      <dgm:spPr/>
      <dgm:t>
        <a:bodyPr/>
        <a:lstStyle/>
        <a:p>
          <a:endParaRPr lang="es-EC"/>
        </a:p>
      </dgm:t>
    </dgm:pt>
    <dgm:pt modelId="{321F9ACD-B986-4928-A76F-FC3F86A316EA}" type="pres">
      <dgm:prSet presAssocID="{309291F8-C366-4C0C-BEDA-66F5BAB3B43D}" presName="node" presStyleLbl="node1" presStyleIdx="3" presStyleCnt="4" custScaleX="129358" custScaleY="12838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1C0791-4B5A-4195-8E80-9E9D50CD8A66}" type="pres">
      <dgm:prSet presAssocID="{309291F8-C366-4C0C-BEDA-66F5BAB3B43D}" presName="dummy" presStyleCnt="0"/>
      <dgm:spPr/>
    </dgm:pt>
    <dgm:pt modelId="{2D3D7AD8-94E9-425E-B258-0442C761479E}" type="pres">
      <dgm:prSet presAssocID="{2641D5D2-FEDE-4904-8A73-F06CDE212860}" presName="sibTrans" presStyleLbl="sibTrans2D1" presStyleIdx="3" presStyleCnt="4"/>
      <dgm:spPr/>
      <dgm:t>
        <a:bodyPr/>
        <a:lstStyle/>
        <a:p>
          <a:endParaRPr lang="es-EC"/>
        </a:p>
      </dgm:t>
    </dgm:pt>
  </dgm:ptLst>
  <dgm:cxnLst>
    <dgm:cxn modelId="{3C2EC110-FCCA-4BBE-AB9D-D1F8453F388E}" srcId="{0941E10F-238B-488C-81A0-5328975979EF}" destId="{328B3268-AAA5-44F8-A32A-D700103532DA}" srcOrd="2" destOrd="0" parTransId="{E44C07E7-DBA7-40E5-8BFA-1A0861ECB549}" sibTransId="{22DAB3B1-E1C0-4A83-9C7F-697A2B7F716B}"/>
    <dgm:cxn modelId="{5AA9DCD4-1377-4147-8681-AAC10E4BE0A8}" type="presOf" srcId="{3262A1BC-E246-4D45-891D-CA8B833E282A}" destId="{5A71E5ED-551A-4F2F-A683-B2ECF4322427}" srcOrd="0" destOrd="0" presId="urn:microsoft.com/office/officeart/2005/8/layout/radial6"/>
    <dgm:cxn modelId="{F7F13F99-4DCC-4C33-B17A-06A49B36E062}" type="presOf" srcId="{83F8EAE2-5023-46BD-A14F-91499B6DB9E2}" destId="{0AC5201E-B8C2-4273-A578-A6EAD4BF3921}" srcOrd="0" destOrd="0" presId="urn:microsoft.com/office/officeart/2005/8/layout/radial6"/>
    <dgm:cxn modelId="{A3C38A3D-6CE2-4CA2-86DB-5F30FF645B76}" type="presOf" srcId="{309291F8-C366-4C0C-BEDA-66F5BAB3B43D}" destId="{321F9ACD-B986-4928-A76F-FC3F86A316EA}" srcOrd="0" destOrd="0" presId="urn:microsoft.com/office/officeart/2005/8/layout/radial6"/>
    <dgm:cxn modelId="{169FD955-FD35-44E1-9F40-04191A58E2FB}" type="presOf" srcId="{9BF4A725-04DD-4BC2-89DF-D3F3BF4D5389}" destId="{005715CA-F622-40D1-9FD6-1A2A1D9C4A91}" srcOrd="0" destOrd="0" presId="urn:microsoft.com/office/officeart/2005/8/layout/radial6"/>
    <dgm:cxn modelId="{6CA1B634-3AB5-4C16-B777-A3F0F6A9D43F}" srcId="{0941E10F-238B-488C-81A0-5328975979EF}" destId="{83F8EAE2-5023-46BD-A14F-91499B6DB9E2}" srcOrd="1" destOrd="0" parTransId="{709477B1-36D4-4894-8167-49CF2A5C9B6D}" sibTransId="{3262A1BC-E246-4D45-891D-CA8B833E282A}"/>
    <dgm:cxn modelId="{E317AC7B-4C60-4006-9F86-BAAD656E89A5}" srcId="{0941E10F-238B-488C-81A0-5328975979EF}" destId="{9BF4A725-04DD-4BC2-89DF-D3F3BF4D5389}" srcOrd="0" destOrd="0" parTransId="{8EC1D2FE-AC7E-470C-B69B-BBACF0C41ABE}" sibTransId="{6960F635-901A-4FDC-AD9B-2076F98E4027}"/>
    <dgm:cxn modelId="{138A6954-9BC7-4AFC-843F-48F8309287EF}" type="presOf" srcId="{6960F635-901A-4FDC-AD9B-2076F98E4027}" destId="{E2187950-44E9-4EE0-BD10-817475CB16F0}" srcOrd="0" destOrd="0" presId="urn:microsoft.com/office/officeart/2005/8/layout/radial6"/>
    <dgm:cxn modelId="{97E27766-B161-4643-9652-3BEE2CCA34A8}" srcId="{F134CDD9-4908-4284-97D1-927C25B98936}" destId="{0941E10F-238B-488C-81A0-5328975979EF}" srcOrd="0" destOrd="0" parTransId="{658FB276-1908-4B8D-A673-2D0EAC647C2E}" sibTransId="{4279CD90-0D58-482E-B810-D02981918B65}"/>
    <dgm:cxn modelId="{A068FBB5-9688-4DAE-8570-C8300ACD4961}" type="presOf" srcId="{0941E10F-238B-488C-81A0-5328975979EF}" destId="{E69EA920-7126-4B5B-899D-08968541ABD7}" srcOrd="0" destOrd="0" presId="urn:microsoft.com/office/officeart/2005/8/layout/radial6"/>
    <dgm:cxn modelId="{F9BFB569-CC69-4CAE-91EF-3492B4CB624B}" type="presOf" srcId="{F134CDD9-4908-4284-97D1-927C25B98936}" destId="{B838BCB4-0248-4EF3-B6D2-42D3A777C9A9}" srcOrd="0" destOrd="0" presId="urn:microsoft.com/office/officeart/2005/8/layout/radial6"/>
    <dgm:cxn modelId="{DD28BF11-A970-4B95-A26A-984ECA6993A8}" type="presOf" srcId="{2641D5D2-FEDE-4904-8A73-F06CDE212860}" destId="{2D3D7AD8-94E9-425E-B258-0442C761479E}" srcOrd="0" destOrd="0" presId="urn:microsoft.com/office/officeart/2005/8/layout/radial6"/>
    <dgm:cxn modelId="{D8AB0816-B486-4094-98F0-2BBF79BC50DF}" type="presOf" srcId="{328B3268-AAA5-44F8-A32A-D700103532DA}" destId="{22752C11-6B2C-4F9C-9044-5E4700A2724D}" srcOrd="0" destOrd="0" presId="urn:microsoft.com/office/officeart/2005/8/layout/radial6"/>
    <dgm:cxn modelId="{0C0CDDCF-2A80-442B-A94F-31C6B34F1347}" type="presOf" srcId="{22DAB3B1-E1C0-4A83-9C7F-697A2B7F716B}" destId="{497A8F0A-3E42-42D8-83B8-7BE0A4A439A4}" srcOrd="0" destOrd="0" presId="urn:microsoft.com/office/officeart/2005/8/layout/radial6"/>
    <dgm:cxn modelId="{E88C2697-D96F-49B3-9A2D-D7CBC547A9EE}" srcId="{0941E10F-238B-488C-81A0-5328975979EF}" destId="{309291F8-C366-4C0C-BEDA-66F5BAB3B43D}" srcOrd="3" destOrd="0" parTransId="{529E759C-01C5-4616-916D-30E1B8A25153}" sibTransId="{2641D5D2-FEDE-4904-8A73-F06CDE212860}"/>
    <dgm:cxn modelId="{6716ECD0-F38F-4A9A-9C08-BF03A9564813}" type="presParOf" srcId="{B838BCB4-0248-4EF3-B6D2-42D3A777C9A9}" destId="{E69EA920-7126-4B5B-899D-08968541ABD7}" srcOrd="0" destOrd="0" presId="urn:microsoft.com/office/officeart/2005/8/layout/radial6"/>
    <dgm:cxn modelId="{EE7E8807-2984-4B2C-8C30-55E368C73495}" type="presParOf" srcId="{B838BCB4-0248-4EF3-B6D2-42D3A777C9A9}" destId="{005715CA-F622-40D1-9FD6-1A2A1D9C4A91}" srcOrd="1" destOrd="0" presId="urn:microsoft.com/office/officeart/2005/8/layout/radial6"/>
    <dgm:cxn modelId="{EF5A19D3-3265-4310-B49A-BE6DBBE0D646}" type="presParOf" srcId="{B838BCB4-0248-4EF3-B6D2-42D3A777C9A9}" destId="{0C9C1444-9397-456C-86F5-2797440E4300}" srcOrd="2" destOrd="0" presId="urn:microsoft.com/office/officeart/2005/8/layout/radial6"/>
    <dgm:cxn modelId="{62397C4B-BB68-4F61-96E8-C1CF78DDD885}" type="presParOf" srcId="{B838BCB4-0248-4EF3-B6D2-42D3A777C9A9}" destId="{E2187950-44E9-4EE0-BD10-817475CB16F0}" srcOrd="3" destOrd="0" presId="urn:microsoft.com/office/officeart/2005/8/layout/radial6"/>
    <dgm:cxn modelId="{E43B600F-ED7E-41B5-B31A-AD1A216BF77D}" type="presParOf" srcId="{B838BCB4-0248-4EF3-B6D2-42D3A777C9A9}" destId="{0AC5201E-B8C2-4273-A578-A6EAD4BF3921}" srcOrd="4" destOrd="0" presId="urn:microsoft.com/office/officeart/2005/8/layout/radial6"/>
    <dgm:cxn modelId="{DF353761-B5FE-4BE8-B189-080549874B9C}" type="presParOf" srcId="{B838BCB4-0248-4EF3-B6D2-42D3A777C9A9}" destId="{59CC010E-CD18-4815-96C7-3F52E46BACC3}" srcOrd="5" destOrd="0" presId="urn:microsoft.com/office/officeart/2005/8/layout/radial6"/>
    <dgm:cxn modelId="{1A62225C-7843-4CF7-8E47-020A0287B782}" type="presParOf" srcId="{B838BCB4-0248-4EF3-B6D2-42D3A777C9A9}" destId="{5A71E5ED-551A-4F2F-A683-B2ECF4322427}" srcOrd="6" destOrd="0" presId="urn:microsoft.com/office/officeart/2005/8/layout/radial6"/>
    <dgm:cxn modelId="{393BA0BC-4772-4954-B315-111038B8A1C6}" type="presParOf" srcId="{B838BCB4-0248-4EF3-B6D2-42D3A777C9A9}" destId="{22752C11-6B2C-4F9C-9044-5E4700A2724D}" srcOrd="7" destOrd="0" presId="urn:microsoft.com/office/officeart/2005/8/layout/radial6"/>
    <dgm:cxn modelId="{80DE5B6A-B248-42F8-BF4B-EF436E90E9C5}" type="presParOf" srcId="{B838BCB4-0248-4EF3-B6D2-42D3A777C9A9}" destId="{209535B9-93C0-4836-A873-84C9133669BF}" srcOrd="8" destOrd="0" presId="urn:microsoft.com/office/officeart/2005/8/layout/radial6"/>
    <dgm:cxn modelId="{F89C4B0F-7D4A-49C0-8E7B-F5B04DBCC4C0}" type="presParOf" srcId="{B838BCB4-0248-4EF3-B6D2-42D3A777C9A9}" destId="{497A8F0A-3E42-42D8-83B8-7BE0A4A439A4}" srcOrd="9" destOrd="0" presId="urn:microsoft.com/office/officeart/2005/8/layout/radial6"/>
    <dgm:cxn modelId="{71689932-2700-4D7A-90A2-322A672F1495}" type="presParOf" srcId="{B838BCB4-0248-4EF3-B6D2-42D3A777C9A9}" destId="{321F9ACD-B986-4928-A76F-FC3F86A316EA}" srcOrd="10" destOrd="0" presId="urn:microsoft.com/office/officeart/2005/8/layout/radial6"/>
    <dgm:cxn modelId="{C9C15B2D-11FC-4165-AD06-0DA4508F3D9C}" type="presParOf" srcId="{B838BCB4-0248-4EF3-B6D2-42D3A777C9A9}" destId="{0C1C0791-4B5A-4195-8E80-9E9D50CD8A66}" srcOrd="11" destOrd="0" presId="urn:microsoft.com/office/officeart/2005/8/layout/radial6"/>
    <dgm:cxn modelId="{4A81B177-D60E-429B-B85C-A21B58204489}" type="presParOf" srcId="{B838BCB4-0248-4EF3-B6D2-42D3A777C9A9}" destId="{2D3D7AD8-94E9-425E-B258-0442C761479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87425F-81A0-44B2-BC22-2ADC0176C0A0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2A571DE-3A96-4493-912A-FBCE7103DF34}">
      <dgm:prSet phldrT="[Texto]"/>
      <dgm:spPr/>
      <dgm:t>
        <a:bodyPr/>
        <a:lstStyle/>
        <a:p>
          <a:r>
            <a:rPr lang="es-EC" dirty="0" smtClean="0"/>
            <a:t>Cálculos prostáticos</a:t>
          </a:r>
          <a:endParaRPr lang="es-EC" dirty="0"/>
        </a:p>
      </dgm:t>
    </dgm:pt>
    <dgm:pt modelId="{0E5AA80F-69A5-4D5F-A19E-E9FC56B10D77}" type="parTrans" cxnId="{CBACDF74-7895-4E13-94E4-89A58F4A50E5}">
      <dgm:prSet/>
      <dgm:spPr/>
      <dgm:t>
        <a:bodyPr/>
        <a:lstStyle/>
        <a:p>
          <a:endParaRPr lang="es-EC"/>
        </a:p>
      </dgm:t>
    </dgm:pt>
    <dgm:pt modelId="{78231E3F-D407-41CB-9024-D02A67C46D06}" type="sibTrans" cxnId="{CBACDF74-7895-4E13-94E4-89A58F4A50E5}">
      <dgm:prSet/>
      <dgm:spPr/>
      <dgm:t>
        <a:bodyPr/>
        <a:lstStyle/>
        <a:p>
          <a:endParaRPr lang="es-EC"/>
        </a:p>
      </dgm:t>
    </dgm:pt>
    <dgm:pt modelId="{A1D5CACD-C36D-4A14-886B-EE9CECDE91ED}">
      <dgm:prSet phldrT="[Texto]"/>
      <dgm:spPr/>
      <dgm:t>
        <a:bodyPr/>
        <a:lstStyle/>
        <a:p>
          <a:r>
            <a:rPr lang="es-EC" dirty="0" smtClean="0"/>
            <a:t>Pequeños, cuantiosos se distinguen por su color gris ámbar</a:t>
          </a:r>
          <a:endParaRPr lang="es-EC" dirty="0"/>
        </a:p>
      </dgm:t>
    </dgm:pt>
    <dgm:pt modelId="{BB8846F7-2C59-40AE-BC73-3FA0369F0041}" type="parTrans" cxnId="{9932675A-9C75-4293-857B-3A0176E1C6E4}">
      <dgm:prSet/>
      <dgm:spPr/>
      <dgm:t>
        <a:bodyPr/>
        <a:lstStyle/>
        <a:p>
          <a:endParaRPr lang="es-EC"/>
        </a:p>
      </dgm:t>
    </dgm:pt>
    <dgm:pt modelId="{32DE10C2-14B1-4903-8F60-03652413AD8C}" type="sibTrans" cxnId="{9932675A-9C75-4293-857B-3A0176E1C6E4}">
      <dgm:prSet/>
      <dgm:spPr/>
      <dgm:t>
        <a:bodyPr/>
        <a:lstStyle/>
        <a:p>
          <a:endParaRPr lang="es-EC"/>
        </a:p>
      </dgm:t>
    </dgm:pt>
    <dgm:pt modelId="{2AE263F6-9D8E-412B-938A-86B783538DB4}">
      <dgm:prSet phldrT="[Texto]"/>
      <dgm:spPr/>
      <dgm:t>
        <a:bodyPr/>
        <a:lstStyle/>
        <a:p>
          <a:r>
            <a:rPr lang="es-EC" dirty="0" smtClean="0"/>
            <a:t>Los cálculos prostáticos grandes pueden malinterpretarse como carcinoma, sin embargo las próstata suele ser móvil.</a:t>
          </a:r>
          <a:endParaRPr lang="es-EC" dirty="0"/>
        </a:p>
      </dgm:t>
    </dgm:pt>
    <dgm:pt modelId="{5230C038-EA13-451E-80C5-807589180B37}" type="parTrans" cxnId="{23BE5F7B-D7C0-45F6-9396-2250EE81580D}">
      <dgm:prSet/>
      <dgm:spPr/>
      <dgm:t>
        <a:bodyPr/>
        <a:lstStyle/>
        <a:p>
          <a:endParaRPr lang="es-EC"/>
        </a:p>
      </dgm:t>
    </dgm:pt>
    <dgm:pt modelId="{D7FD3297-334D-4D1D-B36E-63D9CE482CB2}" type="sibTrans" cxnId="{23BE5F7B-D7C0-45F6-9396-2250EE81580D}">
      <dgm:prSet/>
      <dgm:spPr/>
      <dgm:t>
        <a:bodyPr/>
        <a:lstStyle/>
        <a:p>
          <a:endParaRPr lang="es-EC"/>
        </a:p>
      </dgm:t>
    </dgm:pt>
    <dgm:pt modelId="{0DB45FB6-7DD6-4549-9366-261E3D5D41E9}">
      <dgm:prSet phldrT="[Texto]"/>
      <dgm:spPr/>
      <dgm:t>
        <a:bodyPr/>
        <a:lstStyle/>
        <a:p>
          <a:r>
            <a:rPr lang="es-EC" dirty="0" smtClean="0"/>
            <a:t>Cálculos de las vesículas seminales </a:t>
          </a:r>
          <a:endParaRPr lang="es-EC" dirty="0"/>
        </a:p>
      </dgm:t>
    </dgm:pt>
    <dgm:pt modelId="{05473B71-FD2C-4C6D-B842-A0C3987A59F8}" type="parTrans" cxnId="{3E1FCE40-36E0-49CC-85B5-E4FEF3FD6135}">
      <dgm:prSet/>
      <dgm:spPr/>
      <dgm:t>
        <a:bodyPr/>
        <a:lstStyle/>
        <a:p>
          <a:endParaRPr lang="es-EC"/>
        </a:p>
      </dgm:t>
    </dgm:pt>
    <dgm:pt modelId="{566C79D9-0DC5-454F-A248-3B38254B4261}" type="sibTrans" cxnId="{3E1FCE40-36E0-49CC-85B5-E4FEF3FD6135}">
      <dgm:prSet/>
      <dgm:spPr/>
      <dgm:t>
        <a:bodyPr/>
        <a:lstStyle/>
        <a:p>
          <a:endParaRPr lang="es-EC"/>
        </a:p>
      </dgm:t>
    </dgm:pt>
    <dgm:pt modelId="{5A86EC9D-A66B-4C6A-9BBF-BF81BE6ED8FD}">
      <dgm:prSet phldrT="[Texto]"/>
      <dgm:spPr/>
      <dgm:t>
        <a:bodyPr/>
        <a:lstStyle/>
        <a:p>
          <a:r>
            <a:rPr lang="es-EC" dirty="0" smtClean="0"/>
            <a:t>Lisos y duros, la exploración física revela una glándula pétrea</a:t>
          </a:r>
          <a:endParaRPr lang="es-EC" dirty="0"/>
        </a:p>
      </dgm:t>
    </dgm:pt>
    <dgm:pt modelId="{C590A36A-409F-4B16-B3F9-0C9965F1E351}" type="parTrans" cxnId="{724279A4-507A-4E93-8647-E9FC8DF2A3B8}">
      <dgm:prSet/>
      <dgm:spPr/>
      <dgm:t>
        <a:bodyPr/>
        <a:lstStyle/>
        <a:p>
          <a:endParaRPr lang="es-EC"/>
        </a:p>
      </dgm:t>
    </dgm:pt>
    <dgm:pt modelId="{2208F6E7-DFAE-4B71-BEA4-D94796CB0FC3}" type="sibTrans" cxnId="{724279A4-507A-4E93-8647-E9FC8DF2A3B8}">
      <dgm:prSet/>
      <dgm:spPr/>
      <dgm:t>
        <a:bodyPr/>
        <a:lstStyle/>
        <a:p>
          <a:endParaRPr lang="es-EC"/>
        </a:p>
      </dgm:t>
    </dgm:pt>
    <dgm:pt modelId="{3E4ED5EC-E3A7-4DB1-801E-6005A9653184}">
      <dgm:prSet phldrT="[Texto]"/>
      <dgm:spPr/>
      <dgm:t>
        <a:bodyPr/>
        <a:lstStyle/>
        <a:p>
          <a:r>
            <a:rPr lang="es-EC" dirty="0" smtClean="0"/>
            <a:t>En ocasiones, a estos cálculos se les confunde con tuberculosis de la vesícula seminal.</a:t>
          </a:r>
          <a:endParaRPr lang="es-EC" dirty="0"/>
        </a:p>
      </dgm:t>
    </dgm:pt>
    <dgm:pt modelId="{F868A2B8-65A6-4A99-B728-C0C16C3E32B2}" type="parTrans" cxnId="{E8215DB1-5A92-479D-ABF7-815F74977FEC}">
      <dgm:prSet/>
      <dgm:spPr/>
      <dgm:t>
        <a:bodyPr/>
        <a:lstStyle/>
        <a:p>
          <a:endParaRPr lang="es-EC"/>
        </a:p>
      </dgm:t>
    </dgm:pt>
    <dgm:pt modelId="{92E87607-5128-4148-AFA1-D49CFB110A00}" type="sibTrans" cxnId="{E8215DB1-5A92-479D-ABF7-815F74977FEC}">
      <dgm:prSet/>
      <dgm:spPr/>
      <dgm:t>
        <a:bodyPr/>
        <a:lstStyle/>
        <a:p>
          <a:endParaRPr lang="es-EC"/>
        </a:p>
      </dgm:t>
    </dgm:pt>
    <dgm:pt modelId="{B0AF7F01-54D8-4503-9CEF-E73B1FFBA091}" type="pres">
      <dgm:prSet presAssocID="{2B87425F-81A0-44B2-BC22-2ADC0176C0A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83AA0C7E-5C40-4DB7-89D9-D5679287531A}" type="pres">
      <dgm:prSet presAssocID="{52A571DE-3A96-4493-912A-FBCE7103DF34}" presName="root" presStyleCnt="0"/>
      <dgm:spPr/>
      <dgm:t>
        <a:bodyPr/>
        <a:lstStyle/>
        <a:p>
          <a:endParaRPr lang="es-EC"/>
        </a:p>
      </dgm:t>
    </dgm:pt>
    <dgm:pt modelId="{85A97156-E174-4309-9E74-FE492B5DB0B1}" type="pres">
      <dgm:prSet presAssocID="{52A571DE-3A96-4493-912A-FBCE7103DF34}" presName="rootComposite" presStyleCnt="0"/>
      <dgm:spPr/>
      <dgm:t>
        <a:bodyPr/>
        <a:lstStyle/>
        <a:p>
          <a:endParaRPr lang="es-EC"/>
        </a:p>
      </dgm:t>
    </dgm:pt>
    <dgm:pt modelId="{1448E2F6-2895-44C0-84E9-5CB72B858241}" type="pres">
      <dgm:prSet presAssocID="{52A571DE-3A96-4493-912A-FBCE7103DF34}" presName="rootText" presStyleLbl="node1" presStyleIdx="0" presStyleCnt="2"/>
      <dgm:spPr/>
      <dgm:t>
        <a:bodyPr/>
        <a:lstStyle/>
        <a:p>
          <a:endParaRPr lang="es-EC"/>
        </a:p>
      </dgm:t>
    </dgm:pt>
    <dgm:pt modelId="{A0B8926B-3D00-404F-B3B7-9B7CABFB1C4F}" type="pres">
      <dgm:prSet presAssocID="{52A571DE-3A96-4493-912A-FBCE7103DF34}" presName="rootConnector" presStyleLbl="node1" presStyleIdx="0" presStyleCnt="2"/>
      <dgm:spPr/>
      <dgm:t>
        <a:bodyPr/>
        <a:lstStyle/>
        <a:p>
          <a:endParaRPr lang="es-EC"/>
        </a:p>
      </dgm:t>
    </dgm:pt>
    <dgm:pt modelId="{AB6AD747-7E00-4E44-A219-0385234B2551}" type="pres">
      <dgm:prSet presAssocID="{52A571DE-3A96-4493-912A-FBCE7103DF34}" presName="childShape" presStyleCnt="0"/>
      <dgm:spPr/>
      <dgm:t>
        <a:bodyPr/>
        <a:lstStyle/>
        <a:p>
          <a:endParaRPr lang="es-EC"/>
        </a:p>
      </dgm:t>
    </dgm:pt>
    <dgm:pt modelId="{1DF24F48-E5B6-4B23-8EE4-70AB6949D562}" type="pres">
      <dgm:prSet presAssocID="{BB8846F7-2C59-40AE-BC73-3FA0369F0041}" presName="Name13" presStyleLbl="parChTrans1D2" presStyleIdx="0" presStyleCnt="4"/>
      <dgm:spPr/>
      <dgm:t>
        <a:bodyPr/>
        <a:lstStyle/>
        <a:p>
          <a:endParaRPr lang="es-EC"/>
        </a:p>
      </dgm:t>
    </dgm:pt>
    <dgm:pt modelId="{662AAAAC-4535-4976-83D0-DF45EC07F533}" type="pres">
      <dgm:prSet presAssocID="{A1D5CACD-C36D-4A14-886B-EE9CECDE91ED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39404-F213-459F-ACF2-3CA9B39A7D6D}" type="pres">
      <dgm:prSet presAssocID="{5230C038-EA13-451E-80C5-807589180B37}" presName="Name13" presStyleLbl="parChTrans1D2" presStyleIdx="1" presStyleCnt="4"/>
      <dgm:spPr/>
      <dgm:t>
        <a:bodyPr/>
        <a:lstStyle/>
        <a:p>
          <a:endParaRPr lang="es-EC"/>
        </a:p>
      </dgm:t>
    </dgm:pt>
    <dgm:pt modelId="{9E272C27-57B3-404F-B901-754344530656}" type="pres">
      <dgm:prSet presAssocID="{2AE263F6-9D8E-412B-938A-86B783538DB4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99A391-FF92-4EB4-8BD3-59FD14998F90}" type="pres">
      <dgm:prSet presAssocID="{0DB45FB6-7DD6-4549-9366-261E3D5D41E9}" presName="root" presStyleCnt="0"/>
      <dgm:spPr/>
      <dgm:t>
        <a:bodyPr/>
        <a:lstStyle/>
        <a:p>
          <a:endParaRPr lang="es-EC"/>
        </a:p>
      </dgm:t>
    </dgm:pt>
    <dgm:pt modelId="{7DFC47FB-DF9A-433B-9541-9D76D2E26E53}" type="pres">
      <dgm:prSet presAssocID="{0DB45FB6-7DD6-4549-9366-261E3D5D41E9}" presName="rootComposite" presStyleCnt="0"/>
      <dgm:spPr/>
      <dgm:t>
        <a:bodyPr/>
        <a:lstStyle/>
        <a:p>
          <a:endParaRPr lang="es-EC"/>
        </a:p>
      </dgm:t>
    </dgm:pt>
    <dgm:pt modelId="{1B127F8B-17E8-4CDF-BB1B-94FD5BB9BC02}" type="pres">
      <dgm:prSet presAssocID="{0DB45FB6-7DD6-4549-9366-261E3D5D41E9}" presName="rootText" presStyleLbl="node1" presStyleIdx="1" presStyleCnt="2"/>
      <dgm:spPr/>
      <dgm:t>
        <a:bodyPr/>
        <a:lstStyle/>
        <a:p>
          <a:endParaRPr lang="es-EC"/>
        </a:p>
      </dgm:t>
    </dgm:pt>
    <dgm:pt modelId="{4012457E-642C-4B34-9994-6B7A6DB8F497}" type="pres">
      <dgm:prSet presAssocID="{0DB45FB6-7DD6-4549-9366-261E3D5D41E9}" presName="rootConnector" presStyleLbl="node1" presStyleIdx="1" presStyleCnt="2"/>
      <dgm:spPr/>
      <dgm:t>
        <a:bodyPr/>
        <a:lstStyle/>
        <a:p>
          <a:endParaRPr lang="es-EC"/>
        </a:p>
      </dgm:t>
    </dgm:pt>
    <dgm:pt modelId="{59C6ABDA-1D36-443C-A23F-17C216183F1A}" type="pres">
      <dgm:prSet presAssocID="{0DB45FB6-7DD6-4549-9366-261E3D5D41E9}" presName="childShape" presStyleCnt="0"/>
      <dgm:spPr/>
      <dgm:t>
        <a:bodyPr/>
        <a:lstStyle/>
        <a:p>
          <a:endParaRPr lang="es-EC"/>
        </a:p>
      </dgm:t>
    </dgm:pt>
    <dgm:pt modelId="{561230F9-E7FC-47A2-AFF1-2BF01FE76E5A}" type="pres">
      <dgm:prSet presAssocID="{C590A36A-409F-4B16-B3F9-0C9965F1E351}" presName="Name13" presStyleLbl="parChTrans1D2" presStyleIdx="2" presStyleCnt="4"/>
      <dgm:spPr/>
      <dgm:t>
        <a:bodyPr/>
        <a:lstStyle/>
        <a:p>
          <a:endParaRPr lang="es-EC"/>
        </a:p>
      </dgm:t>
    </dgm:pt>
    <dgm:pt modelId="{BDEF6F49-71DF-4FF9-94AE-3F2553BFB1BB}" type="pres">
      <dgm:prSet presAssocID="{5A86EC9D-A66B-4C6A-9BBF-BF81BE6ED8FD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57EFEA-7DBC-40D7-8660-C37FD637110D}" type="pres">
      <dgm:prSet presAssocID="{F868A2B8-65A6-4A99-B728-C0C16C3E32B2}" presName="Name13" presStyleLbl="parChTrans1D2" presStyleIdx="3" presStyleCnt="4"/>
      <dgm:spPr/>
      <dgm:t>
        <a:bodyPr/>
        <a:lstStyle/>
        <a:p>
          <a:endParaRPr lang="es-EC"/>
        </a:p>
      </dgm:t>
    </dgm:pt>
    <dgm:pt modelId="{2B106B8A-BB37-4E2A-BDE5-471DFD2F365E}" type="pres">
      <dgm:prSet presAssocID="{3E4ED5EC-E3A7-4DB1-801E-6005A9653184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12CCF81-5FE0-4D9F-A2E8-D63748597249}" type="presOf" srcId="{0DB45FB6-7DD6-4549-9366-261E3D5D41E9}" destId="{1B127F8B-17E8-4CDF-BB1B-94FD5BB9BC02}" srcOrd="0" destOrd="0" presId="urn:microsoft.com/office/officeart/2005/8/layout/hierarchy3"/>
    <dgm:cxn modelId="{E8215DB1-5A92-479D-ABF7-815F74977FEC}" srcId="{0DB45FB6-7DD6-4549-9366-261E3D5D41E9}" destId="{3E4ED5EC-E3A7-4DB1-801E-6005A9653184}" srcOrd="1" destOrd="0" parTransId="{F868A2B8-65A6-4A99-B728-C0C16C3E32B2}" sibTransId="{92E87607-5128-4148-AFA1-D49CFB110A00}"/>
    <dgm:cxn modelId="{6DF630F1-A567-4B36-B523-9A341F381AE0}" type="presOf" srcId="{BB8846F7-2C59-40AE-BC73-3FA0369F0041}" destId="{1DF24F48-E5B6-4B23-8EE4-70AB6949D562}" srcOrd="0" destOrd="0" presId="urn:microsoft.com/office/officeart/2005/8/layout/hierarchy3"/>
    <dgm:cxn modelId="{75015B50-B26B-4EC4-9D01-5F4CF6C27CAC}" type="presOf" srcId="{5230C038-EA13-451E-80C5-807589180B37}" destId="{A4A39404-F213-459F-ACF2-3CA9B39A7D6D}" srcOrd="0" destOrd="0" presId="urn:microsoft.com/office/officeart/2005/8/layout/hierarchy3"/>
    <dgm:cxn modelId="{23BE5F7B-D7C0-45F6-9396-2250EE81580D}" srcId="{52A571DE-3A96-4493-912A-FBCE7103DF34}" destId="{2AE263F6-9D8E-412B-938A-86B783538DB4}" srcOrd="1" destOrd="0" parTransId="{5230C038-EA13-451E-80C5-807589180B37}" sibTransId="{D7FD3297-334D-4D1D-B36E-63D9CE482CB2}"/>
    <dgm:cxn modelId="{9AE0A1BB-F227-4F95-9ED4-CF4BD516B870}" type="presOf" srcId="{2AE263F6-9D8E-412B-938A-86B783538DB4}" destId="{9E272C27-57B3-404F-B901-754344530656}" srcOrd="0" destOrd="0" presId="urn:microsoft.com/office/officeart/2005/8/layout/hierarchy3"/>
    <dgm:cxn modelId="{B9EE272D-7A39-4989-BC96-B6E019F5654A}" type="presOf" srcId="{5A86EC9D-A66B-4C6A-9BBF-BF81BE6ED8FD}" destId="{BDEF6F49-71DF-4FF9-94AE-3F2553BFB1BB}" srcOrd="0" destOrd="0" presId="urn:microsoft.com/office/officeart/2005/8/layout/hierarchy3"/>
    <dgm:cxn modelId="{B33301A4-2193-494D-A97F-492F3DCF01D8}" type="presOf" srcId="{52A571DE-3A96-4493-912A-FBCE7103DF34}" destId="{A0B8926B-3D00-404F-B3B7-9B7CABFB1C4F}" srcOrd="1" destOrd="0" presId="urn:microsoft.com/office/officeart/2005/8/layout/hierarchy3"/>
    <dgm:cxn modelId="{32153005-D004-41E3-AEED-ED60E55D6EFA}" type="presOf" srcId="{2B87425F-81A0-44B2-BC22-2ADC0176C0A0}" destId="{B0AF7F01-54D8-4503-9CEF-E73B1FFBA091}" srcOrd="0" destOrd="0" presId="urn:microsoft.com/office/officeart/2005/8/layout/hierarchy3"/>
    <dgm:cxn modelId="{3E1FCE40-36E0-49CC-85B5-E4FEF3FD6135}" srcId="{2B87425F-81A0-44B2-BC22-2ADC0176C0A0}" destId="{0DB45FB6-7DD6-4549-9366-261E3D5D41E9}" srcOrd="1" destOrd="0" parTransId="{05473B71-FD2C-4C6D-B842-A0C3987A59F8}" sibTransId="{566C79D9-0DC5-454F-A248-3B38254B4261}"/>
    <dgm:cxn modelId="{CCE13AD2-9D12-4B2A-8781-3A78FFDACBFA}" type="presOf" srcId="{0DB45FB6-7DD6-4549-9366-261E3D5D41E9}" destId="{4012457E-642C-4B34-9994-6B7A6DB8F497}" srcOrd="1" destOrd="0" presId="urn:microsoft.com/office/officeart/2005/8/layout/hierarchy3"/>
    <dgm:cxn modelId="{855A3842-7657-4151-B1DB-A3F95EFEE073}" type="presOf" srcId="{3E4ED5EC-E3A7-4DB1-801E-6005A9653184}" destId="{2B106B8A-BB37-4E2A-BDE5-471DFD2F365E}" srcOrd="0" destOrd="0" presId="urn:microsoft.com/office/officeart/2005/8/layout/hierarchy3"/>
    <dgm:cxn modelId="{A234E924-DF91-45AF-92EA-85817F177E93}" type="presOf" srcId="{C590A36A-409F-4B16-B3F9-0C9965F1E351}" destId="{561230F9-E7FC-47A2-AFF1-2BF01FE76E5A}" srcOrd="0" destOrd="0" presId="urn:microsoft.com/office/officeart/2005/8/layout/hierarchy3"/>
    <dgm:cxn modelId="{9B17A8D7-B3A0-41C5-9470-989C09D8AA7F}" type="presOf" srcId="{F868A2B8-65A6-4A99-B728-C0C16C3E32B2}" destId="{F857EFEA-7DBC-40D7-8660-C37FD637110D}" srcOrd="0" destOrd="0" presId="urn:microsoft.com/office/officeart/2005/8/layout/hierarchy3"/>
    <dgm:cxn modelId="{197A7DD1-00F1-406A-BD62-13CFDAA941D4}" type="presOf" srcId="{52A571DE-3A96-4493-912A-FBCE7103DF34}" destId="{1448E2F6-2895-44C0-84E9-5CB72B858241}" srcOrd="0" destOrd="0" presId="urn:microsoft.com/office/officeart/2005/8/layout/hierarchy3"/>
    <dgm:cxn modelId="{E08B9ACA-B851-4DC7-89BF-8C46EE79CDFD}" type="presOf" srcId="{A1D5CACD-C36D-4A14-886B-EE9CECDE91ED}" destId="{662AAAAC-4535-4976-83D0-DF45EC07F533}" srcOrd="0" destOrd="0" presId="urn:microsoft.com/office/officeart/2005/8/layout/hierarchy3"/>
    <dgm:cxn modelId="{CBACDF74-7895-4E13-94E4-89A58F4A50E5}" srcId="{2B87425F-81A0-44B2-BC22-2ADC0176C0A0}" destId="{52A571DE-3A96-4493-912A-FBCE7103DF34}" srcOrd="0" destOrd="0" parTransId="{0E5AA80F-69A5-4D5F-A19E-E9FC56B10D77}" sibTransId="{78231E3F-D407-41CB-9024-D02A67C46D06}"/>
    <dgm:cxn modelId="{9932675A-9C75-4293-857B-3A0176E1C6E4}" srcId="{52A571DE-3A96-4493-912A-FBCE7103DF34}" destId="{A1D5CACD-C36D-4A14-886B-EE9CECDE91ED}" srcOrd="0" destOrd="0" parTransId="{BB8846F7-2C59-40AE-BC73-3FA0369F0041}" sibTransId="{32DE10C2-14B1-4903-8F60-03652413AD8C}"/>
    <dgm:cxn modelId="{724279A4-507A-4E93-8647-E9FC8DF2A3B8}" srcId="{0DB45FB6-7DD6-4549-9366-261E3D5D41E9}" destId="{5A86EC9D-A66B-4C6A-9BBF-BF81BE6ED8FD}" srcOrd="0" destOrd="0" parTransId="{C590A36A-409F-4B16-B3F9-0C9965F1E351}" sibTransId="{2208F6E7-DFAE-4B71-BEA4-D94796CB0FC3}"/>
    <dgm:cxn modelId="{A3DC2D27-DBCC-4FA7-AAED-584DA33E248E}" type="presParOf" srcId="{B0AF7F01-54D8-4503-9CEF-E73B1FFBA091}" destId="{83AA0C7E-5C40-4DB7-89D9-D5679287531A}" srcOrd="0" destOrd="0" presId="urn:microsoft.com/office/officeart/2005/8/layout/hierarchy3"/>
    <dgm:cxn modelId="{885CDC24-8603-4178-9955-32133B597F20}" type="presParOf" srcId="{83AA0C7E-5C40-4DB7-89D9-D5679287531A}" destId="{85A97156-E174-4309-9E74-FE492B5DB0B1}" srcOrd="0" destOrd="0" presId="urn:microsoft.com/office/officeart/2005/8/layout/hierarchy3"/>
    <dgm:cxn modelId="{17FC5B63-6042-4974-B08D-2FF763E2C8E1}" type="presParOf" srcId="{85A97156-E174-4309-9E74-FE492B5DB0B1}" destId="{1448E2F6-2895-44C0-84E9-5CB72B858241}" srcOrd="0" destOrd="0" presId="urn:microsoft.com/office/officeart/2005/8/layout/hierarchy3"/>
    <dgm:cxn modelId="{A53F60E9-FB07-4D4B-AA74-245AD602991B}" type="presParOf" srcId="{85A97156-E174-4309-9E74-FE492B5DB0B1}" destId="{A0B8926B-3D00-404F-B3B7-9B7CABFB1C4F}" srcOrd="1" destOrd="0" presId="urn:microsoft.com/office/officeart/2005/8/layout/hierarchy3"/>
    <dgm:cxn modelId="{A37A497F-856F-43CF-BA13-3A86364C77F2}" type="presParOf" srcId="{83AA0C7E-5C40-4DB7-89D9-D5679287531A}" destId="{AB6AD747-7E00-4E44-A219-0385234B2551}" srcOrd="1" destOrd="0" presId="urn:microsoft.com/office/officeart/2005/8/layout/hierarchy3"/>
    <dgm:cxn modelId="{784C7C5D-6200-4317-994D-518693EB17DD}" type="presParOf" srcId="{AB6AD747-7E00-4E44-A219-0385234B2551}" destId="{1DF24F48-E5B6-4B23-8EE4-70AB6949D562}" srcOrd="0" destOrd="0" presId="urn:microsoft.com/office/officeart/2005/8/layout/hierarchy3"/>
    <dgm:cxn modelId="{0C19052B-8157-4CD3-8859-4D5020235B19}" type="presParOf" srcId="{AB6AD747-7E00-4E44-A219-0385234B2551}" destId="{662AAAAC-4535-4976-83D0-DF45EC07F533}" srcOrd="1" destOrd="0" presId="urn:microsoft.com/office/officeart/2005/8/layout/hierarchy3"/>
    <dgm:cxn modelId="{C92070B2-28A2-4F10-B365-116A5926A503}" type="presParOf" srcId="{AB6AD747-7E00-4E44-A219-0385234B2551}" destId="{A4A39404-F213-459F-ACF2-3CA9B39A7D6D}" srcOrd="2" destOrd="0" presId="urn:microsoft.com/office/officeart/2005/8/layout/hierarchy3"/>
    <dgm:cxn modelId="{CCD123CF-E009-44C9-93C4-F87AEBBC7160}" type="presParOf" srcId="{AB6AD747-7E00-4E44-A219-0385234B2551}" destId="{9E272C27-57B3-404F-B901-754344530656}" srcOrd="3" destOrd="0" presId="urn:microsoft.com/office/officeart/2005/8/layout/hierarchy3"/>
    <dgm:cxn modelId="{78F6CEE8-4AA0-4C7C-9B1C-2D1E23B843F4}" type="presParOf" srcId="{B0AF7F01-54D8-4503-9CEF-E73B1FFBA091}" destId="{5499A391-FF92-4EB4-8BD3-59FD14998F90}" srcOrd="1" destOrd="0" presId="urn:microsoft.com/office/officeart/2005/8/layout/hierarchy3"/>
    <dgm:cxn modelId="{C8FD10F8-3D69-4EAB-9E65-ADDF20D5A759}" type="presParOf" srcId="{5499A391-FF92-4EB4-8BD3-59FD14998F90}" destId="{7DFC47FB-DF9A-433B-9541-9D76D2E26E53}" srcOrd="0" destOrd="0" presId="urn:microsoft.com/office/officeart/2005/8/layout/hierarchy3"/>
    <dgm:cxn modelId="{83227B1B-F4F9-4272-B6CD-F9059ADE8067}" type="presParOf" srcId="{7DFC47FB-DF9A-433B-9541-9D76D2E26E53}" destId="{1B127F8B-17E8-4CDF-BB1B-94FD5BB9BC02}" srcOrd="0" destOrd="0" presId="urn:microsoft.com/office/officeart/2005/8/layout/hierarchy3"/>
    <dgm:cxn modelId="{A01E0C5C-6F1E-4ACA-8126-A14438AC0936}" type="presParOf" srcId="{7DFC47FB-DF9A-433B-9541-9D76D2E26E53}" destId="{4012457E-642C-4B34-9994-6B7A6DB8F497}" srcOrd="1" destOrd="0" presId="urn:microsoft.com/office/officeart/2005/8/layout/hierarchy3"/>
    <dgm:cxn modelId="{B60D9DEC-1960-48B1-A22C-066383823C1D}" type="presParOf" srcId="{5499A391-FF92-4EB4-8BD3-59FD14998F90}" destId="{59C6ABDA-1D36-443C-A23F-17C216183F1A}" srcOrd="1" destOrd="0" presId="urn:microsoft.com/office/officeart/2005/8/layout/hierarchy3"/>
    <dgm:cxn modelId="{7CAEE563-2BC4-4A31-A6BF-42837262B302}" type="presParOf" srcId="{59C6ABDA-1D36-443C-A23F-17C216183F1A}" destId="{561230F9-E7FC-47A2-AFF1-2BF01FE76E5A}" srcOrd="0" destOrd="0" presId="urn:microsoft.com/office/officeart/2005/8/layout/hierarchy3"/>
    <dgm:cxn modelId="{7D17C94C-AE87-4048-8DE1-2DD61DD2EE05}" type="presParOf" srcId="{59C6ABDA-1D36-443C-A23F-17C216183F1A}" destId="{BDEF6F49-71DF-4FF9-94AE-3F2553BFB1BB}" srcOrd="1" destOrd="0" presId="urn:microsoft.com/office/officeart/2005/8/layout/hierarchy3"/>
    <dgm:cxn modelId="{26E613D1-3A59-4725-A758-EC7557368661}" type="presParOf" srcId="{59C6ABDA-1D36-443C-A23F-17C216183F1A}" destId="{F857EFEA-7DBC-40D7-8660-C37FD637110D}" srcOrd="2" destOrd="0" presId="urn:microsoft.com/office/officeart/2005/8/layout/hierarchy3"/>
    <dgm:cxn modelId="{F2403671-17F2-4371-AEC8-B1D1D5EFF753}" type="presParOf" srcId="{59C6ABDA-1D36-443C-A23F-17C216183F1A}" destId="{2B106B8A-BB37-4E2A-BDE5-471DFD2F365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745F01-B112-4E6F-B33A-E8A431678295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C800BE48-24E1-4F36-9B43-6DF7C63BB2B4}">
      <dgm:prSet phldrT="[Texto]"/>
      <dgm:spPr/>
      <dgm:t>
        <a:bodyPr/>
        <a:lstStyle/>
        <a:p>
          <a:r>
            <a:rPr lang="es-EC" dirty="0" smtClean="0"/>
            <a:t>Son raros y suele ocurrir en adultos </a:t>
          </a:r>
          <a:endParaRPr lang="es-EC" dirty="0"/>
        </a:p>
      </dgm:t>
    </dgm:pt>
    <dgm:pt modelId="{87454FA8-2F8E-4BE8-97EA-3C75EAAAE6DB}" type="parTrans" cxnId="{1C4A4D77-4B50-4C8F-BEEC-E0125AC04119}">
      <dgm:prSet/>
      <dgm:spPr/>
      <dgm:t>
        <a:bodyPr/>
        <a:lstStyle/>
        <a:p>
          <a:endParaRPr lang="es-EC"/>
        </a:p>
      </dgm:t>
    </dgm:pt>
    <dgm:pt modelId="{221F42EF-952B-44C8-863E-8A25F693A4CB}" type="sibTrans" cxnId="{1C4A4D77-4B50-4C8F-BEEC-E0125AC04119}">
      <dgm:prSet/>
      <dgm:spPr/>
      <dgm:t>
        <a:bodyPr/>
        <a:lstStyle/>
        <a:p>
          <a:endParaRPr lang="es-EC"/>
        </a:p>
      </dgm:t>
    </dgm:pt>
    <dgm:pt modelId="{EDAB0AAB-FAB4-4BA4-829F-746B576D086E}">
      <dgm:prSet phldrT="[Texto]"/>
      <dgm:spPr/>
      <dgm:t>
        <a:bodyPr/>
        <a:lstStyle/>
        <a:p>
          <a:r>
            <a:rPr lang="es-EC" dirty="0" smtClean="0"/>
            <a:t>Secundarios a fuerte fimosis obstructiva, o mala higiene con </a:t>
          </a:r>
          <a:r>
            <a:rPr lang="es-EC" dirty="0" err="1" smtClean="0"/>
            <a:t>esmegma</a:t>
          </a:r>
          <a:r>
            <a:rPr lang="es-EC" dirty="0" smtClean="0"/>
            <a:t> condensado</a:t>
          </a:r>
          <a:endParaRPr lang="es-EC" dirty="0"/>
        </a:p>
      </dgm:t>
    </dgm:pt>
    <dgm:pt modelId="{A82B758A-9CD6-4F24-8384-953E9D9E77DF}" type="parTrans" cxnId="{EA61F22A-FFF2-4F41-9EFE-3CEA4A4D4FE0}">
      <dgm:prSet/>
      <dgm:spPr/>
      <dgm:t>
        <a:bodyPr/>
        <a:lstStyle/>
        <a:p>
          <a:endParaRPr lang="es-EC"/>
        </a:p>
      </dgm:t>
    </dgm:pt>
    <dgm:pt modelId="{2C6F7DF2-5ABC-48FD-B449-9AE091C5D5F6}" type="sibTrans" cxnId="{EA61F22A-FFF2-4F41-9EFE-3CEA4A4D4FE0}">
      <dgm:prSet/>
      <dgm:spPr/>
      <dgm:t>
        <a:bodyPr/>
        <a:lstStyle/>
        <a:p>
          <a:endParaRPr lang="es-EC"/>
        </a:p>
      </dgm:t>
    </dgm:pt>
    <dgm:pt modelId="{BF537858-248A-4DCE-885B-613B44818F1B}">
      <dgm:prSet phldrT="[Texto]"/>
      <dgm:spPr/>
      <dgm:t>
        <a:bodyPr/>
        <a:lstStyle/>
        <a:p>
          <a:r>
            <a:rPr lang="es-EC" dirty="0" smtClean="0"/>
            <a:t>El dx se confirma mediante palpación y el </a:t>
          </a:r>
          <a:r>
            <a:rPr lang="es-EC" dirty="0" err="1" smtClean="0"/>
            <a:t>tto</a:t>
          </a:r>
          <a:r>
            <a:rPr lang="es-EC" dirty="0" smtClean="0"/>
            <a:t> de la causa con una ranura en la porción distal del prepucio o circuncisión formal.</a:t>
          </a:r>
          <a:endParaRPr lang="es-EC" dirty="0"/>
        </a:p>
      </dgm:t>
    </dgm:pt>
    <dgm:pt modelId="{36B2828A-264E-4BB0-B6F8-734522BD0DC8}" type="parTrans" cxnId="{16D9C014-786B-421A-9814-E004931D102A}">
      <dgm:prSet/>
      <dgm:spPr/>
      <dgm:t>
        <a:bodyPr/>
        <a:lstStyle/>
        <a:p>
          <a:endParaRPr lang="es-EC"/>
        </a:p>
      </dgm:t>
    </dgm:pt>
    <dgm:pt modelId="{EA210CAD-991A-4F87-9890-B762D53A6EB4}" type="sibTrans" cxnId="{16D9C014-786B-421A-9814-E004931D102A}">
      <dgm:prSet/>
      <dgm:spPr/>
      <dgm:t>
        <a:bodyPr/>
        <a:lstStyle/>
        <a:p>
          <a:endParaRPr lang="es-EC"/>
        </a:p>
      </dgm:t>
    </dgm:pt>
    <dgm:pt modelId="{253E6CD2-E4E7-4E1B-939C-1156C4514272}" type="pres">
      <dgm:prSet presAssocID="{21745F01-B112-4E6F-B33A-E8A431678295}" presName="CompostProcess" presStyleCnt="0">
        <dgm:presLayoutVars>
          <dgm:dir/>
          <dgm:resizeHandles val="exact"/>
        </dgm:presLayoutVars>
      </dgm:prSet>
      <dgm:spPr/>
    </dgm:pt>
    <dgm:pt modelId="{3944E6D1-A6AE-422E-B4D8-092DFDB0F5D5}" type="pres">
      <dgm:prSet presAssocID="{21745F01-B112-4E6F-B33A-E8A431678295}" presName="arrow" presStyleLbl="bgShp" presStyleIdx="0" presStyleCnt="1"/>
      <dgm:spPr/>
    </dgm:pt>
    <dgm:pt modelId="{689C7DD7-5798-48A6-AB1F-6344C6EA50A5}" type="pres">
      <dgm:prSet presAssocID="{21745F01-B112-4E6F-B33A-E8A431678295}" presName="linearProcess" presStyleCnt="0"/>
      <dgm:spPr/>
    </dgm:pt>
    <dgm:pt modelId="{4A305ADA-CE71-44C1-ABBA-2EF9A4245ADD}" type="pres">
      <dgm:prSet presAssocID="{C800BE48-24E1-4F36-9B43-6DF7C63BB2B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0A79F4-177E-468E-AEB7-414A84239157}" type="pres">
      <dgm:prSet presAssocID="{221F42EF-952B-44C8-863E-8A25F693A4CB}" presName="sibTrans" presStyleCnt="0"/>
      <dgm:spPr/>
    </dgm:pt>
    <dgm:pt modelId="{CCB5DA6F-6FCF-44D3-85D0-342A2D18A003}" type="pres">
      <dgm:prSet presAssocID="{EDAB0AAB-FAB4-4BA4-829F-746B576D086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5AF8E3-2C4F-48E3-9D60-6A1172E87115}" type="pres">
      <dgm:prSet presAssocID="{2C6F7DF2-5ABC-48FD-B449-9AE091C5D5F6}" presName="sibTrans" presStyleCnt="0"/>
      <dgm:spPr/>
    </dgm:pt>
    <dgm:pt modelId="{C82ADF9F-C420-4739-9C53-3190A0D85821}" type="pres">
      <dgm:prSet presAssocID="{BF537858-248A-4DCE-885B-613B44818F1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A61F22A-FFF2-4F41-9EFE-3CEA4A4D4FE0}" srcId="{21745F01-B112-4E6F-B33A-E8A431678295}" destId="{EDAB0AAB-FAB4-4BA4-829F-746B576D086E}" srcOrd="1" destOrd="0" parTransId="{A82B758A-9CD6-4F24-8384-953E9D9E77DF}" sibTransId="{2C6F7DF2-5ABC-48FD-B449-9AE091C5D5F6}"/>
    <dgm:cxn modelId="{1C4A4D77-4B50-4C8F-BEEC-E0125AC04119}" srcId="{21745F01-B112-4E6F-B33A-E8A431678295}" destId="{C800BE48-24E1-4F36-9B43-6DF7C63BB2B4}" srcOrd="0" destOrd="0" parTransId="{87454FA8-2F8E-4BE8-97EA-3C75EAAAE6DB}" sibTransId="{221F42EF-952B-44C8-863E-8A25F693A4CB}"/>
    <dgm:cxn modelId="{F5EFF6CF-0FD7-4430-BC45-89F6669512BE}" type="presOf" srcId="{EDAB0AAB-FAB4-4BA4-829F-746B576D086E}" destId="{CCB5DA6F-6FCF-44D3-85D0-342A2D18A003}" srcOrd="0" destOrd="0" presId="urn:microsoft.com/office/officeart/2005/8/layout/hProcess9"/>
    <dgm:cxn modelId="{96FE3B06-A6F2-4B72-BDBF-D70729B6DF80}" type="presOf" srcId="{21745F01-B112-4E6F-B33A-E8A431678295}" destId="{253E6CD2-E4E7-4E1B-939C-1156C4514272}" srcOrd="0" destOrd="0" presId="urn:microsoft.com/office/officeart/2005/8/layout/hProcess9"/>
    <dgm:cxn modelId="{16D9C014-786B-421A-9814-E004931D102A}" srcId="{21745F01-B112-4E6F-B33A-E8A431678295}" destId="{BF537858-248A-4DCE-885B-613B44818F1B}" srcOrd="2" destOrd="0" parTransId="{36B2828A-264E-4BB0-B6F8-734522BD0DC8}" sibTransId="{EA210CAD-991A-4F87-9890-B762D53A6EB4}"/>
    <dgm:cxn modelId="{97B87E17-ED55-4BE5-93F3-81CBAF6CEACC}" type="presOf" srcId="{BF537858-248A-4DCE-885B-613B44818F1B}" destId="{C82ADF9F-C420-4739-9C53-3190A0D85821}" srcOrd="0" destOrd="0" presId="urn:microsoft.com/office/officeart/2005/8/layout/hProcess9"/>
    <dgm:cxn modelId="{3D0DBC98-46AE-46C7-98F6-7147FAD24883}" type="presOf" srcId="{C800BE48-24E1-4F36-9B43-6DF7C63BB2B4}" destId="{4A305ADA-CE71-44C1-ABBA-2EF9A4245ADD}" srcOrd="0" destOrd="0" presId="urn:microsoft.com/office/officeart/2005/8/layout/hProcess9"/>
    <dgm:cxn modelId="{2F883848-BFA9-494B-977B-D5D16017D99D}" type="presParOf" srcId="{253E6CD2-E4E7-4E1B-939C-1156C4514272}" destId="{3944E6D1-A6AE-422E-B4D8-092DFDB0F5D5}" srcOrd="0" destOrd="0" presId="urn:microsoft.com/office/officeart/2005/8/layout/hProcess9"/>
    <dgm:cxn modelId="{62784F58-4119-48F1-A8A1-6FF4E8775B09}" type="presParOf" srcId="{253E6CD2-E4E7-4E1B-939C-1156C4514272}" destId="{689C7DD7-5798-48A6-AB1F-6344C6EA50A5}" srcOrd="1" destOrd="0" presId="urn:microsoft.com/office/officeart/2005/8/layout/hProcess9"/>
    <dgm:cxn modelId="{E3E9D727-81BE-443B-9457-AA9479F44293}" type="presParOf" srcId="{689C7DD7-5798-48A6-AB1F-6344C6EA50A5}" destId="{4A305ADA-CE71-44C1-ABBA-2EF9A4245ADD}" srcOrd="0" destOrd="0" presId="urn:microsoft.com/office/officeart/2005/8/layout/hProcess9"/>
    <dgm:cxn modelId="{520F0D2D-D865-4C19-8B31-0101F4AA0363}" type="presParOf" srcId="{689C7DD7-5798-48A6-AB1F-6344C6EA50A5}" destId="{700A79F4-177E-468E-AEB7-414A84239157}" srcOrd="1" destOrd="0" presId="urn:microsoft.com/office/officeart/2005/8/layout/hProcess9"/>
    <dgm:cxn modelId="{1814DAE0-A515-4391-BDBC-71713FAA5070}" type="presParOf" srcId="{689C7DD7-5798-48A6-AB1F-6344C6EA50A5}" destId="{CCB5DA6F-6FCF-44D3-85D0-342A2D18A003}" srcOrd="2" destOrd="0" presId="urn:microsoft.com/office/officeart/2005/8/layout/hProcess9"/>
    <dgm:cxn modelId="{FD1DBAF2-6217-4E97-B000-3928D51F751A}" type="presParOf" srcId="{689C7DD7-5798-48A6-AB1F-6344C6EA50A5}" destId="{AA5AF8E3-2C4F-48E3-9D60-6A1172E87115}" srcOrd="3" destOrd="0" presId="urn:microsoft.com/office/officeart/2005/8/layout/hProcess9"/>
    <dgm:cxn modelId="{06C3F18B-B13B-4DA2-8845-78F9AFD6E69C}" type="presParOf" srcId="{689C7DD7-5798-48A6-AB1F-6344C6EA50A5}" destId="{C82ADF9F-C420-4739-9C53-3190A0D8582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CD0B2-26DB-46E4-94E2-D10FE680B030}">
      <dsp:nvSpPr>
        <dsp:cNvPr id="0" name=""/>
        <dsp:cNvSpPr/>
      </dsp:nvSpPr>
      <dsp:spPr>
        <a:xfrm>
          <a:off x="239541" y="0"/>
          <a:ext cx="2676189" cy="2107134"/>
        </a:xfrm>
        <a:prstGeom prst="rect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Representa del 1 al 2%, con incidencia en la segunda y tercera décadas de la vida.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239541" y="0"/>
        <a:ext cx="2676189" cy="2107134"/>
      </dsp:txXfrm>
    </dsp:sp>
    <dsp:sp modelId="{06E96FB1-6BB1-4E3F-B061-A1946F0B1F66}">
      <dsp:nvSpPr>
        <dsp:cNvPr id="0" name=""/>
        <dsp:cNvSpPr/>
      </dsp:nvSpPr>
      <dsp:spPr>
        <a:xfrm>
          <a:off x="3208288" y="0"/>
          <a:ext cx="2754635" cy="2479978"/>
        </a:xfrm>
        <a:prstGeom prst="rect">
          <a:avLst/>
        </a:prstGeom>
        <a:solidFill>
          <a:schemeClr val="accent2">
            <a:shade val="50000"/>
            <a:hueOff val="231788"/>
            <a:satOff val="-9638"/>
            <a:lumOff val="199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Diagnóstico: APF de cálculos urinarios y aspecto radiográfico de un cálculo opaco, de vidrio esmerilado y orillas suaves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3208288" y="0"/>
        <a:ext cx="2754635" cy="2479978"/>
      </dsp:txXfrm>
    </dsp:sp>
    <dsp:sp modelId="{66F33262-4996-49E1-A57E-E87FF81A996F}">
      <dsp:nvSpPr>
        <dsp:cNvPr id="0" name=""/>
        <dsp:cNvSpPr/>
      </dsp:nvSpPr>
      <dsp:spPr>
        <a:xfrm>
          <a:off x="0" y="2869418"/>
          <a:ext cx="2279723" cy="1986067"/>
        </a:xfrm>
        <a:prstGeom prst="rect">
          <a:avLst/>
        </a:prstGeom>
        <a:solidFill>
          <a:schemeClr val="accent2">
            <a:shade val="50000"/>
            <a:hueOff val="463575"/>
            <a:satOff val="-19276"/>
            <a:lumOff val="3994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El tratamiento incluye ingesta elevada de líquidos (&gt; 3L/día y noche) y alcalinización urinaria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0" y="2869418"/>
        <a:ext cx="2279723" cy="1986067"/>
      </dsp:txXfrm>
    </dsp:sp>
    <dsp:sp modelId="{0F490A86-7FCA-4D2D-8076-20AC87AF4B7F}">
      <dsp:nvSpPr>
        <dsp:cNvPr id="0" name=""/>
        <dsp:cNvSpPr/>
      </dsp:nvSpPr>
      <dsp:spPr>
        <a:xfrm>
          <a:off x="2507695" y="2722691"/>
          <a:ext cx="2279723" cy="2279522"/>
        </a:xfrm>
        <a:prstGeom prst="rect">
          <a:avLst/>
        </a:prstGeom>
        <a:solidFill>
          <a:schemeClr val="accent2">
            <a:shade val="50000"/>
            <a:hueOff val="463575"/>
            <a:satOff val="-19276"/>
            <a:lumOff val="3994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Glutamina, ácido ascórbico y captopril son efectivos en algunos pacientes. La penicilamina puede reducir concentraciones de cistina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507695" y="2722691"/>
        <a:ext cx="2279723" cy="2279522"/>
      </dsp:txXfrm>
    </dsp:sp>
    <dsp:sp modelId="{AB4D1CF1-5DEF-41A9-9F59-DFCDC8A5DCB1}">
      <dsp:nvSpPr>
        <dsp:cNvPr id="0" name=""/>
        <dsp:cNvSpPr/>
      </dsp:nvSpPr>
      <dsp:spPr>
        <a:xfrm>
          <a:off x="5015390" y="3178535"/>
          <a:ext cx="2279723" cy="1367833"/>
        </a:xfrm>
        <a:prstGeom prst="rect">
          <a:avLst/>
        </a:prstGeom>
        <a:solidFill>
          <a:schemeClr val="accent2">
            <a:shade val="50000"/>
            <a:hueOff val="231788"/>
            <a:satOff val="-9638"/>
            <a:lumOff val="199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El tratamiento quirúrgico es similar al que se aplica para otros cálculos</a:t>
          </a:r>
          <a:r>
            <a:rPr lang="es-EC" sz="2000" kern="1200" dirty="0" smtClean="0"/>
            <a:t>.</a:t>
          </a:r>
          <a:endParaRPr lang="es-EC" sz="2000" kern="1200" dirty="0"/>
        </a:p>
      </dsp:txBody>
      <dsp:txXfrm>
        <a:off x="5015390" y="3178535"/>
        <a:ext cx="2279723" cy="13678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B98B2-ABF4-4BC6-A792-4714F1C09A2B}">
      <dsp:nvSpPr>
        <dsp:cNvPr id="0" name=""/>
        <dsp:cNvSpPr/>
      </dsp:nvSpPr>
      <dsp:spPr>
        <a:xfrm>
          <a:off x="2444444" y="1467025"/>
          <a:ext cx="3239111" cy="31612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empedrado litiásico o la acumulación y asentamiento de arenilla de cálculos en un uréter puede resultar frustrante</a:t>
          </a:r>
          <a:endParaRPr lang="es-EC" sz="2000" kern="1200" dirty="0"/>
        </a:p>
      </dsp:txBody>
      <dsp:txXfrm>
        <a:off x="2918801" y="1929981"/>
        <a:ext cx="2290397" cy="2235347"/>
      </dsp:txXfrm>
    </dsp:sp>
    <dsp:sp modelId="{DC4682C4-0937-49D8-B652-F5B48035241B}">
      <dsp:nvSpPr>
        <dsp:cNvPr id="0" name=""/>
        <dsp:cNvSpPr/>
      </dsp:nvSpPr>
      <dsp:spPr>
        <a:xfrm rot="5400000">
          <a:off x="3946463" y="1565988"/>
          <a:ext cx="235073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235073" y="18574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058123" y="1578685"/>
        <a:ext cx="11753" cy="11753"/>
      </dsp:txXfrm>
    </dsp:sp>
    <dsp:sp modelId="{AAA3BAD0-6888-4333-A646-681943DCFA3E}">
      <dsp:nvSpPr>
        <dsp:cNvPr id="0" name=""/>
        <dsp:cNvSpPr/>
      </dsp:nvSpPr>
      <dsp:spPr>
        <a:xfrm>
          <a:off x="3091447" y="24620"/>
          <a:ext cx="1945104" cy="16774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Pacientes. </a:t>
          </a:r>
          <a:r>
            <a:rPr lang="es-EC" sz="1600" kern="1200" dirty="0" smtClean="0"/>
            <a:t>asintomático seguimiento con </a:t>
          </a:r>
          <a:r>
            <a:rPr lang="es-EC" sz="1600" kern="1200" dirty="0" err="1" smtClean="0"/>
            <a:t>KUB</a:t>
          </a:r>
          <a:r>
            <a:rPr lang="es-EC" sz="1600" kern="1200" dirty="0" smtClean="0"/>
            <a:t> seriales y ecografía </a:t>
          </a:r>
          <a:endParaRPr lang="es-EC" sz="1600" kern="1200" dirty="0"/>
        </a:p>
      </dsp:txBody>
      <dsp:txXfrm>
        <a:off x="3376301" y="270281"/>
        <a:ext cx="1375396" cy="1186157"/>
      </dsp:txXfrm>
    </dsp:sp>
    <dsp:sp modelId="{C9208BE4-0D27-4E83-8E3C-38BAC863A350}">
      <dsp:nvSpPr>
        <dsp:cNvPr id="0" name=""/>
        <dsp:cNvSpPr/>
      </dsp:nvSpPr>
      <dsp:spPr>
        <a:xfrm rot="10800000">
          <a:off x="5409555" y="3029081"/>
          <a:ext cx="273999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273999" y="18574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5539705" y="3040805"/>
        <a:ext cx="13699" cy="13699"/>
      </dsp:txXfrm>
    </dsp:sp>
    <dsp:sp modelId="{0DCB063A-6CF0-4DAB-A811-131912692F4D}">
      <dsp:nvSpPr>
        <dsp:cNvPr id="0" name=""/>
        <dsp:cNvSpPr/>
      </dsp:nvSpPr>
      <dsp:spPr>
        <a:xfrm>
          <a:off x="5409555" y="2208915"/>
          <a:ext cx="1677479" cy="1677479"/>
        </a:xfrm>
        <a:prstGeom prst="ellipse">
          <a:avLst/>
        </a:prstGeom>
        <a:gradFill rotWithShape="0">
          <a:gsLst>
            <a:gs pos="0">
              <a:schemeClr val="accent2">
                <a:hueOff val="-904150"/>
                <a:satOff val="-552"/>
                <a:lumOff val="2157"/>
                <a:alphaOff val="0"/>
                <a:tint val="96000"/>
                <a:lumMod val="100000"/>
              </a:schemeClr>
            </a:gs>
            <a:gs pos="78000">
              <a:schemeClr val="accent2">
                <a:hueOff val="-904150"/>
                <a:satOff val="-552"/>
                <a:lumOff val="215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El dolor intenso o fiebre  requiere intervención</a:t>
          </a:r>
          <a:endParaRPr lang="es-EC" sz="1500" kern="1200" dirty="0"/>
        </a:p>
      </dsp:txBody>
      <dsp:txXfrm>
        <a:off x="5655216" y="2454576"/>
        <a:ext cx="1186157" cy="1186157"/>
      </dsp:txXfrm>
    </dsp:sp>
    <dsp:sp modelId="{E7B8CEA0-409F-4D2C-A05F-C5E585DA4427}">
      <dsp:nvSpPr>
        <dsp:cNvPr id="0" name=""/>
        <dsp:cNvSpPr/>
      </dsp:nvSpPr>
      <dsp:spPr>
        <a:xfrm rot="16200000">
          <a:off x="3946463" y="4492173"/>
          <a:ext cx="235073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235073" y="18574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058123" y="4504871"/>
        <a:ext cx="11753" cy="11753"/>
      </dsp:txXfrm>
    </dsp:sp>
    <dsp:sp modelId="{30449C91-CBA9-4D43-AC45-DF0E1E39E27F}">
      <dsp:nvSpPr>
        <dsp:cNvPr id="0" name=""/>
        <dsp:cNvSpPr/>
      </dsp:nvSpPr>
      <dsp:spPr>
        <a:xfrm>
          <a:off x="3225260" y="4393211"/>
          <a:ext cx="1677479" cy="1677479"/>
        </a:xfrm>
        <a:prstGeom prst="ellipse">
          <a:avLst/>
        </a:prstGeom>
        <a:gradFill rotWithShape="0">
          <a:gsLst>
            <a:gs pos="0">
              <a:schemeClr val="accent2">
                <a:hueOff val="-1808300"/>
                <a:satOff val="-1104"/>
                <a:lumOff val="4314"/>
                <a:alphaOff val="0"/>
                <a:tint val="96000"/>
                <a:lumMod val="100000"/>
              </a:schemeClr>
            </a:gs>
            <a:gs pos="78000">
              <a:schemeClr val="accent2">
                <a:hueOff val="-1808300"/>
                <a:satOff val="-1104"/>
                <a:lumOff val="431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Pct. en quienes no se resuelve el empedrado litiásico </a:t>
          </a:r>
          <a:endParaRPr lang="es-EC" sz="1500" kern="1200" dirty="0"/>
        </a:p>
      </dsp:txBody>
      <dsp:txXfrm>
        <a:off x="3470921" y="4638872"/>
        <a:ext cx="1186157" cy="1186157"/>
      </dsp:txXfrm>
    </dsp:sp>
    <dsp:sp modelId="{6DC75DBE-C718-42DB-94B7-C9988D4CF8A1}">
      <dsp:nvSpPr>
        <dsp:cNvPr id="0" name=""/>
        <dsp:cNvSpPr/>
      </dsp:nvSpPr>
      <dsp:spPr>
        <a:xfrm>
          <a:off x="2444444" y="3029081"/>
          <a:ext cx="273999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273999" y="18574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574594" y="3040805"/>
        <a:ext cx="13699" cy="13699"/>
      </dsp:txXfrm>
    </dsp:sp>
    <dsp:sp modelId="{485280DE-C159-4B07-91CB-E8D1EDFEE8AF}">
      <dsp:nvSpPr>
        <dsp:cNvPr id="0" name=""/>
        <dsp:cNvSpPr/>
      </dsp:nvSpPr>
      <dsp:spPr>
        <a:xfrm>
          <a:off x="1040965" y="2208915"/>
          <a:ext cx="1677479" cy="1677479"/>
        </a:xfrm>
        <a:prstGeom prst="ellipse">
          <a:avLst/>
        </a:prstGeom>
        <a:gradFill rotWithShape="0">
          <a:gsLst>
            <a:gs pos="0">
              <a:schemeClr val="accent2">
                <a:hueOff val="-2712450"/>
                <a:satOff val="-1656"/>
                <a:lumOff val="6471"/>
                <a:alphaOff val="0"/>
                <a:tint val="96000"/>
                <a:lumMod val="100000"/>
              </a:schemeClr>
            </a:gs>
            <a:gs pos="78000">
              <a:schemeClr val="accent2">
                <a:hueOff val="-2712450"/>
                <a:satOff val="-1656"/>
                <a:lumOff val="647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Endoscopias retrógradas  </a:t>
          </a:r>
          <a:endParaRPr lang="es-EC" sz="1500" kern="1200" dirty="0"/>
        </a:p>
      </dsp:txBody>
      <dsp:txXfrm>
        <a:off x="1286626" y="2454576"/>
        <a:ext cx="1186157" cy="11861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93566-CC72-4C61-8217-74BEBE423FC1}">
      <dsp:nvSpPr>
        <dsp:cNvPr id="0" name=""/>
        <dsp:cNvSpPr/>
      </dsp:nvSpPr>
      <dsp:spPr>
        <a:xfrm>
          <a:off x="7143" y="1001183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Nefrectomía parcial apropiada para una gran carga de cálculos</a:t>
          </a:r>
          <a:endParaRPr lang="es-EC" sz="1600" kern="1200" dirty="0"/>
        </a:p>
      </dsp:txBody>
      <dsp:txXfrm>
        <a:off x="44665" y="1038705"/>
        <a:ext cx="2060143" cy="1206068"/>
      </dsp:txXfrm>
    </dsp:sp>
    <dsp:sp modelId="{954B40C0-BB41-4060-8298-564464257779}">
      <dsp:nvSpPr>
        <dsp:cNvPr id="0" name=""/>
        <dsp:cNvSpPr/>
      </dsp:nvSpPr>
      <dsp:spPr>
        <a:xfrm>
          <a:off x="2330227" y="137697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2330227" y="1482881"/>
        <a:ext cx="316861" cy="317716"/>
      </dsp:txXfrm>
    </dsp:sp>
    <dsp:sp modelId="{99231D16-48A0-4452-9965-DD914B9F99E0}">
      <dsp:nvSpPr>
        <dsp:cNvPr id="0" name=""/>
        <dsp:cNvSpPr/>
      </dsp:nvSpPr>
      <dsp:spPr>
        <a:xfrm>
          <a:off x="2996406" y="1001183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-653972"/>
            <a:satOff val="3891"/>
            <a:lumOff val="156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Debe tener cuidado con una nefrectomía simple</a:t>
          </a:r>
          <a:endParaRPr lang="es-EC" sz="1600" kern="1200" dirty="0"/>
        </a:p>
      </dsp:txBody>
      <dsp:txXfrm>
        <a:off x="3033928" y="1038705"/>
        <a:ext cx="2060143" cy="1206068"/>
      </dsp:txXfrm>
    </dsp:sp>
    <dsp:sp modelId="{0200AC70-37FF-47FF-92B9-102BF19299F6}">
      <dsp:nvSpPr>
        <dsp:cNvPr id="0" name=""/>
        <dsp:cNvSpPr/>
      </dsp:nvSpPr>
      <dsp:spPr>
        <a:xfrm>
          <a:off x="5319490" y="137697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71962"/>
            <a:satOff val="5188"/>
            <a:lumOff val="20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5319490" y="1482881"/>
        <a:ext cx="316861" cy="317716"/>
      </dsp:txXfrm>
    </dsp:sp>
    <dsp:sp modelId="{540CB084-F624-4FE6-B7A6-86A07AD38CD2}">
      <dsp:nvSpPr>
        <dsp:cNvPr id="0" name=""/>
        <dsp:cNvSpPr/>
      </dsp:nvSpPr>
      <dsp:spPr>
        <a:xfrm>
          <a:off x="5985668" y="1001183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-1307943"/>
            <a:satOff val="7781"/>
            <a:lumOff val="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Recurrir en el riñón contralateral</a:t>
          </a:r>
          <a:endParaRPr lang="es-EC" sz="1600" kern="1200" dirty="0"/>
        </a:p>
      </dsp:txBody>
      <dsp:txXfrm>
        <a:off x="6023190" y="1038705"/>
        <a:ext cx="2060143" cy="1206068"/>
      </dsp:txXfrm>
    </dsp:sp>
    <dsp:sp modelId="{41CF9794-794F-49F1-BED2-9C6CC7261AAF}">
      <dsp:nvSpPr>
        <dsp:cNvPr id="0" name=""/>
        <dsp:cNvSpPr/>
      </dsp:nvSpPr>
      <dsp:spPr>
        <a:xfrm rot="5400000">
          <a:off x="6826932" y="243175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743925"/>
            <a:satOff val="10375"/>
            <a:lumOff val="41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 rot="-5400000">
        <a:off x="6894404" y="2470192"/>
        <a:ext cx="317716" cy="316861"/>
      </dsp:txXfrm>
    </dsp:sp>
    <dsp:sp modelId="{41C4DD49-3064-46D1-8481-AC05F2024A0E}">
      <dsp:nvSpPr>
        <dsp:cNvPr id="0" name=""/>
        <dsp:cNvSpPr/>
      </dsp:nvSpPr>
      <dsp:spPr>
        <a:xfrm>
          <a:off x="5985668" y="3136371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-1961915"/>
            <a:satOff val="11672"/>
            <a:lumOff val="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Otros procedimientos inusuales son la sustitución del uréter</a:t>
          </a:r>
          <a:endParaRPr lang="es-EC" sz="1600" kern="1200" dirty="0"/>
        </a:p>
      </dsp:txBody>
      <dsp:txXfrm>
        <a:off x="6023190" y="3173893"/>
        <a:ext cx="2060143" cy="1206068"/>
      </dsp:txXfrm>
    </dsp:sp>
    <dsp:sp modelId="{DCDB1327-1486-41E9-AFC8-456FF48440E2}">
      <dsp:nvSpPr>
        <dsp:cNvPr id="0" name=""/>
        <dsp:cNvSpPr/>
      </dsp:nvSpPr>
      <dsp:spPr>
        <a:xfrm rot="10800000">
          <a:off x="5345112" y="351216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615887"/>
            <a:satOff val="15563"/>
            <a:lumOff val="6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 rot="10800000">
        <a:off x="5480910" y="3618068"/>
        <a:ext cx="316861" cy="317716"/>
      </dsp:txXfrm>
    </dsp:sp>
    <dsp:sp modelId="{B042DB12-7CA3-423A-B96F-24B04178DF15}">
      <dsp:nvSpPr>
        <dsp:cNvPr id="0" name=""/>
        <dsp:cNvSpPr/>
      </dsp:nvSpPr>
      <dsp:spPr>
        <a:xfrm>
          <a:off x="2996406" y="3136370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-2615887"/>
            <a:satOff val="15563"/>
            <a:lumOff val="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Reducir el dolor debido al paso frecuente de cálculos</a:t>
          </a:r>
          <a:endParaRPr lang="es-EC" sz="1600" kern="1200" dirty="0"/>
        </a:p>
      </dsp:txBody>
      <dsp:txXfrm>
        <a:off x="3033928" y="3173892"/>
        <a:ext cx="2060143" cy="12060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611C3-33E4-4DB5-ACEC-382F21644DEC}">
      <dsp:nvSpPr>
        <dsp:cNvPr id="0" name=""/>
        <dsp:cNvSpPr/>
      </dsp:nvSpPr>
      <dsp:spPr>
        <a:xfrm>
          <a:off x="0" y="766759"/>
          <a:ext cx="9337964" cy="831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29387-BF60-4500-A288-01581563C346}">
      <dsp:nvSpPr>
        <dsp:cNvPr id="0" name=""/>
        <dsp:cNvSpPr/>
      </dsp:nvSpPr>
      <dsp:spPr>
        <a:xfrm>
          <a:off x="466898" y="54726"/>
          <a:ext cx="6306618" cy="119911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067" tIns="0" rIns="247067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Intervención por cálculos urinarios o expulsión espontanea de uno</a:t>
          </a:r>
          <a:endParaRPr lang="es-EC" sz="1600" kern="1200" dirty="0"/>
        </a:p>
      </dsp:txBody>
      <dsp:txXfrm>
        <a:off x="525434" y="113262"/>
        <a:ext cx="6189546" cy="1082041"/>
      </dsp:txXfrm>
    </dsp:sp>
    <dsp:sp modelId="{97DC854D-0430-4D11-9383-7F31D81D6D6B}">
      <dsp:nvSpPr>
        <dsp:cNvPr id="0" name=""/>
        <dsp:cNvSpPr/>
      </dsp:nvSpPr>
      <dsp:spPr>
        <a:xfrm>
          <a:off x="0" y="2604789"/>
          <a:ext cx="9337964" cy="831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A14D9-6CD2-4DA0-A268-AF7104E97E42}">
      <dsp:nvSpPr>
        <dsp:cNvPr id="0" name=""/>
        <dsp:cNvSpPr/>
      </dsp:nvSpPr>
      <dsp:spPr>
        <a:xfrm>
          <a:off x="466898" y="1776559"/>
          <a:ext cx="6536574" cy="13153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067" tIns="0" rIns="24706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Una recolección inicial de orina de 24 horas en formadores de cálculos de calcio debe incluir análisis de calcio, acido úrico, oxalato, citrato, fosfato, sulfato, sodio, volumen y pH</a:t>
          </a:r>
          <a:endParaRPr lang="es-EC" sz="1600" kern="1200" dirty="0"/>
        </a:p>
      </dsp:txBody>
      <dsp:txXfrm>
        <a:off x="531106" y="1840767"/>
        <a:ext cx="6408158" cy="1186894"/>
      </dsp:txXfrm>
    </dsp:sp>
    <dsp:sp modelId="{BE9912A3-2FFC-4C73-AB12-8C854778FCAA}">
      <dsp:nvSpPr>
        <dsp:cNvPr id="0" name=""/>
        <dsp:cNvSpPr/>
      </dsp:nvSpPr>
      <dsp:spPr>
        <a:xfrm>
          <a:off x="0" y="4503091"/>
          <a:ext cx="9337964" cy="831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BD50D-3BFD-4252-B86A-AF2C391EE82F}">
      <dsp:nvSpPr>
        <dsp:cNvPr id="0" name=""/>
        <dsp:cNvSpPr/>
      </dsp:nvSpPr>
      <dsp:spPr>
        <a:xfrm>
          <a:off x="466898" y="3614589"/>
          <a:ext cx="6536574" cy="13755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067" tIns="0" rIns="24706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Los valores de orina de 24 horas ayudan a dirigir el tratamiento profiláctico adecuado.</a:t>
          </a:r>
          <a:endParaRPr lang="es-EC" sz="1600" kern="1200" dirty="0"/>
        </a:p>
      </dsp:txBody>
      <dsp:txXfrm>
        <a:off x="534048" y="3681739"/>
        <a:ext cx="6402274" cy="12412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86B3C-AC0A-4146-B290-3B96CB9E70B0}">
      <dsp:nvSpPr>
        <dsp:cNvPr id="0" name=""/>
        <dsp:cNvSpPr/>
      </dsp:nvSpPr>
      <dsp:spPr>
        <a:xfrm rot="5400000">
          <a:off x="2351651" y="1271326"/>
          <a:ext cx="1124378" cy="128006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05B5B-8193-43F9-9CDA-F8611EF7A78D}">
      <dsp:nvSpPr>
        <dsp:cNvPr id="0" name=""/>
        <dsp:cNvSpPr/>
      </dsp:nvSpPr>
      <dsp:spPr>
        <a:xfrm>
          <a:off x="2053759" y="24930"/>
          <a:ext cx="1892792" cy="1324893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 </a:t>
          </a:r>
          <a:r>
            <a:rPr lang="es-EC" sz="1600" kern="1200" dirty="0" err="1" smtClean="0"/>
            <a:t>tiazidas</a:t>
          </a:r>
          <a:r>
            <a:rPr lang="es-EC" sz="1600" kern="1200" dirty="0" smtClean="0"/>
            <a:t> la fuga de calcio relacionada con </a:t>
          </a:r>
          <a:r>
            <a:rPr lang="es-EC" sz="1600" kern="1200" dirty="0" err="1" smtClean="0"/>
            <a:t>hipercalcúria</a:t>
          </a:r>
          <a:r>
            <a:rPr lang="es-EC" sz="1600" kern="1200" dirty="0" smtClean="0"/>
            <a:t> renal.</a:t>
          </a:r>
          <a:endParaRPr lang="es-EC" sz="1600" kern="1200" dirty="0"/>
        </a:p>
      </dsp:txBody>
      <dsp:txXfrm>
        <a:off x="2118447" y="89618"/>
        <a:ext cx="1763416" cy="1195517"/>
      </dsp:txXfrm>
    </dsp:sp>
    <dsp:sp modelId="{79CDE6C3-3353-4EF2-87CD-7A99E12CFFB5}">
      <dsp:nvSpPr>
        <dsp:cNvPr id="0" name=""/>
        <dsp:cNvSpPr/>
      </dsp:nvSpPr>
      <dsp:spPr>
        <a:xfrm>
          <a:off x="3946551" y="151288"/>
          <a:ext cx="1376636" cy="1070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300" kern="1200"/>
        </a:p>
      </dsp:txBody>
      <dsp:txXfrm>
        <a:off x="3946551" y="151288"/>
        <a:ext cx="1376636" cy="1070837"/>
      </dsp:txXfrm>
    </dsp:sp>
    <dsp:sp modelId="{BF19CEB3-077D-468A-9695-499CE7ED0589}">
      <dsp:nvSpPr>
        <dsp:cNvPr id="0" name=""/>
        <dsp:cNvSpPr/>
      </dsp:nvSpPr>
      <dsp:spPr>
        <a:xfrm rot="5400000">
          <a:off x="3920977" y="2759619"/>
          <a:ext cx="1124378" cy="128006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1874297"/>
            <a:satOff val="17357"/>
            <a:lumOff val="131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2A317-952F-4F06-A4DB-C680564F15B8}">
      <dsp:nvSpPr>
        <dsp:cNvPr id="0" name=""/>
        <dsp:cNvSpPr/>
      </dsp:nvSpPr>
      <dsp:spPr>
        <a:xfrm>
          <a:off x="3623085" y="1513222"/>
          <a:ext cx="1892792" cy="1324893"/>
        </a:xfrm>
        <a:prstGeom prst="roundRect">
          <a:avLst>
            <a:gd name="adj" fmla="val 16670"/>
          </a:avLst>
        </a:prstGeom>
        <a:solidFill>
          <a:schemeClr val="accent5">
            <a:hueOff val="-1307943"/>
            <a:satOff val="7781"/>
            <a:lumOff val="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Dosis inicial de 25 mg puede adecuarse con base en las concentraciones urinarias de calcio.</a:t>
          </a:r>
          <a:endParaRPr lang="es-EC" sz="1600" kern="1200" dirty="0"/>
        </a:p>
      </dsp:txBody>
      <dsp:txXfrm>
        <a:off x="3687773" y="1577910"/>
        <a:ext cx="1763416" cy="1195517"/>
      </dsp:txXfrm>
    </dsp:sp>
    <dsp:sp modelId="{1684FF9E-0836-49BB-BD33-1C85CDFFBBE8}">
      <dsp:nvSpPr>
        <dsp:cNvPr id="0" name=""/>
        <dsp:cNvSpPr/>
      </dsp:nvSpPr>
      <dsp:spPr>
        <a:xfrm>
          <a:off x="5515877" y="1639581"/>
          <a:ext cx="1376636" cy="1070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300" kern="1200"/>
        </a:p>
      </dsp:txBody>
      <dsp:txXfrm>
        <a:off x="5515877" y="1639581"/>
        <a:ext cx="1376636" cy="1070837"/>
      </dsp:txXfrm>
    </dsp:sp>
    <dsp:sp modelId="{09CB8094-CFBE-44B9-B52C-98FBCBF68A22}">
      <dsp:nvSpPr>
        <dsp:cNvPr id="0" name=""/>
        <dsp:cNvSpPr/>
      </dsp:nvSpPr>
      <dsp:spPr>
        <a:xfrm>
          <a:off x="5192411" y="3001514"/>
          <a:ext cx="1892792" cy="1324893"/>
        </a:xfrm>
        <a:prstGeom prst="roundRect">
          <a:avLst>
            <a:gd name="adj" fmla="val 16670"/>
          </a:avLst>
        </a:prstGeom>
        <a:solidFill>
          <a:schemeClr val="accent5">
            <a:hueOff val="-2615887"/>
            <a:satOff val="15563"/>
            <a:lumOff val="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Deben vigilarse </a:t>
          </a:r>
          <a:r>
            <a:rPr lang="es-EC" sz="1700" kern="1200" dirty="0" err="1" smtClean="0"/>
            <a:t>laS</a:t>
          </a:r>
          <a:r>
            <a:rPr lang="es-EC" sz="1700" kern="1200" dirty="0" smtClean="0"/>
            <a:t> concentraciones de potasio</a:t>
          </a:r>
          <a:endParaRPr lang="es-EC" sz="1700" kern="1200" dirty="0"/>
        </a:p>
      </dsp:txBody>
      <dsp:txXfrm>
        <a:off x="5257099" y="3066202"/>
        <a:ext cx="1763416" cy="1195517"/>
      </dsp:txXfrm>
    </dsp:sp>
    <dsp:sp modelId="{D6BF438D-46E4-43C2-98FF-95168F53CA98}">
      <dsp:nvSpPr>
        <dsp:cNvPr id="0" name=""/>
        <dsp:cNvSpPr/>
      </dsp:nvSpPr>
      <dsp:spPr>
        <a:xfrm>
          <a:off x="7085203" y="3127873"/>
          <a:ext cx="1376636" cy="1070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300" kern="1200"/>
        </a:p>
      </dsp:txBody>
      <dsp:txXfrm>
        <a:off x="7085203" y="3127873"/>
        <a:ext cx="1376636" cy="10708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EE435-56AE-4240-AFDA-E5CA3354D95C}">
      <dsp:nvSpPr>
        <dsp:cNvPr id="0" name=""/>
        <dsp:cNvSpPr/>
      </dsp:nvSpPr>
      <dsp:spPr>
        <a:xfrm>
          <a:off x="7143" y="1001183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Acido </a:t>
          </a:r>
          <a:r>
            <a:rPr lang="es-EC" sz="1400" kern="1200" dirty="0" err="1" smtClean="0"/>
            <a:t>acetohidroxámico</a:t>
          </a:r>
          <a:r>
            <a:rPr lang="es-EC" sz="1400" kern="1200" dirty="0" smtClean="0"/>
            <a:t> es un </a:t>
          </a:r>
          <a:r>
            <a:rPr lang="es-EC" sz="1400" kern="1200" dirty="0" err="1" smtClean="0"/>
            <a:t>tto</a:t>
          </a:r>
          <a:r>
            <a:rPr lang="es-EC" sz="1400" kern="1200" dirty="0" smtClean="0"/>
            <a:t> coadyuvante efectivo  en infecciones de las vías </a:t>
          </a:r>
          <a:r>
            <a:rPr lang="es-EC" sz="1400" kern="1200" dirty="0" err="1" smtClean="0"/>
            <a:t>urianarias</a:t>
          </a:r>
          <a:r>
            <a:rPr lang="es-EC" sz="1400" kern="1200" dirty="0" smtClean="0"/>
            <a:t> </a:t>
          </a:r>
          <a:endParaRPr lang="es-EC" sz="1400" kern="1200" dirty="0"/>
        </a:p>
      </dsp:txBody>
      <dsp:txXfrm>
        <a:off x="44665" y="1038705"/>
        <a:ext cx="2060143" cy="1206068"/>
      </dsp:txXfrm>
    </dsp:sp>
    <dsp:sp modelId="{B2262B35-7D9D-4364-8591-DCADCA2C594B}">
      <dsp:nvSpPr>
        <dsp:cNvPr id="0" name=""/>
        <dsp:cNvSpPr/>
      </dsp:nvSpPr>
      <dsp:spPr>
        <a:xfrm>
          <a:off x="2330227" y="137697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2330227" y="1482881"/>
        <a:ext cx="316861" cy="317716"/>
      </dsp:txXfrm>
    </dsp:sp>
    <dsp:sp modelId="{128B9071-7F8A-4B0C-B2DE-B213C3AD2BB3}">
      <dsp:nvSpPr>
        <dsp:cNvPr id="0" name=""/>
        <dsp:cNvSpPr/>
      </dsp:nvSpPr>
      <dsp:spPr>
        <a:xfrm>
          <a:off x="2996406" y="1001183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Inhibe la ureasa bacteriana reduciendo las concentraciones de amoniaco urinario</a:t>
          </a:r>
          <a:endParaRPr lang="es-EC" sz="1600" kern="1200" dirty="0"/>
        </a:p>
      </dsp:txBody>
      <dsp:txXfrm>
        <a:off x="3033928" y="1038705"/>
        <a:ext cx="2060143" cy="1206068"/>
      </dsp:txXfrm>
    </dsp:sp>
    <dsp:sp modelId="{F77F0740-A181-4FDC-9B8D-24AB1DA8D731}">
      <dsp:nvSpPr>
        <dsp:cNvPr id="0" name=""/>
        <dsp:cNvSpPr/>
      </dsp:nvSpPr>
      <dsp:spPr>
        <a:xfrm>
          <a:off x="5319490" y="137697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5319490" y="1482881"/>
        <a:ext cx="316861" cy="317716"/>
      </dsp:txXfrm>
    </dsp:sp>
    <dsp:sp modelId="{0B7FD70A-AE46-4F6A-8C24-337E23820CE3}">
      <dsp:nvSpPr>
        <dsp:cNvPr id="0" name=""/>
        <dsp:cNvSpPr/>
      </dsp:nvSpPr>
      <dsp:spPr>
        <a:xfrm>
          <a:off x="5985668" y="1001183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Se usa mejor como profilaxis después de la eliminación de los cálculos de </a:t>
          </a:r>
          <a:r>
            <a:rPr lang="es-EC" sz="1600" kern="1200" dirty="0" err="1" smtClean="0"/>
            <a:t>estruvita</a:t>
          </a:r>
          <a:endParaRPr lang="es-EC" sz="1600" kern="1200" dirty="0"/>
        </a:p>
      </dsp:txBody>
      <dsp:txXfrm>
        <a:off x="6023190" y="1038705"/>
        <a:ext cx="2060143" cy="1206068"/>
      </dsp:txXfrm>
    </dsp:sp>
    <dsp:sp modelId="{FC4C42BF-2776-42A2-A206-384A0A04E3CF}">
      <dsp:nvSpPr>
        <dsp:cNvPr id="0" name=""/>
        <dsp:cNvSpPr/>
      </dsp:nvSpPr>
      <dsp:spPr>
        <a:xfrm rot="5400000">
          <a:off x="6826932" y="243175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 rot="-5400000">
        <a:off x="6894404" y="2470192"/>
        <a:ext cx="317716" cy="316861"/>
      </dsp:txXfrm>
    </dsp:sp>
    <dsp:sp modelId="{25BCD18D-9616-4DE0-8F5B-6007441207F4}">
      <dsp:nvSpPr>
        <dsp:cNvPr id="0" name=""/>
        <dsp:cNvSpPr/>
      </dsp:nvSpPr>
      <dsp:spPr>
        <a:xfrm>
          <a:off x="5985668" y="3136371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Da frecuentemente efectos secundarios como: cefalea, nauseas, vómitos anorexia y depresión</a:t>
          </a:r>
          <a:endParaRPr lang="es-EC" sz="1600" kern="1200" dirty="0"/>
        </a:p>
      </dsp:txBody>
      <dsp:txXfrm>
        <a:off x="6023190" y="3173893"/>
        <a:ext cx="2060143" cy="1206068"/>
      </dsp:txXfrm>
    </dsp:sp>
    <dsp:sp modelId="{654367A5-618F-4E28-9B8B-ED78B7F0E707}">
      <dsp:nvSpPr>
        <dsp:cNvPr id="0" name=""/>
        <dsp:cNvSpPr/>
      </dsp:nvSpPr>
      <dsp:spPr>
        <a:xfrm rot="10800000">
          <a:off x="5345112" y="351216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 rot="10800000">
        <a:off x="5480910" y="3618068"/>
        <a:ext cx="316861" cy="317716"/>
      </dsp:txXfrm>
    </dsp:sp>
    <dsp:sp modelId="{4C24612C-EB1B-4464-B6BD-F334A807B5C4}">
      <dsp:nvSpPr>
        <dsp:cNvPr id="0" name=""/>
        <dsp:cNvSpPr/>
      </dsp:nvSpPr>
      <dsp:spPr>
        <a:xfrm>
          <a:off x="2996406" y="313637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El régimen de dosis típico es una tableta de 250mg, 3 a 4 veces al día </a:t>
          </a:r>
          <a:endParaRPr lang="es-EC" sz="1600" kern="1200" dirty="0"/>
        </a:p>
      </dsp:txBody>
      <dsp:txXfrm>
        <a:off x="3033928" y="3173892"/>
        <a:ext cx="2060143" cy="12060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D7AD8-94E9-425E-B258-0442C761479E}">
      <dsp:nvSpPr>
        <dsp:cNvPr id="0" name=""/>
        <dsp:cNvSpPr/>
      </dsp:nvSpPr>
      <dsp:spPr>
        <a:xfrm>
          <a:off x="3334205" y="585857"/>
          <a:ext cx="3975491" cy="3975491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5">
            <a:hueOff val="-2615887"/>
            <a:satOff val="15563"/>
            <a:lumOff val="6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A8F0A-3E42-42D8-83B8-7BE0A4A439A4}">
      <dsp:nvSpPr>
        <dsp:cNvPr id="0" name=""/>
        <dsp:cNvSpPr/>
      </dsp:nvSpPr>
      <dsp:spPr>
        <a:xfrm>
          <a:off x="3334205" y="585857"/>
          <a:ext cx="3975491" cy="3975491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5">
            <a:hueOff val="-1743925"/>
            <a:satOff val="10375"/>
            <a:lumOff val="41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1E5ED-551A-4F2F-A683-B2ECF4322427}">
      <dsp:nvSpPr>
        <dsp:cNvPr id="0" name=""/>
        <dsp:cNvSpPr/>
      </dsp:nvSpPr>
      <dsp:spPr>
        <a:xfrm>
          <a:off x="3334205" y="585857"/>
          <a:ext cx="3975491" cy="3975491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5">
            <a:hueOff val="-871962"/>
            <a:satOff val="5188"/>
            <a:lumOff val="20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87950-44E9-4EE0-BD10-817475CB16F0}">
      <dsp:nvSpPr>
        <dsp:cNvPr id="0" name=""/>
        <dsp:cNvSpPr/>
      </dsp:nvSpPr>
      <dsp:spPr>
        <a:xfrm>
          <a:off x="3334205" y="585857"/>
          <a:ext cx="3975491" cy="3975491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EA920-7126-4B5B-899D-08968541ABD7}">
      <dsp:nvSpPr>
        <dsp:cNvPr id="0" name=""/>
        <dsp:cNvSpPr/>
      </dsp:nvSpPr>
      <dsp:spPr>
        <a:xfrm>
          <a:off x="4406609" y="1658260"/>
          <a:ext cx="1830683" cy="183068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Cálculos vesicales</a:t>
          </a:r>
          <a:endParaRPr lang="es-EC" sz="2400" kern="1200" dirty="0"/>
        </a:p>
      </dsp:txBody>
      <dsp:txXfrm>
        <a:off x="4674706" y="1926357"/>
        <a:ext cx="1294489" cy="1294489"/>
      </dsp:txXfrm>
    </dsp:sp>
    <dsp:sp modelId="{005715CA-F622-40D1-9FD6-1A2A1D9C4A91}">
      <dsp:nvSpPr>
        <dsp:cNvPr id="0" name=""/>
        <dsp:cNvSpPr/>
      </dsp:nvSpPr>
      <dsp:spPr>
        <a:xfrm>
          <a:off x="4500619" y="-192532"/>
          <a:ext cx="1642663" cy="164904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Micción irritante</a:t>
          </a:r>
          <a:endParaRPr lang="es-EC" sz="1600" kern="1200" dirty="0"/>
        </a:p>
      </dsp:txBody>
      <dsp:txXfrm>
        <a:off x="4741181" y="48965"/>
        <a:ext cx="1161539" cy="1166051"/>
      </dsp:txXfrm>
    </dsp:sp>
    <dsp:sp modelId="{0AC5201E-B8C2-4273-A578-A6EAD4BF3921}">
      <dsp:nvSpPr>
        <dsp:cNvPr id="0" name=""/>
        <dsp:cNvSpPr/>
      </dsp:nvSpPr>
      <dsp:spPr>
        <a:xfrm>
          <a:off x="6366503" y="1796680"/>
          <a:ext cx="1794121" cy="1553844"/>
        </a:xfrm>
        <a:prstGeom prst="ellipse">
          <a:avLst/>
        </a:prstGeom>
        <a:solidFill>
          <a:schemeClr val="accent5">
            <a:hueOff val="-871962"/>
            <a:satOff val="5188"/>
            <a:lumOff val="20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Flujo urinario intermitente</a:t>
          </a:r>
          <a:endParaRPr lang="es-EC" sz="1600" kern="1200" dirty="0"/>
        </a:p>
      </dsp:txBody>
      <dsp:txXfrm>
        <a:off x="6629246" y="2024235"/>
        <a:ext cx="1268635" cy="1098734"/>
      </dsp:txXfrm>
    </dsp:sp>
    <dsp:sp modelId="{22752C11-6B2C-4F9C-9044-5E4700A2724D}">
      <dsp:nvSpPr>
        <dsp:cNvPr id="0" name=""/>
        <dsp:cNvSpPr/>
      </dsp:nvSpPr>
      <dsp:spPr>
        <a:xfrm>
          <a:off x="4470133" y="3673008"/>
          <a:ext cx="1703636" cy="1684414"/>
        </a:xfrm>
        <a:prstGeom prst="ellipse">
          <a:avLst/>
        </a:prstGeom>
        <a:solidFill>
          <a:schemeClr val="accent5">
            <a:hueOff val="-1743925"/>
            <a:satOff val="10375"/>
            <a:lumOff val="41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Infecciones de las vías urinarias</a:t>
          </a:r>
          <a:endParaRPr lang="es-EC" sz="1600" kern="1200" dirty="0"/>
        </a:p>
      </dsp:txBody>
      <dsp:txXfrm>
        <a:off x="4719625" y="3919685"/>
        <a:ext cx="1204652" cy="1191060"/>
      </dsp:txXfrm>
    </dsp:sp>
    <dsp:sp modelId="{321F9ACD-B986-4928-A76F-FC3F86A316EA}">
      <dsp:nvSpPr>
        <dsp:cNvPr id="0" name=""/>
        <dsp:cNvSpPr/>
      </dsp:nvSpPr>
      <dsp:spPr>
        <a:xfrm>
          <a:off x="2551491" y="1750963"/>
          <a:ext cx="1657695" cy="1645277"/>
        </a:xfrm>
        <a:prstGeom prst="ellipse">
          <a:avLst/>
        </a:prstGeom>
        <a:solidFill>
          <a:schemeClr val="accent5">
            <a:hueOff val="-2615887"/>
            <a:satOff val="15563"/>
            <a:lumOff val="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Hematuria y dolor pélvico</a:t>
          </a:r>
          <a:endParaRPr lang="es-EC" sz="1600" kern="1200" dirty="0"/>
        </a:p>
      </dsp:txBody>
      <dsp:txXfrm>
        <a:off x="2794255" y="1991908"/>
        <a:ext cx="1172167" cy="11633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8E2F6-2895-44C0-84E9-5CB72B858241}">
      <dsp:nvSpPr>
        <dsp:cNvPr id="0" name=""/>
        <dsp:cNvSpPr/>
      </dsp:nvSpPr>
      <dsp:spPr>
        <a:xfrm>
          <a:off x="581421" y="661"/>
          <a:ext cx="3095624" cy="15478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Cálculos prostáticos</a:t>
          </a:r>
          <a:endParaRPr lang="es-EC" sz="3400" kern="1200" dirty="0"/>
        </a:p>
      </dsp:txBody>
      <dsp:txXfrm>
        <a:off x="626755" y="45995"/>
        <a:ext cx="3004956" cy="1457144"/>
      </dsp:txXfrm>
    </dsp:sp>
    <dsp:sp modelId="{1DF24F48-E5B6-4B23-8EE4-70AB6949D562}">
      <dsp:nvSpPr>
        <dsp:cNvPr id="0" name=""/>
        <dsp:cNvSpPr/>
      </dsp:nvSpPr>
      <dsp:spPr>
        <a:xfrm>
          <a:off x="890984" y="1548474"/>
          <a:ext cx="309562" cy="1160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0859"/>
              </a:lnTo>
              <a:lnTo>
                <a:pt x="309562" y="1160859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AAAAC-4535-4976-83D0-DF45EC07F533}">
      <dsp:nvSpPr>
        <dsp:cNvPr id="0" name=""/>
        <dsp:cNvSpPr/>
      </dsp:nvSpPr>
      <dsp:spPr>
        <a:xfrm>
          <a:off x="1200546" y="1935427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Pequeños, cuantiosos se distinguen por su color gris ámbar</a:t>
          </a:r>
          <a:endParaRPr lang="es-EC" sz="1700" kern="1200" dirty="0"/>
        </a:p>
      </dsp:txBody>
      <dsp:txXfrm>
        <a:off x="1245880" y="1980761"/>
        <a:ext cx="2385831" cy="1457144"/>
      </dsp:txXfrm>
    </dsp:sp>
    <dsp:sp modelId="{A4A39404-F213-459F-ACF2-3CA9B39A7D6D}">
      <dsp:nvSpPr>
        <dsp:cNvPr id="0" name=""/>
        <dsp:cNvSpPr/>
      </dsp:nvSpPr>
      <dsp:spPr>
        <a:xfrm>
          <a:off x="890984" y="1548474"/>
          <a:ext cx="309562" cy="3095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5624"/>
              </a:lnTo>
              <a:lnTo>
                <a:pt x="309562" y="3095624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272C27-57B3-404F-B901-754344530656}">
      <dsp:nvSpPr>
        <dsp:cNvPr id="0" name=""/>
        <dsp:cNvSpPr/>
      </dsp:nvSpPr>
      <dsp:spPr>
        <a:xfrm>
          <a:off x="1200546" y="3870192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-871962"/>
              <a:satOff val="5188"/>
              <a:lumOff val="20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Los cálculos prostáticos grandes pueden malinterpretarse como carcinoma, sin embargo las próstata suele ser móvil.</a:t>
          </a:r>
          <a:endParaRPr lang="es-EC" sz="1700" kern="1200" dirty="0"/>
        </a:p>
      </dsp:txBody>
      <dsp:txXfrm>
        <a:off x="1245880" y="3915526"/>
        <a:ext cx="2385831" cy="1457144"/>
      </dsp:txXfrm>
    </dsp:sp>
    <dsp:sp modelId="{1B127F8B-17E8-4CDF-BB1B-94FD5BB9BC02}">
      <dsp:nvSpPr>
        <dsp:cNvPr id="0" name=""/>
        <dsp:cNvSpPr/>
      </dsp:nvSpPr>
      <dsp:spPr>
        <a:xfrm>
          <a:off x="4450953" y="661"/>
          <a:ext cx="3095624" cy="1547812"/>
        </a:xfrm>
        <a:prstGeom prst="roundRect">
          <a:avLst>
            <a:gd name="adj" fmla="val 10000"/>
          </a:avLst>
        </a:prstGeom>
        <a:solidFill>
          <a:schemeClr val="accent5">
            <a:hueOff val="-2615887"/>
            <a:satOff val="15563"/>
            <a:lumOff val="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kern="1200" dirty="0" smtClean="0"/>
            <a:t>Cálculos de las vesículas seminales </a:t>
          </a:r>
          <a:endParaRPr lang="es-EC" sz="3400" kern="1200" dirty="0"/>
        </a:p>
      </dsp:txBody>
      <dsp:txXfrm>
        <a:off x="4496287" y="45995"/>
        <a:ext cx="3004956" cy="1457144"/>
      </dsp:txXfrm>
    </dsp:sp>
    <dsp:sp modelId="{561230F9-E7FC-47A2-AFF1-2BF01FE76E5A}">
      <dsp:nvSpPr>
        <dsp:cNvPr id="0" name=""/>
        <dsp:cNvSpPr/>
      </dsp:nvSpPr>
      <dsp:spPr>
        <a:xfrm>
          <a:off x="4760515" y="1548474"/>
          <a:ext cx="309562" cy="1160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0859"/>
              </a:lnTo>
              <a:lnTo>
                <a:pt x="309562" y="1160859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F6F49-71DF-4FF9-94AE-3F2553BFB1BB}">
      <dsp:nvSpPr>
        <dsp:cNvPr id="0" name=""/>
        <dsp:cNvSpPr/>
      </dsp:nvSpPr>
      <dsp:spPr>
        <a:xfrm>
          <a:off x="5070078" y="1935427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-1743925"/>
              <a:satOff val="10375"/>
              <a:lumOff val="41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Lisos y duros, la exploración física revela una glándula pétrea</a:t>
          </a:r>
          <a:endParaRPr lang="es-EC" sz="1700" kern="1200" dirty="0"/>
        </a:p>
      </dsp:txBody>
      <dsp:txXfrm>
        <a:off x="5115412" y="1980761"/>
        <a:ext cx="2385831" cy="1457144"/>
      </dsp:txXfrm>
    </dsp:sp>
    <dsp:sp modelId="{F857EFEA-7DBC-40D7-8660-C37FD637110D}">
      <dsp:nvSpPr>
        <dsp:cNvPr id="0" name=""/>
        <dsp:cNvSpPr/>
      </dsp:nvSpPr>
      <dsp:spPr>
        <a:xfrm>
          <a:off x="4760515" y="1548474"/>
          <a:ext cx="309562" cy="3095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5624"/>
              </a:lnTo>
              <a:lnTo>
                <a:pt x="309562" y="3095624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06B8A-BB37-4E2A-BDE5-471DFD2F365E}">
      <dsp:nvSpPr>
        <dsp:cNvPr id="0" name=""/>
        <dsp:cNvSpPr/>
      </dsp:nvSpPr>
      <dsp:spPr>
        <a:xfrm>
          <a:off x="5070078" y="3870192"/>
          <a:ext cx="2476499" cy="154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-2615887"/>
              <a:satOff val="15563"/>
              <a:lumOff val="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En ocasiones, a estos cálculos se les confunde con tuberculosis de la vesícula seminal.</a:t>
          </a:r>
          <a:endParaRPr lang="es-EC" sz="1700" kern="1200" dirty="0"/>
        </a:p>
      </dsp:txBody>
      <dsp:txXfrm>
        <a:off x="5115412" y="3915526"/>
        <a:ext cx="2385831" cy="14571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4E6D1-A6AE-422E-B4D8-092DFDB0F5D5}">
      <dsp:nvSpPr>
        <dsp:cNvPr id="0" name=""/>
        <dsp:cNvSpPr/>
      </dsp:nvSpPr>
      <dsp:spPr>
        <a:xfrm>
          <a:off x="644723" y="0"/>
          <a:ext cx="7306865" cy="388143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05ADA-CE71-44C1-ABBA-2EF9A4245ADD}">
      <dsp:nvSpPr>
        <dsp:cNvPr id="0" name=""/>
        <dsp:cNvSpPr/>
      </dsp:nvSpPr>
      <dsp:spPr>
        <a:xfrm>
          <a:off x="291300" y="1164431"/>
          <a:ext cx="2578893" cy="15525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Son </a:t>
          </a:r>
          <a:r>
            <a:rPr lang="es-EC" sz="1600" kern="1200" dirty="0" smtClean="0"/>
            <a:t>raros y suele ocurrir en adultos </a:t>
          </a:r>
          <a:endParaRPr lang="es-EC" sz="1600" kern="1200" dirty="0"/>
        </a:p>
      </dsp:txBody>
      <dsp:txXfrm>
        <a:off x="367090" y="1240221"/>
        <a:ext cx="2427313" cy="1400994"/>
      </dsp:txXfrm>
    </dsp:sp>
    <dsp:sp modelId="{CCB5DA6F-6FCF-44D3-85D0-342A2D18A003}">
      <dsp:nvSpPr>
        <dsp:cNvPr id="0" name=""/>
        <dsp:cNvSpPr/>
      </dsp:nvSpPr>
      <dsp:spPr>
        <a:xfrm>
          <a:off x="3008709" y="1164431"/>
          <a:ext cx="2578893" cy="1552574"/>
        </a:xfrm>
        <a:prstGeom prst="roundRect">
          <a:avLst/>
        </a:prstGeom>
        <a:solidFill>
          <a:schemeClr val="accent3">
            <a:hueOff val="-140419"/>
            <a:satOff val="-3796"/>
            <a:lumOff val="-78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Secundarios a fuerte fimosis obstructiva, o mala higiene con </a:t>
          </a:r>
          <a:r>
            <a:rPr lang="es-EC" sz="1600" kern="1200" dirty="0" err="1" smtClean="0"/>
            <a:t>esmegma</a:t>
          </a:r>
          <a:r>
            <a:rPr lang="es-EC" sz="1600" kern="1200" dirty="0" smtClean="0"/>
            <a:t> condensado</a:t>
          </a:r>
          <a:endParaRPr lang="es-EC" sz="1600" kern="1200" dirty="0"/>
        </a:p>
      </dsp:txBody>
      <dsp:txXfrm>
        <a:off x="3084499" y="1240221"/>
        <a:ext cx="2427313" cy="1400994"/>
      </dsp:txXfrm>
    </dsp:sp>
    <dsp:sp modelId="{C82ADF9F-C420-4739-9C53-3190A0D85821}">
      <dsp:nvSpPr>
        <dsp:cNvPr id="0" name=""/>
        <dsp:cNvSpPr/>
      </dsp:nvSpPr>
      <dsp:spPr>
        <a:xfrm>
          <a:off x="5726117" y="1164431"/>
          <a:ext cx="2578893" cy="1552574"/>
        </a:xfrm>
        <a:prstGeom prst="roundRect">
          <a:avLst/>
        </a:prstGeom>
        <a:solidFill>
          <a:schemeClr val="accent3">
            <a:hueOff val="-280837"/>
            <a:satOff val="-7592"/>
            <a:lumOff val="-1568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El dx se confirma mediante palpación y el </a:t>
          </a:r>
          <a:r>
            <a:rPr lang="es-EC" sz="1600" kern="1200" dirty="0" err="1" smtClean="0"/>
            <a:t>tto</a:t>
          </a:r>
          <a:r>
            <a:rPr lang="es-EC" sz="1600" kern="1200" dirty="0" smtClean="0"/>
            <a:t> de la causa con una ranura en la porción distal del prepucio o circuncisión formal.</a:t>
          </a:r>
          <a:endParaRPr lang="es-EC" sz="1600" kern="1200" dirty="0"/>
        </a:p>
      </dsp:txBody>
      <dsp:txXfrm>
        <a:off x="5801907" y="1240221"/>
        <a:ext cx="2427313" cy="1400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4A9B7-7A43-496F-86EB-1A6A8B57609B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A2375-3BC9-498E-872C-C2DC876A438B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078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Xantina" TargetMode="External"/><Relationship Id="rId3" Type="http://schemas.openxmlformats.org/officeDocument/2006/relationships/hyperlink" Target="https://es.wikipedia.org/wiki/Especies_reactivas_del_ox%C3%ADgeno" TargetMode="External"/><Relationship Id="rId7" Type="http://schemas.openxmlformats.org/officeDocument/2006/relationships/hyperlink" Target="https://es.wikipedia.org/wiki/Hipoxantina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s.wikipedia.org/wiki/Oxidaci%C3%B3n" TargetMode="External"/><Relationship Id="rId5" Type="http://schemas.openxmlformats.org/officeDocument/2006/relationships/hyperlink" Target="https://es.wikipedia.org/wiki/Enzima" TargetMode="External"/><Relationship Id="rId4" Type="http://schemas.openxmlformats.org/officeDocument/2006/relationships/hyperlink" Target="https://es.wikipedia.org/wiki/Xantina_oxidasa" TargetMode="External"/><Relationship Id="rId9" Type="http://schemas.openxmlformats.org/officeDocument/2006/relationships/hyperlink" Target="https://es.wikipedia.org/wiki/%C3%81cido_%C3%BArico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5BED-21E0-4ADA-AF98-ECF84E7BD29C}" type="slidenum">
              <a:rPr lang="es-ES" smtClean="0">
                <a:solidFill>
                  <a:prstClr val="black"/>
                </a:solidFill>
              </a:rPr>
              <a:pPr/>
              <a:t>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45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litotricia con ondas de choque 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extracorporales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según las siglas en inglés </a:t>
            </a:r>
          </a:p>
          <a:p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Kidneys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ureters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bladder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x-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Kidneys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ureters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bladder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x-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B9A29-08CE-4724-8F48-DA0136374433}" type="slidenum">
              <a:rPr lang="es-EC" smtClean="0">
                <a:solidFill>
                  <a:prstClr val="black"/>
                </a:solidFill>
              </a:rPr>
              <a:pPr/>
              <a:t>50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0266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xantina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oxidasa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 una forma de 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xantina</a:t>
            </a:r>
            <a:r>
              <a:rPr lang="es-EC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oxidoreductasa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que produce </a:t>
            </a:r>
            <a:r>
              <a:rPr lang="es-EC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Especies reactivas del oxígeno"/>
              </a:rPr>
              <a:t>especies reactivas del oxígeno</a:t>
            </a:r>
            <a:r>
              <a:rPr lang="es-EC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2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) es </a:t>
            </a:r>
            <a:r>
              <a:rPr lang="es-EC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s-EC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Enzima"/>
              </a:rPr>
              <a:t>enzima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que cataliza la </a:t>
            </a:r>
            <a:r>
              <a:rPr lang="es-EC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Oxidación"/>
              </a:rPr>
              <a:t>oxidación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 </a:t>
            </a:r>
            <a:r>
              <a:rPr lang="es-EC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Hipoxantina"/>
              </a:rPr>
              <a:t>hipoxantina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es-EC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Xantina"/>
              </a:rPr>
              <a:t>xantina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 puede luego catalizar la oxidación de </a:t>
            </a:r>
            <a:r>
              <a:rPr lang="es-EC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xantina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 </a:t>
            </a:r>
            <a:r>
              <a:rPr lang="es-EC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Ácido úrico"/>
              </a:rPr>
              <a:t>ácido úrico</a:t>
            </a: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B9A29-08CE-4724-8F48-DA0136374433}" type="slidenum">
              <a:rPr lang="es-EC" smtClean="0">
                <a:solidFill>
                  <a:prstClr val="black"/>
                </a:solidFill>
              </a:rPr>
              <a:pPr/>
              <a:t>61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31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5195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E1C6-8EB9-4931-B079-E5E17177A55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31/03/2020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5717-0EA5-4905-8BBE-4034E87F87C6}" type="slidenum">
              <a:rPr lang="es-MX" smtClean="0">
                <a:solidFill>
                  <a:srgbClr val="90C226"/>
                </a:solidFill>
              </a:rPr>
              <a:pPr/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341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30931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930035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06025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784063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299996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89734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87196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415798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57335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68997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91657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33652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5416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51989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19DE9-BD81-4AC5-B233-F2DA17CDCD13}" type="datetimeFigureOut">
              <a:rPr lang="es-EC" smtClean="0"/>
              <a:pPr/>
              <a:t>31/03/2020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26D4D9-0A51-4483-AB54-037820AC9BA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0206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0" y="1927380"/>
            <a:ext cx="12192000" cy="7683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6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Calibri"/>
                <a:cs typeface="Times New Roman"/>
              </a:rPr>
              <a:t>ASIGNATURA DE UROLOGIA</a:t>
            </a:r>
            <a:endParaRPr lang="es-ES" sz="110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14400" y="505374"/>
            <a:ext cx="100322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Comic Sans MS" pitchFamily="66" charset="0"/>
              </a:rPr>
              <a:t>UNIVERSIDAD DE CIENCIAS MÈDICAS DE LA HABANA </a:t>
            </a:r>
            <a:endParaRPr lang="es-ES" sz="2000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r>
              <a:rPr lang="es-ES" sz="2000" b="1" dirty="0">
                <a:solidFill>
                  <a:prstClr val="black"/>
                </a:solidFill>
                <a:latin typeface="Comic Sans MS" pitchFamily="66" charset="0"/>
              </a:rPr>
              <a:t>FACULTAD CIENCIAS </a:t>
            </a:r>
            <a:r>
              <a:rPr lang="es-ES" sz="2000" b="1" dirty="0" smtClean="0">
                <a:solidFill>
                  <a:prstClr val="black"/>
                </a:solidFill>
                <a:latin typeface="Comic Sans MS" pitchFamily="66" charset="0"/>
              </a:rPr>
              <a:t>DE CIENCIAS MÈDICAS “GRAL. CALIXTO GARCÌA”</a:t>
            </a:r>
          </a:p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Comic Sans MS" pitchFamily="66" charset="0"/>
              </a:rPr>
              <a:t>HOSPITAL UNIVERSITARIO “GRAL. CALIXTO GARCÌA” </a:t>
            </a:r>
            <a:endParaRPr lang="es-ES" sz="2000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endParaRPr lang="es-ES" sz="2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" name="4 Cuadro de texto"/>
          <p:cNvSpPr txBox="1"/>
          <p:nvPr/>
        </p:nvSpPr>
        <p:spPr>
          <a:xfrm rot="10800000" flipV="1">
            <a:off x="6065949" y="4478626"/>
            <a:ext cx="6126050" cy="1007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6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s-ES" sz="1200" b="1" dirty="0">
              <a:solidFill>
                <a:prstClr val="black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b="1" dirty="0" err="1" smtClean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Dra</a:t>
            </a:r>
            <a:r>
              <a:rPr lang="es-ES" b="1" dirty="0" smtClean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, </a:t>
            </a:r>
            <a:r>
              <a:rPr lang="es-ES" b="1" smtClean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MSc </a:t>
            </a:r>
            <a:r>
              <a:rPr lang="es-ES" b="1" dirty="0" smtClean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DAISY MARÍA CONTRERAS DUVERGER </a:t>
            </a:r>
            <a:endParaRPr lang="es-ES" b="1" dirty="0">
              <a:solidFill>
                <a:prstClr val="black"/>
              </a:solidFill>
              <a:latin typeface="Comic Sans MS" pitchFamily="66" charset="0"/>
              <a:ea typeface="Calibri"/>
              <a:cs typeface="Times New Roman"/>
            </a:endParaRPr>
          </a:p>
        </p:txBody>
      </p:sp>
      <p:sp>
        <p:nvSpPr>
          <p:cNvPr id="10" name="5 Cuadro de texto"/>
          <p:cNvSpPr txBox="1"/>
          <p:nvPr/>
        </p:nvSpPr>
        <p:spPr>
          <a:xfrm>
            <a:off x="11350185" y="6047576"/>
            <a:ext cx="45719" cy="45719"/>
          </a:xfrm>
          <a:prstGeom prst="rect">
            <a:avLst/>
          </a:prstGeom>
          <a:solidFill>
            <a:schemeClr val="lt1"/>
          </a:solidFill>
          <a:ln w="6350">
            <a:solidFill>
              <a:schemeClr val="accent6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1869" y="2937464"/>
            <a:ext cx="461336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6600" dirty="0" err="1" smtClean="0">
                <a:solidFill>
                  <a:prstClr val="black"/>
                </a:solidFill>
                <a:latin typeface="Viner Hand ITC" panose="03070502030502020203" pitchFamily="66" charset="0"/>
              </a:rPr>
              <a:t>Urolitiasis</a:t>
            </a:r>
            <a:endParaRPr lang="es-ES" sz="6600" dirty="0">
              <a:solidFill>
                <a:prstClr val="black"/>
              </a:solidFill>
              <a:latin typeface="Viner Hand ITC" panose="03070502030502020203" pitchFamily="66" charset="0"/>
            </a:endParaRPr>
          </a:p>
        </p:txBody>
      </p:sp>
      <p:sp>
        <p:nvSpPr>
          <p:cNvPr id="12" name="8 Rectángulo"/>
          <p:cNvSpPr/>
          <p:nvPr/>
        </p:nvSpPr>
        <p:spPr>
          <a:xfrm flipH="1">
            <a:off x="5536999" y="6671256"/>
            <a:ext cx="45719" cy="6593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s-ES" sz="1100" dirty="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89" t="39299" r="52717" b="15476"/>
          <a:stretch/>
        </p:blipFill>
        <p:spPr bwMode="auto">
          <a:xfrm>
            <a:off x="911424" y="2562896"/>
            <a:ext cx="4896544" cy="429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587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angular"/>
          <p:cNvCxnSpPr/>
          <p:nvPr/>
        </p:nvCxnSpPr>
        <p:spPr>
          <a:xfrm rot="10800000" flipV="1">
            <a:off x="1199457" y="44625"/>
            <a:ext cx="4704523" cy="1030758"/>
          </a:xfrm>
          <a:prstGeom prst="bentConnector3">
            <a:avLst>
              <a:gd name="adj1" fmla="val 124605"/>
            </a:avLst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1199456" y="567554"/>
            <a:ext cx="3648405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8064A2">
                    <a:lumMod val="50000"/>
                  </a:srgbClr>
                </a:solidFill>
              </a:rPr>
              <a:t>NEFROLITIASIS HIPERCALCIÚRICA POR ABSORCIÓN</a:t>
            </a:r>
            <a:endParaRPr lang="es-EC" sz="2000" b="1" dirty="0">
              <a:solidFill>
                <a:srgbClr val="8064A2">
                  <a:lumMod val="50000"/>
                </a:srgbClr>
              </a:solidFill>
            </a:endParaRPr>
          </a:p>
        </p:txBody>
      </p:sp>
      <p:cxnSp>
        <p:nvCxnSpPr>
          <p:cNvPr id="4" name="3 Conector angular"/>
          <p:cNvCxnSpPr/>
          <p:nvPr/>
        </p:nvCxnSpPr>
        <p:spPr>
          <a:xfrm>
            <a:off x="5903980" y="44628"/>
            <a:ext cx="4800533" cy="1030759"/>
          </a:xfrm>
          <a:prstGeom prst="bentConnector3">
            <a:avLst>
              <a:gd name="adj1" fmla="val 129655"/>
            </a:avLst>
          </a:prstGeom>
          <a:ln w="762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7152117" y="583686"/>
            <a:ext cx="3552395" cy="1015663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8064A2">
                    <a:lumMod val="50000"/>
                  </a:srgbClr>
                </a:solidFill>
              </a:rPr>
              <a:t>NEFROLITIASIS HIPERCALCIÚRICA DE REABSORCIÓN</a:t>
            </a:r>
            <a:endParaRPr lang="es-EC" sz="2000" b="1" dirty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266692" y="1763524"/>
            <a:ext cx="5306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Ingesta de calcio: 900-1000mg/</a:t>
            </a:r>
            <a:r>
              <a:rPr lang="es-EC" dirty="0" err="1" smtClean="0">
                <a:solidFill>
                  <a:prstClr val="black"/>
                </a:solidFill>
              </a:rPr>
              <a:t>dia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75027" y="1770543"/>
            <a:ext cx="5306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Sospecha de hiperparatiroidismo: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-336713" y="2195572"/>
            <a:ext cx="5306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150-200mg se excreta por la orina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240704" y="2820839"/>
            <a:ext cx="53065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3 tipos: tipo I INDEPENDIENTE DE LA DIETA (fosfato de celulosa 10-15g PO, Tto hidroclorotiazida), tipo II dependiente de la dieta( no hay Tto-solo restricción de calcio), tipo III secundaria a fuga renal de fosfato.(</a:t>
            </a:r>
            <a:r>
              <a:rPr lang="es-EC" dirty="0" err="1" smtClean="0">
                <a:solidFill>
                  <a:prstClr val="black"/>
                </a:solidFill>
              </a:rPr>
              <a:t>Ortofosfato</a:t>
            </a:r>
            <a:r>
              <a:rPr lang="es-EC" dirty="0" smtClean="0">
                <a:solidFill>
                  <a:prstClr val="black"/>
                </a:solidFill>
              </a:rPr>
              <a:t> </a:t>
            </a:r>
            <a:r>
              <a:rPr lang="es-EC" dirty="0" err="1" smtClean="0">
                <a:solidFill>
                  <a:prstClr val="black"/>
                </a:solidFill>
              </a:rPr>
              <a:t>tto</a:t>
            </a:r>
            <a:r>
              <a:rPr lang="es-EC" dirty="0" smtClean="0">
                <a:solidFill>
                  <a:prstClr val="black"/>
                </a:solidFill>
              </a:rPr>
              <a:t>, 250mg/3-4 veces al </a:t>
            </a:r>
            <a:r>
              <a:rPr lang="es-EC" dirty="0" err="1" smtClean="0">
                <a:solidFill>
                  <a:prstClr val="black"/>
                </a:solidFill>
              </a:rPr>
              <a:t>dia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884545" y="2253361"/>
            <a:ext cx="4899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Pacientes con cálculos de fosfato de calcio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288023" y="2590429"/>
            <a:ext cx="5293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Mujeres con cálculos de calcio recurrentes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984617" y="3140968"/>
            <a:ext cx="4989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Pacientes con Nefrocalcinosis o nefrolitiasis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903981" y="3651837"/>
            <a:ext cx="5389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Hipercalcemia y aumento de concentración sérica de paratirina 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35" t="44247" r="51921" b="21826"/>
          <a:stretch/>
        </p:blipFill>
        <p:spPr bwMode="auto">
          <a:xfrm>
            <a:off x="4455323" y="4802427"/>
            <a:ext cx="3821367" cy="18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6467049" y="4366847"/>
            <a:ext cx="5389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Tratamiento: remoción quirúrgica de adenoma paratiroideo</a:t>
            </a:r>
            <a:endParaRPr lang="es-EC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30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angular"/>
          <p:cNvCxnSpPr/>
          <p:nvPr/>
        </p:nvCxnSpPr>
        <p:spPr>
          <a:xfrm rot="10800000" flipV="1">
            <a:off x="1199457" y="44625"/>
            <a:ext cx="4704523" cy="1030758"/>
          </a:xfrm>
          <a:prstGeom prst="bentConnector3">
            <a:avLst>
              <a:gd name="adj1" fmla="val 124605"/>
            </a:avLst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1199455" y="567553"/>
            <a:ext cx="393596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8064A2">
                    <a:lumMod val="50000"/>
                  </a:srgbClr>
                </a:solidFill>
              </a:rPr>
              <a:t>NEFROLITIASIS HIPERCALCIÚRICA INDUCIDA POR EL RIÑÓN</a:t>
            </a:r>
            <a:endParaRPr lang="es-EC" sz="2000" b="1" dirty="0">
              <a:solidFill>
                <a:srgbClr val="8064A2">
                  <a:lumMod val="50000"/>
                </a:srgbClr>
              </a:solidFill>
            </a:endParaRPr>
          </a:p>
        </p:txBody>
      </p:sp>
      <p:cxnSp>
        <p:nvCxnSpPr>
          <p:cNvPr id="4" name="3 Conector angular"/>
          <p:cNvCxnSpPr/>
          <p:nvPr/>
        </p:nvCxnSpPr>
        <p:spPr>
          <a:xfrm>
            <a:off x="5903980" y="44628"/>
            <a:ext cx="4800533" cy="1030759"/>
          </a:xfrm>
          <a:prstGeom prst="bentConnector3">
            <a:avLst>
              <a:gd name="adj1" fmla="val 129655"/>
            </a:avLst>
          </a:prstGeom>
          <a:ln w="762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7152117" y="583685"/>
            <a:ext cx="3552395" cy="70788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8064A2">
                    <a:lumMod val="50000"/>
                  </a:srgbClr>
                </a:solidFill>
              </a:rPr>
              <a:t>NEFROLITIASIS CÁLCICA HIPERURICOSÚRICA</a:t>
            </a:r>
            <a:endParaRPr lang="es-EC" sz="2000" b="1" dirty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566670" y="1740586"/>
            <a:ext cx="5440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Defecto tubular renal intrínseco 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314812" y="1909284"/>
            <a:ext cx="5227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Ingesta excesiva de purina en la dieta (Tto dieta baja en purinas)</a:t>
            </a:r>
          </a:p>
        </p:txBody>
      </p:sp>
      <p:sp>
        <p:nvSpPr>
          <p:cNvPr id="8" name="7 Rectángulo"/>
          <p:cNvSpPr/>
          <p:nvPr/>
        </p:nvSpPr>
        <p:spPr>
          <a:xfrm>
            <a:off x="-720756" y="2125884"/>
            <a:ext cx="5306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Excreción excesiva de calcio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0" y="2555612"/>
            <a:ext cx="6314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Aumento de concentraciones de paratirina(moviliza calcio del hueso)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41668" y="3262338"/>
            <a:ext cx="4252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Tratamiento con hidroclorotiazida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117465" y="2555612"/>
            <a:ext cx="5550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Aumento de urato de monosodio urinario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810227" y="2975170"/>
            <a:ext cx="4952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Concentraciones de ácido úrico urinario</a:t>
            </a:r>
          </a:p>
          <a:p>
            <a:pPr algn="ctr"/>
            <a:r>
              <a:rPr lang="es-EC" dirty="0" smtClean="0">
                <a:solidFill>
                  <a:prstClr val="black"/>
                </a:solidFill>
              </a:rPr>
              <a:t>&gt;600mg/24h en mujeres</a:t>
            </a:r>
          </a:p>
          <a:p>
            <a:pPr algn="ctr"/>
            <a:r>
              <a:rPr lang="es-EC" dirty="0" smtClean="0">
                <a:solidFill>
                  <a:prstClr val="black"/>
                </a:solidFill>
              </a:rPr>
              <a:t>&gt;750mg/24h en hombres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56" t="36343" r="54174" b="14087"/>
          <a:stretch/>
        </p:blipFill>
        <p:spPr bwMode="auto">
          <a:xfrm>
            <a:off x="588835" y="3789040"/>
            <a:ext cx="572597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6117465" y="4405169"/>
            <a:ext cx="2927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Tienen PH &gt;5.5</a:t>
            </a:r>
            <a:endParaRPr lang="es-EC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1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049203" y="404665"/>
            <a:ext cx="7968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8064A2">
                    <a:lumMod val="50000"/>
                  </a:srgbClr>
                </a:solidFill>
              </a:rPr>
              <a:t>NEFROLITIASIS CÁLCICA HIPEROXALÚRICA</a:t>
            </a:r>
            <a:endParaRPr lang="es-EC" sz="3600" b="1" dirty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-1008789" y="1736800"/>
            <a:ext cx="13200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Secundaria a un aumento en las concentraciones de oxalato urinario (&gt;40mg/24h)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1008789" y="2113701"/>
            <a:ext cx="12624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Ingesta excesiva de oxalato de calcio ( como intoxicación por etileno glicol)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09460" y="2529921"/>
            <a:ext cx="8766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Estados de diarrea crónica alteran el metabolismo de oxalato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223493" y="2986627"/>
            <a:ext cx="1052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Incremento en absorción y excreción de oxalato, aumenta  </a:t>
            </a:r>
            <a:r>
              <a:rPr lang="es-EC" dirty="0">
                <a:solidFill>
                  <a:prstClr val="black"/>
                </a:solidFill>
              </a:rPr>
              <a:t>e</a:t>
            </a:r>
            <a:r>
              <a:rPr lang="es-EC" dirty="0" smtClean="0">
                <a:solidFill>
                  <a:prstClr val="black"/>
                </a:solidFill>
              </a:rPr>
              <a:t>l producto de la formación de oxalato de calcio.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43189" y="3632958"/>
            <a:ext cx="4868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Tratamiento con suplementos de calcio oral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0761" y="4136552"/>
            <a:ext cx="8024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Hiperoxaluria primaria es una enfermedad hereditaria rara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72732" y="4693910"/>
            <a:ext cx="6637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Culmina en insuficiencia renal progresiva y muerte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40" t="48214" r="58655" b="25893"/>
          <a:stretch/>
        </p:blipFill>
        <p:spPr bwMode="auto">
          <a:xfrm>
            <a:off x="8304245" y="3690172"/>
            <a:ext cx="3744416" cy="276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699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40735" y="196840"/>
            <a:ext cx="92175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NEFROLITIASIS CÁLCICA HIPOCITRATÚRICA</a:t>
            </a:r>
            <a:endParaRPr lang="es-E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630080" y="1188409"/>
            <a:ext cx="3198117" cy="8314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El citrato es un inhibidor importante de la urolitiasis</a:t>
            </a:r>
            <a:endParaRPr lang="es-EC" sz="2000" dirty="0"/>
          </a:p>
        </p:txBody>
      </p:sp>
      <p:sp>
        <p:nvSpPr>
          <p:cNvPr id="4" name="Rectángulo redondeado 3"/>
          <p:cNvSpPr/>
          <p:nvPr/>
        </p:nvSpPr>
        <p:spPr>
          <a:xfrm>
            <a:off x="5777376" y="1281415"/>
            <a:ext cx="4585648" cy="15241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000" dirty="0" smtClean="0">
                <a:solidFill>
                  <a:schemeClr val="tx1"/>
                </a:solidFill>
              </a:rPr>
              <a:t>Acidosis metabólica intracelular, hipopotasemia, ayuno, hipomagnesemia, andrógenos, gluconeogénesis y dieta de ácido y cenizas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3995383" y="1297064"/>
            <a:ext cx="1122528" cy="6141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CuadroTexto 5"/>
          <p:cNvSpPr txBox="1"/>
          <p:nvPr/>
        </p:nvSpPr>
        <p:spPr>
          <a:xfrm>
            <a:off x="5954594" y="3765596"/>
            <a:ext cx="5268036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/>
              <a:t>El citrato reduce la aglomeración, la nucleación espontánea y el crecimiento de cristales de oxalato de </a:t>
            </a:r>
            <a:r>
              <a:rPr lang="es-EC" sz="2000" dirty="0"/>
              <a:t>C</a:t>
            </a:r>
            <a:r>
              <a:rPr lang="es-EC" sz="2000" dirty="0" smtClean="0"/>
              <a:t>a.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59696" y="2626862"/>
            <a:ext cx="3808213" cy="1417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</a:rPr>
              <a:t>&lt;450mg/24 h </a:t>
            </a:r>
          </a:p>
          <a:p>
            <a:pPr algn="ctr"/>
            <a:r>
              <a:rPr lang="es-EC" sz="2000" dirty="0" smtClean="0">
                <a:solidFill>
                  <a:schemeClr val="tx1"/>
                </a:solidFill>
              </a:rPr>
              <a:t>Suele relacionarse con: acidosis tubular renal tipo I, el tratamiento con tiazida y diarrea crónica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9" name="Flecha abajo 8"/>
          <p:cNvSpPr/>
          <p:nvPr/>
        </p:nvSpPr>
        <p:spPr>
          <a:xfrm>
            <a:off x="1771940" y="2043502"/>
            <a:ext cx="752897" cy="54136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CuadroTexto 9"/>
          <p:cNvSpPr txBox="1"/>
          <p:nvPr/>
        </p:nvSpPr>
        <p:spPr>
          <a:xfrm>
            <a:off x="426930" y="4548760"/>
            <a:ext cx="4667535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000" dirty="0" smtClean="0"/>
              <a:t>Tratamiento con suplementación de citrato de K 20 a 30 meq, 2 o 3 veces al día.</a:t>
            </a:r>
            <a:endParaRPr lang="es-EC" sz="2000" dirty="0"/>
          </a:p>
          <a:p>
            <a:r>
              <a:rPr lang="es-EC" sz="2000" dirty="0" smtClean="0"/>
              <a:t>Beber de 6 a 8 vasos de limonada.</a:t>
            </a:r>
            <a:endParaRPr lang="es-EC" sz="2000" dirty="0"/>
          </a:p>
        </p:txBody>
      </p:sp>
      <p:sp>
        <p:nvSpPr>
          <p:cNvPr id="11" name="Flecha abajo 10"/>
          <p:cNvSpPr/>
          <p:nvPr/>
        </p:nvSpPr>
        <p:spPr>
          <a:xfrm>
            <a:off x="1577926" y="4075176"/>
            <a:ext cx="1446663" cy="54371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338" name="Picture 2" descr="http://eduvirama.com/admin/lista_guias/calculos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5809" y="2497015"/>
            <a:ext cx="1819243" cy="1538777"/>
          </a:xfrm>
          <a:prstGeom prst="rect">
            <a:avLst/>
          </a:prstGeom>
          <a:noFill/>
        </p:spPr>
      </p:pic>
      <p:cxnSp>
        <p:nvCxnSpPr>
          <p:cNvPr id="14" name="13 Conector recto de flecha"/>
          <p:cNvCxnSpPr/>
          <p:nvPr/>
        </p:nvCxnSpPr>
        <p:spPr>
          <a:xfrm flipH="1">
            <a:off x="6998678" y="2813538"/>
            <a:ext cx="23447" cy="9964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91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00555" y="443200"/>
            <a:ext cx="677593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CÁLCULOS SIN CALCIO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17160" y="973708"/>
            <a:ext cx="2651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Estruvita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747751" y="1136425"/>
            <a:ext cx="3286773" cy="609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Magnesio, amoniaco y fosfato</a:t>
            </a:r>
            <a:endParaRPr lang="es-EC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55786" y="1943932"/>
            <a:ext cx="6365631" cy="3785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Sobre todo en mujeres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A menudo se presentan como coraliformes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En raras ocasiones aparecen como cálculos ureterales obstructores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Son infecciosos (Proteus, Pseudomonas, Providencia, Klebsiella, </a:t>
            </a:r>
            <a:r>
              <a:rPr lang="es-EC" sz="2000" dirty="0" err="1" smtClean="0"/>
              <a:t>Staphylococcus</a:t>
            </a:r>
            <a:r>
              <a:rPr lang="es-EC" sz="2000" dirty="0" smtClean="0"/>
              <a:t> y </a:t>
            </a:r>
            <a:r>
              <a:rPr lang="es-EC" sz="2000" dirty="0" err="1" smtClean="0"/>
              <a:t>Mycoplasma</a:t>
            </a:r>
            <a:r>
              <a:rPr lang="es-EC" sz="2000" dirty="0" smtClean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pH urinario alcalino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En pH urinario elevado (&gt; 7.19) los cristales MAP se precipitan (son solubles en pH de 5 a 7)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El tratamiento a largo plazo se optimiza con la remoción de todos los cuerpos extraños.</a:t>
            </a:r>
            <a:endParaRPr lang="es-EC" sz="2000" dirty="0"/>
          </a:p>
        </p:txBody>
      </p:sp>
      <p:pic>
        <p:nvPicPr>
          <p:cNvPr id="7170" name="Picture 2" descr="http://www.elmedicointeractivo.com/ap1/emiold/aula2002/tema7/tablas1/figura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4515" y="4900248"/>
            <a:ext cx="1703184" cy="124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age.slidesharecdn.com/tpriones-130913230254-phpapp02/95/tp-riones-isdecat-23-638.jpg?cb=13791136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802" t="19069" b="45035"/>
          <a:stretch/>
        </p:blipFill>
        <p:spPr bwMode="auto">
          <a:xfrm>
            <a:off x="7452883" y="2256529"/>
            <a:ext cx="2054533" cy="139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age.slidesharecdn.com/litiasisurinaria-120304140058-phpapp01/95/litiasis-urinaria-7-728.jpg?cb=133087040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391" r="50000"/>
          <a:stretch/>
        </p:blipFill>
        <p:spPr bwMode="auto">
          <a:xfrm>
            <a:off x="7321040" y="3670554"/>
            <a:ext cx="2057423" cy="128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medtempus.com/wp-content/uploads/2012/06/Estruvi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9631" y="1109935"/>
            <a:ext cx="1251411" cy="1246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31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28568" y="237783"/>
            <a:ext cx="3289683" cy="707886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</a:t>
            </a:r>
            <a:r>
              <a:rPr lang="es-E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CIDO ÚRICO</a:t>
            </a:r>
            <a:endParaRPr lang="es-E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133340" y="1219202"/>
            <a:ext cx="3172206" cy="263158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Abarcan el 5%, suelen encontrarse en hombres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Pacientes con gota, enfermedad mieloproliferativa o pérdida rápida de peso, fármacos citotóxicos.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PH urinario consistente &lt;5.5</a:t>
            </a:r>
            <a:endParaRPr lang="es-EC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 smtClean="0"/>
          </a:p>
        </p:txBody>
      </p:sp>
      <p:sp>
        <p:nvSpPr>
          <p:cNvPr id="4" name="AutoShape 6" descr="data:image/jpeg;base64,/9j/4AAQSkZJRgABAQAAAQABAAD/2wCEAAkGBxMSEhUUEhQWFhUWFyEZGBYYFxwYHBodHBwYGh4cGhkYHCggGholHBsZITEhJiksLi4uHR8zODMsNygtLisBCgoKDg0OGxAQGywkHyQxNCwsLCwsLCwsLDQsLCwsLCwsLCwsLCwsLCwsNCw0LCwsLC8vLCwsLCwsLCwsLCwsLP/AABEIAMkA+wMBIgACEQEDEQH/xAAbAAACAwEBAQAAAAAAAAAAAAAABQMEBgIHAf/EAEUQAAIBAgMDCQILBgYCAwAAAAECAwARBBIhBTFBBhMiMlFhcpGxcYEUFSMzQlJiocHS4QdTkpPC8CQ0gqKy0UPxFmOz/8QAGQEBAAMBAQAAAAAAAAAAAAAAAAIDBAEF/8QALBEAAgIBAgUDAwQDAAAAAAAAAAECEQMhMQQSE0FRIjJhcYHwFCPB0TOh4f/aAAwDAQACEQMRAD8A9xr4zWBJ4V9qPE9RvCfSgK0u0lVc5Vwvbl7ffUKbbjO4P/DUuKTNhyP/AK/QXrNYOWqpzcWX4sSmmaMbWT6r/wANfDtmPsf+GlXO8BUmSwud5qPVZPoRGK7YQ7lf+Gvvxsn1X/hpXCwAYncASfcL1DLiO5x7k/PTqSodGN1qOG23GN4f+GoH5TQA2Of+A0lfFLbc/kv56VT2zka8N9uIDcCeBFc6sjvQh8m3wm2ElvkVzbf0bb/bVuDEBr2uLGxB0INK+SkVoc31mJ8tPwr7hHPPyj7f9K1fF2rZmmkpNIc18ZrAk8K+1Hieo3hPpXSJEuMuLhH1+z+tffhX2H8v1qTDdRfCPSpKAr/CvsP5frR8K+w/l+tWKKAr/CvsP5frR8K+w/l+tGMxaxLmY/3791J59sSPpGuW/Fr+m/0qMpqO5ZDFKew3+FfYfy/Wj4V9h/L9azRmnJ+cPkPLW/sqNNoSqPnCd28X337CBwqvrLwzR+jl2aNV8K+w/l+tHwr7D+X61nYeUMg6wv32Hv00I++nGC2zHIL3A7Te4HtOmX3gVKOSMtmVZOHyQ1aLXwr7D+X60fCvsP5frViirCgr/CvsP5frR8K+w/l+tWKKAr/CvsP5frR8K+w/l+tWKKAhgxAcaXFiQQdDcVNSbAueekH2zTmgCo8T1G8J9KkqPE9RvCfSgOYVvGB2qPSsfhId9bHD9RfCPSsrhxa57SfWqM3Y1cM9z7LiUhGdzoNO8nuFQYXawmfKVK3BK6g3tvv2Uh2/jf8AEZbXCKNO86+hFTbDBebnW6F1IEW8qVyg5j7GBA76z2ze8cVDme7NK5HNyeBv+JpJykzjKVaygHuueF+3Th7aZB7iTuRv+LVS2q1xY2KjUqwOU5bEFiN/sv38KlJ6Ihi9OS/zuZzDzmKwvooF17NBe+u+9/eDrTjFj5T3J/8AnHSLa5yrKz5r5XbLvsACTlPAZjuHbrvFPZV1F94VL+3mo65HYs4le1vc2/Jwf4dPf/yNVsJ/mJfH/StT8nHvAvcSPx/GoMJ/mJfH/StbIe1HkZPcx3UeJ6jeE+lSVHieo3hPpUiAYbqL4R6VJUWG6i+EelS0AVFipwilj5dp4f8AupaS8oJequbKL69+/Qe4Ef6q5J0rJ4480khPisWZGLOL21XfYfat2nhfcD2k1Hz4U3J6x++qOMxoRrXLO1yAAdT39n/QNLpyj2zrmK6FjuDH6SAaDKd3apN6xu9z3MeJVS2NPiJbA6j/AL/W16xmO2nN8IeLMsaqVtdGYsCbA3HC57O2nmBxnOBo3HSjsR3jQg+0MD5d9JNvMHkvezJ0hwORhb/a49KlW9rt/R3ClzJfJZXazQoDiF6BA6S3NswLXIt3EaXtbXSmWFhRwHhe3EFTSuOEuiKx+kt242V2O/2E+ddYTAqsrfB2KqwLFf8Axrc3HRG46gdHv7K48ceX5LJXbpmiw21pICAbAfVJ6B9eaPeLr2rxrSbL2zHOWQXWVAC8TaMt9x7GU8GUkHtrEYLE8+hzqVYGzKe3uPEd9U2juQM7RtH81MvWiP8AVET1kO/hrSGZx0exkzcEp246NHqlFZbkjyoM7NhsSBHi4xdlHVkXhJEeKka91amtaaex5E4OLphRRRXSIkwXz8njNO6SYL5+TxmndAFR4nqN4T6VJUeJ6jeE+lARhrRX7E/CsvgpOj7q0skgWAk7hH+FZNRkA7LVRmeqNfDLRmY5TRvHiOct0WtY8LgWyk8DpemPJmNzmlIyozXUW3ixDHvuSuv2abZr7wCO/WrHPXHl61nNkptxSIgpHOWIClG04k2PHsqPHhHuC0djf/yJ2KPre2pVbfVXFMT5+o/Su3pRCmpWmLBspWsrSJkDZyvPIxY6WzEnq3ANhvsPfbxZBY2IPVFwQRpGgOo0OotUyMFWqeYk3rqo7OUpO5M2XJUnmTf6x9BXOE/zEvj/AKVqPkhL8m6ner39xA/6NSYT/MS+P+la1Q9qPOy+9juo8T1G8J9KkqPE9RvCfSplYYbqL4R6VJUeG6i+EelSUAVkeUspMotuW43aknLx91a6sbyma04XLe/H+x3/AHVVm9ps4FfumbwszNJJK9m1yqCNyi4PSBupuTvHvqLacedcwuNNDx8xoa4wdwSSig5m1s1+3Vsup176fbLKstmA9n92qrl1aZ7MZ8sVNIUYZ+c1PRdTdW3XDbx3i5aoto4kLC8si2KKwI7T1bAngTaptuqI2GSREcjoiUHm3twZlIaNrm4bdvuOIX7QxjS4d4pkEUq6kE3VuzIdQwOmovVck+5DqRcqiO+S0iz4SKQ7ygD9xXMD949Kpbdk5sAroQdCNDfUaHt1NS7P2dLBh8PCnRkyZnHYXZnAPeAQPKoNm2nkldDmCNzcbnW+TRpADoAWvYdgHaaslLQjhmk7bstx48GxFvkoirWAUcCF7F42Hf31Vw+IYWEwUBrHOBZLtujJb/yDcR/6qFwxjQBQt3zsosb2udSNCSSCffVyTDiSIxNojKQLne1wRpvZi2pO/gLC5rjSbaZalSUkRbWwLyIGiJXEQXkw7jfpq8feCLkDt04mtxyI5RjH4ZZdBIOjIo4MADcdxBuP0rJbPlZeiylZEt93/rdS/DbV+LNoFwt8NilDso+ibkEr3q2bT6pHdXMM+XRmTi8HOtN+358nrtFcxuGAKm4IuCOINdVsPFEmC+fk8Zp3STBfPyeM07oAqPE9RvCfSpKjxPUbwn0oBftBvkkU7mtf2AX9bUrSIFG0uP71FWtqtfmV+zc/dUCbj7ay5fcbcKqAmBsctSoeHf6AfmoxUVmt5Gk82IJlyZsttSRv1tp9171WzQlbobGS1Ql739l/I/8ARNLsQQBpI57y1qU4baL86FLXB6Outr24+61cJODSsf4iSrGzcPcEnfw7qq4dC5v/AGO+nuGiAXTcFsPfUiv5LXJ8hZLD6S6+7UfjVnCf5iXx/wBK1RwC5ZozwOnmCKvYT/MS+P8ApWtGL2mPiF6x3UeJ6jeE+lSVHieo3hPpVpQGG6i+EelSVFhuovhHpUtAFZnldGAY37yL6jf7PYPOtNS7b+F5yFhxGvs7/dvqGRXFov4eahkTZgsTsmQhshQ5mzAsDpfgADa3uv318wuymSzySmw6yoLfedbe+ruzsS18jCxU2t77fhUu1JXQBk3BhmHap3/9+6s0XZ7UpTi6syXKHAlmjYh+aMgDur84hBO47mib2gj7V62m0IMNBBeHKoWIuADlPRGptbU3t50s2lC6kPEVC/SUi1xx13G/YRSbakJkkhTMQjZ8yjTMt4WAPszW77Uu7MmbFL0tPcecl8xgEzliXANybta4ubnj/wBUmGExEMMeHjjhkRUCmRpFVGGurDMHBPEEedM/2fwyrBKspYgObZuHAgE/R0HdvqTa+Lw0BXnMzu+qRR6u47QDoqfab3A1xrt2JQnUr7kuysOAuaQoTay5FyIAOADXO/ibbhpVPGYrp5UYA9ouSPZYX94r6zyFQWgCknSOJzmUf/Y7MFY9wFqWy4RedHTIkK5srlbW3a5dx91qknpoasVbyLjOqNAF1Ls5bosp3G5OcktqFuTVblThecw5NulE3OL4TZHHs1Rv9NdJhyjBlCswXooNALk3JYDjoL2H300wkiTqu7LKpQ+xwV/GoS3TJTuvp+f8Gv7L9o58LzTG7Qmwv9Q6r5aj3CtlXkX7OsUYsaFc5c6tGR9rQ+d1I99eu1qxu4nicVDlyfXUSYL5+TxmndJMF8/J4zTurDMFR4nqN4T6VJUeI6jeE+lAIMQ2Z/Yqj7r/AI1wq1zhzmF+2prVjlq7PQjokipjI9L1lNr4Ms2dDZvW341spxpWax5sQO1v0rhYn3MviZJQchBv2WqzsjZzZ878NwppLCSoc8Li/wB1RbPlJYDu++uqIlkb0H2DgpqiaVVwa3phauHG6IWFtRvBv5a1cwZvPIftf0rVeUaGvuxXu7Hv9FUVdh7ozcRqkzR1Hieo3hPpUlR4nqN4T6VeZQw3UXwj0qSo8N1F8I9KkoAooooDF8otltHIJI/bx1HYPZe/sF+BpZiceG37iuo3aXIP3GvQcXhlkUq1+4jQg8CD2ivMOUkb4VysuGMgIskkLZA/tQo2Vu4E9wrJmxtO0evwfERmlGe62JcXit4VsoA1LHRQBqxJ+iALknhUhwl3w/1jG7kHeA7RlQRwPN5L99Z6NpZCHnjy4dCCcOrXMrLqEmmIsFBtdBr9jjWl2Osk7GZ3yMSbZALC9rg5wS+4b7DTQLXFGlTerJ5Z87TitF/s+7d2tzEYC2LFsig9VnIvdvsIvStxJArP4LGRwsW6U88msj2zFj7BuHcKc7efmAWlaJ0JzWIXfuuI5Li9uIb3U82FkMfykhzEAiIIYrA23LZc41GtiK5ytlbyxxxtrVmYG0sQ5s+EIB4yuIQQd+klvMVNgcNJMSSFRFNrK+cG2mhsBl9lV+VMAXEq0cJlZuhbMEGgvctY776acD2VFDhcSHbKghQ3uplL693QBA7q4lHuaMGVyV7DSXZ2Q6lWBG591+0DtHDfS3ZsXNq6pcBXNhfdu0Fx23rqAEOOcbXtHSH3frUux4bc8DYjPcHt0GvZ5VLJrFpGnZpvUS7cfJjJCuhWQSC3acsot7zXtuHlDorDcwBHvF68S5UkfCwRxgiP+0r+Fet8lJs+DgI16AH8PRP3ircT9TPJ42PoiyLBfPyeM07pJgvn5PGad1eecFcyLcEdotXVFAZttnypZVZSB2ofzVz8Hn7U/gP56c7Yx64eGSZgWCLfKLXY8FF9Lk2HvqhidqTQ4dpMTHHG+bTmzLOqrYEs5WIEW6WlraDXXSPJHwT6kvJUbDTniv8AAfz1QxGwHcgk7jfRf1p1HyjjzTBgfk5hEmQGRpM0EU91VAT1XPuW9WMVtuFUcg3ZSUykEHOIjNlNxocmv605I+B1JeTPtsKQpkzaa/R11/1VXg5LMhuG1tbd+taKLlJB0Q7ZSVDMcrFFJTnMpktlDZNbE3tbtFWhteH4O2JYssSqXZnRlIVRcnKwva2u7WnIvA6kvIliwMy7iv8ACfzVJ8Hn7U/gP56YfH0GZVOcFiB0onAUs2Vc5K2Qsd2a17jtFc4flFh3VmQuwVQ+kUl2VjYMgy3Zb31GgtrTkj4HUl5KJw854p/Afz1a2PgWQktvJvutXMPKaFnkt82sUUiuAxLmZ5kCCMDNmBi3b7ncLVawW3oJZBHGWLlcxGR+h0nX5S6/JnNG62a2qmuqKWxxyb0Y0qPE9RvCfSpKjxPUbwn0rpEMN1F8I9KkqLDdRfCPSpaAKKpYraSI2QXkktfm0F29p1AQd7EDvqhjxKVvM2RTuijJ3byXk0Y6cFy66Xa9cbo6lbpFjaO3I4iVF5JBvRbdHxseinbYm54A1i9ucoy+khDDhElwn+o9aT35VP1aobVxhduZgAVBoAosBfedOJ4mmGyeTI0L6mss8zex6GPh4Q1nqJFWXEMubRF0VQLKB2BRoB3CtrsvB5EAqxBskLuFdTsVFVt1qWyy83piZrlZsmDEDKUGdQWzs+RUA3knstSLk/y05lRDLMrBdEkAYi1rDMSttB9KtJtjDLJmEmkciNGx+qGtZvcwU+y9ZrAYaFc0EyBJYzZhvBPap4qRYg9lcT0J9GM9GWNqbbeaVWiEbovSkIZHFvtKpuAN9+GlO5cAzrmU6HW1yfvOpFKsJsnCBGkaJWyi2o3b7mw7Bb764i2m+HBUXKDdrc2O7XiLbjxqyKXdFuDHSqG/yWIGZXEape57QOO+1xUOHxV3mCliokKjNvBAUMPZmzdtWcJi1lvJwTpH7/onQ7uN6q7AgPM5m3tdjfvN/Ok43Bs0c1Sp6aGd5XMRPEe2BR5PIPQV6d+y+fNgQPqyOPM5vxrznl3FaWLugT73lNbn9kTf4eUdkt/NV/6qWHcwcZrib+f5NBgvn5PGad0kwXz8njNO61HkBRRRQFXaeBSeJ4ZL5XUqbGxF+IPAjeDSfF8mWmRVmxUkhUmzNHFuZMh6IjC5t5DEEgk8DatFRQGeg5LCNs8czq+ZXDZVPSEKQNoR1WRE04Fbg6kV1LyYDOWaaQqz84yWQAvzJgJJy3AK62Fte7Sq3KWLEtOBHJJEhj+TdI3kAmzNcuqOt1C5TZ7oeluNq+7Fw+KXEI0hlKOuJ5zM11BWdPg9lvZPki9so1HWuQKA7wfJxRYLiHZUdWZQI9ZUjEYZrLobBGK6C6jQAkGwvJpPgk2FLtkmDhioVcokFjzagZVHG1rXJ7aUYuKZZJAVxAiMsrHmcwZmKQ8yQUNylxIDwvbNpV7kz8JEzjEZ3LIrM5zKiOAoMaKTkYXzEOltNG1sSBcxOwIziDiCVBOUuGRG6m4hmW6aWvY8Bax1pf8A/H8O0carOfk4ogL5GuiuWRnUixDEEdmmmoqAmbmZQy4kzs9pDeXIqGW2aIRkBgseuWMhiBYm96pYPC4plcyLKXMSKrFSpbmsTN1tTqYmQ2Ym4J32NANByKiy25xj0UXVYyPkpJZUOXLl/wDLIpFrEEbiAauxcnFWSGQPbmb2VI44wS2e9yig5TmF13Eop33uonGI5uS3wkTGb5U9MqIeeNuYCsF+bt1CJMt79Ou9mxYlMRh7yTzowYEMkkSxreZlZszHOwHNxlZDmtlYWOYEDYVHieo3hPpUWMx8cVs51PVUAszeFVuT7hVKfn5VYn5BLHQWaU6cTqkfuzHvU0BM+0Y41RSSzlRaNRmc7tco3D7RsBxIrjmZ5vnG5lPqIbufFIOp7E1HB6n2Xg0jQZFtcAsd7Mbb2Y6se8mrlAQ4TCpEuWNQo36cTxJO8k9p1rN8ssdkVgDroo94zH+itVWS2jsX4U5OYrZm9bC9+5RVWXWNF2BpS5mK+Suy79M7zV/bXKQQOIII2mnIzBFsAF+s7kWVfvNTYydcHh5b9IxxlrdvBQfa1h76S7EwhiizyHNLJ05ZDqxJ1AHZbhwUWt3Y4xd2zdFLK77HyTa+1gc3MYcj6gZ7+5r6+Rq7geUyzBkmjMbqPlIz1kB0zqbDPHrqbArpftqGbDszXN7WLD7t9950IpfjpSBzptnhu6niyrrJGe1GjzC3A2tU7Lngjy2tybYa4gCaDEKSkZHNTHc6sTaxPWNtSOHvqttnZQkCiW6lBaLEAFsq8I5VGpQcG3i/ZTOYBI3uxCws1iNSEAZ+PHKLDvtSrZ/LkKVXF4cwow6MgYyCx3c4LX948q53EW0tNf4KGx8RJhZTHihZZR0JAc0bHgVcaMNSO0X1p/hZY5AYpEUNqAoFuj2i41sTrbt4Ven2dFIsgA6DWGQG8ZuA2cAaG4IswtSqAc21hmAGgGbNu8Wp86tXpWpOK6mq3Qo2hs+SEukallkFgRcW14kdmh10NqeIlohoBpw0FcPjmDoWOaN2ygFLMpA7QSCOHdU+JAKEDyqE1XcvU3KrRkuWZBk8EUa/7C/9Va79kTdCf2p6PWK5Vyf4jEjgsgUf6UVP6a3f7JIbQSt2uB5D9asxr1IxcQ/2H9jQ4L5+TxmndJMF8/J4zTutJ5AVlZOWQGYjDyFAJjmzJ1cNKIZTlvfrEFRxF91aqlp2DhypXmxYiVSLtuncSSjf9JwD3cLUAuxnK2OOV42RiFBbOpBGVGiWQtuAyCQMRcmytpewPzEcr41Mto3ZIAXle6jLGrvHnAJuwzRy6DhGTxUG1LybhuzxrlkYOAWLug503k+SzhekekbWudTRByWwyxwxZCVhjWIdJhmRLWEgUgOLi9mvqT2mgK7cqdARC3SkkjQF1GbmmdXY6nKt10vqcw0GpqxsblAMRIyCJ47IrjnLKxDKraIdbDNlJ3ZlYdl7UuxYWVVylQrs6lXdGVnLFiHVgwuWa4vbWuotlRLLzwDGQLkBZ3bKpyXChmIW+RL2GuUE0BBg9uLJKIgjB7yBgbdDmmVbmx3PmRl7QeFLMXywyZ7YaRlTnjmDxi4w7ZZLAt39Ht1vbeW2A2Ssc8+INjJPlBIFrLGCEG83OpueOmmgquuCwjmVMoOXOJOkwH+I6T63+l93C1AU8fyyji51uakaOISXdQDcxI0jdH6K9EqGNhmsOIJlHKVi7RDDuZlY/J506qpHIXzXtukRbfWPZ0qnXZeFlbER5WNxkmjzuEPOIL9DNluUIuwF++9dY7ZmFdumDnY5iUaQNogU3aM3AKAC2gOnGgKS8r0ZS6ROUvGqsSq52lSORQBe4AWS5Jtaxtep9n8pRLMkRheMupOZyFBKtIpEd/nOpm0+iyG2pt9+CYU4disLhGZTkCvG4ZMiJlBKlCuRQCLWy376tjZEOeNjnZo9UDSu2vSGYqzEM3TYZiCde4WAs4TARxklR0m6zklmb2s2pHYNw4VLieo3hPpUlR4nqN4T6UAYbqL4R6VJUWG6i+EelS0AVnMVtIQ3HFmsEUXZjqvQHda+ugGpIFNsdj8hCIueVhdUvaw3ZnP0UB42PYATpWC5X4OWJzKkny+YXe2hDrqij6KApe2/iSTrVeXYsxx5nSG20DEwKyPmzrYqesbWe3tshb/TUSoXYHz9p18gdKWbDwLIolmYl3J1PeUXTs0YjTvp1hQF3a/351nqqR6PDrki/JZkARSTawB8j/ZrLYzFiUS5B0TG4TsbMuUEe1mVR7ac7TxyEc2bkuMthqbNp7KX4aFVaNWcGQWdgBcAr1C3cD0gu8tl3ZdZNWkXQuKdrU7x8WbD4sDWwdP4YnH9NU9hYaLEwK8y3VbL2Zja9vYBWggwiwRshJcMLtfra7zpodLmkGzYjh8IsWjOubTg3TIW3ebC3tFQ5WnqcxvRpfmhe2ZJHhS0aX5vQoCxbL9EqCfo6e69RbXcN01HttSfboEZUDNc3k11uDYMNeIJBtXcUrMlr+w79fZxUi1TtpUzXjxR96ZI15GhYFTle5NrXBU26XE6cez3U4QZpEU8WF/McaUbIXPIw1GSxI4BzfNw32y68ffV3HyGNZZNPk42I9pGRf8AcwqEndHJpJujzjEY0zPI/wC9lZ/M3r2z9nKKMBEV+kWJ9udh+AFeKw4cIVHlXtf7O0tgI+9nPm7VZh3MPHf4tPP9lrBfPyeM07pJgvn5PGad1pPJCiiigCiiigCiiigKe18M0sEsaNkd42VW7CQQDpr5Vkm5LSklhDDGnOKxgRlKnLEYyenCVJDG4uuo1uDW5ooBHyc2Q+GMi/QZY8pzlmBVAhUkqLgZRZuIO4WpRieSDfBljjWJZeZnR31GZpY3UXYLmIzEE+zuFbOigMdieS7rIzJFBJEWJGHY5Eu0Mcee2QjMGUjdudjvFj82JyTlheJ5GR3SdXMtznaMYIYcgm3GUFst7cd+lbKigCo8T1G8J9KkqPE9RvCfSgDDdRfCPSqeKxrMxigsXHWci6R3+tbrPxCA33E2BBNeLEtOAkJyoAA8w7eKxX0Ldrbhu1N8rLCYZI1CILKPfc8SSdSSdSTqTvoCPAYJYgQCWZjd3bVnPaxHoLADQADSs7y3iuAfYfIsPxrWVm+Wi9AH7J/5J+tQye1l2B1kQuxtskQvYgA7t4J1PusPOvmDsd/D++wV9xCZoYTuOXQ+zp+/q7qr4DQ5bezh9wrL3R6mLWD+pS5Q2XIyqOcJyqxtZAdS2ul9PdUOx8OA4c3t1rne32j7eA4DXjXXKVWyhraI4Zhe911BuN9tRVbC4u+pNxcA9/0m8lFvaxqa7Wasa9DS+5osfirdLt+7osaQqRzxUm63sR2a7x3Xse4+6pNoYklbDsN/4GHrVUsVlPRJIvpuvvH3i/kKTaZLFj5YmkxECTR30Ya2PYdQaxmKkMDmGxufmzxN75bHuP8Ae6tPyTxmeEFjq/SsRa1/71qfHwqXGg09e7srmTR6FOCfI3F6lHYuBEMQF7nexO8sd5J9tLOWGMywBOM0gFvsp0j7sxUe408mY9FVF8xt7+/srAbcxoxGKLKbxxDm0PaFJu3+piT5VFtsP8+2xUkQmSw1IFh/ftr3rYWC5jDxRfVQA+3efvvXlv7ONjtPijIw+Ti6RJ4t9Ffx9wr2GtGOPc87jcl1ASYL5+TxmndJMF8/J4zTurTAFFFFAFFFFALdrbUMTRxxxmWWW+VAwUBVF2dmO5RdRoCbsum8j5NtZVkWNrBihYqSb5gMwRTlysbBjvvZb27Pm19ltI8UsUgjlizAMUzqyuBmVluDa6qbgjVR30vn5Mu86zPMGsytrHqLRGFlRs9kQ3Z8tj0idSNKAvYblDAyoWcKzxCUrqcispe7ECy6Bt9r2Nq7xO2o1khjHSMsmTQ9W8UswY9xERHvpdguTTxo0QmBjkiEcvyfSOWIQhkOeyEqFuCG1Glr1GeS5JRpZwWV13R5QQsM0BW2cm5SVze+hA4aUA82dtWGe5hkV7WvbsO4jtU2NmGhtpVb/wCR4XLnEylbkZgCRdetYgahdcxGi8bVxsXYzQsXkkEjc0kK2TIAkeYi4zG7ksbnQbrAVSxXJtVSFudQHDxyJmkS6FJCjOWAdbEc2pve2+410AaLt3DmTmxKhfXQG+oXORfdfJ0rb7a7q4g25FI8aRnNnLKTqChRVazKwuCQwOvAg8aoNyUXKBHIYwJGkTIoXJmwzYYBNdAoOYewCuNlcmDh5OdEiX5znGVIiAQYliYAZyb9BWvcm9999ANI7hQSSAALknQADiTwFJ8QWxKta6Yex11V5dOHFIvvbuHWljwzTkPMCsYN0hPEjUNLbeexNw3m5tlY4nqN4T6UBzg0AjQAAAKAANABYaAVNUeG6i+EelSUAUi5XJeNfaf+DH8Ke0r5Rx3h9jD7wV/qqM1cWTxOpoTYJQ0EF/rEeYIt772pbGSsljvBt2Xtpf7u+rvJ+TNh1v8AQlU/7h+Fd7f2dkkzg2W243y8ADp7gfYnbWarjfg9PDNRyOD7kO1IQVIO4jKbDtrFTJ8Hcgg5R1SSLWNj53AF+6tpDJfQ7h61LLh1cMCAQd9wPdXGrNWPL09GYNcS8rMIrWVTvNi1ydNL8G31JHjJs4LQsSp+rvFwN+62XNx41rIMCBcKoAF9LdtqBBYWvx3eyjemxb1VbKOwcKyRqp3rf3C5IHuGlWMXiSDep2IA0pRtbaCQpzkmt9I4+MhHpGPpH3DU1X8EbuXMylt/a5jjyDSWVdD9SM3DN3FtVHdmPZSDYmypJ3EUC3Y6ngFH1mPAV3s/DS4ycmxkkc3NhoOzuVQNB2AV69yR5Org4iNDJIQZGHcLBR9kfiTV+OFmTiM6gvkucn9kJhYViXhqzfWY7zTKiitKVHkSbk7YkwXz8njNO6SYL5+TxmndDgUUUUAUUUUAVidq43Gh8TzbOrRiQxxiNnDKISUyAQ2Ll7G+c63XLwrbUUAi2acQgxAJeVlAaIyALdjGCVBVVFs/lcikWCfEPzEkrSOqzRFlaJ8yOUmVyfkUsl2QZQDlsSTY6bqigM1yg2hPHK6xiQho4ubyRFxn55hJqqm3QKXvw17aW4t8WEUyPKVkmmDnJ1AkkggUKsDkIUscxU5iqa9Kx29FAYVpcXEcRd5nlbmCSI2yZMsayvEObaxuH6OpFyctM9kDEvLFzkshiCO1wmUN8ooRXZo1JIXNuC5hrrvrT0UAVHieo3hPpUlR4nqN4T6UAYbqL4R6VJUeG6i+EelSUAVS2uoMRvwKnyZTV2o8RHmVl7RauM6nTMVyZ+bnT6p9DWvmhEsYvxF91944jiDutSTZOwpI5J2NsrucovwJJvT/AAURSNFJuVUAn2ACqsUWrsvzzTlcWZLHYJ49CTZdbbzbd1vpLoOl599aLGbuFz/fu0P3Vt54FcWYXtuPEd4PCkeO5O31jy34Dq/gVv8A6Qe+oyxNaxNWLi4tVkE0u0CC1uJP3Gq2In434/8AdMTyalPaPetu3fr6VIvJWY7pI4vtZeef3F7Ip78pqvpzZp/U4IrRmd2ltJIVDS3uRdIgbM/efqp2t5XpJsvYGK2nNzsgKxki8hFlCj6MY46brcdTXouzOQ+EiYyOGnkOpknbnCT7Dp91aVVAFhoOyrYYa3MmXjb9qKeytlQ4aMRwoEUdm895O8nvNXaKKvMDberCiiihwSYL5+TxmndJMF8/J4zTugCiiigCiiigCiiigCiiigCiiigCiiigCuJlupHaCK7ooBS2PljAUxKbC2kh/JXPxvJ+5H8w/kpsYwa+c0OygFXxvJ+5H8w/ko+N5P3I/mH8lNeaHZRzQ7KAVfG8n7kfzD+Sj43k/cj+YfyU15odlHNDsoBV8byfuR/MP5KPjeT9yP5h/JTXmh2Uc0OygFXxvJ+5H8w/ko+N5P3I/mH8lNeaHZRzQ7KAVfG8n7kfzD+Sj43k/cj+YfyU15odlRF4w2UsuYDMVuL23XtvtfjQC/43k/cj+YfyUfG8n7kfzD+Sp8btGCGSGKRgrzsViH1iqlj7NB5kDeRVieSJOuyLfdmIHrQFD43k/cj+YfyUfG8n7kfzD+SmUYRhmUgjtBuPOvpVbX0t28NaAU7LVi7MwtmYm17299hTuoyFUXNgO06VJQBRRRQBRRRQBRRRQBRRRQBRRRQBRRRQBRRRQBRRRQBRRRQBRRRQBRRRQBRRRQBXnM2wJ2xMpRJiI3WzvIRzodlLnNpZQCdF+r7q9GoqE4Ke5GUbMTi9iyY2GZ0OUk2wrNfMnMOWjccAGkF+9MoPdHhtvQ4nFYGVrIwgl51X05t25q6sToDdWHfat1RUkqJGCjkz4vFRYUfJziO6aopADmaVTbQMpSPMN7a8L1zGy/Bn2biRZkmjhRbk54HkjZMr7zljOQtvvGTpW/oroPNtuHES4KSGcMThHRXcg/LsJY+bcW3jmyJG4B2H1TXomGxCyKGQhlO4jjY29RUtF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4489938" y="1393429"/>
            <a:ext cx="3985847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El tratamiento se centra en mantener el volumen de orina &gt;2L/día y un PH urinario &gt;6.0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Alcalinización  es la base del tratamiento(bicarbonato de sodio oral,lactato de sodio.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La disolución procede a casi 1 cm de cálculo por mes</a:t>
            </a:r>
            <a:endParaRPr lang="es-EC" dirty="0"/>
          </a:p>
        </p:txBody>
      </p:sp>
      <p:sp>
        <p:nvSpPr>
          <p:cNvPr id="12290" name="AutoShape 2" descr="Resultado de imagen para acido urico calcu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2292" name="Picture 4" descr="https://encrypted-tbn2.gstatic.com/images?q=tbn:ANd9GcTLiJImbdZT6ULLtfsuzyTIIUZHml4TczL_42xxCRKiTNR1jzS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5547" y="4493637"/>
            <a:ext cx="2236922" cy="2190497"/>
          </a:xfrm>
          <a:prstGeom prst="rect">
            <a:avLst/>
          </a:prstGeom>
          <a:noFill/>
        </p:spPr>
      </p:pic>
      <p:pic>
        <p:nvPicPr>
          <p:cNvPr id="12294" name="Picture 6" descr="http://3.bp.blogspot.com/-XriKR35Q-mk/VSRm2phu1UI/AAAAAAAAArQ/7hyhwLvB39k/s1600/calculos%2Bde%2Bacido%2Buri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253" y="5223239"/>
            <a:ext cx="2489483" cy="1634761"/>
          </a:xfrm>
          <a:prstGeom prst="rect">
            <a:avLst/>
          </a:prstGeom>
          <a:noFill/>
        </p:spPr>
      </p:pic>
      <p:pic>
        <p:nvPicPr>
          <p:cNvPr id="12296" name="Picture 8" descr="http://www.uib.cat/secc6/laboratori_litiasi/3inform/tiposc/imgcal/8aI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8846" y="4303842"/>
            <a:ext cx="2396517" cy="1710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51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32692722"/>
              </p:ext>
            </p:extLst>
          </p:nvPr>
        </p:nvGraphicFramePr>
        <p:xfrm>
          <a:off x="2292440" y="746976"/>
          <a:ext cx="7295114" cy="5016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ángulo 1"/>
          <p:cNvSpPr/>
          <p:nvPr/>
        </p:nvSpPr>
        <p:spPr>
          <a:xfrm>
            <a:off x="359511" y="0"/>
            <a:ext cx="24480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Cistina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266" name="Picture 2" descr="http://litiasisrenal.uib.es/3inform/tiposc/imgcal/10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510" y="1230923"/>
            <a:ext cx="2250831" cy="1688122"/>
          </a:xfrm>
          <a:prstGeom prst="rect">
            <a:avLst/>
          </a:prstGeom>
          <a:noFill/>
        </p:spPr>
      </p:pic>
      <p:pic>
        <p:nvPicPr>
          <p:cNvPr id="11268" name="Picture 4" descr="https://encrypted-tbn0.gstatic.com/images?q=tbn:ANd9GcQHfDChddqBBtHTkMUszgJq9Ivr-v0b-DeUHXUXXK-Vm7itrMp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923" y="3050430"/>
            <a:ext cx="1711571" cy="1094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758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78597" y="108225"/>
            <a:ext cx="617573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SINTOMAS Y SIGNOS</a:t>
            </a:r>
          </a:p>
          <a:p>
            <a:pPr algn="ctr"/>
            <a:r>
              <a:rPr lang="es-ES" sz="5400" b="1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</a:rPr>
              <a:t>DE PRESENTACIÓN</a:t>
            </a:r>
            <a:endParaRPr lang="es-ES" sz="54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</a:endParaRPr>
          </a:p>
        </p:txBody>
      </p:sp>
      <p:pic>
        <p:nvPicPr>
          <p:cNvPr id="1026" name="Picture 2" descr="http://www.vidasaludynegocios.com/addons/Del_Castillo_-_Foto_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783" y="2227927"/>
            <a:ext cx="4407080" cy="336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8257863" y="3290493"/>
            <a:ext cx="2537139" cy="6181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UNIÓN URETEROPÉLVICA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82213" y="2227927"/>
            <a:ext cx="2537139" cy="6181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UNIÓN URETEROVESICAL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32123" y="4879663"/>
            <a:ext cx="385119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prstClr val="black"/>
                </a:solidFill>
              </a:rPr>
              <a:t>L</a:t>
            </a:r>
            <a:r>
              <a:rPr lang="es-EC" sz="2000" b="1" dirty="0" smtClean="0">
                <a:solidFill>
                  <a:prstClr val="black"/>
                </a:solidFill>
              </a:rPr>
              <a:t>os cálculos urinarios de las vías superiores causan dolor cuando bajan hacia el uréter.</a:t>
            </a:r>
            <a:endParaRPr lang="es-EC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9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919987" y="0"/>
            <a:ext cx="2227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DOLOR</a:t>
            </a:r>
            <a:endParaRPr lang="es-ES" sz="54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40914" y="1326524"/>
            <a:ext cx="2756079" cy="618186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prstClr val="black"/>
                </a:solidFill>
              </a:rPr>
              <a:t>CÓLICO RENAL</a:t>
            </a:r>
            <a:endParaRPr lang="es-EC" sz="2800" b="1" dirty="0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809150" y="1326524"/>
            <a:ext cx="2756079" cy="6181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DOLOR RENAL NO CÓLICO</a:t>
            </a:r>
            <a:endParaRPr lang="es-EC" b="1" dirty="0">
              <a:solidFill>
                <a:prstClr val="black"/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4726547" y="1072626"/>
            <a:ext cx="2614412" cy="0"/>
          </a:xfrm>
          <a:prstGeom prst="straightConnector1">
            <a:avLst/>
          </a:prstGeom>
          <a:ln w="38100">
            <a:solidFill>
              <a:srgbClr val="CC00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5177307" y="73143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prstClr val="black"/>
                </a:solidFill>
              </a:rPr>
              <a:t>RIÑÓN</a:t>
            </a:r>
            <a:endParaRPr lang="es-EC" sz="2400" b="1" dirty="0">
              <a:solidFill>
                <a:prstClr val="black"/>
              </a:solidFill>
            </a:endParaRPr>
          </a:p>
        </p:txBody>
      </p:sp>
      <p:cxnSp>
        <p:nvCxnSpPr>
          <p:cNvPr id="11" name="Conector recto de flecha 10"/>
          <p:cNvCxnSpPr>
            <a:stCxn id="5" idx="2"/>
          </p:cNvCxnSpPr>
          <p:nvPr/>
        </p:nvCxnSpPr>
        <p:spPr>
          <a:xfrm flipH="1">
            <a:off x="1918953" y="1944710"/>
            <a:ext cx="1" cy="29621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390921" y="2231317"/>
            <a:ext cx="190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CAUSADO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 flipH="1">
            <a:off x="1918953" y="2537138"/>
            <a:ext cx="1" cy="29621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418563" y="2906471"/>
            <a:ext cx="300077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Distensión del sistema colector o el uréter.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1906069" y="3552801"/>
            <a:ext cx="1" cy="29621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418562" y="3795112"/>
            <a:ext cx="2878431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prstClr val="black"/>
                </a:solidFill>
              </a:rPr>
              <a:t>ES</a:t>
            </a:r>
            <a:r>
              <a:rPr lang="es-EC" dirty="0" smtClean="0">
                <a:solidFill>
                  <a:prstClr val="black"/>
                </a:solidFill>
              </a:rPr>
              <a:t>: Constante</a:t>
            </a:r>
          </a:p>
          <a:p>
            <a:r>
              <a:rPr lang="es-EC" b="1" dirty="0" smtClean="0">
                <a:solidFill>
                  <a:prstClr val="black"/>
                </a:solidFill>
              </a:rPr>
              <a:t>ORIGEN:</a:t>
            </a:r>
            <a:r>
              <a:rPr lang="es-EC" dirty="0" smtClean="0">
                <a:solidFill>
                  <a:prstClr val="black"/>
                </a:solidFill>
              </a:rPr>
              <a:t> Obstrucción urinaria</a:t>
            </a:r>
          </a:p>
          <a:p>
            <a:r>
              <a:rPr lang="es-EC" b="1" dirty="0" smtClean="0">
                <a:solidFill>
                  <a:prstClr val="black"/>
                </a:solidFill>
              </a:rPr>
              <a:t>MECANISMO LOCALES: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Inflamación, edema, </a:t>
            </a:r>
            <a:r>
              <a:rPr lang="es-EC" dirty="0" err="1" smtClean="0">
                <a:solidFill>
                  <a:prstClr val="black"/>
                </a:solidFill>
              </a:rPr>
              <a:t>hiperperistalsis</a:t>
            </a:r>
            <a:r>
              <a:rPr lang="es-EC" dirty="0" smtClean="0">
                <a:solidFill>
                  <a:prstClr val="black"/>
                </a:solidFill>
              </a:rPr>
              <a:t> e irritación de la mucosa.</a:t>
            </a:r>
          </a:p>
          <a:p>
            <a:endParaRPr lang="es-EC" dirty="0" smtClean="0">
              <a:solidFill>
                <a:prstClr val="black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96215" y="6072389"/>
            <a:ext cx="312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prstClr val="black"/>
                </a:solidFill>
              </a:rPr>
              <a:t>Inicio: </a:t>
            </a:r>
            <a:r>
              <a:rPr lang="es-EC" dirty="0" smtClean="0">
                <a:solidFill>
                  <a:prstClr val="black"/>
                </a:solidFill>
              </a:rPr>
              <a:t>Abrupto y agudo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H="1">
            <a:off x="10300953" y="1944710"/>
            <a:ext cx="1" cy="29621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9760041" y="2194448"/>
            <a:ext cx="190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CAUSADO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 flipH="1">
            <a:off x="10311685" y="2525143"/>
            <a:ext cx="1" cy="29621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8837054" y="2906471"/>
            <a:ext cx="29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Distensión de la cápsula renal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9830" y="3525540"/>
            <a:ext cx="2696284" cy="2922062"/>
          </a:xfrm>
          <a:prstGeom prst="rect">
            <a:avLst/>
          </a:prstGeom>
        </p:spPr>
      </p:pic>
      <p:pic>
        <p:nvPicPr>
          <p:cNvPr id="9218" name="Picture 2" descr="http://www.monografias.com/trabajos89/litiasis-o-calculosis/image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9143" y="1872343"/>
            <a:ext cx="4000952" cy="3791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21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29342" y="262772"/>
            <a:ext cx="3836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CÁLIZ RENAL</a:t>
            </a:r>
            <a:endParaRPr lang="es-E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59351" y="1905502"/>
            <a:ext cx="139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prstClr val="black"/>
                </a:solidFill>
              </a:rPr>
              <a:t>DOLOR: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343697" y="1490004"/>
            <a:ext cx="2807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Profundo.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Sordo en fosa renal o espalda.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Fuerte –leve intensidad.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14" name="Conector recto 13"/>
          <p:cNvCxnSpPr>
            <a:stCxn id="4" idx="1"/>
          </p:cNvCxnSpPr>
          <p:nvPr/>
        </p:nvCxnSpPr>
        <p:spPr>
          <a:xfrm flipH="1">
            <a:off x="236915" y="724437"/>
            <a:ext cx="592427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236915" y="724439"/>
            <a:ext cx="0" cy="2546797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endCxn id="7" idx="1"/>
          </p:cNvCxnSpPr>
          <p:nvPr/>
        </p:nvCxnSpPr>
        <p:spPr>
          <a:xfrm>
            <a:off x="236915" y="2090168"/>
            <a:ext cx="22243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867979" y="2274834"/>
            <a:ext cx="0" cy="415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459352" y="2807594"/>
            <a:ext cx="152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Exacerba: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519707" y="2784926"/>
            <a:ext cx="213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Consumo de liquido.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122017" y="3577358"/>
            <a:ext cx="374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b="1" dirty="0" smtClean="0">
                <a:solidFill>
                  <a:prstClr val="black"/>
                </a:solidFill>
              </a:rPr>
              <a:t>CÁLCULOS CALICIALES</a:t>
            </a:r>
            <a:endParaRPr lang="es-EC" b="1" dirty="0">
              <a:solidFill>
                <a:prstClr val="black"/>
              </a:solidFill>
            </a:endParaRPr>
          </a:p>
        </p:txBody>
      </p:sp>
      <p:cxnSp>
        <p:nvCxnSpPr>
          <p:cNvPr id="25" name="Conector recto de flecha 24"/>
          <p:cNvCxnSpPr/>
          <p:nvPr/>
        </p:nvCxnSpPr>
        <p:spPr>
          <a:xfrm>
            <a:off x="9646276" y="4120023"/>
            <a:ext cx="0" cy="3466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8276823" y="4466685"/>
            <a:ext cx="333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Pequeños y cuantiosos.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Expulsan: manera espontanea.</a:t>
            </a:r>
          </a:p>
          <a:p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6840" y="3455898"/>
            <a:ext cx="4144709" cy="2944902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6465195" y="5653826"/>
            <a:ext cx="514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Se ha usado con éxito técnicas percutánea, retrógrada y laparoscópica.</a:t>
            </a:r>
            <a:endParaRPr lang="es-EC" b="1" dirty="0">
              <a:solidFill>
                <a:prstClr val="black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9503" y="231272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34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88642"/>
            <a:ext cx="6528725" cy="1470025"/>
          </a:xfrm>
        </p:spPr>
        <p:txBody>
          <a:bodyPr/>
          <a:lstStyle/>
          <a:p>
            <a:r>
              <a:rPr lang="es-EC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UROLITIASIS</a:t>
            </a:r>
            <a:endParaRPr lang="es-EC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3 Flecha a la derecha con bandas"/>
          <p:cNvSpPr/>
          <p:nvPr/>
        </p:nvSpPr>
        <p:spPr>
          <a:xfrm>
            <a:off x="5807968" y="476672"/>
            <a:ext cx="1344149" cy="864096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152119" y="485750"/>
            <a:ext cx="3360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Tercera aflicción </a:t>
            </a:r>
            <a:r>
              <a:rPr lang="es-EC" dirty="0">
                <a:solidFill>
                  <a:prstClr val="black"/>
                </a:solidFill>
              </a:rPr>
              <a:t>m</a:t>
            </a:r>
            <a:r>
              <a:rPr lang="es-EC" dirty="0" smtClean="0">
                <a:solidFill>
                  <a:prstClr val="black"/>
                </a:solidFill>
              </a:rPr>
              <a:t>as común de las vías urinarias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6" name="5 Flecha a la derecha con bandas"/>
          <p:cNvSpPr/>
          <p:nvPr/>
        </p:nvSpPr>
        <p:spPr>
          <a:xfrm rot="5400000">
            <a:off x="2768921" y="1062027"/>
            <a:ext cx="701499" cy="115212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black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623395" y="1988843"/>
            <a:ext cx="5088564" cy="8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Cálculos renales y ureterales</a:t>
            </a:r>
            <a:endParaRPr lang="es-EC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7348" y="3053767"/>
            <a:ext cx="2159563" cy="42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1F497D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etiología</a:t>
            </a:r>
            <a:endParaRPr lang="es-EC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1F497D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1" name="10 Conector curvado"/>
          <p:cNvCxnSpPr>
            <a:stCxn id="7" idx="1"/>
            <a:endCxn id="8" idx="1"/>
          </p:cNvCxnSpPr>
          <p:nvPr/>
        </p:nvCxnSpPr>
        <p:spPr>
          <a:xfrm rot="10800000" flipV="1">
            <a:off x="447350" y="2411600"/>
            <a:ext cx="176047" cy="853545"/>
          </a:xfrm>
          <a:prstGeom prst="curvedConnector3">
            <a:avLst>
              <a:gd name="adj1" fmla="val 273136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6704889" y="1811434"/>
            <a:ext cx="4767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Formación de cristales es modificada por otras sustancias (Mg, citrato, pirofosfato y diversos oligoelementos  metálicos)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04129" y="3861048"/>
            <a:ext cx="3208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Cristaloides y matriz orgánica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50172" y="4283804"/>
            <a:ext cx="2353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orina </a:t>
            </a:r>
            <a:r>
              <a:rPr lang="es-EC" dirty="0" err="1" smtClean="0">
                <a:solidFill>
                  <a:prstClr val="black"/>
                </a:solidFill>
              </a:rPr>
              <a:t>supersaturada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7328" y="4725147"/>
            <a:ext cx="2892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err="1" smtClean="0">
                <a:solidFill>
                  <a:prstClr val="black"/>
                </a:solidFill>
              </a:rPr>
              <a:t>Supersaturación</a:t>
            </a:r>
            <a:r>
              <a:rPr lang="es-EC" dirty="0" smtClean="0">
                <a:solidFill>
                  <a:prstClr val="black"/>
                </a:solidFill>
              </a:rPr>
              <a:t>( PH, F. ionica)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-240704" y="5301211"/>
            <a:ext cx="4608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&gt; concentración de iones &gt; probabilidad que se precipiten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7330" y="6023032"/>
            <a:ext cx="46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Aum. Concentraciones de iones ( producto de solubilidad)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-432724" y="3501008"/>
            <a:ext cx="476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Agregados policristalinos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90" t="36174" r="57535" b="13246"/>
          <a:stretch/>
        </p:blipFill>
        <p:spPr bwMode="auto">
          <a:xfrm>
            <a:off x="7152117" y="3053766"/>
            <a:ext cx="4032448" cy="361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47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36920" y="121104"/>
            <a:ext cx="4105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PELVIS</a:t>
            </a:r>
            <a:r>
              <a:rPr lang="es-E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RENAL</a:t>
            </a:r>
            <a:endParaRPr lang="es-E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cxnSp>
        <p:nvCxnSpPr>
          <p:cNvPr id="6" name="Conector recto de flecha 5"/>
          <p:cNvCxnSpPr>
            <a:stCxn id="4" idx="2"/>
          </p:cNvCxnSpPr>
          <p:nvPr/>
        </p:nvCxnSpPr>
        <p:spPr>
          <a:xfrm>
            <a:off x="2489918" y="1044434"/>
            <a:ext cx="1" cy="29497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777285" y="1455315"/>
            <a:ext cx="1455312" cy="3992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&gt; 1 CM</a:t>
            </a:r>
            <a:endParaRPr lang="es-EC" b="1" dirty="0">
              <a:solidFill>
                <a:prstClr val="black"/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 flipH="1">
            <a:off x="2504942" y="1970470"/>
            <a:ext cx="1" cy="2949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455313" y="2262733"/>
            <a:ext cx="209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prstClr val="black"/>
                </a:solidFill>
              </a:rPr>
              <a:t>OBSTRUYE</a:t>
            </a:r>
            <a:endParaRPr lang="es-EC" sz="2000" b="1" dirty="0">
              <a:solidFill>
                <a:prstClr val="black"/>
              </a:solidFill>
            </a:endParaRPr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3335628" y="2462788"/>
            <a:ext cx="708339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4262908" y="2262734"/>
            <a:ext cx="19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Unión ureteropélvica.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 flipH="1">
            <a:off x="3689797" y="2581951"/>
            <a:ext cx="1" cy="2949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3232598" y="3028224"/>
            <a:ext cx="1310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prstClr val="black"/>
                </a:solidFill>
              </a:rPr>
              <a:t>Causando</a:t>
            </a:r>
            <a:endParaRPr lang="es-EC" sz="2000" b="1" dirty="0">
              <a:solidFill>
                <a:prstClr val="black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542917" y="2909065"/>
            <a:ext cx="2550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Dolor ángulo costovertebral.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Músculo sacroespinal.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12 costilla.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2489917" y="2876919"/>
            <a:ext cx="0" cy="138598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706451" y="4382067"/>
            <a:ext cx="1596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prstClr val="black"/>
                </a:solidFill>
              </a:rPr>
              <a:t>DOLOR</a:t>
            </a:r>
            <a:endParaRPr lang="es-EC" sz="2000" b="1" dirty="0">
              <a:solidFill>
                <a:prstClr val="black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140298" y="4247938"/>
            <a:ext cx="1983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Sordo-</a:t>
            </a:r>
            <a:r>
              <a:rPr lang="es-EC" dirty="0" err="1" smtClean="0">
                <a:solidFill>
                  <a:prstClr val="black"/>
                </a:solidFill>
              </a:rPr>
              <a:t>excruciante</a:t>
            </a:r>
            <a:r>
              <a:rPr lang="es-EC" dirty="0" smtClean="0">
                <a:solidFill>
                  <a:prstClr val="black"/>
                </a:solidFill>
              </a:rPr>
              <a:t>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Constante.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Monótono.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 flipH="1">
            <a:off x="1287888" y="4582122"/>
            <a:ext cx="60530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1287889" y="4582122"/>
            <a:ext cx="12879" cy="10201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1287887" y="5602310"/>
            <a:ext cx="41856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1893193" y="5422006"/>
            <a:ext cx="144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prstClr val="black"/>
                </a:solidFill>
              </a:rPr>
              <a:t>Irradia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2817147" y="5316186"/>
            <a:ext cx="3451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Fosa renal.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Sentido anterior al cuadrante </a:t>
            </a:r>
            <a:r>
              <a:rPr lang="es-EC" dirty="0" err="1" smtClean="0">
                <a:solidFill>
                  <a:prstClr val="black"/>
                </a:solidFill>
              </a:rPr>
              <a:t>ipsilateral</a:t>
            </a:r>
            <a:r>
              <a:rPr lang="es-EC" dirty="0" smtClean="0">
                <a:solidFill>
                  <a:prstClr val="black"/>
                </a:solidFill>
              </a:rPr>
              <a:t> superior.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6631" y="295995"/>
            <a:ext cx="5056139" cy="4333586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6896631" y="5777851"/>
            <a:ext cx="5056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Los cálculos coraliformes no siempre son obstructivos. Dolor en fosa renal o dorsalgia.</a:t>
            </a:r>
            <a:endParaRPr lang="es-EC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84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93733" y="0"/>
            <a:ext cx="8874224" cy="923330"/>
          </a:xfrm>
          <a:prstGeom prst="rect">
            <a:avLst/>
          </a:prstGeom>
          <a:noFill/>
          <a:ln w="127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URÉTERES</a:t>
            </a:r>
            <a:r>
              <a:rPr lang="es-E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SUPERIOR</a:t>
            </a:r>
            <a:r>
              <a:rPr lang="es-E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Y 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MEDIO</a:t>
            </a:r>
            <a:endParaRPr lang="es-E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88643" y="1403799"/>
            <a:ext cx="2318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prstClr val="black"/>
                </a:solidFill>
              </a:rPr>
              <a:t>DOLOR:</a:t>
            </a:r>
            <a:endParaRPr lang="es-EC" sz="2400" b="1" dirty="0">
              <a:solidFill>
                <a:prstClr val="black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228045" y="1313645"/>
            <a:ext cx="3090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Intenso.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Agudo.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Intermitente.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1442435" y="1957591"/>
            <a:ext cx="0" cy="759853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888643" y="2717442"/>
            <a:ext cx="145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prstClr val="black"/>
                </a:solidFill>
              </a:rPr>
              <a:t>IRRADIA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228046" y="2717443"/>
            <a:ext cx="3400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Región lumbar.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Fosa renal.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Sentido caudal y anterior hacia el abdomen medio e inferior..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18" name="Conector recto de flecha 17"/>
          <p:cNvCxnSpPr/>
          <p:nvPr/>
        </p:nvCxnSpPr>
        <p:spPr>
          <a:xfrm>
            <a:off x="4468970" y="3069740"/>
            <a:ext cx="1493949" cy="0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5215944" y="3733105"/>
            <a:ext cx="1493949" cy="0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6143224" y="2869011"/>
            <a:ext cx="1944709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U. SUPERIORES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761064" y="3564224"/>
            <a:ext cx="1854903" cy="36933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U. MEDIO</a:t>
            </a:r>
            <a:endParaRPr lang="es-EC" b="1" dirty="0">
              <a:solidFill>
                <a:prstClr val="black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02297" y="3946437"/>
            <a:ext cx="7933387" cy="29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665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86078" y="295276"/>
            <a:ext cx="4534959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URÉTER DISTAL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07583" y="1867437"/>
            <a:ext cx="1596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prstClr val="black"/>
                </a:solidFill>
              </a:rPr>
              <a:t>IRRADIA</a:t>
            </a:r>
            <a:endParaRPr lang="es-EC" sz="2000" b="1" dirty="0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04563" y="1751601"/>
            <a:ext cx="370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Ingle o testículo 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Labios mayores.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7583" y="3174643"/>
            <a:ext cx="16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prstClr val="black"/>
                </a:solidFill>
              </a:rPr>
              <a:t>REFERIDO</a:t>
            </a:r>
            <a:endParaRPr lang="es-EC" sz="2000" b="1" dirty="0">
              <a:solidFill>
                <a:prstClr val="black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601532" y="3000777"/>
            <a:ext cx="3580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Rama ilioinguinal o</a:t>
            </a:r>
          </a:p>
          <a:p>
            <a:r>
              <a:rPr lang="es-EC" dirty="0" smtClean="0">
                <a:solidFill>
                  <a:prstClr val="black"/>
                </a:solidFill>
              </a:rPr>
              <a:t>Genital de los nervios genitofemorales.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1860" y="496271"/>
            <a:ext cx="5509072" cy="5756857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566057" y="4064002"/>
            <a:ext cx="2452915" cy="20755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Diagnóstico suele confundirse  en el hombre: torsión y epididimitis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3410858" y="3991430"/>
            <a:ext cx="2293257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Diagnóstico se confunde en las mujeres con: dolor menstrual, infección genital femenina y quistes ováricos rotos o torcidos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5653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27594" y="108225"/>
            <a:ext cx="4342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PIONEFROSIS</a:t>
            </a:r>
            <a:endParaRPr lang="es-E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42F1A"/>
              </a:solidFill>
              <a:effectLst>
                <a:outerShdw blurRad="12700" dist="38100" dir="2700000" algn="tl" rotWithShape="0">
                  <a:srgbClr val="C42F1A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79549" y="1236371"/>
            <a:ext cx="2588654" cy="5795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CÁLCULOS OBSTRUCTORES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568225" y="1223491"/>
            <a:ext cx="2228045" cy="4507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Orina purulenta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477267" y="2086377"/>
            <a:ext cx="2744006" cy="11719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Bacteriuria asintomática</a:t>
            </a:r>
          </a:p>
          <a:p>
            <a:pPr algn="ctr"/>
            <a:r>
              <a:rPr lang="es-ES" dirty="0" err="1" smtClean="0">
                <a:solidFill>
                  <a:prstClr val="black"/>
                </a:solidFill>
              </a:rPr>
              <a:t>urosepticemia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6568226" y="3837904"/>
            <a:ext cx="2743200" cy="73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Aspiración de la orina renal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scielo.isciii.es/img/ami/v18n3/imagenes/notaclinica4/fig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881" y="1916287"/>
            <a:ext cx="26955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data:image/jpeg;base64,/9j/4AAQSkZJRgABAQAAAQABAAD/2wCEAAkGBxQTEhUUExQWFRUXGRwZGBcWGRkgHBwYGhsaFxsfHBgfISggHCAlHBwaJDEiJSkrLi4uGB8zODMsNygtLisBCgoKDg0OGhAQGiwkICQsLCwsLCwsLCwsLCwsLCwsLCwsLCwsLCwsLCwsLCwsLCwsLCwsLCwsLCwsLCwsLCwsLP/AABEIAMIBAwMBIgACEQEDEQH/xAAbAAABBQEBAAAAAAAAAAAAAAABAAIEBQYDB//EAEQQAAIBAgQEBAQDBQYEBQUAAAECEQMhAAQSMQUiQVEGE2FxMoGRsUJSoRQjYoLBBzNyktHwFSRT4UOiwtLxVGNzg7L/xAAYAQEBAQEBAAAAAAAAAAAAAAAAAQIDBP/EAB4RAQEBAAIDAQEBAAAAAAAAAAABEQIhMUFREnFC/9oADAMBAAIRAxEAPwD17MZhgxA2tHLPv1xVrxyq7EJShASvmVJAkbwnxESLHrPpjMeMvEWYGYrUMuEpqgUVK7KGIJQPCJIZzBAhQYnGLypdAVhvNksisa7BgTBJprVCBiNR0ASsRvvuRm8nqC8dqJWpUmqJVNQkEKoBQKpYmxM7AaTBhp6YvDmXgf8At3+XTHkvCyzljSVUamRmcsfJeC7ItJ1aGAMgxeNj2nG94FxVa6HUpp1VIDU2RyVMW0sSAVPcR2N8LMSVfjNm299hp64FXMtHSbzt9cRm9Rcb8s/S/wBsOAOm4F/QfrB++I1tdlzbdZM7cv8AucOObbsd72xH0Hqq/QWHf4sMCC0gekIb+8H74G1JGaefl+X9ZnBTNtN5vty4h6Bf7hHEenxScdBAMj58jD6SRgbUpc03uOpiPnvjn+1tO/ty7/riMAbW69UgfUm+OpBJmBtewEfUg4YbXf8AbT2PY2/phDNtff8Ay4iMu0BbH8oM/wDm/U4aQIt3v+7c/wBbYYbUs5l4B/8AT/ScOXNtF5/y74iGmLzN+mhre3NA/TBI6EXHdSREdtRvgbUtsy8dJ+V/1thiZtrEyR6L1+WOCKYNhfut/pqnCWmREqo9IF+5+LDDaktm27Gfaf64acy0jf8Ay/8Ae3viKyDqBE7hDJ+YbCKAz/RHEfORPyjDDUv9qYb7ei4d+1N05o36YhqkfD8+Rh87tgOPT6pFvUk/fA2pRzTTvbuAD8t8Fc4exkb2jHFwZ+EHvYfpJGObLbZTffTP/qn54GpZzZnrHTl/74YuZeN//LiMwF7Qf/xtb6HBCDci0baGPziTBwNqUubaLyIP5f8AvgnMtE/Tb7TiIVMRE9uS0e2rfD6QN7WiLrFvaZww2uqZttz0mQF27XBw85tr2M7i39OmIwU25VibWF5/mw0097LB6hLze0hpww1JOaa2+/5f++CuYbUOom/L3xE0elu3lv8AWdWH0khli5B/I979ST/rgLjCwsLGHR5P45yMZ2rX/d6l06da6pGlQwiRB62E7bxGIoyNaoaT06BemkuzaFXVqA5dJZWNwpuIsI64neKszmjn6yU62lFemoWSLvTRrECTFybmx2w3KZjMroQ5w1HLmlJo0imuCSPzwINzc2x29PPfPbIUiXWnSCMpqEodVCqq0zoYAodlOpYMHase2LxqL1AlZhqaiQDUWm6tTm5ZwWDOCQbiSNiG3xOOXUwa1Cka9SqtanUKkB9ThGTeQ45yVJIh7HeOtNHpZgtTFODZaml+UkIdLSw5WDAkbWHUEmi14b4j0BRVXzVNhVp0rC+z3M77p8wMaeg4calj+YCIPYC36zjHZpKVWppKLQrmQTE06kgAlWMxYCzADuGwMhww0p/Zm/Z61i6RC1NMQNKyGBiJsb2IxmxZW2pwJ+H5Uzf3OEU2+Hb8hEeojb2xR8P48rsKdVQr2EgchOxCkmQbTBHa5vi7FOIsPaPvGMtG6h/B/kqb9/f1wjS76T/KxLe9z/sYJJ7LHfm+m/8A2wSw6gD5GR+v2wAiAOX3hACPmTt7TgmmB+WOnLM+8Xwzy15eUCOwX7k2+WOtSp7dJ+Mx9sAgJg8u0f3ZmPnsMM0DeE+VN4+gwvLBg6R81X63OEqxtp9yCJ+mADAGw0k9Roe/uSQDgqgHQH1CH7zhFyIsv0e364reMcey2WgVWXV+QAlvksxgLNVn8MEbBlGmPYW/XCpqAdlFulM/TqIxUcI8SZapyoxUmYFRdM+2mx+uLcnoQPaD9ZJ++ALoOydbFDHyHf1w2w/L80qEn37nEGtxOghg1EBn0Mz30z9cTKVYNDLoYbyNVvof9zgCKd5On0OlpPpvt6HB2AhL9ggkX6ScHV3AHsDb9ftjmaakCF6yCoW/+Y4Dq6f4Y9pPtvhAyBGmR/8AbNu8YcavS3W3MY9cctAPQE9Dp3+pwBCD+D30Nf3jfCYA7RP+F9u0kj6YKrE/D7kH+nTA1EbqvtDH574BJTA6KbzZDb9T+mHBbxpA7WAU+464awBjlUnteD+v3vh1KFJIGkEjsBP8tz84GASCD+H10oTHtvGCU9FjtoMH39cNmegM+hM/MnANIdAB8hv2wAsPyevI/wBPb0w6igJU8sSIOlrX2Em30wCx2hfmG+wMYfSeWWy7jofqL4EWuFhYWMOrynx1mF/4gqLzOpNRkQSx1JTXbqdKmPbGT45wR2FbNUmd2Lqy0xSXUdTQBoVdWpAebaMbfiFHTxqrUqlkplE0sVAUkU4P7w7npvbFV4jztMZsrQFSP/EanzamJJ0wCbrGrlvftjtPDhfKsFTTkwSlRGGZU86XWsqfvNINwAoYWGJHiDjdTJU2KS5eoE0mmIKqGUiImTCR74u6nDKhy8ipUUNUCvTqKObWVUspiQb/AHxR/wBotAvk2drOtVCLwCNLz7SRi+JWfNiXwbxHQziELNJ4AajURYY/wzJbqO+2JbVFpEK6t5cAL5gaaZj4hG67TPba+PFsrUZWDD4gwYaXYFSNo+ePTvCPihswnlOyrUG+pdwTuJW5++Jxu9Lymdxp6ebVpFaX1WSvTQadP8ZIiDsCRiXw6rUyzBHNR6BChGFNTp3A0tF1iLGTa2KhgATSqVnCPZGKgKtWTBJECHkKd76YEk47cB4zoqPlMyKtpVS4FwIhl2JHt2t1hcJa2dCoHXUrkqwsQqQQe0b47qp7knpKbj6f7jFA1V8o8jVUotJMepmUAHxX+HYiSJNsX9GqtQa1Mgizaj7fe2M1qUlpx1MH+D72thsLfmUegEk/XfCYbaVmD3YxjoW/igfwr9yRiKZp/wAYH+Bf/nEbO5haSlqr6FFpZUA+RO/tjhU4ySW8lXq6TpLalC6uoU7kjY9jioSocxmWNVXRaICqjKI8zmZ2DSQ3IyD+U2xZEtHNeLkRHqeXmQFBgvl4VugvH644+Gssvl6mIao0M7lBOs/mtPt6Wxe8Xywq5arT3DIYuPtjNeF0FQU3YqNVCGXWZEEQfXaJ+WNRmtDxrh1OtQKVYMc0spADLsREWEYx/CKVSvTHnO9SgmoIq07aA7eW7mLjQF+k9cbXOlhQq2WdDQeYySp6kXk4yXielXpU6Coz6GRaLBVUHWAAFFtnggncAzvhCxfZeqPKJVKmlQDJpLGgmeSN7X9Acca+YGXzNJpbTXPlHkUjVpZ1f5qjA+ww7wrVJQioz1KimKjrenMkeWhEA6CCPYCb44eNskUytFqMn9nqrUUeiqyEdTMMRfvhVjUU1PdiOhKAfYYPk3JJN9+QT9sKhmFqKHQgqRY6unpGG1EtYT/Mx+1sYaAhfzKB3G5+uDp7eYB1IRcdC1heP8K3v77YcGtOpz6WwHBkP8W1uRdvc9cKOzN7BBPzx21dAWHWSP0nDvM9T9YwHLRIjmvvy9faP9xhOsb3PqIB9LRPzw63Ye2oiT3nf/5w1SQdhHc6jPzIwDNI7yeyKD99sFlP8c9ii/0x0V7/ABN8lAHyOHl4/OYv6en2wEZUvMt7lFx0y6wwu0T1Tr29sdA3WTf0/TDkcEj0PU/aMCJ+DgYOMOrzXxfw7MPnQEqgI7fA/lkWpqDCsDGxM+u+OPD8pRpOTl8yP2ho1ToYEo2liF3Av+Ei0euLvi+fLZ0oirrpCJNQCzKjMSkW5TF5x5tkqo/4gyLW8tatV0ZkcatILMwB0cp1QJ7Y6zw4Xy3PGeOtUFFGGh1zDJUTWtmp0KlQESoJUkIQR9cZP+03iEUtEBjUZTPmLsqL2ED+8+eLxXD8SQFeUUEJbzKZOpS6RdNROlxvuDjL/wBodJ1p0zpEK0KddL4SoW8iRemf8uL44p/p50rEAyR/nAJHYd/+2OuUzD0qiOhAKlTBqAwQZBk/bpgK9rwPZ1MHoBYx8jhjtLRvtDFgAYsRJEfb545Or2bhvE1zOWWqGQ2hlNRQQY0su2xBaO94g3wuJUhmaUDUMxl1BpulRWZqewuBDMo336fmx574J44KNU06keXWIUjUDpfVCNqCmBJ6dJx6hnarK1KtRUNUWRo81BLBWBQykHeJ6kqemO0uxyvVHw34lqVl8qp5TGCCoqUxLyLKQBE3KtbtuuLIVHylQ6b0TdhqUxMSQkSYHQb32MnGL8Q0KiVVzeWYilWTWo1UxpJcMVmIBDCewxouAcfbOUiWYeaIXyhUpKwMC9gZ1G4+EXHUTjKtrQzIdQwYMDswcRHywM3UKq7arhSSdS9AY9vn2xn6WZOXGsEtSJ5kJEr+awX1mOv1mz4tXDZWo6ER5bEEOBbTJMAdhtiZ2u9OPAlIo05YAkAka0EFgHYbfmJxWrxFmzleizCFgrzUxZ0Udr3Vr4n8C40lV3pr+G86hzTNgunoOpxS8ZpVaedqVUE6lpDUhpMQJebFJ29Mb9s3w1NNyKTBrkKZOpRPyGM54RBWnTJMMU0gF0sCZicX+ZyLlkZGIkQZqLAEEf3ZWJnqIOIvBaY5G8wMI0xyyCpgnr+IdsSXqlncTs9RL0KqAgaqbADWOogQemMmztmMjR5yKqq0AMpOvLPJvH5qcT3Ixrs7Tl0I1FtQEh7AdZFh+mK/hboKuYoiJV5nUD/eqHMcthqJkjEaDhVCj+zUxT5aMIyKKoJKgKyktuehMmcHj/FtAAZdSNZj5lOPbbfrir8JUmC+XqBZQ1GSwIVaB8qBKXMiem++L05J9AHmz31iiQR2hVgYIieDa3/LhRA0M68rqwjU0CetoxdmpO8HtzgfbGf8PZmMxnKYAUJWWIekI1U0MwBtJxoS9rsQfUj7hcStQpM7ie+obe39cDWY3HpzII+gwgZFh8tUR8gNsO1fxCevMPl+G+IAapvf3OpP9MBah2P/APS/Swv88O1G1/YBkt7yuE8j19ym/e4jADzTFj9WT7xji+dpg6TURTFwaiz97WxE8RcTOXy1WsV1aFLada3gHsp+2KejwSiwU1lSuSSaj1FDOW6EPHILWAGwAtOLIluNJTzIIGl16xDqf1vhlXiVNQdVWmsd6qD77Yy2X4DQao2rL1qKjYpmW0sOmmnSaAf5RvjpR8KUy5by0VSLa9DmZMk1GTVcRymdjfFxP0ua3ibLgT59Nj2SrTY/RZxX0PGlN6yU0pvLECWZUiTHwsAWje2JuV4Mq2VQg/hakBPeFQYr+L+HC+Zy9ZNKilUQkTTuJI6AE/FPywshLW6wsDBxyd3jnjLMNl+J1qqKxkKCB5Y1qaSI2liYsOjr3ixxB8P5DLvnMs+VGqiKaioG061qLqJNQhRczEiRy741Xjnw8tWu1Qk8wAhdEjSBFyhYdTabDGHyOQWnmELMjMCSjhiJDSDz6QVMRBEdZ6R2zp57e19UGl/MbSIzb0lJCHkSlTMt3HJU27YoP7Ti4p0KcQoJ1afKA1DmEw23Od8aXMik1HVYUhodVMErErUBJUnVpeoDc4gf2gcKFSlUZXEgNUAASOVRI+Dqmg7zY+2NWdYzL3ryc7XF+sFIP0BwKq6uuoWHOdRB7Agr9MFEEfEBHeAB8ws/7GAyszSCCerWMj3b+gxwdx8yI2BHU6L7xtPr1OPW/COZWvlqdTUCRCViYsVQKWixG63E3nHkbAQAG2mBbl+i/wCuNh/ZrXRa1WkzhUqqAwtDFZMxpuQCx/8AjG+Fysc5sehZMNWTOZLSgYqz0YFKBMSIm4FWe1mHvjM8L4HWp+XmEqrRaSpNQA+aUaJYh4UHTt6TjT5XKChXy7sy62c06rALJnWoJJQH8FIfTpiq8UUYSrTIlctW88LCc2XcEuAGX8zsJtF8avlmeGip54ioFcmmzAGfOlKsdF0iZ6aXiZsbHArVmoU6hCF6FUPrQBAyTIJjVAuWJABncCbNkOB8SSl/yxfXRq2VaZgU2YyGQKq2lrhi11tvjbcHFQUyKroHptoJ5RI3GoBT8SkG15PfYqP4QNLSjaKXmAmaiqknUJ+JRa52mwMdMW2fzjpmEBVPLdCQAF1a1N5JMaSrbemKrOcNRXeoKgpMSoPMNWpbAEFCrIQARIBiYgRjlx+pVcUhU0tURixNGIZSpUiKiwbkGNR2xfadyNS1RiVCrC6rx5fMIJtB798U+TzOnM1k0QabWgoAQ4V+xaemBkOPZYKqvUKkHYoLe+lSPocUtXjuXTPOzOwR9LBtPKCiqpVpSQTBIibA7Yk6L3G5o1iS67gRudQkj5Rtiho1SM9WEQT5f/TgLoAjqeh+mONfxtlyRpWrUZtmRBp9pcgD7Yp6PGh+01azTTRhTCpUenY0wy6mFNXMEkRfphFq9pZvyM5VpOFFKsBVokxeof71SbDZVaLbnfpoaiDdgkDryb36nGB4hx9swrrUcGkYD+StPSZNgTWDEjUeijf3xlsxwjLsVKZekEFgzfvGEWgzyDcmIi3yxMNbbhPEaYzucrai4dkVQihgdCICREgXXrizzXikIsmjVVfzNVoJ+gcv8tOMgVUU1FTOqKIJVkZlDKBYAItIU+n5YxX8PzlJDUCLWZXMRTIUFSJJGnQZkeq+mLhrZZzx4iGfJL2vpPNHcFwqn64ufDviKlnKWumCpBgpU0al99MiCLgjHmOezOlSwFNENpzHltUEksZhDy6oPfkX2xA4NnDl2JTM1WqVAF009ADqskARTDQC5NiIkYXiSvcmYQSdAGxPKP1No98QczxahS+KpSUehST9DOPNW8MZuu48ykAYhWqlGIXoNTI5HsLemJ1LwLmf/qaNMH/pqJ+f7sD/AMuJ+Z9P1Wi4t4syToaRc1NQghEO3vpN8Z/gHE83VqDLIQhVC4auisRSDKgGhWsxYzJ6TbHPinh79nRRVzVeqXYKKdJaEuSCRANK2xvOJuWyNbLZlK1TVUo+UaTHXr0EurqxlVhRBB0yb4116Tv2vqWQzqC2aE/g10qenqWmGm9oFo9cQKniWvRDDMUUrAG5oALa4B0VDBvvzD0GL3zFVSoftI5bg9oW4v3xFyHDlvcK5LPYmeczcld77C28TiTPZbfSry/9oGWYA+TUAmNWih9tZYfTE/JeOMpUqIgdg7MqAFDElgoFgRMmMUOW4Pl83Vqq2nzKZIRxpnTJUcwSZmbTHcY58M8JVKeZpsuYZ6YqI2lmXVykExpTSVj0XY4WQnK16xhYWDji9Cn4iDrPMItIAvEXv9sZHj/BQykBajIx5hzWYkAN6Af7mMaDN8WjM1aYJ5NNgpvKg7gGd8dHbULl46kKdo2gf7+mO02R5+WWvJ8qwo1BSrMXRjuPhAICzNjzINJO3wHvjQZLMVSkGpULJyllQQXSx1A9wQwHaMc/FXCFA8wo7KxCvysAqwIIt2kR7Yq+EZxkksZ0kefq1CQOVal+o3PSHI/DjprDJ+NOCNTqNVpajTYiQoEKxA3J6EyQZ74y+tgeWoAPXTPtYY924hwoVaK+WVZWnUjL8ak7E/hO+lv8WwGPK/EHhitRLMEZqckgFDqQDYMAJHoeoxx5ccdePLVCtRhZnYx0Ven0xO8P5g0sxSqMagCtzEpbQQQ0T6YhFyRGo/NWv6bYalLeS89bMYH9fnjEbe6V87UJpwzl2NJrLMN5wpt89VM/X1xM8RVqqBqgLaqP7zmVealMMkdQbX9N8Y3w54hSrRy4efNSqiPZpanrFQkQN9Qn3nGl8UcV83L1AlCqHdCgd1vBn41nUokztPXHbXHwyWa4QMwnm5Egbu1Go0VNW4C7mCQdjja+GQy1ClRgz+TSaovxMhRm0aoFrGwO+nrjzzK0CpVTr8qkhllUqysYYmZBAPqegjri44NxCtlnD01qIKys+tkZmqqrNpDah0UbAzD9dsRdeg5mtyaQjin1Ghpg7idh1xVeb5SItFmNPSLUwzKpAgku3IonsTfFZnONitT+KtWdb86tTRTJ1KFp3qFdMXBFr4rsxWeqvPVqOo3XToVRFigQRHqxj1xZKWrfinFqhHNU5TaaCKxY7gM7jR0/D2xXpm6zqVFWqaZvqhCI2Ia2gXOK45sOxXL0quYOqSFRyOw+HkHLHUGZxbJ4ezJ5q1SllV6sZ82dx+7IFMfPDpFZncug0t5igxq1u66dKkKyflB5gbTIXD6/HadKfMzKOwKlRQljpLHXaBAKlQCOt8WtPK5HLxpWpmaoO6guskzYg6Re/wCmKE5BjWYmo6JJIQUgWDPdkMjTJDAWJIgxeMNMkcanFGBAol6M/C+YA1Xlpi4m/bHAVa2YQGuMzVM7LSIXtOwW59+mJYyNLKhm0OzEsrIQ7OqCY0sZiZjmiw7yBc8OymazDlv3gUrBhHVWEixdlG1jqUTbDwYqaOXzIZaaulIX5AA7SNwU0kj6d8deHcJ81tNd6zymxKIVMbQl9+4xd0ckMvWp0awJp1To1U9dq24DOYLLANyZkC2Nzk+HU6YimoUddKyf8zXOJbVnF57wzwrWFlC0riCtMyIt8bg/MRjS5LwvFQPVZ3KrpBEyVMSNgALD4YnGm1kG0x+bTv6bd8AuSL6/8pkfpfGdawQLSSwB3BHXvGHEt3f5L/U4Gsg/jP8AKYOG3ImDP830OIrMeMDXp1KGYpLUqeWecIqk+WZJHvMYuaOd81fMo1QUPcrF+kiYPz74mGnO4IHUFW/TvjO8S4a1DVUyxVQf7yi4Cq4NiQYJVoEWgGTJBuNRmxxHCqzU9dGsabEltKAlHMzJlTAPdb3wTxipS5czTrIsRqCE0i0G5fdRPT2w3hPiLzRuywYKabppsJUA2I2O3bri6q8SGmWDsDAgIxJm0gde9sausoPAsqglxU1yILLBBBvA2GkTA2OLehS51u9iLMBBG/vilTh0qxymui4YhkqBtDERYqQYm3MPpjpkOJMlRKdek1NpA1Q5pyTA01No/wAWk7Wxm1ZG0wsDBxyeh5H4krvS4rWZWcKTT1giqRHloAUiR3B03Bicafh+akCQ3WBFSf6/r6xjl4zyaVKjVAqtWo3AIfmVlAYNA7GR6ril4FnQAg1UyIsTTcHy1FpHde28T1GO88PNy86u+JZRXBADlXgn+/EsCCADEdMedZ/JVKdUI41CoCh1FxzSQttOqJ1DmuZBx64lJGH4IP5SwH2xm/EnB0qgqYJ9HqKG6SzLBIAJ++4xZfSWYzXAOK6V8tw7Kg0kMlYGnJNxIBqJ3ZrIT0BnF6yLpuCVIaH/AHhJDd0mTPQSfTT1yXDMsKdRFDFvLbkkVuZWMxTd4G4i+pTYHpjY5XhKrTaoKqUtUluUimNzJy7EhW7lCJN8TV/LK8a8CUaq6qU0nIYkDzmUkxBKkzTP8Nz74xfEfB2bpQfL1jp5RqvPuAuoD3GNxxHjDE6QKFYXGv8AYa6gj0NSssj2JxJ4b4gD2qV1pqBH7rh1cMB0C1Qake8YzZK1LY8+8PZWtTqh1Sor02DDlrWb4ZgrFje4i2+NrkvE0kftNOqusGXppVf+HUaVtLGOuruJkYNCqjBQadSrUmKj1qldUJ216qwFp/Cp698dDw6klXWpalpYFmFSvULgCwFHmeNjqZOlhcHFkwvaJm+KZOo1IGtdWmdGZVW0sCFfUFEHbm1ReN4xo+OcRy9Wovl1EinSqABS7CXXSumLESB7DFXlKdQutPTk9Ol2Yvk2qGmARGo6xBYNIgA4PEs9m6FcUUfKC6DWuVYDTUEyBrJMWt6jBEejkGYVPIy9RmZ2YVXTMIh1uzHmZfUjlB3JwqvC6Ck/tOYp6Sb0Ms1YnoCCyDW/SxA2HXEHi1QuimvWqVSXZSqa6StMAQFEAK0Hmm0jrjpw7I0VKeWKSqDvT84MW0ELNQN8PLO2k6gRc4vdS2Rani9RaYThuW8imTHm5jzF0nqSpBJHqxtbvipThxrEPm6r131fBUFdEBjYU4UnaQYAxMq1UqVLBlAYBlWpWgrpK8y2BFhsN7RbHXhxXVyktblJSvAkiRqqGJG3cY1OM9peVdqtFRlqpQhQql/LEqQUlg6idR0nUIghrQbYrPD+uvXOj+9YgCfNbSnxVXN4DBSYkfE2FxCuRy6tCgxoZHUTrCy0GWhWIuTM9Maf+zTgKoHzLCmHqF0SEcAUlcoCAZjVpB3mI74zel49m8X4WmXqrrps2WC8rfv2Pn31PWIB1al0wWLANMQTOO68eD8y1EWn0bXUge+qFH1xsqukKSfLhQbBWgWmw64xuV8J0GLV6FOhRr2V9ampSLCCQKZECGPxKRt1xOPLF5cddOFZY5jMI+k+TROoMfN5qsadSggSoGoSbHfGtfrv/lqX+tsQeD8SStqT4KtOz02LEjtAFipEEETv3xPY2tB90YwP5onGbdakw8m4sQb25o9+2GMbdTtf95f6f0x0KDqV9CZn2jfAAXcaBH8DWn5TiKZN7Bp//bAwVHo0dv3k+/cYd5Y7p8tQnDnjoRPozm3yGA5OeWIPtpqX9dp/pjKeMFR6uXpVdRoVHVXA8xZB1QCQZ0kkA9Oh3jGuCAdt+zmPQ/6Yq/EPAqecptTqAAxytpZSD0OreQYOLEsVuX8PIRqUaBJAhWB3gXG4taZjFZm1r5Vj5qPXy8z5lNa3mJuADTANrwWU/K2GcM47Vy1Q0c2FJWNDaHhl6EQCsgfFfGwyWdp1B/4cdtLAGb9t8busTNU3CM/ScaqeohiWP9/IJAuQQCI7N2xfZYBo1c1x0eDBkG46GDigzHh2kzPWyrrTrSQWDVNBYGSGp/C3vY+uHcF4n+9FOqDTbUNEtUKsOmloCnrynm7gCMS9+Gp1W7wsDBxxd2O4vm3XNujNpVgDTE1IYBRqEKIDA3vuGHbGI8R5d6DtWRwaTl2KsKsq5+I7iRJB3mA0R19N4zlErBkqaCJBiW1Ai4O/KexGMZnhoYUswqkt/dVitqmm+l4M6gADte0dcduLz8p25eGfFobSusMpu8FxoJiVuS0AxET8Q9ca4VRUWzkzsQ1X/wBt8eecS4ANbVaBVCGmtRUGzWJ8m8TIFiQNzbqeA+IfK+MrD3KqrEn4tRgtyldMaes9ZxusyrPxdwqkCGY6WmVqBX5W7MdPMDaxIFoJGKWpx5WppQz3mZdqbg061ADymKsNLMh1sBsfrtbHoeWq0a620EHoym4PcdcUnEfCdCD5JRS5nnkLPcaIPtOM/wBX+K3MZAVgcwamXzhgGEyympA7NVmDvAgYpaD5ZySpqUgTzsappSOhdFpCfoffFXxXw2adRYjWCW101mY/MbEiJiZOJCcUz1NpFZaiL+CogLDYAX2nf45v7YZYuypq8MTN1av/ADL1qaMDTqtXdS50ww06GBgnfSsxibmPB66AtVg1PUKukPWZ9SroAUqiqlhuL4jD+0JKBjMZdKb7MEF9+qlt/Zoxb8OzmWzwZ8nVFGu12DAgVACJVkLEQYF1hhFjidHafw/KpRppTCIdbE6aa1NhuxZyDqv8RxT8Yr63DliAGQpzOOZCrc+gQYCpE9mxY/8AEKaFsvUVMvWgXQEpUBF9DNJ0i2qwInEfMhAIqsCoA1LDl2Vo1CCY59u4UjFRg1qvSqQ1XVGlpDViRfleOZbBr6uii0xh+Rr1KVULrapCAI6FoKh4UozfCPQjGy4OtLL02qLTp0/3jkAJz/HU2LE2jTY3gWvGOPFPDKM5q0zQy9TeqqI5RgZtBJCmSDIAPLhJV2KDJ8cgNTapqBOkDXXB5jraYSGnVMfpibV4rpqMznXTpjkRVrhX2BAkBRabEKLzi0ynCNBVddBtI0qBUzAGkkm4BPWeuFw7wVTWl5tVvNEGKQDBGi+lpJZpjuJBw1MiD4Wy5zdRwlNEokjnFMLpS8oTeXINiq6Rv77zI5mKzU6bHSvloATUIChWM3ETuJ/g9sZDM8JqUao8hkRWCMKfwp5mpCoAUAmw0km2+LvwtxLzz5gCQWIqCCSrhqgIJnobX31qR1wVsaiHox3355PoYjDKTiAFMKLAAuoHpER9sMWot40Sp5gVIiQD9bj64blU0CJpzuYVr+sTOMNs7xzOENTzS8pSzT5mvSGKspi0SJmcaZ1Eb6jPUOQR7Ei+M94jpA0BShNdZzTUwY5yahmTsI/UY0XlLe6geiyZ7CZGFSOpqGwkj0k/qAL4at/xGZ/jv9cEx+an2klp++OJKm3LA66LYiuqFh+L667ffA83eWP+ap/7cctQ6eX3+Fr/APfHRni4Zfo0n6HAObodR9v3l/ng0zBJAtO8feZJ+gwwopH4QO8Hft/v1wUVRN1nqBYR8rm3vgKrxBw6nmKZDs9rgq1TUDtytFuttr485/4hWpg5eo37p2YU6sOI8t+VSZGkyqm3KZ7wMetVQv4tB/wgmx7SbYyedNLLO65hEbLV21EsllYC5f0IVYN7g43xvTF46keHK7oYVwyVCXY6qo0vpAgW7j6k40RRX0yxPMp3qQSCCJBW+wxjsvw5lOrJVKDU9gjawVgbKYPL7zv2gYPBPFEVkpVF0TUCgMjKZJix1Mv64WaS/XpODgYOOL0POeNPXpZ6vWpMoWUGkqsMdCAgsQTIkER0xdUuKUswvl1NRWpqChgsOVgsAR2EHpio8d59A1WmQ0yvxBdJ5VMoPie0A2tihXh9ZtDUqlaiCEBZRTZCRLLzG6wZFh+KMdvTh7XOf4O+Xc1qTOaSiLAGoij/ABCHQCYM6r4jcW4ZTzFMVHZkqMtq6sNDibBh12HSYBjErg/iRgzDMO7LzDUFplZDATaIWzQWibYta3DKNYNWoMyO4u4CEE9NSE6en64u/Us+MM718mdddgVaNFRCdNgvxWBUmOxF4xdZXxgY0uq6jJBBBMdLN6YkvQalqFR2oVDc1EVDRb2LQPlA3xC4jlj5Z/d/Fu9B9R9GFFoVe8Axe5xd1nMajKcTpVUVkqyh+Fgqj5Ht0w7MUKbghg5n4pFp7mPYfpjBquaAYofNiIFNaZcrtDJAm3aY74lZbxR5ZVanm0w0binI/wAYJ5duuEhbfi14x4XFSkwHN8RE2EkC/fpE+uMwPCz5dtWkvS3l3IiDtaINp+e+NRkvFFJyOctMWikDH1mfTFouapOSNbA9QwS4PTuTjWIxjeJKNaaFeXUfCzMZpkj4gR8Q2N5gDE3I8QajWWnWqKCQPIqIAVqKRDAswkEgwOxmItiX4j8LrmCKgYBgLMCqx6kKYtA+mMRm1r5NDTzEVKJMsECsrrIJKMYKsNUSIBIucYrb0EqqmKldvLGltGldWq0KTEyGRYveb4dmqy5gqf3iIzDVIEuOg+R+djjLeGfEqhGRajGm5Apvppa6IX4hXSbJAChxq6z3xq8pmRUsalQ6SQCy0mViGI1IwaDPT0wlSzHerww1P+XbVoA1ppMEXIAPsSdugxU5jO16NL967MCwUAH4bELqO8HvJti+yGbpMxZquoqoBEUx1m1469MR+KOnnGa5A0Fio8uSbWBJsSO22BhnCqpq1gpZHK6KhcE/hUiL9ZZI9FOJPFfDwap59F9FeRLFRoaNg9u2xi2JHhdP3TsRdnJbmEwPhA9lI+uLdT2N/ZNvrjNvbc8MqeOfs2pcx+0IzNqLhENO5k6O/XcTB9MS6niSjUKilVeteQlEKSfcmLA/0xoTV9WjaxSfvt74Dvfdrb/B/riaK7h+UqeY1esTqIIRJ5aS2tYbmJJM7kbYsKzR1+RY3+mEGHSR7hNsEVANz7RoGIpr7fEq+wn74IqG8u1txpHXBPqYP8kEfO+EG6yY6fAMAjUmwLA2gkfb1w+T3aP5cNL7yT6/BH3nDZ6XJ3sE2+2A6aribek398cg94Onvcn6YOrsfqE/U98ODDYX77fpgGAkTzkd4UR6dME1OhZmPsLj5YIPr7fB+uCanqT3+Df0E4ChzfhpSWqZZ2o1WvIEgt/Epn7Y4pxXMUXppmqbMGdV8xY8sFmCjsdyOmNEze/fZNvr9sGkwJESJNrLi6mLLBwMHHN2ed+Kqs5mojoIUjSx8oWZEmHcCLiN57YrczxNCAseYiKVs6QhPKAYtq1R8UHGi8b8B85hUSkKjCQRC3kALMkBgL9RjIL4AzA11TVoUmOljTSkAo0iy6vO099wYjHWXpws7W3Ecmhy1NlYONA1Mi05ckmdQG/xk6bx26horPl2QUzEkDy1pqVO4AqVNkcoqQCCfrivpZFc1TQCaa1VBNBCiqzGx1w41SpjTNtAPbC/Ympq9M5Si9Snb93RoyeS0Bm0M3WQdQFo64qNfleNhlQVk8vWG0rCOAAQCGgWNx0jfEfNcGDKGytRRzToLqUb0Db0z0gBh3GMpw6hmK4c0mbSDpepUWnTBECRoZixIOxJi2H8H4RmF8wvW0hmLBXFNgDfZKbugJN7lfab4Z8N+rXModa+aBTYXBqFEE9lroIeP4t+ow/imR80aWFN5gmVpK4H8NRdOozbce+JmSrZny9OYoUcwjmC1NKSjTIHMjORtB3OBmuB1Ken9m0aR/4NTTEDZabapoj+HmXtGLv0s+MzX8LCR5DijUHwpVSnpcAyLnmF45l1bETiFxChmqRVqqERcMioVMdPMPNqImNUH9MXeRqNUNRHpqjzehVpA2ERB8zRUU91sNjscWtBXRICgA2dGp0ymnqACbA22LATscXv0zs9qTh3i8FSrMnRSh8kNeRsFJNhNpEG5GJ6ZemyBW0MmrSqg0ySSxF2uSB3mBvim4n4cV25UGXJNmQ0gpFrKQ0p8oMj4cU9J8zk3I3k81OrSLSP4ajQpkbsCfWMNM+JvGfCT0DrpaBpYkaXQn1gRO3TmB2MC+OfDvETUtVKqyU2Js48tqL9IsYot1lJt+HGs4Lxla6gEIDF1cUxB6jSzSL/AO4GKjxP4MSupemqIblgEQ6v8rRM9SDhYS/Vxl6lIuNVJAsyDpolSukABa8gNe9yPbHd6C06j1joCFdFMA0mfU0E6ul4J3++Mh4VymeogoKLPqFh5dPT8UEvqchrg7hTBs3TGw4V4eYZo1Hy6UlVbLS8nQzcp1ACCBMyD1ncXObW8XvBKLLSUVIL3MwnUmARFjpi19sTvkse6b/JcIGd9vywDB/l/qMNVYNlX0hVFvecYaHT20T1+A/rAvhLT6iPTlSfnf74aWsOVQLxIT5W1WtGE9Ezsh/kFvnqwDvpvblUQfnNsFx6r7Hyx/rgCnH4Fnryp+l8DUQBaB0P7of1wDgQNgI/k3+YwmXvoE73T5bjBZesAnrK9OvpjmDtyqe3Kg+5wDtM/l7iyH6i2CyfT/Cu/wBbDDFUmbKPkp+zYSUzeUUjsFX6yScA8fL1tT3+mF1uQdoI0f7j54ZtEIJ3HLTH3OHodwRA2Kwpv7JJHzwC+Q9bp+lsIjtonp8BsO9u2GhOyrbblX57kRfCLWMqB/l7f4sARS9v8qb+87YdTXmG242RR9N/0xyekfypP+AH9dWOlCndZVZ7hV29O31wItMLCwsYdWO43xDMftL06FGmsRNWvGhhoBsFbXIkjmA9JxyHFyKgy2dSjFQcrqR5bRLFSGuCNIPa4xz8TcR01qqpVRSNGoKNVQWBHKw0x7dMQ8vxik6lalUsZhta/FGx0wIE7fPHacennvLuutDi9PzHp5PJrUVLO6miiEg7KSRqM/wx64n0c1QzCtTcLRYRqRjTDAgyCrAkT2IJ+WOC1NNRFFYrTIHlrawXoABGxET0nriVm1R1hyHG4Ggb/QWxfyTkgZlMhR0s9YArGltas63JHNpY7k7dzhUOLVHDrlaD9T52YjQxa+rSCGa/QhfcYlZZPK+Clp/PoA3+u8e+HLXqOblARcax8rwTh+TUNzUIBq1mUj/peRTWetm1H9Th2aq1lp6qVYAb/wDMeW47CyaD9Gw/OVNRAqV4XqKaiD6MSs/TAWk21GsYFxoVfh6DmEDr/s4uRm1T8YWtWokPSyr1AdVN6TBSGAOlkDSVYerxiRw/LF6FM1xSWpuxGhbgkCYnp674l5nzCJBZ1/K6oSTYHZRzRO5jDdLEiSW2YnSJXp1O4AxqTGba41VKKdLhlaQ9MspkdQsLAt0JxFrZFWpBTTR0F0V9GpSLg02LGI7GNhGLhMvUi2te8hQI3vewxBL+W3x00U/E1pNxI+EkxPobi+FwmshxLgmgCpurtoBmnqU6lQLtC7xYwQTt11PBjVFQUa4plioEDT03k6uw7WjfHPinGqNLmTMN5j8polA3moOUqV3sCYIIPeRif4Q4RUpMzlmpUWRVoUn0l6YDFipaDNtPU+/bG43mtNQyiLZVpgeyfrbHc07hoFtrrI/TbAZyfxH2AH3jC8wjcGesKPh+uMa6FVJJ21H3BEe3KMCmo6aQAP4Jn/TD4Zh0ABkah2274Ya561FX0Uf6jEHS1/h9TK/6Y5GipuRTJ9dP673w7WSYDse3Ktj3MjBFTf8AeE95C2PyGAFOmBcBB6wkj3IF8OHL2HeCv6Qs/bABabGZ+KVG3yg4C1m7NJNuUbfXAMVO6gbwTpn6km2Oqi34fUAr/pgEsLk0xPffAFbf96Sf8Ij7YA1D05fmV/0xz8pB0QT3Cb+uHyYnWQp35V377bYJc7az68on7YBaYEQsDoNH6SIwKpJj8RGwkEe34f64Su9t56Qv4fUTgwzSBZf4gPnHe+AbTSOijv8ABv6b46zfp76l/W2OJqkWNRFj8gv9sOLzAFQkewme+3TANakp3Cek6P1w+hTWQQEkW/BPyI6YWo/9Qk9RpX+i4NJm1LzEmR+EQB+mAtMLAwcYdWT41k2q1qgdQyQCgYcpMLcsLghug6YoctwKogY6tDM3NUpOxEANYI/LAJ7fixt80ec27Xlu3tAxHNQWNvmzenpf+nzx0lxxsY8cLrS4GYYjQXBelT0zqjTMapi9sM4fw/MnWSlAiRpbXWTUNPxAKPlja+cotqSev7w/6YJqDclf4ec7fTDaZFDTpZqOanSjporVCT8mGOOYeuu1OuoubJRP36euNG9UGJgH3a36XwVext36tf674aYybZuuRDnMX3Ao0+YdrY5tmqzEQc2NJlZoUrfI79d8bEPYSI7SXH9MMFYAGSoHXnb+uL+qn5jLGrXcgRmBa40osn0O8fTD2y+YOny6KTvNXMVBJ2vpnGmWuD+JZ6RUbb6Ww9aoBgFY/wAZMfph+quRiq3hvO1yPMq0lWZhAzkfzOt8T6HhURprVWqDeDKL6xoAn5nGiWoDYRc3AZj/AEx013svtBYx9BiaYg8N4dRoLFIKl91mfmT13xPp14J5hH+9sc3cdhvfnf67XwTXXoyT2NQ7fTEU4v15T3u0YAYRI0/LVgswi5UDpLkX+mGPXBAkrv8Amb6zGAfBEmPlB/TqcJcwerL9CD7YSvuSAegMsL+hj7YFN/SB7tc/MXwDnrfxEehBtgNmNgSv639vXDQ4vdR6632+n6YS5gE2ZfSKhn5wP9cAvMHWJ92w5kmQI/lBJ/XC8yOqk9edjB+mOZqi8RPozT9IwHXzCLAgesW9vfBFefxX9Jt74YWFoUH2LH9AMCpV7xPXnf7gWwHQVob4p9/974b5tp5Z23aPaN5w0ZgfmQE7TUP+k4QcEbrp/wAZ394wBVgfyx7nB0kXgdtrfLDHrCLkf5mg9zMYetTvBAtMtA7RbfAIV2G7AD2MjDjW35iBHrf1GOYf+GBO8vH1jCFQT+EeupveO2Af59gNSn3nb/XCpONQBjcR8WOf7Qv5kjp+8Mz7RjrTeGF1mRbWx/SMCLXCwMHGHUMLBwsAMLBwsAMLBwsAMLBwsAMLBwsAMLBwsAMLBwsAMLBwsAMLBwsAMLBwsAMLBwsAMLBwsAMLBwsAMLBwsAMLBwsAMLBwsAsLCwsB/9k="/>
          <p:cNvSpPr>
            <a:spLocks noChangeAspect="1" noChangeArrowheads="1"/>
          </p:cNvSpPr>
          <p:nvPr/>
        </p:nvSpPr>
        <p:spPr bwMode="auto">
          <a:xfrm>
            <a:off x="2100285" y="43672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1030" name="Picture 6" descr="http://www.apcontinuada.com/imatges/51/51v01n02/grande/0v1n2-19tab0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5085" y="3837904"/>
            <a:ext cx="3895725" cy="29241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14252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0091" y="0"/>
            <a:ext cx="115433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PIELONEFRITIS XANTOGRANULOMATOSA</a:t>
            </a:r>
            <a:endParaRPr lang="es-E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42F1A"/>
              </a:solidFill>
              <a:effectLst>
                <a:outerShdw blurRad="12700" dist="38100" dir="2700000" algn="tl" rotWithShape="0">
                  <a:srgbClr val="C42F1A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734096" y="1065881"/>
            <a:ext cx="3503053" cy="74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white"/>
                </a:solidFill>
              </a:rPr>
              <a:t>Obstrucción e infección</a:t>
            </a: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941711" y="1013746"/>
            <a:ext cx="2768958" cy="746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white"/>
                </a:solidFill>
              </a:rPr>
              <a:t>Macrófagos esponjosos</a:t>
            </a: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761408" y="2517510"/>
            <a:ext cx="3129566" cy="16098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s-ES" dirty="0" smtClean="0">
                <a:solidFill>
                  <a:prstClr val="black"/>
                </a:solidFill>
              </a:rPr>
              <a:t>Dolor en la fosa renal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ES" dirty="0" smtClean="0">
                <a:solidFill>
                  <a:prstClr val="black"/>
                </a:solidFill>
              </a:rPr>
              <a:t>Fiebre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ES" dirty="0" smtClean="0">
                <a:solidFill>
                  <a:prstClr val="black"/>
                </a:solidFill>
              </a:rPr>
              <a:t>Escalofríos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ES" dirty="0" smtClean="0">
                <a:solidFill>
                  <a:prstClr val="black"/>
                </a:solidFill>
              </a:rPr>
              <a:t>bacteriuria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102698" y="4816699"/>
            <a:ext cx="2446985" cy="7856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Leucocitos y eritrocitos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image.slidesharecdn.com/infeccionurinaria-140809134501-phpapp01/95/infeccion-urinaria-55-638.jpg?cb=1407592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17" y="2125014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625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04818" y="0"/>
            <a:ext cx="7141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FIEBRE RELACIONADA</a:t>
            </a:r>
            <a:endParaRPr lang="es-E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42F1A"/>
              </a:solidFill>
              <a:effectLst>
                <a:outerShdw blurRad="12700" dist="38100" dir="2700000" algn="tl" rotWithShape="0">
                  <a:srgbClr val="C42F1A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959170" y="4582731"/>
            <a:ext cx="6764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NÁUSEAS Y VÓMITOS</a:t>
            </a:r>
            <a:endParaRPr lang="es-E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42F1A"/>
              </a:solidFill>
              <a:effectLst>
                <a:outerShdw blurRad="12700" dist="38100" dir="2700000" algn="tl" rotWithShape="0">
                  <a:srgbClr val="C42F1A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987899" y="5653825"/>
            <a:ext cx="4623515" cy="73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RESTAURAR EL ESTADO EUVOLÉMICO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558639" y="1596980"/>
            <a:ext cx="3155324" cy="8500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Signos de septicemia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://i48.tinypic.com/348ol1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8665" y="946086"/>
            <a:ext cx="2207206" cy="15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cured.cu/images/thumb/f/f0/Hipotension.jpg/260px-Hipoten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9746" y="946086"/>
            <a:ext cx="1524492" cy="15772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8" name="Picture 6" descr="http://www.farmaciameritxell.com/images/productos/Cinadit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7862" y="2651576"/>
            <a:ext cx="3852751" cy="20075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80" name="Picture 8" descr="https://encrypted-tbn1.gstatic.com/images?q=tbn:ANd9GcSHwZa0As6p2BtZH-S6PVGTZXypxoQOoKm5g3vEMhpTxRG9FQ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936" y="2728360"/>
            <a:ext cx="2189820" cy="1639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82" name="Picture 10" descr="http://www.clinicakranion.com/imagenes/apnea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916" y="2709995"/>
            <a:ext cx="4286250" cy="16097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Más 8"/>
          <p:cNvSpPr/>
          <p:nvPr/>
        </p:nvSpPr>
        <p:spPr>
          <a:xfrm>
            <a:off x="2095933" y="2682303"/>
            <a:ext cx="677143" cy="1380001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19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34075" y="0"/>
            <a:ext cx="10410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RIÑÓN POLIQUÍSTICO MEDULAR </a:t>
            </a:r>
            <a:endParaRPr lang="es-E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42F1A"/>
              </a:solidFill>
              <a:effectLst>
                <a:outerShdw blurRad="12700" dist="38100" dir="2700000" algn="tl" rotWithShape="0">
                  <a:srgbClr val="C42F1A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566670" y="1532586"/>
            <a:ext cx="3193961" cy="7598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ECTASIA TUBULAR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091707" y="1320083"/>
            <a:ext cx="2653048" cy="118485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s-ES" dirty="0" smtClean="0">
                <a:solidFill>
                  <a:prstClr val="black"/>
                </a:solidFill>
              </a:rPr>
              <a:t>Quistes parenquimatosos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ES" dirty="0" smtClean="0">
                <a:solidFill>
                  <a:prstClr val="black"/>
                </a:solidFill>
              </a:rPr>
              <a:t>hendiduras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6091707" y="2901693"/>
            <a:ext cx="2794716" cy="19575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prstClr val="black"/>
                </a:solidFill>
              </a:rPr>
              <a:t>Cólico renal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prstClr val="black"/>
                </a:solidFill>
              </a:rPr>
              <a:t>Hematuria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err="1" smtClean="0">
                <a:solidFill>
                  <a:prstClr val="black"/>
                </a:solidFill>
              </a:rPr>
              <a:t>Infecciónes</a:t>
            </a:r>
            <a:r>
              <a:rPr lang="es-ES" dirty="0" smtClean="0">
                <a:solidFill>
                  <a:prstClr val="black"/>
                </a:solidFill>
              </a:rPr>
              <a:t> urinarias 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consumidores.msd.com.mx/static/section/images/seccion_11_09_tcm2416-3137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3066" y="2745457"/>
            <a:ext cx="4274757" cy="33737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CuadroTexto 8"/>
          <p:cNvSpPr txBox="1"/>
          <p:nvPr/>
        </p:nvSpPr>
        <p:spPr>
          <a:xfrm>
            <a:off x="8731875" y="1727845"/>
            <a:ext cx="2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</a:rPr>
              <a:t>NEFROLITIASIS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508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30515" y="0"/>
            <a:ext cx="8599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ACIDOSIS TUBULAR RENAL</a:t>
            </a:r>
            <a:endParaRPr lang="es-E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42F1A"/>
              </a:solidFill>
              <a:effectLst>
                <a:outerShdw blurRad="12700" dist="38100" dir="2700000" algn="tl" rotWithShape="0">
                  <a:srgbClr val="C42F1A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682580" y="1007774"/>
            <a:ext cx="3284113" cy="106894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err="1" smtClean="0">
                <a:solidFill>
                  <a:prstClr val="black"/>
                </a:solidFill>
              </a:rPr>
              <a:t>Acidemia</a:t>
            </a:r>
            <a:endParaRPr lang="es-ES" dirty="0" smtClean="0">
              <a:solidFill>
                <a:prstClr val="black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prstClr val="black"/>
                </a:solidFill>
              </a:rPr>
              <a:t> bicarbonato sérico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Flecha abajo 5"/>
          <p:cNvSpPr/>
          <p:nvPr/>
        </p:nvSpPr>
        <p:spPr>
          <a:xfrm>
            <a:off x="1352282" y="1464974"/>
            <a:ext cx="115910" cy="1545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5546686" y="1188079"/>
            <a:ext cx="4114800" cy="233502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 smtClean="0">
              <a:solidFill>
                <a:prstClr val="black"/>
              </a:solidFill>
            </a:endParaRPr>
          </a:p>
          <a:p>
            <a:pPr algn="ctr"/>
            <a:r>
              <a:rPr lang="es-ES" sz="2400" dirty="0" smtClean="0">
                <a:solidFill>
                  <a:prstClr val="black"/>
                </a:solidFill>
              </a:rPr>
              <a:t>DIAGNÓSTICO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ES" dirty="0" smtClean="0">
                <a:solidFill>
                  <a:prstClr val="black"/>
                </a:solidFill>
              </a:rPr>
              <a:t>Familiares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ES" dirty="0" err="1" smtClean="0">
                <a:solidFill>
                  <a:prstClr val="black"/>
                </a:solidFill>
              </a:rPr>
              <a:t>Hipocitraturia</a:t>
            </a:r>
            <a:endParaRPr lang="es-ES" dirty="0" smtClean="0">
              <a:solidFill>
                <a:prstClr val="black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s-ES" dirty="0" err="1" smtClean="0">
                <a:solidFill>
                  <a:prstClr val="black"/>
                </a:solidFill>
              </a:rPr>
              <a:t>Nefrocalcinosis</a:t>
            </a:r>
            <a:endParaRPr lang="es-ES" dirty="0" smtClean="0">
              <a:solidFill>
                <a:prstClr val="black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s-ES" dirty="0" err="1" smtClean="0">
                <a:solidFill>
                  <a:prstClr val="black"/>
                </a:solidFill>
              </a:rPr>
              <a:t>Poliquistosis</a:t>
            </a:r>
            <a:r>
              <a:rPr lang="es-ES" dirty="0" smtClean="0">
                <a:solidFill>
                  <a:prstClr val="black"/>
                </a:solidFill>
              </a:rPr>
              <a:t> renal medular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ES" dirty="0" smtClean="0">
                <a:solidFill>
                  <a:prstClr val="black"/>
                </a:solidFill>
              </a:rPr>
              <a:t>Orina ayuno mayor de 6</a:t>
            </a: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es-ES" dirty="0" smtClean="0">
              <a:solidFill>
                <a:prstClr val="black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5122" name="Picture 2" descr="http://image.slidesharecdn.com/casoacidosistubularrenalinfantildimas-131207185905-phpapp02/95/caso-acidosis-tubular-renal-infantil-2-638.jpg?cb=13864427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578" y="2541090"/>
            <a:ext cx="5087287" cy="38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redondeado 7"/>
          <p:cNvSpPr/>
          <p:nvPr/>
        </p:nvSpPr>
        <p:spPr>
          <a:xfrm>
            <a:off x="6310648" y="4211392"/>
            <a:ext cx="2871989" cy="130076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TRATAMIENTO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prstClr val="black"/>
                </a:solidFill>
              </a:rPr>
              <a:t>Citrato de potasio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prstClr val="black"/>
                </a:solidFill>
              </a:rPr>
              <a:t>Bicarbonato de K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es-ES" dirty="0" smtClean="0">
              <a:solidFill>
                <a:prstClr val="black"/>
              </a:solidFill>
            </a:endParaRPr>
          </a:p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896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50416" y="0"/>
            <a:ext cx="8917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DIAGNÓSTICO DIFERENCIAL</a:t>
            </a:r>
            <a:endParaRPr lang="es-E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42F1A"/>
              </a:solidFill>
              <a:effectLst>
                <a:outerShdw blurRad="12700" dist="38100" dir="2700000" algn="tl" rotWithShape="0">
                  <a:srgbClr val="C42F1A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1086679" y="961934"/>
            <a:ext cx="2451652" cy="6096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ABDOMEN AGUDO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106557" y="5063622"/>
            <a:ext cx="2451652" cy="609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prstClr val="black"/>
                </a:solidFill>
              </a:rPr>
              <a:t>Ú</a:t>
            </a:r>
            <a:r>
              <a:rPr lang="es-ES" dirty="0" smtClean="0">
                <a:solidFill>
                  <a:prstClr val="black"/>
                </a:solidFill>
              </a:rPr>
              <a:t>LCERA PÉPTICA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261652" y="3303246"/>
            <a:ext cx="2451652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QUISTES OVÁRICOS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6261652" y="961934"/>
            <a:ext cx="2451652" cy="609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EMBARAZO ECTÓPICO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261652" y="4404327"/>
            <a:ext cx="2451652" cy="609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OBSTRUCCIÓN INTESTINAL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6261652" y="5628861"/>
            <a:ext cx="2451652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CÁLCULOS BILIARES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6261652" y="2132590"/>
            <a:ext cx="2451652" cy="609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ENFERMEDAD DIVERTICULAR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1106557" y="2164569"/>
            <a:ext cx="2451652" cy="609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EMBOLIA DE LA ARTERIA RENAL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1086679" y="3608046"/>
            <a:ext cx="2451652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ANEURISMA AORTA ABDOMINAL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065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06747" y="0"/>
            <a:ext cx="7026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FACTORES DE RIESGO</a:t>
            </a:r>
            <a:endParaRPr lang="es-E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42F1A"/>
              </a:solidFill>
              <a:effectLst>
                <a:outerShdw blurRad="12700" dist="38100" dir="2700000" algn="tl" rotWithShape="0">
                  <a:srgbClr val="C42F1A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480921" y="923330"/>
            <a:ext cx="2782024" cy="4972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CRISTALURIA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60375" y="3984611"/>
            <a:ext cx="2451652" cy="609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DIETA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840178" y="882441"/>
            <a:ext cx="2451652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white"/>
                </a:solidFill>
              </a:rPr>
              <a:t>OCUPACIÓN</a:t>
            </a: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6990421" y="882441"/>
            <a:ext cx="2451652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CLIMA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990421" y="3984611"/>
            <a:ext cx="2451652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ANTECEDENTES FAMILIARES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751430" y="3679811"/>
            <a:ext cx="2451652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white"/>
                </a:solidFill>
              </a:rPr>
              <a:t>MEDICAMENTOS</a:t>
            </a:r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7170" name="Picture 2" descr="http://www.quimicayalgomas.com/wp-content/uploads/2013/06/Cristales-oxalato-de-calc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362" y="1557599"/>
            <a:ext cx="2562225" cy="22871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AutoShape 4" descr="data:image/jpeg;base64,/9j/4AAQSkZJRgABAQAAAQABAAD/2wCEAAkGBxQTEhUUExQVFhUXFxQVGBUYFRoaFxgXGBQXFhQfGBwcHCggGBolHBUYITEhJSkrLi4uFx8zODMsNygtLisBCgoKDg0OGxAQGywkICYsLCwsLCwvLCwsLCwsLCwsLCwsLCwsLCwsLCwsLCwsLCwsLCwsLCwsLCwsLCwsLCwsLP/AABEIAHsBmQMBEQACEQEDEQH/xAAbAAABBQEBAAAAAAAAAAAAAAAAAgMEBQYBB//EAEwQAAEDAgIFBwgHBQUIAwEAAAEAAgMEEQUhBhIxQVETImFxgZGhBxQyQlKxwdEzYnKCkuHwFSNDU7I0g6LC8SVEVGN0k5SzFibSF//EABsBAQADAQEBAQAAAAAAAAAAAAABAgQDBQYH/8QANxEAAgECBAMGBQMDBAMAAAAAAAECAxEEEiExE0FRBSIyYYGhFHGRsfBCwdEkM1IjNOHxFWKy/9oADAMBAAIRAxEAPwD3FACAEAIAQAgBARcRxGKBhkmkbGwbXONh0dZ6FDdiYxcnZGOqfKxh7bhhmmI/lwk9xdYKjqRNCwlR72XzI3/9cpd9LXAcTA23/sUcVFvg5dV+ehY4d5T8OlcGmYxOO6VhZ4+j4qynFlHhaiV7XNhFIHAOaQWkAgg3BB2EHeFczi0AIAQAgBACAEAIAQEbEK6OFhfI4NaN59w4noVJzjBZpOyJjFydkZxmmLn3dHRzvj3OyBI4hu0ry32zQz5VuafhXzki2wPH4qkHULg9vpRvGq9vWFvoYmFZd041KUoblstBzBACAEAIAQAgBACAEAIAQHLoAugC6A46QDaQO1Lk2Yy6uiG2Rg63j5quZdSckugn9pQ/zY/xt+aZ49SeHLow/aUP82P8bfmmZdRw5dGd/aEX82P8bfmpzLqRkl0Fsq2HY9h6nBLohxa5DoKkgLoDt0AIAQAgBACAEAIAQAgBACA858tkQ82pZSLtjq4i5pzaWlr73Gw7AO0rlV2NeDfea8jQPq2wizI2Bu4NAblu2BeVUxThyNEKGbdldVaWFv8ADv8Af/JcH2j/AOp2WB8/YyWm2kQloZy+GIZBrSW6zgXOAuCRkdpuFehjJ1aiilodI4WMHe7PS9DqEwUNNEdrYYgftaoLvEle7FWR41WWabfmXKk5ggBACAEAIAQAgKXSHSFlMA0AyTPyZE30j0ng3pWTFYuGHjeW51pUXN+RnqfDnyvEtW4SSerGPo4+obz0r4bHdq1cVPLF6bfn5c9CMVBd000cQY3bc/qy6xo0sPRVneTev7aGaUnN+Rl8Xk5CupJthkfyL7es11gL9XwC19i1a0cQ1P5nSeV02kbwL7Q886gBACAEAIAQAgBAJe8AXJAHE7FF7DcrqnGmNBLWucB62TY/xuIb3XVHUSOsaTe+n3+hUHSOWQ2iYCOLWukH4jqs8Vxddnb4eK8X8ChNUu9d4+yI/g139Sh1JPmTlprkcnYRblHyZ7A6ctv1BhuewKrm+pKtyXsRXQ32Qud9qV/+dwPgq5mWT8/YhvjzsIISeAc557S1th3qtzovmxbacjMwsA+0R/mCi5F11OCpYPVaT9XWd7iUzonLIfa++wgf3VvequoiMol8jhvv1MHyRVV1GUIZmuy1Q48PW7gbq6miHGxKjdF7MjeOqL269W7grKRRqXkPNrGgazJ5NUbXD941v2gdYs7QFZVJLmVyXdnFEg4nK1ofdkrNus0HZxu2/wDSuirNblOFFu2zH4dIY7AvBY07JLh0R++3Idtl0VVcyjoS5a/ctopA4XaQQdhBuCuidzi1YWpAIAQFXpBpBT0bA+pkEbSbDIkuNr2AAuVDaW5eFOU3aKM43yqYdcAyyNB9Z0Lw3vsq8RHb4Sp09zWYbiUU7BJDIyRh2Oa4EeGw9CsmnscJRcXZqxLUlQQAgPL/ACr6QwVEEtBBrzVOsw6sTC/ULXgnWI2HK2XFcpu+iNuGpyjJTlovMtHPcYo9YFrtRms0ixB1RcHgV8/idG0b6BncRcsDNpQY1TSPhj1IZJWCZj5RGwuIY03zA4/Bel2bC83LoZ680lZu19j1/RbSqmrWu5BxDmWD4njVkZ1tO7dcL6CMkzwqlKUPEXyscwQAgBAM1dS2Nhe9wa0ZklUnOMI5pOyDdhnDcRZOzXjuW3IzBBuOgqlGvCtHNB6EJ3Ji7ElLpNjopmANGvM/mxxja48T9ULJi8VHDwzM60qTm/IosIw0sJlmdrzvzfId31W8Avz/ABuNlipu7svuehZJWWxfUkThYm1t29d8HQq0ctWaVv07P1OFWcZaI7LO0Aucchc93vUyrKTzSet/chRa0RhMen5WrpQ0ZuqIyPukX9639kuc615eX3OjiowZ6kF9oecdQAgBACAEAIAQAgM3gtX506SR/osfqMjOwWF9Yje4337LLLncm2aqkOElFerEajX1MjZxdwIMTXZs5PVGbBsLr3vvC5t66lldQTj69bkitqAxzA9hMXtAXDHXy1mj1encoehWMbp2epLmu5h5NwBLTqvFiAbZHpClkbPUp6FmplI1wk9Z7udrniH7LdGVuCodZa7bEiojLhl2g7HDgUZVM40dBHRb9BVsWIskJO1wOeQItb9cVznFvYupJDDwR09RHzVOHIsmNGcDaHfhPwUZGW0EGrHB34T8UySJt5idblRzQMjtcc2/dbzr9ytGDIby7lkwmzQS7K3PcLOJHst2knq713SOLHXsDZGzP/dBocLnJ0lxk3V2kb7HO+5W8yqbayrX9iRhDLB7mxmJjnazWHI7Oc7V9S/DovvUorPkm7kfDWsdUvMIvEWkTfynSXGrbcXWveymO+hM21TWbe+nUkaPSMZPUQRnmNLXtF8mk/SNHQDbquu1F6uKKVruEZvc0K0GYEAIDO6baKsxCFrC7k5GOEkcgF9Vw4je07x0DgqyjmVjrRqunK5i8Sw3FaGIyPkir4GgmWJ0YDgwekRcZ5dfUs86Mkrps0xnRqOyVmRqbDBJE3EMEdyMu19KPopLekwsvYOHDYd1tqinJvTmi0pWeSrquvM2+gumMdfGbt5OePmywna07Li+1twekWsVpjK5lrUXTflyNQrHE4UB5v5Jojq1zmgX88mFztI4X2rInPM8vubcVbup9DTYu1rBrSwm17azXbz2rPXpx8VSH0ZSFecdIyKF0lC45xyHtPzWbhYVfpf1Z1+LrP8AV7FvhdVDGLQRaoO3PM8LnMldoV4Ul/pxSOU3Ko7zbZn8KP8A9ikIAGtRXNha512ZnielasLUc+8y9S3w/qek3WwxBdAdQAgMZpjWa8zIQeawco8fWOUYPULnuXznb2JslSXqc5vkW+hrSKSMn1i93YXmy9Xs6OXDRRaGxKx3F2U0Rkfnua0ek9x2ALRXrRowzSOtODm7IzGE4fI97qmfOZ2wbombmt4H9cV8Bj8ZUxk3l8K5/nseissEoovqeLWN3DICyphKCqSzV42ilbTm+hznLKu69R6d+4f6BdcRUkrRhr/BSCvqykx+qOqLGwzFt5HyWTiqrK2W1tjtGFik0HofOax1QR+7p7sYdzpHekR1D3hfX9j4TKs7OWJnZZUelr3zCCAEAIAQAgBACAEBgcMidHLPqOLHNlcL7QW7QHDePFeZKThN2PTnaUY36FlPirHANqoSADcSMu4A8QRz2FdFVi9zjwWvA/QmUshcLwTxzDg8878Tfi1WSvsUlp4otDwlkbtgd1scxw8SD4JZ9CFlfMDXgbWSjrif8AVAy9GvqJdXRH0iPvMcPe1QTlkMudTbjGOp5b7imha0xsiLc8f+S5RZE97p7CHNb7Y/8gfFqWJ16e3/ACIJb7cfbUD/APCDXz+n/Jwyt/mwj++cfdZNCbS6P6ESphYTrslbr8GNlOvwDjd3uUNFlJ7NfYXR4gRk8PabXtGwNdbpaRr9oJUZreIh07+G3qTKKqY460bG6290sgD+2+s4eCutdikotaN/QTNURyHVdK6b/k07Tqn7bxt7XAdCl25hKS1St5smwQSOaG2EEYyEbCNe3S4ZM+7n0qblHa9931ZEoowzENVoDW8hsGzJytS8ZaetC76mpWsxggBACA45t9qA8g0eZ5litbSNyjdqzxjcL2dl+O33Qsc+7UTRvqd+jGY7pe3zOspsWh5rXPENU0bDfIuIG248WtXS9mpEUXxIOk/Q9YikDgHA3BAIPEEXC0GEWgPJNM8PmwmQVFBOWiqqAw072hzOUeHHWHRcW485ZqsVHvG+jJVVlmtluJxLHMYLeTmpYJADtjfq3I63fBcZ3qxWuhHDodWipZX19/7AO2Ztly+H8yeHR/yJsdVizgdWKlhABN3OLnWAvlZxF+xQ6EIq7JXBva7ZA0Z0kZA0Vd31mJ1QdG2I2DY2NdvtsB1b26N21a4uNKN0Xq03N5HpFczROwnE6ga9ZiJpQ7MRU4IIH3TfxKpKs95Oy/OSOOelHwRv8wjwKthBdR4pLK9ufJVVy19twLibeCmNeD2kOJCWk4fQ0ug+mYrNeGZnI1cX0kJ4e0y+0ZjLdcbcitFOopq6ONahw9VqmaeuqmxRvkebNY0uPYFNSahFyfIzt2PNppHvD5CP3kzsh0u5sbewWXwlWo8VitOpxZvmvZSUzdd1mRRtBPUAO8n3r7eOWjSSeyRohFvRGWpGPqpfOZgQP4EW5jPaP1iviO1u0ZYmo6cNvz8Z6UIKnGxeRwhx1Q7pP5LzaOG481SpyuRKeVXaJsjtVttwXq16nBp8NbR6c31OEVmZFqZSwF3HPqsFgqznTbateXsdIpS06GD0hrXyPbFHcyTHUYOAJzPRbj8ls7OwrqTX5qdm1FXZ6Po/hTaWBkLPVGZ9pxzcT1lfdUqapxUUeZOWZ3LFdCoIAQAgBACAEAIAQGLe21VUjiWO72rzcQu+z0Ya04j64Ekeahjcbljb8bWPeM1N2iVJimQub6E0zejlC4dzrqyqSRDs90h1tTUDZPf7cbT7rK3GkU4dPoL/AGlVD1oD1sePc5W47HBp+YoYnVezTn8YU8Z9CODT6v2FCtqT/Cpu93yU8V9CvDp9Wd5apP8ADpR+I/BTnfQZafVi2iqO6lH3Hn4q2aXkRamuvsOsp6o/xYG/ZhPxepWbqVbp9H9Rz9nzn0qp/wByNjfeCps+pGeHKPuxEuBMf9LJNJbPnPtY9GqBZQ4p7kqs14UkUzoW3LSNZonDAHc7m8q0Wz25LNa07Gm7y38jVNYALAADgBYLSZN9wKqwUsOeJdUH+ZXo/wBw6z/sepplrMYIAQAgBAeR6Um2kAI30ov3uHwCy1/EvmjbD/bepbyNjnjkpp/ophqk72uBuxw6jZTyscIycWpLkVOC6WzYQW0eIsc6FuUNSwXHJ+qCPWAHDMbLFWhUt3ZGiVJV+/TevNHpOD47T1LdaCaOToa4XHWNoXZNMySpyjpJGJ8qjterwyH/AJ5l7GapWfFO0GaMNpGb8jZ6OuvEftu+C6UFaCRmluZTFZv38n23e+ypLcsgpnXNuOXfkuFZf6bLR3MpoXSR0FPNVyNBfrS5kXsyN5Y0DrcL9yzzqNzSRrrSdRqC8iwwPRKoxRvnVdPJFDJzo4IjZxadjnkg7eo9i206C3e5SdWNF5YK76sjYph0mCzxnlHy0ErtS7zd8Mh6eGV+kXyuM+WIw6aui0ZKutrSXuSdNIXQ8liUH0tO5uvb+JCTZwPG1+5x4BZsLVcZZRS7ydOXP7mkx3Fm1XJxxG8dmTSHjrAOjb43Kx9uY5Rjwo78zy6m+XoNYVEH1bL+jE10zuAPosv1ZlYOwaOaq6j2REVeVjs05xCYH/doncwfzXj1j9Ufrer9s9pSqS4FLn+X/g9WlTVON3uXrGuHMAGe07l4EI1I3pJb7ss3F95k1sYaMu1etwoYdJU3rbUzuTlqxkuDr3PNBFj0rE5RqZsz7qeh0s1a25l9IcRaQ4E+jm47LADguFGM6k8z1vsaIpLQ75OsJL3OrpBbWuyFp9VgNi7rPz4r7jszC8KFzHiat3lRvl6plBACAEAIAQAgBACAEBj8RyrpR7UUbu7JefiV3zfR/tL5sWsxcEAIAQAhAtilEMkRroijJDFdFWSGK6KMkMXRFGOlSVEqCTJTHnv/AOqb/wCxh+Kyv+4bY+H0/ZmqK0MyISVUkqcJbrV1S72WRM7xrFdaC7zZerpSivmaJaTKCAEAIAQHkGlJvjzuilYPH81lreJG2P8At/UkEm6kzl5Q1THx8jUsEsR3EXLeroSyatIjVO6KvFfJNTvIlpJHwu2tLHHLq4dllDpSWsXf5/yaI4yS0lqZmamrYMQpBXyGYDlI4ZMr85u/K9+u/WuNRuayvc7XhKlLIrHsejzbQM6dY/4itsPCedLcwNbLeaT7b/6iuT3LkmmKpJXTRJlKDA566sqqE1Jip2v5Ys1QXOZI/lCGG2wOO826FzoU4zs+ZudSMIRna7Pa6OmbHGyNgs1jWsaODWiw8At6PNbvqVGnOGNqKCojcL3jc4dDmDWaR03CrJXRejLJNMw+j0vnODHW5xNNMw9JY1zf8oXjT7tX1Nk1lq+o15PQDh8B3kPv2SOaPBoC+X7Xb+Mmvl9k/wBzHi42rSHml8080DMmvLBK/eI2AjVH2iT3LvSxXw2Edt5fn/Z0wcFdzfI2VPStjaGNs2wDWgbgvK4erzS77NblfVLQsoItUcV7OGo/DUlJq9+v3sZpyzMankIyAuTdYq9SUbRirtnSEU9WQMTlbGw2IBA7CbZdqyVoQuqcfU608z1ZhHgVVQInvayMESTvLgBqg5NB4nh8l7/ZmFjfNLReYr1FCJ6B/wDKqOMBjZBZoAAa0kAAZWyX0jx+Hjpm+h5LqIepdKqWQ2EoB+sC33q0MdQm7KQU0y5BWtFzqAEAIAQHCUBGnxKJnpSMHQXC/cgIMuk1MPXv1NJQDJ0pj9WKZ3Uz80BTYlO+WdkzKeYWaWOBYecL3HiVwrUc+popVskXFo7y03/DS9x+S4fCPqW+IXQOWl/4aX8J+SfCPqPiF0EmreNsEw+4fknwkuo+IXQScTaNrXt62qrws/InjxFsxKM+sO3JUdCouRZVYPmSoZWnY4HqIXPJJbotdPZkpisirJEauirJDF0RRkiMq6KMdVipwqCTIVZ58n/VM/qjWV/3DbDwL5fyawrQzIhJKgkqtEXa/nEvtzOseIaLBdqGzZbE6ZY9EaFdzMCAEAIAQHkOlDCMfz2Pphbptf5LJX8SNsdcP6lp5vmrGclQQqAX+DVRZzT6J8CrRnYq1cynlNlD63DWDO0r35cAAT7lWck6lvI0UFanNm8wPKBnU7+orvDwmV7nnsjLuJ4knxXFnQmUzVAKKvrDQYlBWkHkHtME5AvYH0D36v4bb1zovJNpmmC4lN0+e6PX4Jmva1zHBzXAFrgbggi4IO8LcYmraEfFq6OGJz5DZtrW3knIADeSuVarGnBylsRe2p5n5LWf7Ne0+q6pbn1XPvK8is7zTXkejW8afyO+TZv+zaf+9/8AfIvlu2X/AFs/T/5Rjxn95+n2RfaKMAbLJYXMsl+mx5o8T3rnVcoSjJ7KKt830L4XWnbzNHSxG93DM+5aMBh3OpmqLzfyOtWWlkOSPtn+uhdKtRK8uXJFErkGoqRE0ud6R2DesdOLgnJvvv2R2fedlsYfSTGjbWOZOTG/WPvsu2Fw+eTv6s73UVqZqmi1Rnm45uPEr0Jyu9NuR4lerxJ35cjS4NojPOA4jk2H1ng3I6G7T4LZh+z6tXV6LzOag2aWDyexAc6WRx6AAO7NejHsmmvFJs6cJGmwjD+QjEYe54Ho61rgbgLDYF6FClwoZU2/mXSsTV2JGKusjiGtI9jBxc4AeKAzlfp9SMyYXSngxuXebIDP1nlHc70GFnYHH5eCAYpsYfUXLhLIALkmdkbBfZfIgKbMrmRKo6sa2qyiiJtfWdU6zbcSdWyWYzosjjErBeKnpX52tFNc36tQXTKMyCbSWsaLmlj6hNc9wF0ysZ0Ik0qqm+lTwg8POBfuTKxmQmDS6ocNbkIAMxzqjVJt0EJlYzodi0vmJ1TRuJtfmStItxBIAI7VGVjMhxunEbXassU0ZG27b2/DdLMm6LSj0kp5cmyNJ9kkB3cbFQWJUkML/SYw9bR8kuCJLo7TuzDNU8WuI/JCCK/AJG/RTn7Lxcd/5Kjpxe6LKckNOqZ4vpYS5vtx594/0XN0OhdVepYYfiMcvoOF/ZOR7lzcHHctdMsWKUVY8rFTjjbbkhKMViMvPlycR5wwhwBLcuSJFxvsFmlF5rm6n4UvI0RxFzj+6glf9Zw5Nne7M9gXdJvZGXIl4ml7jb8Ilm/tEmqz+VFcA/aec3dlldUW/Exxox8C16suaaBsbQ1gDWjIAbF3SSVkcHJyd2OqSAQAgBACA8u8qsXI12H1fq6zoHn7Xo37HP8AwrPiFpc24bvQlD1L0U6onfUzj0cCAmwQoDFTv85xZzm5x0kJZrbuWkIuBxs2/cucNbvqaH3aVurPTKaPUiA4N+C2rRGPmYIRrOdCTDGgJFThzJo3RvaC1wIIOxc5wzLzJjJp3RksI0mfgpkpqlr5aazn07htDh/DPAe7bvy6Ua2lnuaZUlX70dHz/kRi2mVTykM1fSGKAh3JBrtYCSxc0vG8242tt4ry+0qM8ZDLTlquX3OcsHGfhle3InaLa1NgUs0mTnx1Mv8A3LtZ35HtV5JOqorlZHednUsvImaBUpjw+maduoXfje54/qXyHa1RTxlRrrb6JIw4p3rSJ+iDbukYdgkfl03zXd4V4iUOlkXw1TLTfW5rjlktk2oLIlZrd/t8ixDkqABruya2+fE7FgjLiyzWtFXOrWVW5mSxnEy8kuNmi+XAdKPvzuvkjvShZGMa508mvYn1Y27+7iV6qp5IqnHfmYcbXb7kfU9L0V0PbEBJOA6TaGHNrOHW73L3MH2eoLPU1fToZIQtqzYBeqdDl0BQYxpfTQHV1uUk/lx8436TsCAzFZpLXT5RtbTsO85vt2jLuCsoNlHUiiomwe4dJK6SZ4BPOJzNusnxVsiOfFbehSwtLXRyvbIYL8/zYXkYLGxttOdgd+a5s7kplOx0wIbI6CQgM5ZurMLjeNozB7FaJWe1yRW4C9l3QkkbSw7cv6lZxtsc4zvoxOHzMc2/J67vWBcQBw2ZlRclqxYwRWOuaY5DmgOcBfib59ykg46B0mYgY0X2tGqe8nNAPSQEjVFNG0cTmevWuM0IFOgYwW83Y4ceUuUB11M0DmwfiecuoA5ICPDh4cSdQ29kOsB2nPsQHarDda2uDYbPRcfxWBsjJT6DlLHLH9FPI0ey7nN/Cbjusq5Uy2ZotYNI54/pIhK324jquHWx23sKq0XUi8wzSSnmOq2QB/sPBY/uO3sUElxdAVuI4PHLzhzH7ntyN91+KAq2TSxyCOpmka05MkZqap6zq3C5ukm9zoqllsi6/YwPpTTu/vSB/hsnCXMnjPkl9AbgFPvZrfbc53vKnhR6Dj1Ov0J9NTMjGqxrWjbZoAHgrpJbHNycndseUkAgBACAEAIAQAgM/p5gPntFLCPTtrxnhI3NvVfZ2qso3VjrQqcOaZmvJ7jHnVOGvynh/dytPpazcr9tu+6wp5NH6HevTyyutma1tLZXzrc4GN0j0uc+TzPDgJal2Tnj6OEbC5ztlx+uBprNeRpp0klnnoi/0O0VbSxNZcuNy97z6Ukh9Jx324dS004czPWqucrmmqgdR1tuq63cusnZXOKMoMKk9nxHzWTOjqOsw2Qeqe8fNTmQJUVI4bWlLoFfpVoyysgdG8Z2yNswRsI6R45hcp75o7/c6U5uErozdLj9HLH5rinJsmiLdZsgPJvLfRkY7ZZwN7bcyFldOSeanzNGSXigQcexgYs9lHR381Y5rp5tUtaQ30WMBAy/LcM8+IrxwVN1J+Jrurz6hvgRzS35L9zZtaGgNAsAAAOAAsF8Q25NtnlN3KvBZtSae3qy37HDNfSYV/08WnqdKHNGrfVNte41SLk3z/1WacZN5bfM1rqZfFsWMnNbk2+zjwJXBtPRaI006fNmLxKtM7uTZfUuA4ja432DoXo0KPCWZrV7I54muqcbLc9J0N0XEDRJKBypGQ3RjgPrcSvosDguEs8/E/Y8yMeb3NYvTLggML5TJ52iLVe5kDrh5bf0twdbPVI+KApsKw/WAEUscZI2CEXP3nOOt3q5ya6oly4DV+rUg9DowPddNQlHoPYVh1WHWmMTmcRfW7LABTdhpch+q0XikOsWlruLCWk9yiyCuhdHoxFG4ODS5w2Oc4uI6r7E0DuyyFCpuRlMvj+F+bTMqGi0b3Bso3AnY7tPiOlVZdaqxPNCSc79ZKXRFnyR11EeFx3qboNSG3wgcOrZ71Nijk10O8gLXyI32vl8EsTmFMjB2Z9hujQUhbogMrWPAm35+CixZyHfNCBctA6b/koJ9BwUmVwL+HvRtiyWx1lDrC+zqPzCcxZtEWXC4phZ7C7g62zqcEaIjIcoqSpgyp5xK0fwp+dYfVcOc1VsXuFZpPUxfSUZbxfyl4+9rTYdaEldXaQVEzC0sp2tP2nnoINwLpYi5UVuIyhjY3TSvvzWxtdqNPC9s7ZjaVINFgmgVwH1Ejs8+SjcbDhd97ns71BJtqGjZEwMjFmi+Vydu3Mm6AkIAQAgBACAEAIAQHCgPKfKdhBopm4lRyclM97Y3x2u2Vzt9tmdswdvWs9ammrm7DTzrhy2+w0/D8Vr+ZVytpojtig9Nw6Tc27T2LBxIp2Wr8y+alT1irs22i+iUNG3VjbbjbebWu47XFdadKU3eRlqVnJ3ZpQvRStocCPXVAY3r3Lzu0sZHDUurbtY6U4ZmVEmMAer4/kvHXal/wBHuaeD5kc6Q/U/xfkun/kn/j7k/D+Y4zHCfVHeVyl2rUW0UOAlzJMVaXcOxefX7Rrz6IjhpGK8p2i/LRiqia0zQ86xFw9g5zmuG/eR2jevS7NxXEjkm9/qdKM8ryvZkrRqvjmpo5ImhjHA8wCwa4EhwsOkFfNY6jOlXlCo7tc+vQ8+tCUJuMizLlkscilpH2nqftM9xXuUJZaCZ1wyu2iRUyagOfOKtOWRb6s3U45peSMpjFcXEwxnP13cBw61fD0UlxJ+iOletGlG7NZ5ONHh9O5vNaSIwd7t7uzYOm693s3Dub40vQ8lNzlnkeiL2y4IAQEevo2TRujkbrNcLEfrYUB5viOAVFC4ujBnp73t6zR022HpGXUhFi/0dxyOYAMeHHex2Ug6vaHepuLGji1D0daXFh8QNS4sK5AJcWDkQlxYqNLmM8znBHpMLWjeXuyjt061lAsNUmHa8bNfMgAEcSBY3HYpTsGk9yaKHoUEg7DgSCRe17dv+iXIaF+Y9CEijRoBt0bBvF+jM+CArq3GKeL0nAdZA8NqAoavTiO9oYzI7oBt7ggERYhicubYY4wdms22Xab+CXBKbh+IO9OoY3oa381FwR67A6ltnPqHnpaBl8QlxYqa2gn1SWVErneyTa/HZvS4Kugq2xnVkDmOJz1r2JPXaysmVaLGTUkFjquHX+asV2E0jZ4DemmezfqE3YezZ4KtiykanB9ORrCOsaI3HZI36M9ed2+7qUE3NmxwIuDcHMEbChIpACAEAIAQAgBACAynlQwk1OGztb6bAJWcbxnWNuktDh2qs1eJ3w08tRNkXRXERUUsM297G632gLP/AMQK+Ux6cZ25GpRyyaLfl3DY4rF8TVpruyaJ4cXuhDsRkHreAXKXa+M2U/sWWHp9CvqsScdtis+edSWabbfmWVJLYqaiuPALTCJbLYguqc1pSZJIgqyuM4sWRYwVbuJWKpEZUVWn2KGGgkIJ15bQM4kv9K33QV6fYlC9R1HsirSc0umrJWB0XIU8UXsMAPXtd4krxsXV41aVTqzx6tTPNyJ2ss9jmU2HPGtO87DJa3G1/mvbgoqms21jRhYyd8pR4ril3GOL0vWdtDRw61elQXjntyR6NWsqUdQ0fwgzStiZfM3c7gB6RP64LXRpyr1VFf8ASPFnOVWd2e0UlO2NjWMFmtAAHQF9VCChFRWyOyVh5XAIAQAgOIDz/SfRyMSmUsOo4kuLDZ7XE5kbtuf6CAXSx10bQ6nqI6mL2ZRzx0E7b9ZUAe/+Vyx/T0UrfrR2cP12pcDken9L63LM+0z5EqQSWaa0Z/jEdbH/ACQCjpZRHbO3jm13yQCTpfRD+MOxrvkgGn6eUg2SSO6mO+NkBGk8oMXqQ1D/ALrR8SlwRZNMql/0dKR0vefdYKLgjmsxKXZycY+qy57yClwdGjVTL9NUSEcNbVHcPklwWFBoZTszc3WPT+agk0NJRNjFo2Bo6AgH9XiQgDXA2d5QCdZAMTUjHbWg9Ow+CAqcXpYI2865J2R5EnsOwKbAjYJoZDI0uqIwS7MAEt1R2EZ9CkgkS+Tqn2skmZ1OB94v4oCJP5OiRYVT7cHNv8UuLFpo1o7UUhDfOQ+HO8ZjOX2Trc33IDUoAQAgBACAEAIAQCXtBBBzByPVvQHluhDTSVVZhztjJDPDffE+2zq5vaSvC7UoNxzLkem5ZoqfozZSL5ursWREnXn/AKjqirqitdNAqakrdTBXOcbrYkrEEymKz1CS2plgqAoNInecYlBTbY6ZvLy8OUNi0HpHN7yvXn/SYF9ZafXczVamWm59dEabXXzLR5JFxOt5OMu37B1/ltXWhS4k7EeSMfLXlw5OE5evJxvt1fmvZjRUXnqeiPT4kcNTUXuJp4A0BrR8yVMnKbPLqVJTldnrGhmBebxazx+9eAXfVG5vz6V9HgMLwYXe7OkI2Ro16BcEAIAQAgBAR6mG4PigMzV4Q6N2vA4sPD1T+uHuQCGY25mU8ZH12bO75FRYkmxywy7HRv6HAa3cVAOPwiHfBH/22/JANnCKf+TF+BvyQCP2JT7omjqCXA4zCohsYP11IB9lHEP4Y7SfmlwSGBg2MaOxAL5UeyEAct0BLgOWP6CASXnigC6A7YoCHU4rCza8E8Gc4/IKbAgOxOaXKFnJt9t2Z7PySxBMwvBg067rvft1j8FINDDHZAOoAQAgBACAEAIAQAgBACAEB5x5UaV1PLT4pG0kwERTAetC8kZ9RcR94cFnxFNTjZmzCyvem+exoHVDSwPZd7XAOaW56wIuLd6+MxNFwm4s7xZVVFROfQhDRxe8e4fNZOFQTvOf0R2RWzQVB2uY3q/0WiE8Mtk2TqQpaSTe+60xrUuUSCOaV/ELsq0OgHI+UbtZrDoVHw5bSsC3hrWRQvqZMo4mlxByu7Y1vWXWHaueGwzqV8u9vxFZa91bsz+hlO/k31MuctS8yOPBp9EdW/tCp2vXU6vDjtHT15nnYyonPItkaEvtmV5KjcxmUxqpM77XIjGzi5evhoKjG/MvCoqfe3fLyGYYtjWjoAG/8101kzjKTk7vc9F0P0T5K0045+1rPY6T9b3L3sDgOH36m/Q6QhbVmyXrHU6gBACAEAIAQAgGpIQUBAqcOB3fJAUdZgDdoFur9WQEPkJ4/Qldbgdnjf3JYChi9Q30mMf2WPgVFgON0i9qEjqcfiEsB1ukMO9sg7j8UsBwY7B7Tx9380sBQxqn9t34CosAONwe278BQCDj0HF5+7+amwG3aRRbmSHtASwGnaROPowd7ifgAlgNnE6l2zVZ1Ae/NLASMPlk+kke7ovl+uxSCzosDaPVHbmfyQF1T0ICAmsjAQC0AIAQAgBACAEAIAQAgBACAEBGxGiZNE+KQazHtLXDiCLFQ0TFuLujzxmjWJ0DdSjkjq6cX1YJubI0cGuuB4gdCw18DCrujaq9ObvLRjcmlVRH/acLqozxjIlb7l5NbsKEtrnaMl+mSfz0I0undEPpPOYzwfAfms3/AIKUdpHRZ3sl9SO/TbDT/vEnVyD1K7IqL9RNqn+IlullE76MVcvQyD5ldo9ky/yKvOt7L1JUOLVD/wCy4TUPPtTvEbe0Ze8LRDsiP6tSjmlvNehH0i0er5YmPr3xRwcoy9LBsz2F7t+eW9dsRS+EoOVJK/2M9TFRh4NX1ZKnr2RgDbuAGzLLbsXycaE56s8xyK6Wrlm5rGkg+q0Ek9dlso4az7quyt2yzwzQyplsXN5JvFxz7GjPvsvUpdm1p76LzJjTZusB0ZhpswNeT+Y7b932QvZw2Cp0NVq+p2jBIurLYWOoAQAgBACAEAIAQAgBAJcwHcgGJKNpQEWXCmncgIkuBjggIr8B6EAw7ACgEfsA8PBAAwDo8EA63ACgH48A6EBKjwQDcgJcWFtCAlMpWhAOhoCAUgBACAEAIAQAgBACAEAIAQAgBACAEAIAQHCEAao4BAACA6gI1VQxyW5RjX6uzWFwOxc50oT8SuRZMW+mYQGljSBuLRbuVnCLVmibCoomtFmgAcAAPckUktAOKwBACAEAIAQAgBACAEAIAQAgBACAEAIAQAgBACAEAIAQAgBACAEAIAQAgBACAEAIAQA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2" name="AutoShape 6" descr="data:image/jpeg;base64,/9j/4AAQSkZJRgABAQAAAQABAAD/2wCEAAkGBxQTEhUUExQVFhUXFxQVGBUYFRoaFxgXGBQXFhQfGBwcHCggGBolHBUYITEhJSkrLi4uFx8zODMsNygtLisBCgoKDg0OGxAQGywkICYsLCwsLCwvLCwsLCwsLCwsLCwsLCwsLCwsLCwsLCwsLCwsLCwsLCwsLCwsLCwsLCwsLP/AABEIAHsBmQMBEQACEQEDEQH/xAAbAAABBQEBAAAAAAAAAAAAAAAAAgMEBQYBB//EAEwQAAEDAgIFBwgHBQUIAwEAAAEAAgMEEQUhBhIxQVETImFxgZGhBxQyQlKxwdEzYnKCkuHwFSNDU7I0g6LC8SVEVGN0k5SzFibSF//EABsBAQADAQEBAQAAAAAAAAAAAAABAgQDBQYH/8QANxEAAgECBAMGBQMDBAMAAAAAAAECAxEEEiExE0FRBSIyYYGhFHGRsfBCwdEkM1IjNOHxFWKy/9oADAMBAAIRAxEAPwD3FACAEAIAQAgBARcRxGKBhkmkbGwbXONh0dZ6FDdiYxcnZGOqfKxh7bhhmmI/lwk9xdYKjqRNCwlR72XzI3/9cpd9LXAcTA23/sUcVFvg5dV+ehY4d5T8OlcGmYxOO6VhZ4+j4qynFlHhaiV7XNhFIHAOaQWkAgg3BB2EHeFczi0AIAQAgBACAEAIAQEbEK6OFhfI4NaN59w4noVJzjBZpOyJjFydkZxmmLn3dHRzvj3OyBI4hu0ry32zQz5VuafhXzki2wPH4qkHULg9vpRvGq9vWFvoYmFZd041KUoblstBzBACAEAIAQAgBACAEAIAQHLoAugC6A46QDaQO1Lk2Yy6uiG2Rg63j5quZdSckugn9pQ/zY/xt+aZ49SeHLow/aUP82P8bfmmZdRw5dGd/aEX82P8bfmpzLqRkl0Fsq2HY9h6nBLohxa5DoKkgLoDt0AIAQAgBACAEAIAQAgBACA858tkQ82pZSLtjq4i5pzaWlr73Gw7AO0rlV2NeDfea8jQPq2wizI2Bu4NAblu2BeVUxThyNEKGbdldVaWFv8ADv8Af/JcH2j/AOp2WB8/YyWm2kQloZy+GIZBrSW6zgXOAuCRkdpuFehjJ1aiilodI4WMHe7PS9DqEwUNNEdrYYgftaoLvEle7FWR41WWabfmXKk5ggBACAEAIAQAgKXSHSFlMA0AyTPyZE30j0ng3pWTFYuGHjeW51pUXN+RnqfDnyvEtW4SSerGPo4+obz0r4bHdq1cVPLF6bfn5c9CMVBd000cQY3bc/qy6xo0sPRVneTev7aGaUnN+Rl8Xk5CupJthkfyL7es11gL9XwC19i1a0cQ1P5nSeV02kbwL7Q886gBACAEAIAQAgBAJe8AXJAHE7FF7DcrqnGmNBLWucB62TY/xuIb3XVHUSOsaTe+n3+hUHSOWQ2iYCOLWukH4jqs8Vxddnb4eK8X8ChNUu9d4+yI/g139Sh1JPmTlprkcnYRblHyZ7A6ctv1BhuewKrm+pKtyXsRXQ32Qud9qV/+dwPgq5mWT8/YhvjzsIISeAc557S1th3qtzovmxbacjMwsA+0R/mCi5F11OCpYPVaT9XWd7iUzonLIfa++wgf3VvequoiMol8jhvv1MHyRVV1GUIZmuy1Q48PW7gbq6miHGxKjdF7MjeOqL269W7grKRRqXkPNrGgazJ5NUbXD941v2gdYs7QFZVJLmVyXdnFEg4nK1ofdkrNus0HZxu2/wDSuirNblOFFu2zH4dIY7AvBY07JLh0R++3Idtl0VVcyjoS5a/ctopA4XaQQdhBuCuidzi1YWpAIAQFXpBpBT0bA+pkEbSbDIkuNr2AAuVDaW5eFOU3aKM43yqYdcAyyNB9Z0Lw3vsq8RHb4Sp09zWYbiUU7BJDIyRh2Oa4EeGw9CsmnscJRcXZqxLUlQQAgPL/ACr6QwVEEtBBrzVOsw6sTC/ULXgnWI2HK2XFcpu+iNuGpyjJTlovMtHPcYo9YFrtRms0ixB1RcHgV8/idG0b6BncRcsDNpQY1TSPhj1IZJWCZj5RGwuIY03zA4/Bel2bC83LoZ680lZu19j1/RbSqmrWu5BxDmWD4njVkZ1tO7dcL6CMkzwqlKUPEXyscwQAgBAM1dS2Nhe9wa0ZklUnOMI5pOyDdhnDcRZOzXjuW3IzBBuOgqlGvCtHNB6EJ3Ji7ElLpNjopmANGvM/mxxja48T9ULJi8VHDwzM60qTm/IosIw0sJlmdrzvzfId31W8Avz/ABuNlipu7svuehZJWWxfUkThYm1t29d8HQq0ctWaVv07P1OFWcZaI7LO0Aucchc93vUyrKTzSet/chRa0RhMen5WrpQ0ZuqIyPukX9639kuc615eX3OjiowZ6kF9oecdQAgBACAEAIAQAgM3gtX506SR/osfqMjOwWF9Yje4337LLLncm2aqkOElFerEajX1MjZxdwIMTXZs5PVGbBsLr3vvC5t66lldQTj69bkitqAxzA9hMXtAXDHXy1mj1encoehWMbp2epLmu5h5NwBLTqvFiAbZHpClkbPUp6FmplI1wk9Z7udrniH7LdGVuCodZa7bEiojLhl2g7HDgUZVM40dBHRb9BVsWIskJO1wOeQItb9cVznFvYupJDDwR09RHzVOHIsmNGcDaHfhPwUZGW0EGrHB34T8UySJt5idblRzQMjtcc2/dbzr9ytGDIby7lkwmzQS7K3PcLOJHst2knq713SOLHXsDZGzP/dBocLnJ0lxk3V2kb7HO+5W8yqbayrX9iRhDLB7mxmJjnazWHI7Oc7V9S/DovvUorPkm7kfDWsdUvMIvEWkTfynSXGrbcXWveymO+hM21TWbe+nUkaPSMZPUQRnmNLXtF8mk/SNHQDbquu1F6uKKVruEZvc0K0GYEAIDO6baKsxCFrC7k5GOEkcgF9Vw4je07x0DgqyjmVjrRqunK5i8Sw3FaGIyPkir4GgmWJ0YDgwekRcZ5dfUs86Mkrps0xnRqOyVmRqbDBJE3EMEdyMu19KPopLekwsvYOHDYd1tqinJvTmi0pWeSrquvM2+gumMdfGbt5OePmywna07Li+1twekWsVpjK5lrUXTflyNQrHE4UB5v5Jojq1zmgX88mFztI4X2rInPM8vubcVbup9DTYu1rBrSwm17azXbz2rPXpx8VSH0ZSFecdIyKF0lC45xyHtPzWbhYVfpf1Z1+LrP8AV7FvhdVDGLQRaoO3PM8LnMldoV4Ul/pxSOU3Ko7zbZn8KP8A9ikIAGtRXNha512ZnielasLUc+8y9S3w/qek3WwxBdAdQAgMZpjWa8zIQeawco8fWOUYPULnuXznb2JslSXqc5vkW+hrSKSMn1i93YXmy9Xs6OXDRRaGxKx3F2U0Rkfnua0ek9x2ALRXrRowzSOtODm7IzGE4fI97qmfOZ2wbombmt4H9cV8Bj8ZUxk3l8K5/nseissEoovqeLWN3DICyphKCqSzV42ilbTm+hznLKu69R6d+4f6BdcRUkrRhr/BSCvqykx+qOqLGwzFt5HyWTiqrK2W1tjtGFik0HofOax1QR+7p7sYdzpHekR1D3hfX9j4TKs7OWJnZZUelr3zCCAEAIAQAgBACAEBgcMidHLPqOLHNlcL7QW7QHDePFeZKThN2PTnaUY36FlPirHANqoSADcSMu4A8QRz2FdFVi9zjwWvA/QmUshcLwTxzDg8878Tfi1WSvsUlp4otDwlkbtgd1scxw8SD4JZ9CFlfMDXgbWSjrif8AVAy9GvqJdXRH0iPvMcPe1QTlkMudTbjGOp5b7imha0xsiLc8f+S5RZE97p7CHNb7Y/8gfFqWJ16e3/ACIJb7cfbUD/APCDXz+n/Jwyt/mwj++cfdZNCbS6P6ESphYTrslbr8GNlOvwDjd3uUNFlJ7NfYXR4gRk8PabXtGwNdbpaRr9oJUZreIh07+G3qTKKqY460bG6290sgD+2+s4eCutdikotaN/QTNURyHVdK6b/k07Tqn7bxt7XAdCl25hKS1St5smwQSOaG2EEYyEbCNe3S4ZM+7n0qblHa9931ZEoowzENVoDW8hsGzJytS8ZaetC76mpWsxggBACA45t9qA8g0eZ5litbSNyjdqzxjcL2dl+O33Qsc+7UTRvqd+jGY7pe3zOspsWh5rXPENU0bDfIuIG248WtXS9mpEUXxIOk/Q9YikDgHA3BAIPEEXC0GEWgPJNM8PmwmQVFBOWiqqAw072hzOUeHHWHRcW485ZqsVHvG+jJVVlmtluJxLHMYLeTmpYJADtjfq3I63fBcZ3qxWuhHDodWipZX19/7AO2Ztly+H8yeHR/yJsdVizgdWKlhABN3OLnWAvlZxF+xQ6EIq7JXBva7ZA0Z0kZA0Vd31mJ1QdG2I2DY2NdvtsB1b26N21a4uNKN0Xq03N5HpFczROwnE6ga9ZiJpQ7MRU4IIH3TfxKpKs95Oy/OSOOelHwRv8wjwKthBdR4pLK9ufJVVy19twLibeCmNeD2kOJCWk4fQ0ug+mYrNeGZnI1cX0kJ4e0y+0ZjLdcbcitFOopq6ONahw9VqmaeuqmxRvkebNY0uPYFNSahFyfIzt2PNppHvD5CP3kzsh0u5sbewWXwlWo8VitOpxZvmvZSUzdd1mRRtBPUAO8n3r7eOWjSSeyRohFvRGWpGPqpfOZgQP4EW5jPaP1iviO1u0ZYmo6cNvz8Z6UIKnGxeRwhx1Q7pP5LzaOG481SpyuRKeVXaJsjtVttwXq16nBp8NbR6c31OEVmZFqZSwF3HPqsFgqznTbateXsdIpS06GD0hrXyPbFHcyTHUYOAJzPRbj8ls7OwrqTX5qdm1FXZ6Po/hTaWBkLPVGZ9pxzcT1lfdUqapxUUeZOWZ3LFdCoIAQAgBACAEAIAQGLe21VUjiWO72rzcQu+z0Ya04j64Ekeahjcbljb8bWPeM1N2iVJimQub6E0zejlC4dzrqyqSRDs90h1tTUDZPf7cbT7rK3GkU4dPoL/AGlVD1oD1sePc5W47HBp+YoYnVezTn8YU8Z9CODT6v2FCtqT/Cpu93yU8V9CvDp9Wd5apP8ADpR+I/BTnfQZafVi2iqO6lH3Hn4q2aXkRamuvsOsp6o/xYG/ZhPxepWbqVbp9H9Rz9nzn0qp/wByNjfeCps+pGeHKPuxEuBMf9LJNJbPnPtY9GqBZQ4p7kqs14UkUzoW3LSNZonDAHc7m8q0Wz25LNa07Gm7y38jVNYALAADgBYLSZN9wKqwUsOeJdUH+ZXo/wBw6z/sepplrMYIAQAgBAeR6Um2kAI30ov3uHwCy1/EvmjbD/bepbyNjnjkpp/ophqk72uBuxw6jZTyscIycWpLkVOC6WzYQW0eIsc6FuUNSwXHJ+qCPWAHDMbLFWhUt3ZGiVJV+/TevNHpOD47T1LdaCaOToa4XHWNoXZNMySpyjpJGJ8qjterwyH/AJ5l7GapWfFO0GaMNpGb8jZ6OuvEftu+C6UFaCRmluZTFZv38n23e+ypLcsgpnXNuOXfkuFZf6bLR3MpoXSR0FPNVyNBfrS5kXsyN5Y0DrcL9yzzqNzSRrrSdRqC8iwwPRKoxRvnVdPJFDJzo4IjZxadjnkg7eo9i206C3e5SdWNF5YK76sjYph0mCzxnlHy0ErtS7zd8Mh6eGV+kXyuM+WIw6aui0ZKutrSXuSdNIXQ8liUH0tO5uvb+JCTZwPG1+5x4BZsLVcZZRS7ydOXP7mkx3Fm1XJxxG8dmTSHjrAOjb43Kx9uY5Rjwo78zy6m+XoNYVEH1bL+jE10zuAPosv1ZlYOwaOaq6j2REVeVjs05xCYH/doncwfzXj1j9Ufrer9s9pSqS4FLn+X/g9WlTVON3uXrGuHMAGe07l4EI1I3pJb7ss3F95k1sYaMu1etwoYdJU3rbUzuTlqxkuDr3PNBFj0rE5RqZsz7qeh0s1a25l9IcRaQ4E+jm47LADguFGM6k8z1vsaIpLQ75OsJL3OrpBbWuyFp9VgNi7rPz4r7jszC8KFzHiat3lRvl6plBACAEAIAQAgBACAEBj8RyrpR7UUbu7JefiV3zfR/tL5sWsxcEAIAQAhAtilEMkRroijJDFdFWSGK6KMkMXRFGOlSVEqCTJTHnv/AOqb/wCxh+Kyv+4bY+H0/ZmqK0MyISVUkqcJbrV1S72WRM7xrFdaC7zZerpSivmaJaTKCAEAIAQHkGlJvjzuilYPH81lreJG2P8At/UkEm6kzl5Q1THx8jUsEsR3EXLeroSyatIjVO6KvFfJNTvIlpJHwu2tLHHLq4dllDpSWsXf5/yaI4yS0lqZmamrYMQpBXyGYDlI4ZMr85u/K9+u/WuNRuayvc7XhKlLIrHsejzbQM6dY/4itsPCedLcwNbLeaT7b/6iuT3LkmmKpJXTRJlKDA566sqqE1Jip2v5Ys1QXOZI/lCGG2wOO826FzoU4zs+ZudSMIRna7Pa6OmbHGyNgs1jWsaODWiw8At6PNbvqVGnOGNqKCojcL3jc4dDmDWaR03CrJXRejLJNMw+j0vnODHW5xNNMw9JY1zf8oXjT7tX1Nk1lq+o15PQDh8B3kPv2SOaPBoC+X7Xb+Mmvl9k/wBzHi42rSHml8080DMmvLBK/eI2AjVH2iT3LvSxXw2Edt5fn/Z0wcFdzfI2VPStjaGNs2wDWgbgvK4erzS77NblfVLQsoItUcV7OGo/DUlJq9+v3sZpyzMankIyAuTdYq9SUbRirtnSEU9WQMTlbGw2IBA7CbZdqyVoQuqcfU608z1ZhHgVVQInvayMESTvLgBqg5NB4nh8l7/ZmFjfNLReYr1FCJ6B/wDKqOMBjZBZoAAa0kAAZWyX0jx+Hjpm+h5LqIepdKqWQ2EoB+sC33q0MdQm7KQU0y5BWtFzqAEAIAQHCUBGnxKJnpSMHQXC/cgIMuk1MPXv1NJQDJ0pj9WKZ3Uz80BTYlO+WdkzKeYWaWOBYecL3HiVwrUc+popVskXFo7y03/DS9x+S4fCPqW+IXQOWl/4aX8J+SfCPqPiF0EmreNsEw+4fknwkuo+IXQScTaNrXt62qrws/InjxFsxKM+sO3JUdCouRZVYPmSoZWnY4HqIXPJJbotdPZkpisirJEauirJDF0RRkiMq6KMdVipwqCTIVZ58n/VM/qjWV/3DbDwL5fyawrQzIhJKgkqtEXa/nEvtzOseIaLBdqGzZbE6ZY9EaFdzMCAEAIAQHkOlDCMfz2Pphbptf5LJX8SNsdcP6lp5vmrGclQQqAX+DVRZzT6J8CrRnYq1cynlNlD63DWDO0r35cAAT7lWck6lvI0UFanNm8wPKBnU7+orvDwmV7nnsjLuJ4knxXFnQmUzVAKKvrDQYlBWkHkHtME5AvYH0D36v4bb1zovJNpmmC4lN0+e6PX4Jmva1zHBzXAFrgbggi4IO8LcYmraEfFq6OGJz5DZtrW3knIADeSuVarGnBylsRe2p5n5LWf7Ne0+q6pbn1XPvK8is7zTXkejW8afyO+TZv+zaf+9/8AfIvlu2X/AFs/T/5Rjxn95+n2RfaKMAbLJYXMsl+mx5o8T3rnVcoSjJ7KKt830L4XWnbzNHSxG93DM+5aMBh3OpmqLzfyOtWWlkOSPtn+uhdKtRK8uXJFErkGoqRE0ud6R2DesdOLgnJvvv2R2fedlsYfSTGjbWOZOTG/WPvsu2Fw+eTv6s73UVqZqmi1Rnm45uPEr0Jyu9NuR4lerxJ35cjS4NojPOA4jk2H1ng3I6G7T4LZh+z6tXV6LzOag2aWDyexAc6WRx6AAO7NejHsmmvFJs6cJGmwjD+QjEYe54Ho61rgbgLDYF6FClwoZU2/mXSsTV2JGKusjiGtI9jBxc4AeKAzlfp9SMyYXSngxuXebIDP1nlHc70GFnYHH5eCAYpsYfUXLhLIALkmdkbBfZfIgKbMrmRKo6sa2qyiiJtfWdU6zbcSdWyWYzosjjErBeKnpX52tFNc36tQXTKMyCbSWsaLmlj6hNc9wF0ysZ0Ik0qqm+lTwg8POBfuTKxmQmDS6ocNbkIAMxzqjVJt0EJlYzodi0vmJ1TRuJtfmStItxBIAI7VGVjMhxunEbXassU0ZG27b2/DdLMm6LSj0kp5cmyNJ9kkB3cbFQWJUkML/SYw9bR8kuCJLo7TuzDNU8WuI/JCCK/AJG/RTn7Lxcd/5Kjpxe6LKckNOqZ4vpYS5vtx594/0XN0OhdVepYYfiMcvoOF/ZOR7lzcHHctdMsWKUVY8rFTjjbbkhKMViMvPlycR5wwhwBLcuSJFxvsFmlF5rm6n4UvI0RxFzj+6glf9Zw5Nne7M9gXdJvZGXIl4ml7jb8Ilm/tEmqz+VFcA/aec3dlldUW/Exxox8C16suaaBsbQ1gDWjIAbF3SSVkcHJyd2OqSAQAgBACA8u8qsXI12H1fq6zoHn7Xo37HP8AwrPiFpc24bvQlD1L0U6onfUzj0cCAmwQoDFTv85xZzm5x0kJZrbuWkIuBxs2/cucNbvqaH3aVurPTKaPUiA4N+C2rRGPmYIRrOdCTDGgJFThzJo3RvaC1wIIOxc5wzLzJjJp3RksI0mfgpkpqlr5aazn07htDh/DPAe7bvy6Ua2lnuaZUlX70dHz/kRi2mVTykM1fSGKAh3JBrtYCSxc0vG8242tt4ry+0qM8ZDLTlquX3OcsHGfhle3InaLa1NgUs0mTnx1Mv8A3LtZ35HtV5JOqorlZHednUsvImaBUpjw+maduoXfje54/qXyHa1RTxlRrrb6JIw4p3rSJ+iDbukYdgkfl03zXd4V4iUOlkXw1TLTfW5rjlktk2oLIlZrd/t8ixDkqABruya2+fE7FgjLiyzWtFXOrWVW5mSxnEy8kuNmi+XAdKPvzuvkjvShZGMa508mvYn1Y27+7iV6qp5IqnHfmYcbXb7kfU9L0V0PbEBJOA6TaGHNrOHW73L3MH2eoLPU1fToZIQtqzYBeqdDl0BQYxpfTQHV1uUk/lx8436TsCAzFZpLXT5RtbTsO85vt2jLuCsoNlHUiiomwe4dJK6SZ4BPOJzNusnxVsiOfFbehSwtLXRyvbIYL8/zYXkYLGxttOdgd+a5s7kplOx0wIbI6CQgM5ZurMLjeNozB7FaJWe1yRW4C9l3QkkbSw7cv6lZxtsc4zvoxOHzMc2/J67vWBcQBw2ZlRclqxYwRWOuaY5DmgOcBfib59ykg46B0mYgY0X2tGqe8nNAPSQEjVFNG0cTmevWuM0IFOgYwW83Y4ceUuUB11M0DmwfiecuoA5ICPDh4cSdQ29kOsB2nPsQHarDda2uDYbPRcfxWBsjJT6DlLHLH9FPI0ey7nN/Cbjusq5Uy2ZotYNI54/pIhK324jquHWx23sKq0XUi8wzSSnmOq2QB/sPBY/uO3sUElxdAVuI4PHLzhzH7ntyN91+KAq2TSxyCOpmka05MkZqap6zq3C5ukm9zoqllsi6/YwPpTTu/vSB/hsnCXMnjPkl9AbgFPvZrfbc53vKnhR6Dj1Ov0J9NTMjGqxrWjbZoAHgrpJbHNycndseUkAgBACAEAIAQAgM/p5gPntFLCPTtrxnhI3NvVfZ2qso3VjrQqcOaZmvJ7jHnVOGvynh/dytPpazcr9tu+6wp5NH6HevTyyutma1tLZXzrc4GN0j0uc+TzPDgJal2Tnj6OEbC5ztlx+uBprNeRpp0klnnoi/0O0VbSxNZcuNy97z6Ukh9Jx324dS004czPWqucrmmqgdR1tuq63cusnZXOKMoMKk9nxHzWTOjqOsw2Qeqe8fNTmQJUVI4bWlLoFfpVoyysgdG8Z2yNswRsI6R45hcp75o7/c6U5uErozdLj9HLH5rinJsmiLdZsgPJvLfRkY7ZZwN7bcyFldOSeanzNGSXigQcexgYs9lHR381Y5rp5tUtaQ30WMBAy/LcM8+IrxwVN1J+Jrurz6hvgRzS35L9zZtaGgNAsAAAOAAsF8Q25NtnlN3KvBZtSae3qy37HDNfSYV/08WnqdKHNGrfVNte41SLk3z/1WacZN5bfM1rqZfFsWMnNbk2+zjwJXBtPRaI006fNmLxKtM7uTZfUuA4ja432DoXo0KPCWZrV7I54muqcbLc9J0N0XEDRJKBypGQ3RjgPrcSvosDguEs8/E/Y8yMeb3NYvTLggML5TJ52iLVe5kDrh5bf0twdbPVI+KApsKw/WAEUscZI2CEXP3nOOt3q5ya6oly4DV+rUg9DowPddNQlHoPYVh1WHWmMTmcRfW7LABTdhpch+q0XikOsWlruLCWk9yiyCuhdHoxFG4ODS5w2Oc4uI6r7E0DuyyFCpuRlMvj+F+bTMqGi0b3Bso3AnY7tPiOlVZdaqxPNCSc79ZKXRFnyR11EeFx3qboNSG3wgcOrZ71Nijk10O8gLXyI32vl8EsTmFMjB2Z9hujQUhbogMrWPAm35+CixZyHfNCBctA6b/koJ9BwUmVwL+HvRtiyWx1lDrC+zqPzCcxZtEWXC4phZ7C7g62zqcEaIjIcoqSpgyp5xK0fwp+dYfVcOc1VsXuFZpPUxfSUZbxfyl4+9rTYdaEldXaQVEzC0sp2tP2nnoINwLpYi5UVuIyhjY3TSvvzWxtdqNPC9s7ZjaVINFgmgVwH1Ejs8+SjcbDhd97ns71BJtqGjZEwMjFmi+Vydu3Mm6AkIAQAgBACAEAIAQHCgPKfKdhBopm4lRyclM97Y3x2u2Vzt9tmdswdvWs9ammrm7DTzrhy2+w0/D8Vr+ZVytpojtig9Nw6Tc27T2LBxIp2Wr8y+alT1irs22i+iUNG3VjbbjbebWu47XFdadKU3eRlqVnJ3ZpQvRStocCPXVAY3r3Lzu0sZHDUurbtY6U4ZmVEmMAer4/kvHXal/wBHuaeD5kc6Q/U/xfkun/kn/j7k/D+Y4zHCfVHeVyl2rUW0UOAlzJMVaXcOxefX7Rrz6IjhpGK8p2i/LRiqia0zQ86xFw9g5zmuG/eR2jevS7NxXEjkm9/qdKM8ryvZkrRqvjmpo5ImhjHA8wCwa4EhwsOkFfNY6jOlXlCo7tc+vQ8+tCUJuMizLlkscilpH2nqftM9xXuUJZaCZ1wyu2iRUyagOfOKtOWRb6s3U45peSMpjFcXEwxnP13cBw61fD0UlxJ+iOletGlG7NZ5ONHh9O5vNaSIwd7t7uzYOm693s3Dub40vQ8lNzlnkeiL2y4IAQEevo2TRujkbrNcLEfrYUB5viOAVFC4ujBnp73t6zR022HpGXUhFi/0dxyOYAMeHHex2Ug6vaHepuLGji1D0daXFh8QNS4sK5AJcWDkQlxYqNLmM8znBHpMLWjeXuyjt061lAsNUmHa8bNfMgAEcSBY3HYpTsGk9yaKHoUEg7DgSCRe17dv+iXIaF+Y9CEijRoBt0bBvF+jM+CArq3GKeL0nAdZA8NqAoavTiO9oYzI7oBt7ggERYhicubYY4wdms22Xab+CXBKbh+IO9OoY3oa381FwR67A6ltnPqHnpaBl8QlxYqa2gn1SWVErneyTa/HZvS4Kugq2xnVkDmOJz1r2JPXaysmVaLGTUkFjquHX+asV2E0jZ4DemmezfqE3YezZ4KtiykanB9ORrCOsaI3HZI36M9ed2+7qUE3NmxwIuDcHMEbChIpACAEAIAQAgBACAynlQwk1OGztb6bAJWcbxnWNuktDh2qs1eJ3w08tRNkXRXERUUsM297G632gLP/AMQK+Ux6cZ25GpRyyaLfl3DY4rF8TVpruyaJ4cXuhDsRkHreAXKXa+M2U/sWWHp9CvqsScdtis+edSWabbfmWVJLYqaiuPALTCJbLYguqc1pSZJIgqyuM4sWRYwVbuJWKpEZUVWn2KGGgkIJ15bQM4kv9K33QV6fYlC9R1HsirSc0umrJWB0XIU8UXsMAPXtd4krxsXV41aVTqzx6tTPNyJ2ss9jmU2HPGtO87DJa3G1/mvbgoqms21jRhYyd8pR4ril3GOL0vWdtDRw61elQXjntyR6NWsqUdQ0fwgzStiZfM3c7gB6RP64LXRpyr1VFf8ASPFnOVWd2e0UlO2NjWMFmtAAHQF9VCChFRWyOyVh5XAIAQAgOIDz/SfRyMSmUsOo4kuLDZ7XE5kbtuf6CAXSx10bQ6nqI6mL2ZRzx0E7b9ZUAe/+Vyx/T0UrfrR2cP12pcDken9L63LM+0z5EqQSWaa0Z/jEdbH/ACQCjpZRHbO3jm13yQCTpfRD+MOxrvkgGn6eUg2SSO6mO+NkBGk8oMXqQ1D/ALrR8SlwRZNMql/0dKR0vefdYKLgjmsxKXZycY+qy57yClwdGjVTL9NUSEcNbVHcPklwWFBoZTszc3WPT+agk0NJRNjFo2Bo6AgH9XiQgDXA2d5QCdZAMTUjHbWg9Ow+CAqcXpYI2865J2R5EnsOwKbAjYJoZDI0uqIwS7MAEt1R2EZ9CkgkS+Tqn2skmZ1OB94v4oCJP5OiRYVT7cHNv8UuLFpo1o7UUhDfOQ+HO8ZjOX2Trc33IDUoAQAgBACAEAIAQCXtBBBzByPVvQHluhDTSVVZhztjJDPDffE+2zq5vaSvC7UoNxzLkem5ZoqfozZSL5ursWREnXn/AKjqirqitdNAqakrdTBXOcbrYkrEEymKz1CS2plgqAoNInecYlBTbY6ZvLy8OUNi0HpHN7yvXn/SYF9ZafXczVamWm59dEabXXzLR5JFxOt5OMu37B1/ltXWhS4k7EeSMfLXlw5OE5evJxvt1fmvZjRUXnqeiPT4kcNTUXuJp4A0BrR8yVMnKbPLqVJTldnrGhmBebxazx+9eAXfVG5vz6V9HgMLwYXe7OkI2Ro16BcEAIAQAgBAR6mG4PigMzV4Q6N2vA4sPD1T+uHuQCGY25mU8ZH12bO75FRYkmxywy7HRv6HAa3cVAOPwiHfBH/22/JANnCKf+TF+BvyQCP2JT7omjqCXA4zCohsYP11IB9lHEP4Y7SfmlwSGBg2MaOxAL5UeyEAct0BLgOWP6CASXnigC6A7YoCHU4rCza8E8Gc4/IKbAgOxOaXKFnJt9t2Z7PySxBMwvBg067rvft1j8FINDDHZAOoAQAgBACAEAIAQAgBACAEB5x5UaV1PLT4pG0kwERTAetC8kZ9RcR94cFnxFNTjZmzCyvem+exoHVDSwPZd7XAOaW56wIuLd6+MxNFwm4s7xZVVFROfQhDRxe8e4fNZOFQTvOf0R2RWzQVB2uY3q/0WiE8Mtk2TqQpaSTe+60xrUuUSCOaV/ELsq0OgHI+UbtZrDoVHw5bSsC3hrWRQvqZMo4mlxByu7Y1vWXWHaueGwzqV8u9vxFZa91bsz+hlO/k31MuctS8yOPBp9EdW/tCp2vXU6vDjtHT15nnYyonPItkaEvtmV5KjcxmUxqpM77XIjGzi5evhoKjG/MvCoqfe3fLyGYYtjWjoAG/8101kzjKTk7vc9F0P0T5K0045+1rPY6T9b3L3sDgOH36m/Q6QhbVmyXrHU6gBACAEAIAQAgGpIQUBAqcOB3fJAUdZgDdoFur9WQEPkJ4/Qldbgdnjf3JYChi9Q30mMf2WPgVFgON0i9qEjqcfiEsB1ukMO9sg7j8UsBwY7B7Tx9380sBQxqn9t34CosAONwe278BQCDj0HF5+7+amwG3aRRbmSHtASwGnaROPowd7ifgAlgNnE6l2zVZ1Ae/NLASMPlk+kke7ovl+uxSCzosDaPVHbmfyQF1T0ICAmsjAQC0AIAQAgBACAEAIAQAgBACAEBGxGiZNE+KQazHtLXDiCLFQ0TFuLujzxmjWJ0DdSjkjq6cX1YJubI0cGuuB4gdCw18DCrujaq9ObvLRjcmlVRH/acLqozxjIlb7l5NbsKEtrnaMl+mSfz0I0undEPpPOYzwfAfms3/AIKUdpHRZ3sl9SO/TbDT/vEnVyD1K7IqL9RNqn+IlullE76MVcvQyD5ldo9ky/yKvOt7L1JUOLVD/wCy4TUPPtTvEbe0Ze8LRDsiP6tSjmlvNehH0i0er5YmPr3xRwcoy9LBsz2F7t+eW9dsRS+EoOVJK/2M9TFRh4NX1ZKnr2RgDbuAGzLLbsXycaE56s8xyK6Wrlm5rGkg+q0Ek9dlso4az7quyt2yzwzQyplsXN5JvFxz7GjPvsvUpdm1p76LzJjTZusB0ZhpswNeT+Y7b932QvZw2Cp0NVq+p2jBIurLYWOoAQAgBACAEAIAQAgBAJcwHcgGJKNpQEWXCmncgIkuBjggIr8B6EAw7ACgEfsA8PBAAwDo8EA63ACgH48A6EBKjwQDcgJcWFtCAlMpWhAOhoCAUgBACAEAIAQAgBACAEAIAQAgBACAEAIAQHCEAao4BAACA6gI1VQxyW5RjX6uzWFwOxc50oT8SuRZMW+mYQGljSBuLRbuVnCLVmibCoomtFmgAcAAPckUktAOKwBACAEAIAQAgBACAEAIAQAgBACAEAIAQAgBACAEAIAQAgBACAEAIAQAgBACAEAIAQAg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7176" name="Picture 8" descr="http://d.mujer.hvimg.com/imagenes/salud/20120128181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4873694"/>
            <a:ext cx="2451652" cy="16134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80" name="Picture 12" descr="http://img.nutridieta.com/wp-content/uploads/2009/06/oficinistas-256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4958" y="1702275"/>
            <a:ext cx="2438400" cy="18090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3" name="AutoShape 14" descr="Resultado de imagen para dibujos climas calidos"/>
          <p:cNvSpPr>
            <a:spLocks noChangeAspect="1" noChangeArrowheads="1"/>
          </p:cNvSpPr>
          <p:nvPr/>
        </p:nvSpPr>
        <p:spPr bwMode="auto">
          <a:xfrm>
            <a:off x="5721662" y="2362462"/>
            <a:ext cx="202805" cy="20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7184" name="Picture 16" descr="http://img.photobucket.com/albums/v357/axlmar/Suenos/Enero%2011/valky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2924" y="1613941"/>
            <a:ext cx="2978694" cy="223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rsanzcarrera.files.wordpress.com/2013/06/14347049-ilustracion-de-una-familia-sobre-un-fondo-blanc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9137" y="4877325"/>
            <a:ext cx="2332935" cy="1708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88" name="Picture 20" descr="http://www.suterh.org.ar/sites/default/files/images/noticias/2008/junio/suterh-victor-santa-maria-138-2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4707" y="4457880"/>
            <a:ext cx="2571750" cy="20193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22489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432725" y="314078"/>
            <a:ext cx="6528725" cy="109870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C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COMPONENTES DE CRISTAL</a:t>
            </a:r>
            <a:endParaRPr lang="es-EC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267516" y="1198496"/>
            <a:ext cx="5301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Difracción de </a:t>
            </a:r>
            <a:r>
              <a:rPr lang="es-EC" dirty="0" err="1" smtClean="0">
                <a:solidFill>
                  <a:prstClr val="black"/>
                </a:solidFill>
              </a:rPr>
              <a:t>Rx</a:t>
            </a:r>
            <a:r>
              <a:rPr lang="es-EC" dirty="0" smtClean="0">
                <a:solidFill>
                  <a:prstClr val="black"/>
                </a:solidFill>
              </a:rPr>
              <a:t> (geometría y arquitectura de los cálculos) 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112694" y="2060848"/>
            <a:ext cx="365426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PASOS EN FORMACION DE CRISTALES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503651" y="2690138"/>
            <a:ext cx="262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nucleación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815415" y="3491716"/>
            <a:ext cx="2784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crecimiento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199458" y="4283804"/>
            <a:ext cx="260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agregación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6184600" y="290761"/>
            <a:ext cx="662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Fácil de identificar (M. de polarización)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9" name="8 Conector recto de flecha"/>
          <p:cNvCxnSpPr>
            <a:stCxn id="2" idx="3"/>
          </p:cNvCxnSpPr>
          <p:nvPr/>
        </p:nvCxnSpPr>
        <p:spPr>
          <a:xfrm flipV="1">
            <a:off x="6096000" y="475430"/>
            <a:ext cx="768085" cy="3879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2" idx="3"/>
          </p:cNvCxnSpPr>
          <p:nvPr/>
        </p:nvCxnSpPr>
        <p:spPr>
          <a:xfrm>
            <a:off x="6096000" y="863426"/>
            <a:ext cx="768085" cy="4773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14 Conector curvado"/>
          <p:cNvCxnSpPr>
            <a:stCxn id="18" idx="1"/>
            <a:endCxn id="19" idx="1"/>
          </p:cNvCxnSpPr>
          <p:nvPr/>
        </p:nvCxnSpPr>
        <p:spPr>
          <a:xfrm rot="10800000" flipV="1">
            <a:off x="503652" y="2245514"/>
            <a:ext cx="609043" cy="629290"/>
          </a:xfrm>
          <a:prstGeom prst="curvedConnector3">
            <a:avLst>
              <a:gd name="adj1" fmla="val 137534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25 Conector curvado"/>
          <p:cNvCxnSpPr>
            <a:stCxn id="18" idx="1"/>
            <a:endCxn id="20" idx="1"/>
          </p:cNvCxnSpPr>
          <p:nvPr/>
        </p:nvCxnSpPr>
        <p:spPr>
          <a:xfrm rot="10800000" flipV="1">
            <a:off x="815416" y="2245514"/>
            <a:ext cx="297279" cy="1430868"/>
          </a:xfrm>
          <a:prstGeom prst="curvedConnector3">
            <a:avLst>
              <a:gd name="adj1" fmla="val 176897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28 Conector curvado"/>
          <p:cNvCxnSpPr>
            <a:stCxn id="18" idx="1"/>
            <a:endCxn id="21" idx="1"/>
          </p:cNvCxnSpPr>
          <p:nvPr/>
        </p:nvCxnSpPr>
        <p:spPr>
          <a:xfrm rot="10800000" flipH="1" flipV="1">
            <a:off x="1112694" y="2245514"/>
            <a:ext cx="86764" cy="2222956"/>
          </a:xfrm>
          <a:prstGeom prst="curvedConnector3">
            <a:avLst>
              <a:gd name="adj1" fmla="val -263473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31 Rectángulo"/>
          <p:cNvSpPr/>
          <p:nvPr/>
        </p:nvSpPr>
        <p:spPr>
          <a:xfrm>
            <a:off x="3591988" y="2564907"/>
            <a:ext cx="8552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Sust. Que pueden inducirla:  matriz proteinacea, cristales, </a:t>
            </a:r>
          </a:p>
          <a:p>
            <a:pPr algn="ctr"/>
            <a:r>
              <a:rPr lang="es-EC" dirty="0" smtClean="0">
                <a:solidFill>
                  <a:prstClr val="black"/>
                </a:solidFill>
              </a:rPr>
              <a:t>cuerpos externos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165772" y="6021290"/>
            <a:ext cx="3303957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TEORIA DE LA PRECIPITACION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89" t="39299" r="52717" b="15476"/>
          <a:stretch/>
        </p:blipFill>
        <p:spPr bwMode="auto">
          <a:xfrm>
            <a:off x="5856065" y="3467843"/>
            <a:ext cx="5616535" cy="330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4390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45821" y="0"/>
            <a:ext cx="6912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EXPLORACIÓN FÍSICA</a:t>
            </a:r>
            <a:endParaRPr lang="es-E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42F1A"/>
              </a:solidFill>
              <a:effectLst>
                <a:outerShdw blurRad="12700" dist="38100" dir="2700000" algn="tl" rotWithShape="0">
                  <a:srgbClr val="C42F1A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695458" y="1429555"/>
            <a:ext cx="3503054" cy="17257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Los componentes sistémicos del cólico renal son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prstClr val="black"/>
                </a:solidFill>
              </a:rPr>
              <a:t>Taquicardia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prstClr val="black"/>
                </a:solidFill>
              </a:rPr>
              <a:t>Sudoración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black"/>
                </a:solidFill>
              </a:rPr>
              <a:t>N</a:t>
            </a:r>
            <a:r>
              <a:rPr lang="es-ES" dirty="0" smtClean="0">
                <a:solidFill>
                  <a:prstClr val="black"/>
                </a:solidFill>
              </a:rPr>
              <a:t>áuseas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5743978" y="4275785"/>
            <a:ext cx="3451538" cy="163561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prstClr val="black"/>
                </a:solidFill>
              </a:rPr>
              <a:t>Tumores abdominales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prstClr val="black"/>
                </a:solidFill>
              </a:rPr>
              <a:t>Aneurismas aórticos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prstClr val="black"/>
                </a:solidFill>
              </a:rPr>
              <a:t>Discos lumbares herniados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prstClr val="black"/>
                </a:solidFill>
              </a:rPr>
              <a:t>Cólicos renales</a:t>
            </a:r>
          </a:p>
        </p:txBody>
      </p:sp>
      <p:pic>
        <p:nvPicPr>
          <p:cNvPr id="8194" name="Picture 2" descr="http://www.heartfailurematters.org/static_file/HeartFailureMatters/Images/general_physic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8068" y="923330"/>
            <a:ext cx="3116686" cy="30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anticancerfund.org/sites/default/files/resize/cancer/shutterstock_64852732-180x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458" y="3419004"/>
            <a:ext cx="4397407" cy="295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4505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972014" y="-501063"/>
            <a:ext cx="6219986" cy="2387600"/>
          </a:xfrm>
        </p:spPr>
        <p:txBody>
          <a:bodyPr/>
          <a:lstStyle/>
          <a:p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INVESTIGACIONES RADIOLOGICAS </a:t>
            </a:r>
            <a:endParaRPr lang="es-MX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http://www.clinicabenamedic.com/wp-content/uploads/urologia-benamedic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77000" y1="27333" x2="69556" y2="95222"/>
                        <a14:foregroundMark x1="28444" y1="39556" x2="22667" y2="98222"/>
                        <a14:foregroundMark x1="10000" y1="3333" x2="0" y2="45111"/>
                        <a14:foregroundMark x1="91000" y1="5000" x2="99333" y2="46111"/>
                        <a14:foregroundMark x1="4889" y1="48333" x2="333" y2="54444"/>
                        <a14:foregroundMark x1="11667" y1="20778" x2="11667" y2="20778"/>
                        <a14:foregroundMark x1="96111" y1="48000" x2="96111" y2="48000"/>
                        <a14:foregroundMark x1="98667" y1="54111" x2="98667" y2="5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112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191574" y="2169037"/>
            <a:ext cx="337124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prstClr val="white"/>
                </a:solidFill>
              </a:rPr>
              <a:t>Tomografía computarizada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060276" y="2984548"/>
            <a:ext cx="304541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>
                <a:solidFill>
                  <a:prstClr val="white"/>
                </a:solidFill>
              </a:rPr>
              <a:t>Pielografía intravenosa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060276" y="4044136"/>
            <a:ext cx="205909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>
                <a:solidFill>
                  <a:prstClr val="white"/>
                </a:solidFill>
              </a:rPr>
              <a:t>Tomografía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930847" y="4767420"/>
            <a:ext cx="3048000" cy="65787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>
                <a:solidFill>
                  <a:prstClr val="white"/>
                </a:solidFill>
              </a:rPr>
              <a:t>Radiografía y ecografía dirigida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055037" y="5606269"/>
            <a:ext cx="274982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err="1" smtClean="0">
                <a:solidFill>
                  <a:prstClr val="white"/>
                </a:solidFill>
              </a:rPr>
              <a:t>Pielografía</a:t>
            </a:r>
            <a:r>
              <a:rPr lang="es-MX" dirty="0" smtClean="0">
                <a:solidFill>
                  <a:prstClr val="white"/>
                </a:solidFill>
              </a:rPr>
              <a:t> retrógrada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524962" y="5975601"/>
            <a:ext cx="2558752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>
                <a:solidFill>
                  <a:prstClr val="white"/>
                </a:solidFill>
              </a:rPr>
              <a:t>Gammagrafía nuclear </a:t>
            </a: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595078" y="3507379"/>
            <a:ext cx="2418521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>
                <a:solidFill>
                  <a:prstClr val="white"/>
                </a:solidFill>
              </a:rPr>
              <a:t>Resonancia magnética </a:t>
            </a:r>
          </a:p>
        </p:txBody>
      </p:sp>
    </p:spTree>
    <p:extLst>
      <p:ext uri="{BB962C8B-B14F-4D97-AF65-F5344CB8AC3E}">
        <p14:creationId xmlns:p14="http://schemas.microsoft.com/office/powerpoint/2010/main" xmlns="" val="155386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7551" y="465083"/>
            <a:ext cx="8911687" cy="1280890"/>
          </a:xfrm>
        </p:spPr>
        <p:txBody>
          <a:bodyPr>
            <a:normAutofit/>
          </a:bodyPr>
          <a:lstStyle/>
          <a:p>
            <a:r>
              <a:rPr lang="es-MX" sz="4400" b="1" dirty="0" smtClean="0"/>
              <a:t>TOMOGRAFIA COMPUTARIZADA</a:t>
            </a:r>
            <a:endParaRPr lang="es-MX" sz="4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20855" y="4559526"/>
            <a:ext cx="2082179" cy="380199"/>
          </a:xfrm>
        </p:spPr>
        <p:txBody>
          <a:bodyPr>
            <a:normAutofit/>
          </a:bodyPr>
          <a:lstStyle/>
          <a:p>
            <a:r>
              <a:rPr lang="es-MX" dirty="0" smtClean="0"/>
              <a:t>TC Helicoidal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4386" y="1467677"/>
            <a:ext cx="3235118" cy="3091849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V="1">
            <a:off x="5188225" y="1727376"/>
            <a:ext cx="1537040" cy="18597"/>
          </a:xfrm>
          <a:prstGeom prst="straightConnector1">
            <a:avLst/>
          </a:prstGeom>
          <a:ln w="825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5326572" y="1776887"/>
            <a:ext cx="193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Elección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7072333" y="1447801"/>
            <a:ext cx="3124414" cy="3801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53010"/>
              </a:buClr>
              <a:buFont typeface="Wingdings 3" charset="2"/>
              <a:buNone/>
            </a:pPr>
            <a:r>
              <a:rPr lang="es-MX" sz="2000" b="1" dirty="0" err="1" smtClean="0">
                <a:solidFill>
                  <a:prstClr val="white"/>
                </a:solidFill>
              </a:rPr>
              <a:t>Colico</a:t>
            </a:r>
            <a:r>
              <a:rPr lang="es-MX" sz="2000" b="1" dirty="0" smtClean="0">
                <a:solidFill>
                  <a:prstClr val="white"/>
                </a:solidFill>
              </a:rPr>
              <a:t> renal agudo</a:t>
            </a:r>
            <a:endParaRPr lang="es-MX" sz="2000" b="1" dirty="0">
              <a:solidFill>
                <a:prstClr val="white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8634540" y="1961553"/>
            <a:ext cx="0" cy="657245"/>
          </a:xfrm>
          <a:prstGeom prst="straightConnector1">
            <a:avLst/>
          </a:prstGeom>
          <a:ln w="825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Marcador de contenido 2"/>
          <p:cNvSpPr txBox="1">
            <a:spLocks/>
          </p:cNvSpPr>
          <p:nvPr/>
        </p:nvSpPr>
        <p:spPr>
          <a:xfrm>
            <a:off x="6725265" y="2618798"/>
            <a:ext cx="5466735" cy="4239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53010"/>
              </a:buClr>
            </a:pPr>
            <a:r>
              <a:rPr lang="es-MX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Rápido</a:t>
            </a:r>
          </a:p>
          <a:p>
            <a:pPr>
              <a:buClr>
                <a:srgbClr val="A53010"/>
              </a:buClr>
            </a:pPr>
            <a:r>
              <a:rPr lang="es-MX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Menos costo que una Pielografía intravenosa</a:t>
            </a:r>
          </a:p>
          <a:p>
            <a:pPr>
              <a:buClr>
                <a:srgbClr val="A53010"/>
              </a:buClr>
            </a:pPr>
            <a:r>
              <a:rPr lang="es-MX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Se ven estructuras peritoneales y retroperitoneales (</a:t>
            </a:r>
            <a:r>
              <a:rPr lang="es-MX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Dx</a:t>
            </a:r>
            <a:r>
              <a:rPr lang="es-MX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incierto)</a:t>
            </a:r>
          </a:p>
          <a:p>
            <a:pPr>
              <a:buClr>
                <a:srgbClr val="A53010"/>
              </a:buClr>
            </a:pPr>
            <a:r>
              <a:rPr lang="es-MX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No depende de Radiólogo experimentado para obtener vistas adecuadas </a:t>
            </a:r>
          </a:p>
          <a:p>
            <a:pPr>
              <a:buClr>
                <a:srgbClr val="A53010"/>
              </a:buClr>
            </a:pPr>
            <a:r>
              <a:rPr lang="es-MX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No se necesita contraste intravenoso</a:t>
            </a:r>
          </a:p>
          <a:p>
            <a:pPr>
              <a:buClr>
                <a:srgbClr val="A53010"/>
              </a:buClr>
            </a:pPr>
            <a:r>
              <a:rPr lang="es-MX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Posición prona ayuda a diferenciar cálculos retenidos en unión </a:t>
            </a:r>
            <a:r>
              <a:rPr lang="es-MX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ureterovesical</a:t>
            </a:r>
            <a:endParaRPr lang="es-MX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A53010"/>
              </a:buClr>
            </a:pPr>
            <a:endParaRPr lang="es-MX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A53010"/>
              </a:buClr>
            </a:pPr>
            <a:endParaRPr lang="es-MX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A53010"/>
              </a:buClr>
            </a:pPr>
            <a:endParaRPr lang="es-MX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A53010"/>
              </a:buClr>
            </a:pPr>
            <a:endParaRPr lang="es-MX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99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4" grpId="0" animBg="1"/>
      <p:bldP spid="1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7551" y="465083"/>
            <a:ext cx="8911687" cy="1280890"/>
          </a:xfrm>
        </p:spPr>
        <p:txBody>
          <a:bodyPr>
            <a:normAutofit/>
          </a:bodyPr>
          <a:lstStyle/>
          <a:p>
            <a:r>
              <a:rPr lang="es-MX" sz="4400" b="1" dirty="0" smtClean="0"/>
              <a:t>TOMOGRAFIA COMPUTARIZADA</a:t>
            </a:r>
            <a:endParaRPr lang="es-MX" sz="4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306" y="1521238"/>
            <a:ext cx="3546932" cy="38126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CuadroTexto 15"/>
          <p:cNvSpPr txBox="1"/>
          <p:nvPr/>
        </p:nvSpPr>
        <p:spPr>
          <a:xfrm>
            <a:off x="5352479" y="1745973"/>
            <a:ext cx="662180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white"/>
                </a:solidFill>
              </a:rPr>
              <a:t>Los cálculos pueden visualizarse con facilidad en una CT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9430" y="2264163"/>
            <a:ext cx="6787903" cy="306977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334001" y="5333935"/>
            <a:ext cx="6857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rgbClr val="000000"/>
                </a:solidFill>
                <a:latin typeface="Segoe UI" panose="020B0502040204020203" pitchFamily="34" charset="0"/>
              </a:rPr>
              <a:t>http://www.intramed.net/contenidover.asp?contenidoID=82758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379691" y="5852125"/>
            <a:ext cx="3779478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white"/>
                </a:solidFill>
              </a:rPr>
              <a:t>La TC debe utilizarse para duda diagnóstica y no como Examen Rutinario  </a:t>
            </a:r>
            <a:endParaRPr lang="es-MX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68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37551" y="465083"/>
            <a:ext cx="8911687" cy="1280890"/>
          </a:xfrm>
        </p:spPr>
        <p:txBody>
          <a:bodyPr>
            <a:normAutofit/>
          </a:bodyPr>
          <a:lstStyle/>
          <a:p>
            <a:r>
              <a:rPr lang="es-MX" sz="4400" b="1" dirty="0" smtClean="0"/>
              <a:t>Pielografía intravenosa (IVP</a:t>
            </a:r>
            <a:endParaRPr lang="es-MX" sz="4400" b="1" dirty="0"/>
          </a:p>
        </p:txBody>
      </p:sp>
      <p:sp>
        <p:nvSpPr>
          <p:cNvPr id="5" name="Rectángulo 4"/>
          <p:cNvSpPr/>
          <p:nvPr/>
        </p:nvSpPr>
        <p:spPr>
          <a:xfrm>
            <a:off x="1163495" y="2003363"/>
            <a:ext cx="616386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MX" dirty="0" smtClean="0">
                <a:solidFill>
                  <a:prstClr val="white"/>
                </a:solidFill>
              </a:rPr>
              <a:t>Detecta Urolitiasis  +  Anatomía de las Vías superiores </a:t>
            </a:r>
            <a:endParaRPr lang="es-MX" dirty="0">
              <a:solidFill>
                <a:prstClr val="white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71" t="14409" r="27429" b="4948"/>
          <a:stretch/>
        </p:blipFill>
        <p:spPr>
          <a:xfrm>
            <a:off x="8659180" y="1328448"/>
            <a:ext cx="3532820" cy="470115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1306" y="3293044"/>
            <a:ext cx="5293923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white"/>
                </a:solidFill>
              </a:rPr>
              <a:t>Preparación intestinal inadecuada + aerofagia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white"/>
                </a:solidFill>
              </a:rPr>
              <a:t>Falta de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white"/>
                </a:solidFill>
              </a:rPr>
              <a:t>Mediante </a:t>
            </a:r>
            <a:r>
              <a:rPr lang="es-MX" sz="1600" dirty="0" err="1" smtClean="0">
                <a:solidFill>
                  <a:prstClr val="white"/>
                </a:solidFill>
              </a:rPr>
              <a:t>colico</a:t>
            </a:r>
            <a:r>
              <a:rPr lang="es-MX" sz="1600" dirty="0" smtClean="0">
                <a:solidFill>
                  <a:prstClr val="white"/>
                </a:solidFill>
              </a:rPr>
              <a:t> renal agudo  </a:t>
            </a:r>
            <a:endParaRPr lang="es-MX" sz="1600" dirty="0">
              <a:solidFill>
                <a:prstClr val="white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403075" y="3046823"/>
            <a:ext cx="566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800" b="1" dirty="0">
                <a:solidFill>
                  <a:srgbClr val="E3EACF">
                    <a:lumMod val="50000"/>
                  </a:srgbClr>
                </a:solidFill>
              </a:rPr>
              <a:t>=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331088" y="3426209"/>
            <a:ext cx="2328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6AAC91">
                    <a:lumMod val="75000"/>
                  </a:srgbClr>
                </a:solidFill>
              </a:rPr>
              <a:t>Estudio menos ideal </a:t>
            </a:r>
            <a:endParaRPr lang="es-MX" sz="2400" b="1" dirty="0">
              <a:solidFill>
                <a:srgbClr val="6AAC91">
                  <a:lumMod val="75000"/>
                </a:srgb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07246" y="4762056"/>
            <a:ext cx="6282791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prstClr val="white"/>
                </a:solidFill>
              </a:rPr>
              <a:t>IVP PLANEADAS DAN ESTUDIOS MEJORES </a:t>
            </a:r>
            <a:endParaRPr lang="es-MX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104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8128" y="1540189"/>
            <a:ext cx="7807284" cy="647839"/>
          </a:xfrm>
        </p:spPr>
        <p:txBody>
          <a:bodyPr>
            <a:normAutofit/>
          </a:bodyPr>
          <a:lstStyle/>
          <a:p>
            <a:r>
              <a:rPr lang="es-MX" dirty="0" smtClean="0"/>
              <a:t>Identifica cálculos cuando vistas oblicuas no resultan útiles </a:t>
            </a:r>
          </a:p>
          <a:p>
            <a:endParaRPr lang="es-MX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837551" y="465083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TOMOGRAFIA RENAL </a:t>
            </a:r>
            <a:endParaRPr lang="es-MX" sz="44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357" y="2212865"/>
            <a:ext cx="5529943" cy="449702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983300" y="3466101"/>
            <a:ext cx="6266911" cy="1477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prstClr val="white"/>
                </a:solidFill>
              </a:rPr>
              <a:t>Ayuda a  Identificar Cálculos con </a:t>
            </a:r>
            <a:r>
              <a:rPr lang="es-MX" sz="2400" dirty="0" err="1" smtClean="0">
                <a:solidFill>
                  <a:prstClr val="white"/>
                </a:solidFill>
              </a:rPr>
              <a:t>opacificación</a:t>
            </a:r>
            <a:r>
              <a:rPr lang="es-MX" sz="2400" dirty="0" smtClean="0">
                <a:solidFill>
                  <a:prstClr val="white"/>
                </a:solidFill>
              </a:rPr>
              <a:t> deficiente, secundario a gas abdominal </a:t>
            </a:r>
            <a:r>
              <a:rPr lang="es-MX" sz="2400" dirty="0" err="1" smtClean="0">
                <a:solidFill>
                  <a:prstClr val="white"/>
                </a:solidFill>
              </a:rPr>
              <a:t>suprayacente</a:t>
            </a:r>
            <a:r>
              <a:rPr lang="es-MX" sz="2400" dirty="0" smtClean="0">
                <a:solidFill>
                  <a:prstClr val="white"/>
                </a:solidFill>
              </a:rPr>
              <a:t> u </a:t>
            </a:r>
            <a:r>
              <a:rPr lang="es-MX" sz="2400" dirty="0">
                <a:solidFill>
                  <a:prstClr val="white"/>
                </a:solidFill>
              </a:rPr>
              <a:t>o</a:t>
            </a:r>
            <a:r>
              <a:rPr lang="es-MX" sz="2400" dirty="0" smtClean="0">
                <a:solidFill>
                  <a:prstClr val="white"/>
                </a:solidFill>
              </a:rPr>
              <a:t>besidad mórbida</a:t>
            </a:r>
          </a:p>
          <a:p>
            <a:endParaRPr lang="es-MX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96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29808" y="2690600"/>
            <a:ext cx="4747039" cy="3126241"/>
          </a:xfrm>
        </p:spPr>
        <p:txBody>
          <a:bodyPr>
            <a:normAutofit/>
          </a:bodyPr>
          <a:lstStyle/>
          <a:p>
            <a:r>
              <a:rPr lang="es-MX" dirty="0" smtClean="0"/>
              <a:t>Pueden tener la misma efectividad que IVP y CT</a:t>
            </a:r>
          </a:p>
          <a:p>
            <a:r>
              <a:rPr lang="es-MX" dirty="0" err="1" smtClean="0"/>
              <a:t>Ecografia</a:t>
            </a:r>
            <a:r>
              <a:rPr lang="es-MX" dirty="0" smtClean="0"/>
              <a:t> se guía a través de la </a:t>
            </a:r>
            <a:r>
              <a:rPr lang="es-MX" dirty="0" err="1" smtClean="0"/>
              <a:t>Rx</a:t>
            </a:r>
            <a:r>
              <a:rPr lang="es-MX" dirty="0" smtClean="0"/>
              <a:t> KUB (depende del operador)</a:t>
            </a:r>
          </a:p>
          <a:p>
            <a:r>
              <a:rPr lang="es-MX" dirty="0" smtClean="0"/>
              <a:t>Puede apreciarse </a:t>
            </a:r>
          </a:p>
          <a:p>
            <a:pPr lvl="1"/>
            <a:r>
              <a:rPr lang="es-MX" dirty="0" smtClean="0"/>
              <a:t>edema </a:t>
            </a:r>
          </a:p>
          <a:p>
            <a:pPr lvl="1"/>
            <a:r>
              <a:rPr lang="es-MX" dirty="0" smtClean="0"/>
              <a:t>Pequeños cálculos omitidos en una IVP</a:t>
            </a:r>
          </a:p>
          <a:p>
            <a:pPr lvl="1"/>
            <a:endParaRPr lang="es-MX" dirty="0" smtClean="0"/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357880" y="268102"/>
            <a:ext cx="1113892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RADIOGRAFIA </a:t>
            </a:r>
            <a:r>
              <a:rPr lang="es-MX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s-MX" sz="4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Y ECOGRAFIA DIRIGIDA</a:t>
            </a:r>
            <a:endParaRPr lang="es-MX" sz="4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848" y="1649443"/>
            <a:ext cx="7031960" cy="52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687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89902" y="2762318"/>
            <a:ext cx="4747039" cy="3126241"/>
          </a:xfrm>
        </p:spPr>
        <p:txBody>
          <a:bodyPr>
            <a:normAutofit/>
          </a:bodyPr>
          <a:lstStyle/>
          <a:p>
            <a:r>
              <a:rPr lang="es-MX" dirty="0" smtClean="0"/>
              <a:t>Delinea la anatomía de las vías superiores </a:t>
            </a:r>
          </a:p>
          <a:p>
            <a:r>
              <a:rPr lang="es-MX" dirty="0" smtClean="0"/>
              <a:t>Localiza cálculos pequeños o </a:t>
            </a:r>
            <a:r>
              <a:rPr lang="es-MX" dirty="0" err="1" smtClean="0"/>
              <a:t>radiolúcidos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357880" y="268102"/>
            <a:ext cx="1113892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PIELOGRAFÍA RETRÓGRADA </a:t>
            </a:r>
            <a:endParaRPr lang="es-MX" sz="4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2050" name="Picture 2" descr="http://3.bp.blogspot.com/-KjHjtuevXvo/T5PtHhbzC3I/AAAAAAAAFc0/hkwCGHl0hUU/s1600/F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880" y="1190065"/>
            <a:ext cx="4602928" cy="547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403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84067" y="1351768"/>
            <a:ext cx="10107933" cy="3126241"/>
          </a:xfrm>
        </p:spPr>
        <p:txBody>
          <a:bodyPr>
            <a:normAutofit/>
          </a:bodyPr>
          <a:lstStyle/>
          <a:p>
            <a:r>
              <a:rPr lang="es-MX" sz="2400" b="1" dirty="0" smtClean="0">
                <a:solidFill>
                  <a:schemeClr val="accent1"/>
                </a:solidFill>
              </a:rPr>
              <a:t>Estudio deficiente para documentar Urolitiasis </a:t>
            </a:r>
          </a:p>
          <a:p>
            <a:endParaRPr lang="es-MX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568573" y="411537"/>
            <a:ext cx="11138920" cy="9402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RESONANCIA MAGNÉTICA NUCLEAR </a:t>
            </a:r>
            <a:endParaRPr lang="es-MX" sz="4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15538" y="2274443"/>
            <a:ext cx="1113892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GAMMAGRAFIA NUCLEAR </a:t>
            </a:r>
            <a:endParaRPr lang="es-MX" sz="4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6732850" y="3535162"/>
            <a:ext cx="4888290" cy="25585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53010"/>
              </a:buClr>
            </a:pPr>
            <a:r>
              <a:rPr lang="es-MX" sz="1900" dirty="0" smtClean="0">
                <a:solidFill>
                  <a:srgbClr val="E3EACF">
                    <a:lumMod val="50000"/>
                  </a:srgbClr>
                </a:solidFill>
              </a:rPr>
              <a:t>Marcadores de </a:t>
            </a:r>
            <a:r>
              <a:rPr lang="es-MX" sz="1900" dirty="0" err="1" smtClean="0">
                <a:solidFill>
                  <a:srgbClr val="E3EACF">
                    <a:lumMod val="50000"/>
                  </a:srgbClr>
                </a:solidFill>
              </a:rPr>
              <a:t>biofosfonato</a:t>
            </a:r>
            <a:r>
              <a:rPr lang="es-MX" sz="1900" dirty="0" smtClean="0">
                <a:solidFill>
                  <a:srgbClr val="E3EACF">
                    <a:lumMod val="50000"/>
                  </a:srgbClr>
                </a:solidFill>
              </a:rPr>
              <a:t> pueden </a:t>
            </a:r>
            <a:r>
              <a:rPr lang="es-MX" sz="1900" dirty="0" err="1" smtClean="0">
                <a:solidFill>
                  <a:srgbClr val="E3EACF">
                    <a:lumMod val="50000"/>
                  </a:srgbClr>
                </a:solidFill>
              </a:rPr>
              <a:t>indentificar</a:t>
            </a:r>
            <a:r>
              <a:rPr lang="es-MX" sz="1900" dirty="0" smtClean="0">
                <a:solidFill>
                  <a:srgbClr val="E3EACF">
                    <a:lumMod val="50000"/>
                  </a:srgbClr>
                </a:solidFill>
              </a:rPr>
              <a:t> cálculos que no se aprecian en RX </a:t>
            </a:r>
          </a:p>
          <a:p>
            <a:pPr>
              <a:buClr>
                <a:srgbClr val="A53010"/>
              </a:buClr>
            </a:pPr>
            <a:endParaRPr lang="es-MX" sz="1900" dirty="0">
              <a:solidFill>
                <a:srgbClr val="E3EACF">
                  <a:lumMod val="50000"/>
                </a:srgbClr>
              </a:solidFill>
            </a:endParaRPr>
          </a:p>
          <a:p>
            <a:pPr>
              <a:buClr>
                <a:srgbClr val="A53010"/>
              </a:buClr>
            </a:pPr>
            <a:r>
              <a:rPr lang="es-MX" sz="1900" dirty="0" err="1" smtClean="0">
                <a:solidFill>
                  <a:srgbClr val="E3EACF">
                    <a:lumMod val="50000"/>
                  </a:srgbClr>
                </a:solidFill>
              </a:rPr>
              <a:t>Visualizacion</a:t>
            </a:r>
            <a:r>
              <a:rPr lang="es-MX" sz="1900" dirty="0" smtClean="0">
                <a:solidFill>
                  <a:srgbClr val="E3EACF">
                    <a:lumMod val="50000"/>
                  </a:srgbClr>
                </a:solidFill>
              </a:rPr>
              <a:t> difiere del tipo de calculo </a:t>
            </a:r>
          </a:p>
          <a:p>
            <a:pPr>
              <a:buClr>
                <a:srgbClr val="A53010"/>
              </a:buClr>
            </a:pPr>
            <a:endParaRPr lang="es-MX" sz="1900" dirty="0">
              <a:solidFill>
                <a:srgbClr val="E3EACF">
                  <a:lumMod val="50000"/>
                </a:srgbClr>
              </a:solidFill>
            </a:endParaRPr>
          </a:p>
          <a:p>
            <a:pPr>
              <a:buClr>
                <a:srgbClr val="A53010"/>
              </a:buClr>
            </a:pPr>
            <a:r>
              <a:rPr lang="es-MX" sz="1900" dirty="0" smtClean="0">
                <a:solidFill>
                  <a:srgbClr val="E3EACF">
                    <a:lumMod val="50000"/>
                  </a:srgbClr>
                </a:solidFill>
              </a:rPr>
              <a:t>Puede delinear la anatomía de la vías superiores </a:t>
            </a:r>
          </a:p>
          <a:p>
            <a:pPr>
              <a:buClr>
                <a:srgbClr val="A53010"/>
              </a:buClr>
            </a:pPr>
            <a:endParaRPr lang="es-MX" dirty="0">
              <a:solidFill>
                <a:srgbClr val="E3EACF">
                  <a:lumMod val="50000"/>
                </a:srgbClr>
              </a:solidFill>
            </a:endParaRPr>
          </a:p>
        </p:txBody>
      </p:sp>
      <p:pic>
        <p:nvPicPr>
          <p:cNvPr id="1026" name="Picture 2" descr="http://www.medicinanuclearelsalvador.com/wp-content/uploads/2010/12/imgnew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3390" y="3290037"/>
            <a:ext cx="5221608" cy="280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38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7200" dirty="0" smtClean="0"/>
              <a:t>CONDUCTA A SEGUIR</a:t>
            </a:r>
            <a:endParaRPr lang="es-MX" sz="7200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6000" dirty="0" smtClean="0"/>
              <a:t>TRATAMIENTO</a:t>
            </a:r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xmlns="" val="148349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735627" y="260651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C" sz="40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COMPONENTES DE LA MATRIZ</a:t>
            </a:r>
            <a:endParaRPr lang="es-EC" sz="40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072331" y="46070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Compuesto de manera primordial por proteínas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8" name="7 Conector angular"/>
          <p:cNvCxnSpPr/>
          <p:nvPr/>
        </p:nvCxnSpPr>
        <p:spPr>
          <a:xfrm rot="10800000" flipV="1">
            <a:off x="791277" y="899920"/>
            <a:ext cx="1944353" cy="850449"/>
          </a:xfrm>
          <a:prstGeom prst="bentConnector3">
            <a:avLst>
              <a:gd name="adj1" fmla="val 119355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791273" y="138403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INSPECCIÓN HISTOLÓGICA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67205" y="2204866"/>
            <a:ext cx="412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prstClr val="black"/>
                </a:solidFill>
              </a:rPr>
              <a:t>Laminaciones con escasa calcificación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911424" y="307070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RADIOGRAFÍA DE ABDOMEN SIMPLE</a:t>
            </a:r>
            <a:endParaRPr lang="es-EC" b="1" dirty="0">
              <a:solidFill>
                <a:prstClr val="black"/>
              </a:solidFill>
            </a:endParaRPr>
          </a:p>
        </p:txBody>
      </p:sp>
      <p:cxnSp>
        <p:nvCxnSpPr>
          <p:cNvPr id="22" name="21 Conector recto"/>
          <p:cNvCxnSpPr/>
          <p:nvPr/>
        </p:nvCxnSpPr>
        <p:spPr>
          <a:xfrm>
            <a:off x="431371" y="1750370"/>
            <a:ext cx="0" cy="510763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>
            <a:off x="431373" y="3393869"/>
            <a:ext cx="408183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-48683" y="3881181"/>
            <a:ext cx="412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prstClr val="black"/>
                </a:solidFill>
              </a:rPr>
              <a:t>Cálculos translúcidos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911424" y="436510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TOMOGRAFIA COMPUTARIZADA</a:t>
            </a:r>
            <a:endParaRPr lang="es-EC" b="1" dirty="0">
              <a:solidFill>
                <a:prstClr val="black"/>
              </a:solidFill>
            </a:endParaRPr>
          </a:p>
        </p:txBody>
      </p:sp>
      <p:cxnSp>
        <p:nvCxnSpPr>
          <p:cNvPr id="33" name="32 Conector recto de flecha"/>
          <p:cNvCxnSpPr/>
          <p:nvPr/>
        </p:nvCxnSpPr>
        <p:spPr>
          <a:xfrm>
            <a:off x="431373" y="4653138"/>
            <a:ext cx="408183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-432726" y="5085184"/>
            <a:ext cx="412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prstClr val="black"/>
                </a:solidFill>
              </a:rPr>
              <a:t>Calcificaciones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5" name="34 Flecha a la derecha con bandas"/>
          <p:cNvSpPr/>
          <p:nvPr/>
        </p:nvSpPr>
        <p:spPr>
          <a:xfrm>
            <a:off x="8590852" y="519936"/>
            <a:ext cx="480053" cy="864096"/>
          </a:xfrm>
          <a:prstGeom prst="strip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58" t="41978" r="54510" b="19047"/>
          <a:stretch/>
        </p:blipFill>
        <p:spPr bwMode="auto">
          <a:xfrm>
            <a:off x="5327916" y="2030366"/>
            <a:ext cx="5088565" cy="442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79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899" y="0"/>
            <a:ext cx="8596668" cy="1320800"/>
          </a:xfrm>
        </p:spPr>
        <p:txBody>
          <a:bodyPr/>
          <a:lstStyle/>
          <a:p>
            <a:r>
              <a:rPr lang="es-MX" dirty="0" smtClean="0"/>
              <a:t>B.- DISOLVENTES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3899" y="851741"/>
            <a:ext cx="6261348" cy="6140729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Capacidad de fármaco depende de:</a:t>
            </a:r>
          </a:p>
          <a:p>
            <a:pPr lvl="1"/>
            <a:r>
              <a:rPr lang="es-MX" dirty="0" smtClean="0"/>
              <a:t>Superficie calculo </a:t>
            </a:r>
          </a:p>
          <a:p>
            <a:pPr lvl="1"/>
            <a:r>
              <a:rPr lang="es-MX" dirty="0" smtClean="0"/>
              <a:t>Volumen de irrigación </a:t>
            </a:r>
          </a:p>
          <a:p>
            <a:pPr lvl="1"/>
            <a:r>
              <a:rPr lang="es-MX" dirty="0" smtClean="0"/>
              <a:t>Modo de administración </a:t>
            </a:r>
          </a:p>
          <a:p>
            <a:r>
              <a:rPr lang="es-MX" dirty="0" smtClean="0"/>
              <a:t>Fármacos orales son:</a:t>
            </a:r>
          </a:p>
          <a:p>
            <a:pPr lvl="1"/>
            <a:r>
              <a:rPr lang="es-MX" dirty="0" smtClean="0"/>
              <a:t>Bicarbonato de sodio/potasio </a:t>
            </a:r>
          </a:p>
          <a:p>
            <a:pPr lvl="1"/>
            <a:r>
              <a:rPr lang="es-MX" dirty="0" smtClean="0"/>
              <a:t>Citrato de potasio</a:t>
            </a:r>
          </a:p>
          <a:p>
            <a:pPr lvl="1"/>
            <a:r>
              <a:rPr lang="es-MX" dirty="0" smtClean="0"/>
              <a:t>Tener cuidado con Pacientes susceptibles a Insuficiencia cardiaca congestiva o renal.</a:t>
            </a:r>
          </a:p>
          <a:p>
            <a:r>
              <a:rPr lang="es-MX" dirty="0" err="1" smtClean="0"/>
              <a:t>Alcalinizacion</a:t>
            </a:r>
            <a:r>
              <a:rPr lang="es-MX" dirty="0" smtClean="0"/>
              <a:t> </a:t>
            </a:r>
            <a:r>
              <a:rPr lang="es-MX" dirty="0" err="1" smtClean="0"/>
              <a:t>intrarenal</a:t>
            </a:r>
            <a:r>
              <a:rPr lang="es-MX" dirty="0" smtClean="0"/>
              <a:t>  </a:t>
            </a:r>
          </a:p>
          <a:p>
            <a:endParaRPr lang="es-MX" dirty="0" smtClean="0"/>
          </a:p>
          <a:p>
            <a:pPr lvl="1"/>
            <a:r>
              <a:rPr lang="es-MX" dirty="0" err="1" smtClean="0"/>
              <a:t>Sitema</a:t>
            </a:r>
            <a:r>
              <a:rPr lang="es-MX" dirty="0" smtClean="0"/>
              <a:t> de baja presión (25cm de </a:t>
            </a:r>
            <a:r>
              <a:rPr lang="es-MX" dirty="0" err="1" smtClean="0"/>
              <a:t>P.de</a:t>
            </a:r>
            <a:r>
              <a:rPr lang="es-MX" dirty="0" smtClean="0"/>
              <a:t> agua)</a:t>
            </a:r>
          </a:p>
          <a:p>
            <a:pPr lvl="1"/>
            <a:r>
              <a:rPr lang="es-MX" dirty="0" smtClean="0"/>
              <a:t>Sonda retrógrada </a:t>
            </a:r>
          </a:p>
          <a:p>
            <a:pPr lvl="1"/>
            <a:r>
              <a:rPr lang="es-MX" dirty="0" smtClean="0"/>
              <a:t>Bicarbonato, 2-4 </a:t>
            </a:r>
            <a:r>
              <a:rPr lang="es-MX" dirty="0" err="1" smtClean="0"/>
              <a:t>aponllas</a:t>
            </a:r>
            <a:r>
              <a:rPr lang="es-MX" dirty="0" smtClean="0"/>
              <a:t> en 1 </a:t>
            </a:r>
            <a:r>
              <a:rPr lang="es-MX" dirty="0" err="1" smtClean="0"/>
              <a:t>lt</a:t>
            </a:r>
            <a:r>
              <a:rPr lang="es-MX" dirty="0" smtClean="0"/>
              <a:t> de SS </a:t>
            </a:r>
          </a:p>
          <a:p>
            <a:pPr lvl="1"/>
            <a:r>
              <a:rPr lang="es-MX" dirty="0" err="1" smtClean="0"/>
              <a:t>Ph</a:t>
            </a:r>
            <a:r>
              <a:rPr lang="es-MX" dirty="0" smtClean="0"/>
              <a:t> urinario este entre 7.5 a 9 </a:t>
            </a:r>
          </a:p>
          <a:p>
            <a:pPr lvl="1"/>
            <a:r>
              <a:rPr lang="es-MX" dirty="0" err="1" smtClean="0"/>
              <a:t>Trometamina</a:t>
            </a:r>
            <a:r>
              <a:rPr lang="es-MX" dirty="0" smtClean="0"/>
              <a:t>-e y </a:t>
            </a:r>
            <a:r>
              <a:rPr lang="es-MX" dirty="0" err="1" smtClean="0"/>
              <a:t>trometamina</a:t>
            </a:r>
            <a:r>
              <a:rPr lang="es-MX" dirty="0" smtClean="0"/>
              <a:t> </a:t>
            </a:r>
            <a:r>
              <a:rPr lang="es-MX" dirty="0" smtClean="0">
                <a:sym typeface="Wingdings" panose="05000000000000000000" pitchFamily="2" charset="2"/>
              </a:rPr>
              <a:t> </a:t>
            </a:r>
            <a:r>
              <a:rPr lang="es-MX" dirty="0" err="1" smtClean="0">
                <a:sym typeface="Wingdings" panose="05000000000000000000" pitchFamily="2" charset="2"/>
              </a:rPr>
              <a:t>ph</a:t>
            </a:r>
            <a:r>
              <a:rPr lang="es-MX" dirty="0" smtClean="0">
                <a:sym typeface="Wingdings" panose="05000000000000000000" pitchFamily="2" charset="2"/>
              </a:rPr>
              <a:t> entre 8-0 a 10.5 </a:t>
            </a:r>
          </a:p>
          <a:p>
            <a:pPr lvl="1"/>
            <a:r>
              <a:rPr lang="es-MX" dirty="0" smtClean="0">
                <a:sym typeface="Wingdings" panose="05000000000000000000" pitchFamily="2" charset="2"/>
              </a:rPr>
              <a:t>Efectivo para cálculos de acido </a:t>
            </a:r>
            <a:r>
              <a:rPr lang="es-MX" dirty="0" err="1" smtClean="0">
                <a:sym typeface="Wingdings" panose="05000000000000000000" pitchFamily="2" charset="2"/>
              </a:rPr>
              <a:t>urico</a:t>
            </a:r>
            <a:r>
              <a:rPr lang="es-MX" dirty="0" smtClean="0">
                <a:sym typeface="Wingdings" panose="05000000000000000000" pitchFamily="2" charset="2"/>
              </a:rPr>
              <a:t> y cistina </a:t>
            </a:r>
          </a:p>
          <a:p>
            <a:endParaRPr lang="es-MX" dirty="0" smtClean="0"/>
          </a:p>
          <a:p>
            <a:pPr lvl="1"/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xmlns="" val="11404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C.- ALIVIO DE LA OBSTRUCCIÓN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s-MX" sz="2000" dirty="0" smtClean="0"/>
              <a:t> </a:t>
            </a:r>
            <a:r>
              <a:rPr lang="es-MX" sz="2000" dirty="0" err="1"/>
              <a:t>U</a:t>
            </a:r>
            <a:r>
              <a:rPr lang="es-MX" sz="2000" dirty="0" err="1" smtClean="0"/>
              <a:t>rolitiasis</a:t>
            </a:r>
            <a:r>
              <a:rPr lang="es-MX" sz="2000" dirty="0" smtClean="0"/>
              <a:t> morbilidad – obstrucción – infección – muerte por obstrucción</a:t>
            </a:r>
          </a:p>
          <a:p>
            <a:r>
              <a:rPr lang="es-MX" sz="2000" dirty="0" smtClean="0"/>
              <a:t>Paciente con </a:t>
            </a:r>
          </a:p>
          <a:p>
            <a:pPr lvl="1"/>
            <a:r>
              <a:rPr lang="es-MX" sz="1800" dirty="0" smtClean="0"/>
              <a:t>Fiebre </a:t>
            </a:r>
          </a:p>
          <a:p>
            <a:pPr lvl="1"/>
            <a:r>
              <a:rPr lang="es-MX" sz="1800" dirty="0" smtClean="0"/>
              <a:t>Orina infectada </a:t>
            </a:r>
          </a:p>
          <a:p>
            <a:pPr lvl="1"/>
            <a:r>
              <a:rPr lang="es-MX" sz="1800" dirty="0" smtClean="0"/>
              <a:t>Drenado de urgencia </a:t>
            </a:r>
          </a:p>
          <a:p>
            <a:pPr lvl="1"/>
            <a:r>
              <a:rPr lang="es-MX" sz="1800" dirty="0" err="1" smtClean="0"/>
              <a:t>Pielografia</a:t>
            </a:r>
            <a:r>
              <a:rPr lang="es-MX" sz="1800" dirty="0" smtClean="0"/>
              <a:t> retrógrada </a:t>
            </a:r>
          </a:p>
          <a:p>
            <a:pPr lvl="2"/>
            <a:r>
              <a:rPr lang="es-MX" sz="1600" dirty="0" smtClean="0"/>
              <a:t> definir vis superiores </a:t>
            </a:r>
          </a:p>
          <a:p>
            <a:pPr lvl="2"/>
            <a:r>
              <a:rPr lang="es-MX" sz="1600" dirty="0" err="1" smtClean="0"/>
              <a:t>Endoprotesis</a:t>
            </a:r>
            <a:r>
              <a:rPr lang="es-MX" sz="1600" dirty="0" smtClean="0"/>
              <a:t> </a:t>
            </a:r>
            <a:r>
              <a:rPr lang="es-MX" sz="1600" dirty="0" err="1" smtClean="0"/>
              <a:t>ureteral</a:t>
            </a:r>
            <a:r>
              <a:rPr lang="es-MX" sz="1600" dirty="0" smtClean="0"/>
              <a:t> en J </a:t>
            </a:r>
          </a:p>
          <a:p>
            <a:pPr lvl="2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347070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Litotricia extracorpórea con ondas de choque (SWL)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977227"/>
            <a:ext cx="8596668" cy="3880773"/>
          </a:xfrm>
        </p:spPr>
        <p:txBody>
          <a:bodyPr>
            <a:normAutofit/>
          </a:bodyPr>
          <a:lstStyle/>
          <a:p>
            <a:r>
              <a:rPr lang="es-MX" dirty="0" smtClean="0"/>
              <a:t>Ondas de choque acústico bajo condiciones controladas </a:t>
            </a:r>
          </a:p>
          <a:p>
            <a:r>
              <a:rPr lang="es-MX" dirty="0" smtClean="0"/>
              <a:t>Hay dos tipos de ondas, las supersónicas y la de amplitud finita la primera usa la onda de choque del sonido para romper los cálculos y la segunda crea pulsaciones </a:t>
            </a:r>
          </a:p>
          <a:p>
            <a:r>
              <a:rPr lang="es-MX" dirty="0" smtClean="0"/>
              <a:t>Hay dos tipos de amplitud finita, la de </a:t>
            </a:r>
            <a:r>
              <a:rPr lang="es-MX" dirty="0" err="1" smtClean="0"/>
              <a:t>piezoceramica</a:t>
            </a:r>
            <a:r>
              <a:rPr lang="es-MX" dirty="0" smtClean="0"/>
              <a:t> y </a:t>
            </a:r>
            <a:r>
              <a:rPr lang="es-MX" dirty="0" err="1" smtClean="0"/>
              <a:t>electgromagnetico</a:t>
            </a:r>
            <a:r>
              <a:rPr lang="es-MX" dirty="0" smtClean="0"/>
              <a:t> </a:t>
            </a:r>
          </a:p>
          <a:p>
            <a:r>
              <a:rPr lang="es-MX" dirty="0" smtClean="0"/>
              <a:t>Todas las ondas de choque son capaces de fragmentar cálculos mientras se enfoquen. </a:t>
            </a:r>
          </a:p>
          <a:p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677334" y="2269147"/>
            <a:ext cx="4612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1.- principios físicos de la onda de choque 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36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Litotricia extracorpórea con ondas de choque (SWL)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977226"/>
            <a:ext cx="8596668" cy="3880773"/>
          </a:xfrm>
        </p:spPr>
        <p:txBody>
          <a:bodyPr>
            <a:normAutofit/>
          </a:bodyPr>
          <a:lstStyle/>
          <a:p>
            <a:r>
              <a:rPr lang="es-MX" dirty="0" smtClean="0"/>
              <a:t> evaluación física completa = a otro procedimiento</a:t>
            </a:r>
          </a:p>
          <a:p>
            <a:r>
              <a:rPr lang="es-MX" dirty="0" smtClean="0"/>
              <a:t>Anotar signos vitales </a:t>
            </a:r>
          </a:p>
          <a:p>
            <a:r>
              <a:rPr lang="es-MX" dirty="0" smtClean="0"/>
              <a:t>Hábitos corporales pueden limitar o excluir SWL</a:t>
            </a:r>
          </a:p>
          <a:p>
            <a:pPr lvl="1"/>
            <a:r>
              <a:rPr lang="es-MX" dirty="0" smtClean="0"/>
              <a:t>Anormalidades </a:t>
            </a:r>
            <a:r>
              <a:rPr lang="es-MX" dirty="0"/>
              <a:t>ó</a:t>
            </a:r>
            <a:r>
              <a:rPr lang="es-MX" dirty="0" smtClean="0"/>
              <a:t>seas macroscópicas </a:t>
            </a:r>
          </a:p>
          <a:p>
            <a:pPr lvl="1"/>
            <a:r>
              <a:rPr lang="es-MX" dirty="0" smtClean="0"/>
              <a:t>Contracturas </a:t>
            </a:r>
          </a:p>
          <a:p>
            <a:pPr lvl="1"/>
            <a:r>
              <a:rPr lang="es-MX" dirty="0" smtClean="0"/>
              <a:t>Peso excesivo (&gt;135kg) </a:t>
            </a:r>
          </a:p>
          <a:p>
            <a:pPr lvl="1"/>
            <a:r>
              <a:rPr lang="es-MX" dirty="0" smtClean="0"/>
              <a:t>Los que estén en el limite requieren simulación </a:t>
            </a:r>
          </a:p>
          <a:p>
            <a:r>
              <a:rPr lang="es-MX" dirty="0" smtClean="0"/>
              <a:t>No usar en embarazadas, grandes aneurismas de aorta abdominal o </a:t>
            </a:r>
            <a:r>
              <a:rPr lang="es-MX" dirty="0" err="1" smtClean="0"/>
              <a:t>tto</a:t>
            </a:r>
            <a:r>
              <a:rPr lang="es-MX" dirty="0" smtClean="0"/>
              <a:t> hemorrágicos </a:t>
            </a:r>
          </a:p>
          <a:p>
            <a:endParaRPr lang="es-MX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677334" y="2269147"/>
            <a:ext cx="321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prstClr val="black"/>
                </a:solidFill>
              </a:rPr>
              <a:t>2</a:t>
            </a:r>
            <a:r>
              <a:rPr lang="es-MX" dirty="0" smtClean="0">
                <a:solidFill>
                  <a:prstClr val="black"/>
                </a:solidFill>
              </a:rPr>
              <a:t>.- evaluación preoperatoria 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48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Litotricia extracorpórea con ondas de choque (SWL)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475203"/>
            <a:ext cx="10689913" cy="3880773"/>
          </a:xfrm>
        </p:spPr>
        <p:txBody>
          <a:bodyPr>
            <a:normAutofit lnSpcReduction="10000"/>
          </a:bodyPr>
          <a:lstStyle/>
          <a:p>
            <a:pPr lvl="1"/>
            <a:r>
              <a:rPr lang="es-MX" dirty="0" smtClean="0"/>
              <a:t>Ubicación del calculo </a:t>
            </a:r>
          </a:p>
          <a:p>
            <a:pPr lvl="1"/>
            <a:r>
              <a:rPr lang="es-MX" dirty="0" err="1" smtClean="0"/>
              <a:t>Colocacion</a:t>
            </a:r>
            <a:r>
              <a:rPr lang="es-MX" dirty="0" smtClean="0"/>
              <a:t> apropiada del paciente.</a:t>
            </a:r>
          </a:p>
          <a:p>
            <a:pPr lvl="1"/>
            <a:r>
              <a:rPr lang="es-MX" dirty="0" err="1" smtClean="0"/>
              <a:t>Colocacion</a:t>
            </a:r>
            <a:r>
              <a:rPr lang="es-MX" dirty="0" smtClean="0"/>
              <a:t> de una sonda </a:t>
            </a:r>
            <a:r>
              <a:rPr lang="es-MX" dirty="0" err="1" smtClean="0"/>
              <a:t>ureteral</a:t>
            </a:r>
            <a:r>
              <a:rPr lang="es-MX" dirty="0" smtClean="0"/>
              <a:t> (</a:t>
            </a:r>
            <a:r>
              <a:rPr lang="es-MX" dirty="0" err="1" smtClean="0"/>
              <a:t>iden</a:t>
            </a:r>
            <a:r>
              <a:rPr lang="es-MX" dirty="0" smtClean="0"/>
              <a:t>. </a:t>
            </a:r>
            <a:r>
              <a:rPr lang="es-MX" dirty="0" err="1" smtClean="0"/>
              <a:t>Anatomia</a:t>
            </a:r>
            <a:r>
              <a:rPr lang="es-MX" dirty="0" smtClean="0"/>
              <a:t> y es puerto para medio de contraste )</a:t>
            </a:r>
          </a:p>
          <a:p>
            <a:pPr lvl="1"/>
            <a:r>
              <a:rPr lang="es-MX" dirty="0" err="1" smtClean="0"/>
              <a:t>Preparacion</a:t>
            </a:r>
            <a:r>
              <a:rPr lang="es-MX" dirty="0" smtClean="0"/>
              <a:t> intestinal adecuada para reducir gas intestinal </a:t>
            </a:r>
          </a:p>
          <a:p>
            <a:r>
              <a:rPr lang="es-MX" b="1" dirty="0" err="1" smtClean="0"/>
              <a:t>Fluoroscopia</a:t>
            </a:r>
            <a:r>
              <a:rPr lang="es-MX" b="1" dirty="0" smtClean="0"/>
              <a:t> intermitente </a:t>
            </a:r>
          </a:p>
          <a:p>
            <a:pPr lvl="1"/>
            <a:r>
              <a:rPr lang="es-MX" dirty="0" smtClean="0"/>
              <a:t>( ayuda a observar movimiento del calculo)</a:t>
            </a:r>
          </a:p>
          <a:p>
            <a:r>
              <a:rPr lang="es-MX" b="1" dirty="0" err="1" smtClean="0"/>
              <a:t>Imagenologia</a:t>
            </a:r>
            <a:r>
              <a:rPr lang="es-MX" b="1" dirty="0" smtClean="0"/>
              <a:t> ecográfica</a:t>
            </a:r>
          </a:p>
          <a:p>
            <a:pPr lvl="1"/>
            <a:r>
              <a:rPr lang="es-MX" dirty="0" smtClean="0"/>
              <a:t>Elimina exposición a radiación </a:t>
            </a:r>
          </a:p>
          <a:p>
            <a:pPr lvl="1"/>
            <a:r>
              <a:rPr lang="es-MX" dirty="0" smtClean="0"/>
              <a:t>Identifica cálculos </a:t>
            </a:r>
            <a:r>
              <a:rPr lang="es-MX" dirty="0" err="1" smtClean="0"/>
              <a:t>radiolucidos</a:t>
            </a:r>
            <a:r>
              <a:rPr lang="es-MX" dirty="0" smtClean="0"/>
              <a:t> o pequeños  con facilidad </a:t>
            </a:r>
          </a:p>
          <a:p>
            <a:pPr lvl="1"/>
            <a:r>
              <a:rPr lang="es-MX" dirty="0" err="1" smtClean="0"/>
              <a:t>Dificil</a:t>
            </a:r>
            <a:r>
              <a:rPr lang="es-MX" dirty="0" smtClean="0"/>
              <a:t> identificar cálculos laterales </a:t>
            </a:r>
          </a:p>
          <a:p>
            <a:pPr lvl="1"/>
            <a:r>
              <a:rPr lang="es-MX" dirty="0" smtClean="0"/>
              <a:t>Imágenes pueden ser confusas cuando hay varios cálculos </a:t>
            </a:r>
          </a:p>
          <a:p>
            <a:pPr marL="457200" lvl="1" indent="0">
              <a:buNone/>
            </a:pPr>
            <a:endParaRPr lang="es-MX" dirty="0" smtClean="0"/>
          </a:p>
          <a:p>
            <a:pPr lvl="1"/>
            <a:endParaRPr lang="es-MX" b="1" dirty="0" smtClean="0"/>
          </a:p>
          <a:p>
            <a:pPr marL="0" indent="0">
              <a:buNone/>
            </a:pPr>
            <a:endParaRPr lang="es-MX" dirty="0" smtClean="0"/>
          </a:p>
          <a:p>
            <a:pPr lvl="1"/>
            <a:endParaRPr lang="es-MX" dirty="0" smtClean="0"/>
          </a:p>
          <a:p>
            <a:endParaRPr lang="es-MX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444251" y="1930400"/>
            <a:ext cx="4756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3.- consideraciones durante la intervención 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7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Litotricia extracorpórea con ondas de choque (SWL)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475203"/>
            <a:ext cx="10689913" cy="3880773"/>
          </a:xfrm>
        </p:spPr>
        <p:txBody>
          <a:bodyPr>
            <a:normAutofit/>
          </a:bodyPr>
          <a:lstStyle/>
          <a:p>
            <a:r>
              <a:rPr lang="es-MX" b="1" dirty="0" smtClean="0"/>
              <a:t>El acoplamiento</a:t>
            </a:r>
          </a:p>
          <a:p>
            <a:pPr lvl="2"/>
            <a:r>
              <a:rPr lang="es-MX" dirty="0" smtClean="0"/>
              <a:t>Dispositivos que deben tener propiedades a la de la piel </a:t>
            </a:r>
          </a:p>
          <a:p>
            <a:pPr lvl="2"/>
            <a:r>
              <a:rPr lang="es-MX" dirty="0" smtClean="0"/>
              <a:t>Deben evitar el dolor, equimosis, hematomas o cortes de la piel </a:t>
            </a:r>
          </a:p>
          <a:p>
            <a:pPr lvl="1"/>
            <a:r>
              <a:rPr lang="es-MX" b="1" dirty="0" smtClean="0"/>
              <a:t>Puede causar daño a la piel e impedir las ondas sonoras </a:t>
            </a:r>
          </a:p>
          <a:p>
            <a:pPr lvl="2"/>
            <a:r>
              <a:rPr lang="es-MX" dirty="0" smtClean="0"/>
              <a:t>Burbujas de aire/ aire retirado de manera inadecuada de los colchones de acoplamiento</a:t>
            </a:r>
          </a:p>
          <a:p>
            <a:pPr lvl="2"/>
            <a:r>
              <a:rPr lang="es-MX" dirty="0" smtClean="0"/>
              <a:t>Vendajes </a:t>
            </a:r>
          </a:p>
          <a:p>
            <a:pPr lvl="2"/>
            <a:r>
              <a:rPr lang="es-MX" dirty="0" smtClean="0"/>
              <a:t>Liquido </a:t>
            </a:r>
          </a:p>
          <a:p>
            <a:pPr lvl="2"/>
            <a:r>
              <a:rPr lang="es-MX" dirty="0" smtClean="0"/>
              <a:t>Baño de agua proporciona bien acoplamiento/ gel de </a:t>
            </a:r>
            <a:r>
              <a:rPr lang="es-MX" dirty="0" err="1" smtClean="0"/>
              <a:t>acomplamiento</a:t>
            </a:r>
            <a:r>
              <a:rPr lang="es-MX" dirty="0" smtClean="0"/>
              <a:t> </a:t>
            </a:r>
          </a:p>
          <a:p>
            <a:pPr lvl="2"/>
            <a:endParaRPr lang="es-MX" b="1" dirty="0" smtClean="0"/>
          </a:p>
          <a:p>
            <a:pPr marL="914400" lvl="2" indent="0">
              <a:buNone/>
            </a:pPr>
            <a:endParaRPr lang="es-MX" b="1" dirty="0" smtClean="0"/>
          </a:p>
          <a:p>
            <a:pPr lvl="2"/>
            <a:endParaRPr lang="es-MX" b="1" dirty="0" smtClean="0"/>
          </a:p>
          <a:p>
            <a:pPr marL="0" indent="0">
              <a:buNone/>
            </a:pPr>
            <a:endParaRPr lang="es-MX" dirty="0" smtClean="0"/>
          </a:p>
          <a:p>
            <a:pPr lvl="1"/>
            <a:endParaRPr lang="es-MX" dirty="0" smtClean="0"/>
          </a:p>
          <a:p>
            <a:endParaRPr lang="es-MX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444251" y="1930400"/>
            <a:ext cx="4756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3.- consideraciones durante la intervención 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5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Litotricia extracorpórea con ondas de choque (SWL)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475203"/>
            <a:ext cx="10689913" cy="3880773"/>
          </a:xfrm>
        </p:spPr>
        <p:txBody>
          <a:bodyPr>
            <a:normAutofit/>
          </a:bodyPr>
          <a:lstStyle/>
          <a:p>
            <a:r>
              <a:rPr lang="es-MX" b="1" dirty="0" smtClean="0"/>
              <a:t>Disparo de la onda de choque</a:t>
            </a:r>
          </a:p>
          <a:p>
            <a:pPr lvl="1"/>
            <a:r>
              <a:rPr lang="es-MX" dirty="0" smtClean="0"/>
              <a:t>Si ocurre arritmia cardiaca la interrupción del </a:t>
            </a:r>
            <a:r>
              <a:rPr lang="es-MX" dirty="0" err="1" smtClean="0"/>
              <a:t>tto</a:t>
            </a:r>
            <a:r>
              <a:rPr lang="es-MX" dirty="0" smtClean="0"/>
              <a:t> a menudo las detiene </a:t>
            </a:r>
            <a:r>
              <a:rPr lang="es-MX" dirty="0" smtClean="0">
                <a:sym typeface="Wingdings" panose="05000000000000000000" pitchFamily="2" charset="2"/>
              </a:rPr>
              <a:t> Tto medico estándar</a:t>
            </a:r>
          </a:p>
          <a:p>
            <a:pPr lvl="1"/>
            <a:r>
              <a:rPr lang="es-MX" dirty="0" smtClean="0">
                <a:sym typeface="Wingdings" panose="05000000000000000000" pitchFamily="2" charset="2"/>
              </a:rPr>
              <a:t>Se disparan las ondas de choque como respuesta al ciclo respiratorio para optimizar </a:t>
            </a:r>
          </a:p>
          <a:p>
            <a:pPr lvl="1"/>
            <a:r>
              <a:rPr lang="es-MX" dirty="0" smtClean="0">
                <a:sym typeface="Wingdings" panose="05000000000000000000" pitchFamily="2" charset="2"/>
              </a:rPr>
              <a:t>Se ha demostrado que las velocidades lentas de ondas de choque tienen mayor eficiencia en la fragmentación de los cálculos </a:t>
            </a:r>
          </a:p>
          <a:p>
            <a:pPr lvl="1"/>
            <a:endParaRPr lang="es-MX" dirty="0" smtClean="0">
              <a:sym typeface="Wingdings" panose="05000000000000000000" pitchFamily="2" charset="2"/>
            </a:endParaRPr>
          </a:p>
          <a:p>
            <a:pPr lvl="1"/>
            <a:endParaRPr lang="es-MX" b="1" dirty="0" smtClean="0"/>
          </a:p>
          <a:p>
            <a:pPr lvl="1"/>
            <a:endParaRPr lang="es-MX" b="1" dirty="0" smtClean="0"/>
          </a:p>
          <a:p>
            <a:pPr marL="0" indent="0">
              <a:buNone/>
            </a:pPr>
            <a:endParaRPr lang="es-MX" dirty="0" smtClean="0"/>
          </a:p>
          <a:p>
            <a:pPr lvl="1"/>
            <a:endParaRPr lang="es-MX" dirty="0" smtClean="0"/>
          </a:p>
          <a:p>
            <a:endParaRPr lang="es-MX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444251" y="1930400"/>
            <a:ext cx="4756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3.- consideraciones durante la intervención 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75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Litotricia extracorpórea con ondas de choque (SWL)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3240" y="2582780"/>
            <a:ext cx="10689913" cy="3880773"/>
          </a:xfrm>
        </p:spPr>
        <p:txBody>
          <a:bodyPr>
            <a:normAutofit/>
          </a:bodyPr>
          <a:lstStyle/>
          <a:p>
            <a:r>
              <a:rPr lang="es-MX" b="1" dirty="0" smtClean="0"/>
              <a:t>Fragmentación </a:t>
            </a:r>
          </a:p>
          <a:p>
            <a:pPr lvl="1"/>
            <a:r>
              <a:rPr lang="es-MX" dirty="0" smtClean="0">
                <a:sym typeface="Wingdings" panose="05000000000000000000" pitchFamily="2" charset="2"/>
              </a:rPr>
              <a:t>Dosis segura de ondas desconocidas</a:t>
            </a:r>
          </a:p>
          <a:p>
            <a:pPr lvl="1"/>
            <a:r>
              <a:rPr lang="es-MX" dirty="0" smtClean="0">
                <a:sym typeface="Wingdings" panose="05000000000000000000" pitchFamily="2" charset="2"/>
              </a:rPr>
              <a:t>Inducen al traumatismos, hemorragias, y edema intrarrenal y perirrenal </a:t>
            </a:r>
          </a:p>
          <a:p>
            <a:pPr lvl="1"/>
            <a:r>
              <a:rPr lang="es-MX" dirty="0" smtClean="0">
                <a:sym typeface="Wingdings" panose="05000000000000000000" pitchFamily="2" charset="2"/>
              </a:rPr>
              <a:t>Evitar exceso de Tto</a:t>
            </a:r>
          </a:p>
          <a:p>
            <a:pPr lvl="1"/>
            <a:r>
              <a:rPr lang="es-MX" dirty="0" smtClean="0">
                <a:sym typeface="Wingdings" panose="05000000000000000000" pitchFamily="2" charset="2"/>
              </a:rPr>
              <a:t>Los cálculos visualizados pueden desaparecer al tener éxito la fragmentación </a:t>
            </a:r>
          </a:p>
          <a:p>
            <a:pPr lvl="1"/>
            <a:endParaRPr lang="es-MX" dirty="0">
              <a:sym typeface="Wingdings" panose="05000000000000000000" pitchFamily="2" charset="2"/>
            </a:endParaRPr>
          </a:p>
          <a:p>
            <a:pPr lvl="1"/>
            <a:r>
              <a:rPr lang="es-MX" dirty="0" smtClean="0">
                <a:sym typeface="Wingdings" panose="05000000000000000000" pitchFamily="2" charset="2"/>
              </a:rPr>
              <a:t>La nefrolitiasis bilateral puede tratarse en el mismo entorno </a:t>
            </a:r>
          </a:p>
          <a:p>
            <a:pPr lvl="1"/>
            <a:r>
              <a:rPr lang="es-MX" dirty="0" smtClean="0">
                <a:sym typeface="Wingdings" panose="05000000000000000000" pitchFamily="2" charset="2"/>
              </a:rPr>
              <a:t>Se atiende el lado que presente mas síntomas o problemas </a:t>
            </a:r>
          </a:p>
          <a:p>
            <a:pPr lvl="1"/>
            <a:r>
              <a:rPr lang="es-MX" dirty="0" smtClean="0">
                <a:sym typeface="Wingdings" panose="05000000000000000000" pitchFamily="2" charset="2"/>
              </a:rPr>
              <a:t>Se coloca sonda en doble J para reducir la probabilidad de </a:t>
            </a:r>
            <a:r>
              <a:rPr lang="es-MX" dirty="0" err="1" smtClean="0">
                <a:sym typeface="Wingdings" panose="05000000000000000000" pitchFamily="2" charset="2"/>
              </a:rPr>
              <a:t>obstrucion</a:t>
            </a:r>
            <a:r>
              <a:rPr lang="es-MX" dirty="0" smtClean="0">
                <a:sym typeface="Wingdings" panose="05000000000000000000" pitchFamily="2" charset="2"/>
              </a:rPr>
              <a:t> </a:t>
            </a:r>
          </a:p>
          <a:p>
            <a:pPr lvl="1"/>
            <a:endParaRPr lang="es-MX" b="1" dirty="0" smtClean="0">
              <a:sym typeface="Wingdings" panose="05000000000000000000" pitchFamily="2" charset="2"/>
            </a:endParaRPr>
          </a:p>
          <a:p>
            <a:pPr lvl="1"/>
            <a:endParaRPr lang="es-MX" dirty="0" smtClean="0">
              <a:sym typeface="Wingdings" panose="05000000000000000000" pitchFamily="2" charset="2"/>
            </a:endParaRPr>
          </a:p>
          <a:p>
            <a:pPr lvl="1"/>
            <a:endParaRPr lang="es-MX" dirty="0" smtClean="0">
              <a:sym typeface="Wingdings" panose="05000000000000000000" pitchFamily="2" charset="2"/>
            </a:endParaRPr>
          </a:p>
          <a:p>
            <a:pPr lvl="1"/>
            <a:endParaRPr lang="es-MX" b="1" dirty="0" smtClean="0"/>
          </a:p>
          <a:p>
            <a:pPr lvl="1"/>
            <a:endParaRPr lang="es-MX" b="1" dirty="0" smtClean="0"/>
          </a:p>
          <a:p>
            <a:pPr marL="0" indent="0">
              <a:buNone/>
            </a:pPr>
            <a:endParaRPr lang="es-MX" dirty="0" smtClean="0"/>
          </a:p>
          <a:p>
            <a:pPr lvl="1"/>
            <a:endParaRPr lang="es-MX" dirty="0" smtClean="0"/>
          </a:p>
          <a:p>
            <a:endParaRPr lang="es-MX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444251" y="1930400"/>
            <a:ext cx="4756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3.- consideraciones durante la intervención 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96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cielo.isciii.es/img/revistas/aue/v28n10/797figur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7045" y="280418"/>
            <a:ext cx="71628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811127" y="5252468"/>
            <a:ext cx="5934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 smtClean="0">
                <a:solidFill>
                  <a:srgbClr val="90C226">
                    <a:lumMod val="75000"/>
                  </a:srgbClr>
                </a:solidFill>
              </a:rPr>
              <a:t>SONDA EN DOBLE J </a:t>
            </a:r>
            <a:endParaRPr lang="es-MX" sz="4000" dirty="0">
              <a:solidFill>
                <a:srgbClr val="90C22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67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85006" y="95615"/>
            <a:ext cx="9144000" cy="745074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Cuidado</a:t>
            </a:r>
            <a:r>
              <a:rPr lang="es-EC" dirty="0" smtClean="0"/>
              <a:t> </a:t>
            </a:r>
            <a:r>
              <a:rPr lang="es-EC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posoperatorio</a:t>
            </a:r>
            <a:endParaRPr lang="es-EC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468190" y="1406769"/>
            <a:ext cx="3996743" cy="5599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dirty="0" smtClean="0">
                <a:solidFill>
                  <a:prstClr val="black"/>
                </a:solidFill>
              </a:rPr>
              <a:t>Estimular ingesta de agua</a:t>
            </a:r>
            <a:endParaRPr lang="es-EC" sz="2400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blogdefarmacia.com/wp-content/uploads/2012/02/beber-ag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0561" y="2237168"/>
            <a:ext cx="45720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579216" y="1594152"/>
            <a:ext cx="3405308" cy="5712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>
                <a:solidFill>
                  <a:prstClr val="black"/>
                </a:solidFill>
              </a:rPr>
              <a:t>Dolor abdominal</a:t>
            </a:r>
            <a:endParaRPr lang="es-EC" sz="2000" dirty="0">
              <a:solidFill>
                <a:prstClr val="black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579216" y="2731476"/>
            <a:ext cx="3405308" cy="5698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>
                <a:solidFill>
                  <a:prstClr val="black"/>
                </a:solidFill>
              </a:rPr>
              <a:t>Ondas de choque </a:t>
            </a:r>
            <a:endParaRPr lang="es-EC" sz="2000" dirty="0">
              <a:solidFill>
                <a:prstClr val="black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568132" y="3651010"/>
            <a:ext cx="1429555" cy="10252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prstClr val="black"/>
                </a:solidFill>
              </a:rPr>
              <a:t>Dolor intenso que no responde a medicamentos orales o iv 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839459" y="3651011"/>
            <a:ext cx="1429555" cy="10252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3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prstClr val="black"/>
                </a:solidFill>
              </a:rPr>
              <a:t>Hematomas </a:t>
            </a:r>
            <a:r>
              <a:rPr lang="es-EC" dirty="0" err="1" smtClean="0">
                <a:solidFill>
                  <a:prstClr val="black"/>
                </a:solidFill>
              </a:rPr>
              <a:t>perirrenales</a:t>
            </a:r>
            <a:endParaRPr lang="es-EC" dirty="0" smtClean="0">
              <a:solidFill>
                <a:prstClr val="black"/>
              </a:solidFill>
            </a:endParaRPr>
          </a:p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9839459" y="5193952"/>
            <a:ext cx="1429555" cy="8854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prstClr val="black"/>
                </a:solidFill>
              </a:rPr>
              <a:t>Realizarse una </a:t>
            </a:r>
            <a:r>
              <a:rPr lang="es-EC" dirty="0" err="1" smtClean="0">
                <a:solidFill>
                  <a:prstClr val="black"/>
                </a:solidFill>
              </a:rPr>
              <a:t>ct</a:t>
            </a:r>
            <a:r>
              <a:rPr lang="es-EC" dirty="0" smtClean="0">
                <a:solidFill>
                  <a:prstClr val="black"/>
                </a:solidFill>
              </a:rPr>
              <a:t> para estadificar la lesión 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5" name="Flecha abajo 4"/>
          <p:cNvSpPr/>
          <p:nvPr/>
        </p:nvSpPr>
        <p:spPr>
          <a:xfrm>
            <a:off x="8997687" y="2237168"/>
            <a:ext cx="568366" cy="49430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8997687" y="3907334"/>
            <a:ext cx="711501" cy="51264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13" name="Flecha abajo 12"/>
          <p:cNvSpPr/>
          <p:nvPr/>
        </p:nvSpPr>
        <p:spPr>
          <a:xfrm>
            <a:off x="10277866" y="4676309"/>
            <a:ext cx="568366" cy="49430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7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5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15680" y="476675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b="1" dirty="0" smtClean="0">
                <a:solidFill>
                  <a:srgbClr val="8064A2">
                    <a:lumMod val="50000"/>
                  </a:srgbClr>
                </a:solidFill>
              </a:rPr>
              <a:t>IONES URINARIOS</a:t>
            </a:r>
            <a:endParaRPr lang="es-EC" sz="4400" b="1" dirty="0">
              <a:solidFill>
                <a:srgbClr val="8064A2">
                  <a:lumMod val="50000"/>
                </a:srgbClr>
              </a:solidFill>
            </a:endParaRPr>
          </a:p>
        </p:txBody>
      </p:sp>
      <p:cxnSp>
        <p:nvCxnSpPr>
          <p:cNvPr id="6" name="5 Conector angular"/>
          <p:cNvCxnSpPr>
            <a:stCxn id="4" idx="1"/>
          </p:cNvCxnSpPr>
          <p:nvPr/>
        </p:nvCxnSpPr>
        <p:spPr>
          <a:xfrm rot="10800000" flipV="1">
            <a:off x="1199456" y="861393"/>
            <a:ext cx="2016224" cy="1030758"/>
          </a:xfrm>
          <a:prstGeom prst="bentConnector3">
            <a:avLst>
              <a:gd name="adj1" fmla="val 15261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1103445" y="1724534"/>
            <a:ext cx="144016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CALCIO</a:t>
            </a:r>
            <a:endParaRPr lang="es-EC" b="1" dirty="0">
              <a:solidFill>
                <a:prstClr val="black"/>
              </a:solidFill>
            </a:endParaRPr>
          </a:p>
        </p:txBody>
      </p:sp>
      <p:cxnSp>
        <p:nvCxnSpPr>
          <p:cNvPr id="30" name="29 Conector angular"/>
          <p:cNvCxnSpPr>
            <a:stCxn id="4" idx="3"/>
          </p:cNvCxnSpPr>
          <p:nvPr/>
        </p:nvCxnSpPr>
        <p:spPr>
          <a:xfrm>
            <a:off x="9264352" y="861396"/>
            <a:ext cx="1440160" cy="1030759"/>
          </a:xfrm>
          <a:prstGeom prst="bentConnector3">
            <a:avLst>
              <a:gd name="adj1" fmla="val 193661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9360363" y="1700808"/>
            <a:ext cx="144016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OXALATO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510827" y="2420888"/>
            <a:ext cx="1882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Ion importante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873769" y="2929481"/>
            <a:ext cx="4060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95% del calcio filtrado en el glomérulo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686541" y="3429000"/>
            <a:ext cx="2908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&lt;2% se excreta en la orina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8066084" y="2352515"/>
            <a:ext cx="3179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Producto de desecho normal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6710521" y="2790984"/>
            <a:ext cx="5562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Mayor parte es consumido por  descomposición bacteriana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8037191" y="3429000"/>
            <a:ext cx="2747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Excreción: 20-45 mg/</a:t>
            </a:r>
            <a:r>
              <a:rPr lang="es-EC" dirty="0" err="1" smtClean="0">
                <a:solidFill>
                  <a:prstClr val="black"/>
                </a:solidFill>
              </a:rPr>
              <a:t>dia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7197896" y="4005065"/>
            <a:ext cx="4884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Precursores: glicina y acido ascórbico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7358897" y="4725146"/>
            <a:ext cx="5169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Exceso: secundario a ingesta de etileno glicol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22" t="51924" r="52270" b="32765"/>
          <a:stretch/>
        </p:blipFill>
        <p:spPr bwMode="auto">
          <a:xfrm>
            <a:off x="3859582" y="4005063"/>
            <a:ext cx="3676580" cy="237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92" t="67718" r="72901" b="17898"/>
          <a:stretch/>
        </p:blipFill>
        <p:spPr bwMode="auto">
          <a:xfrm>
            <a:off x="498765" y="4435373"/>
            <a:ext cx="3100959" cy="216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54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876373456"/>
              </p:ext>
            </p:extLst>
          </p:nvPr>
        </p:nvGraphicFramePr>
        <p:xfrm>
          <a:off x="2059709" y="193194"/>
          <a:ext cx="8128000" cy="6095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54927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95338" y="581088"/>
            <a:ext cx="5689601" cy="11581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C" sz="1800" dirty="0"/>
              <a:t>L</a:t>
            </a:r>
            <a:r>
              <a:rPr lang="es-EC" sz="1800" dirty="0" smtClean="0"/>
              <a:t>os pacientes con  cálculos grandes en la pelvis renal (+ 1.5 cm) tienen un índice libre de cálculos a los 3 meses de casi 75 %.</a:t>
            </a:r>
            <a:endParaRPr lang="es-EC" sz="1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095338" y="4646321"/>
            <a:ext cx="568960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>
                <a:solidFill>
                  <a:prstClr val="black"/>
                </a:solidFill>
              </a:rPr>
              <a:t>Q</a:t>
            </a:r>
            <a:r>
              <a:rPr lang="es-EC" dirty="0" smtClean="0">
                <a:solidFill>
                  <a:prstClr val="black"/>
                </a:solidFill>
              </a:rPr>
              <a:t>uienes tienen cálculos similares en un cáliz inferior, que se acerca solo al 35 %.</a:t>
            </a:r>
          </a:p>
        </p:txBody>
      </p:sp>
      <p:pic>
        <p:nvPicPr>
          <p:cNvPr id="2052" name="Picture 4" descr="http://todo-en-salud.com/wp-content/uploads/2010/04/C%C3%A1liz-re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05" y="561474"/>
            <a:ext cx="4288337" cy="478054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095338" y="2660883"/>
            <a:ext cx="5689601" cy="11581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800" dirty="0" smtClean="0">
                <a:solidFill>
                  <a:prstClr val="black"/>
                </a:solidFill>
              </a:rPr>
              <a:t>Los pacientes con  cálculos pequeños en la pelvis renal (- 1.5 cm) tienen un índice libre de cálculos a los 3 meses de casi 90%,</a:t>
            </a:r>
            <a:endParaRPr lang="es-EC" sz="1800" dirty="0">
              <a:solidFill>
                <a:prstClr val="black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97305" y="5785505"/>
            <a:ext cx="1028763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En general, casi 75% de los pacientes con calculo renal tratados con </a:t>
            </a:r>
            <a:r>
              <a:rPr lang="es-EC" dirty="0" err="1" smtClean="0">
                <a:solidFill>
                  <a:prstClr val="black"/>
                </a:solidFill>
              </a:rPr>
              <a:t>SWL</a:t>
            </a:r>
            <a:r>
              <a:rPr lang="es-EC" dirty="0" smtClean="0">
                <a:solidFill>
                  <a:prstClr val="black"/>
                </a:solidFill>
              </a:rPr>
              <a:t> quedan libres de los cálculos en tres meses.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 rot="18058092">
            <a:off x="3031203" y="3181158"/>
            <a:ext cx="507999" cy="641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9977"/>
            <a:ext cx="10515600" cy="909493"/>
          </a:xfrm>
        </p:spPr>
        <p:txBody>
          <a:bodyPr/>
          <a:lstStyle/>
          <a:p>
            <a:r>
              <a:rPr lang="es-EC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Extracción uteroscópica de cálculos</a:t>
            </a:r>
            <a:endParaRPr lang="es-EC" dirty="0"/>
          </a:p>
        </p:txBody>
      </p:sp>
      <p:pic>
        <p:nvPicPr>
          <p:cNvPr id="3074" name="Picture 2" descr="http://visualsonline.cancer.gov/retrieve.cfm?imageid=9108&amp;dpi=72&amp;fileforma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1210" y="2547659"/>
            <a:ext cx="5198629" cy="42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687370" y="1085783"/>
            <a:ext cx="4066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b="1" i="1" dirty="0" smtClean="0">
                <a:solidFill>
                  <a:prstClr val="black"/>
                </a:solidFill>
              </a:rPr>
              <a:t>Muy eficaz para cálculos del uréter inferior</a:t>
            </a:r>
            <a:endParaRPr lang="es-EC" sz="1800" b="1" i="1" dirty="0">
              <a:solidFill>
                <a:prstClr val="black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416635" y="1225347"/>
            <a:ext cx="2057400" cy="9054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1600" b="1" dirty="0" smtClean="0">
              <a:solidFill>
                <a:prstClr val="black"/>
              </a:solidFill>
            </a:endParaRPr>
          </a:p>
          <a:p>
            <a:pPr algn="ctr"/>
            <a:r>
              <a:rPr lang="es-EC" sz="1600" b="1" dirty="0" smtClean="0">
                <a:solidFill>
                  <a:prstClr val="black"/>
                </a:solidFill>
              </a:rPr>
              <a:t>Índice libre de cálculos 95 y 100%</a:t>
            </a:r>
          </a:p>
          <a:p>
            <a:pPr algn="ctr"/>
            <a:endParaRPr lang="es-EC" sz="2000" dirty="0">
              <a:solidFill>
                <a:prstClr val="black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911038" y="2265655"/>
            <a:ext cx="1526381" cy="6992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Carga de cálculos 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0298978" y="2265655"/>
            <a:ext cx="1620981" cy="7172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Tiempo que han estado retenidos 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559584" y="2272796"/>
            <a:ext cx="1617228" cy="710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La ubicación del mismo 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905989" y="3184657"/>
            <a:ext cx="1531430" cy="6807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Antecedentes de cirugía retroperitoneal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8559584" y="3184657"/>
            <a:ext cx="1641763" cy="6807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Experiencia del operador</a:t>
            </a:r>
            <a:endParaRPr lang="es-EC" sz="1600" dirty="0">
              <a:solidFill>
                <a:prstClr val="black"/>
              </a:solidFill>
            </a:endParaRPr>
          </a:p>
        </p:txBody>
      </p:sp>
      <p:pic>
        <p:nvPicPr>
          <p:cNvPr id="3076" name="Picture 4" descr="http://www.cencomex.cl/cencomex/images/stories/nga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4" t="12509" r="29234" b="16211"/>
          <a:stretch/>
        </p:blipFill>
        <p:spPr bwMode="auto">
          <a:xfrm>
            <a:off x="7780913" y="4018725"/>
            <a:ext cx="3338945" cy="280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19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9977"/>
            <a:ext cx="10515600" cy="909493"/>
          </a:xfrm>
        </p:spPr>
        <p:txBody>
          <a:bodyPr/>
          <a:lstStyle/>
          <a:p>
            <a:r>
              <a:rPr lang="es-EC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Extracción uteroscópica de cálculos</a:t>
            </a:r>
            <a:endParaRPr lang="es-EC" dirty="0"/>
          </a:p>
        </p:txBody>
      </p:sp>
      <p:pic>
        <p:nvPicPr>
          <p:cNvPr id="3074" name="Picture 2" descr="http://visualsonline.cancer.gov/retrieve.cfm?imageid=9108&amp;dpi=72&amp;fileforma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1210" y="2547659"/>
            <a:ext cx="5198629" cy="42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687370" y="1085783"/>
            <a:ext cx="4066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b="1" i="1" dirty="0" smtClean="0">
                <a:solidFill>
                  <a:prstClr val="black"/>
                </a:solidFill>
              </a:rPr>
              <a:t>Muy eficaz para cálculos del uréter inferior</a:t>
            </a:r>
            <a:endParaRPr lang="es-EC" sz="1800" b="1" i="1" dirty="0">
              <a:solidFill>
                <a:prstClr val="black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416635" y="1225347"/>
            <a:ext cx="2057400" cy="9054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1600" b="1" dirty="0" smtClean="0">
              <a:solidFill>
                <a:prstClr val="black"/>
              </a:solidFill>
            </a:endParaRPr>
          </a:p>
          <a:p>
            <a:pPr algn="ctr"/>
            <a:r>
              <a:rPr lang="es-EC" sz="1600" b="1" dirty="0" smtClean="0">
                <a:solidFill>
                  <a:prstClr val="black"/>
                </a:solidFill>
              </a:rPr>
              <a:t>Índice libre de cálculos 95 y 100%</a:t>
            </a:r>
          </a:p>
          <a:p>
            <a:pPr algn="ctr"/>
            <a:endParaRPr lang="es-EC" sz="2000" dirty="0">
              <a:solidFill>
                <a:prstClr val="black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911038" y="2265655"/>
            <a:ext cx="1526381" cy="6992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Carga de cálculos 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0298978" y="2265655"/>
            <a:ext cx="1620981" cy="7172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Tiempo que han estado retenidos 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559584" y="2272796"/>
            <a:ext cx="1617228" cy="710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La ubicación del mismo 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905989" y="3184657"/>
            <a:ext cx="1531430" cy="6807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Antecedentes de cirugía retroperitoneal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8559584" y="3184657"/>
            <a:ext cx="1641763" cy="6807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Experiencia del operador</a:t>
            </a:r>
            <a:endParaRPr lang="es-EC" sz="1600" dirty="0">
              <a:solidFill>
                <a:prstClr val="black"/>
              </a:solidFill>
            </a:endParaRPr>
          </a:p>
        </p:txBody>
      </p:sp>
      <p:pic>
        <p:nvPicPr>
          <p:cNvPr id="3076" name="Picture 4" descr="http://www.cencomex.cl/cencomex/images/stories/nga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4" t="12509" r="29234" b="16211"/>
          <a:stretch/>
        </p:blipFill>
        <p:spPr bwMode="auto">
          <a:xfrm>
            <a:off x="7780913" y="4018725"/>
            <a:ext cx="3338945" cy="280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903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Otros procedimientos renales </a:t>
            </a:r>
            <a:endParaRPr lang="es-EC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2032000" y="84800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320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33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Ureterolitotomía</a:t>
            </a:r>
            <a:endParaRPr lang="es-EC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37362" y="1976725"/>
            <a:ext cx="3070915" cy="11514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 smtClean="0">
                <a:solidFill>
                  <a:prstClr val="black"/>
                </a:solidFill>
              </a:rPr>
              <a:t>Cálculos </a:t>
            </a:r>
            <a:r>
              <a:rPr lang="es-EC" sz="2000" dirty="0" err="1" smtClean="0">
                <a:solidFill>
                  <a:prstClr val="black"/>
                </a:solidFill>
              </a:rPr>
              <a:t>ureterales</a:t>
            </a:r>
            <a:r>
              <a:rPr lang="es-EC" sz="2000" dirty="0" smtClean="0">
                <a:solidFill>
                  <a:prstClr val="black"/>
                </a:solidFill>
              </a:rPr>
              <a:t> muy antiguos</a:t>
            </a:r>
            <a:endParaRPr lang="es-EC" sz="2000" dirty="0">
              <a:solidFill>
                <a:prstClr val="black"/>
              </a:solidFill>
            </a:endParaRPr>
          </a:p>
        </p:txBody>
      </p:sp>
      <p:sp>
        <p:nvSpPr>
          <p:cNvPr id="5" name="Flecha abajo 4"/>
          <p:cNvSpPr/>
          <p:nvPr/>
        </p:nvSpPr>
        <p:spPr>
          <a:xfrm>
            <a:off x="5805054" y="1094509"/>
            <a:ext cx="471054" cy="559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6217225" y="1374053"/>
            <a:ext cx="245572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"/>
          <p:cNvSpPr txBox="1">
            <a:spLocks/>
          </p:cNvSpPr>
          <p:nvPr/>
        </p:nvSpPr>
        <p:spPr>
          <a:xfrm>
            <a:off x="8555178" y="1032597"/>
            <a:ext cx="1932711" cy="770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 smtClean="0">
                <a:solidFill>
                  <a:prstClr val="black"/>
                </a:solidFill>
              </a:rPr>
              <a:t>radiografía</a:t>
            </a:r>
            <a:endParaRPr lang="es-EC" sz="2400" dirty="0">
              <a:solidFill>
                <a:prstClr val="black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8555177" y="3735820"/>
            <a:ext cx="1932711" cy="7709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 smtClean="0">
                <a:solidFill>
                  <a:prstClr val="black"/>
                </a:solidFill>
              </a:rPr>
              <a:t>Documenta la ubicación del calculo y dirige una incisión apropiada</a:t>
            </a:r>
            <a:endParaRPr lang="es-EC" sz="2400" dirty="0">
              <a:solidFill>
                <a:prstClr val="black"/>
              </a:solidFill>
            </a:endParaRPr>
          </a:p>
        </p:txBody>
      </p:sp>
      <p:cxnSp>
        <p:nvCxnSpPr>
          <p:cNvPr id="15" name="Conector recto de flecha 14"/>
          <p:cNvCxnSpPr>
            <a:stCxn id="13" idx="2"/>
          </p:cNvCxnSpPr>
          <p:nvPr/>
        </p:nvCxnSpPr>
        <p:spPr>
          <a:xfrm flipH="1">
            <a:off x="9521533" y="1803545"/>
            <a:ext cx="1" cy="1840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211282" y="1924894"/>
            <a:ext cx="4211781" cy="12033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dirty="0" smtClean="0">
                <a:solidFill>
                  <a:prstClr val="black"/>
                </a:solidFill>
                <a:latin typeface="Bell MT" panose="02020503060305020303" pitchFamily="18" charset="0"/>
              </a:rPr>
              <a:t>Una vez que se identifica el uréter, debe colocarse un asa vascular con una pinza de </a:t>
            </a:r>
            <a:r>
              <a:rPr lang="es-EC" sz="1800" dirty="0" err="1" smtClean="0">
                <a:solidFill>
                  <a:prstClr val="black"/>
                </a:solidFill>
                <a:latin typeface="Bell MT" panose="02020503060305020303" pitchFamily="18" charset="0"/>
              </a:rPr>
              <a:t>Bancock</a:t>
            </a:r>
            <a:r>
              <a:rPr lang="es-EC" sz="1800" dirty="0" smtClean="0">
                <a:solidFill>
                  <a:prstClr val="black"/>
                </a:solidFill>
                <a:latin typeface="Bell MT" panose="02020503060305020303" pitchFamily="18" charset="0"/>
              </a:rPr>
              <a:t> en sentido proximal al calculo para evitar su migración</a:t>
            </a:r>
            <a:endParaRPr lang="es-EC" sz="1800" dirty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211282" y="3778939"/>
            <a:ext cx="4211781" cy="9636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La extensión de esta incisión esta limitada en la </a:t>
            </a:r>
            <a:r>
              <a:rPr lang="es-EC" sz="1600" dirty="0" err="1" smtClean="0">
                <a:solidFill>
                  <a:prstClr val="black"/>
                </a:solidFill>
              </a:rPr>
              <a:t>prte</a:t>
            </a:r>
            <a:r>
              <a:rPr lang="es-EC" sz="1600" dirty="0" smtClean="0">
                <a:solidFill>
                  <a:prstClr val="black"/>
                </a:solidFill>
              </a:rPr>
              <a:t> superior por la costilla 12 y en la inferior por la cresta iliaca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211282" y="4973053"/>
            <a:ext cx="7751619" cy="17199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b="1" dirty="0" smtClean="0">
                <a:solidFill>
                  <a:prstClr val="black"/>
                </a:solidFill>
              </a:rPr>
              <a:t>Prevención:</a:t>
            </a:r>
            <a:r>
              <a:rPr lang="es-EC" sz="1600" dirty="0" smtClean="0">
                <a:solidFill>
                  <a:prstClr val="black"/>
                </a:solidFill>
              </a:rPr>
              <a:t> En general el 50% de los </a:t>
            </a:r>
            <a:r>
              <a:rPr lang="es-EC" sz="1600" dirty="0" err="1" smtClean="0">
                <a:solidFill>
                  <a:prstClr val="black"/>
                </a:solidFill>
              </a:rPr>
              <a:t>pct</a:t>
            </a:r>
            <a:r>
              <a:rPr lang="es-EC" sz="1600" dirty="0" smtClean="0">
                <a:solidFill>
                  <a:prstClr val="black"/>
                </a:solidFill>
              </a:rPr>
              <a:t> experimentan cálculos urinarios recurrentes en 5 años sin intervención profiláctica.</a:t>
            </a:r>
          </a:p>
          <a:p>
            <a:r>
              <a:rPr lang="es-EC" sz="1600" dirty="0" err="1" smtClean="0">
                <a:solidFill>
                  <a:prstClr val="black"/>
                </a:solidFill>
              </a:rPr>
              <a:t>Tambien</a:t>
            </a:r>
            <a:r>
              <a:rPr lang="es-EC" sz="1600" dirty="0" smtClean="0">
                <a:solidFill>
                  <a:prstClr val="black"/>
                </a:solidFill>
              </a:rPr>
              <a:t> debe estimularse la ingesta de líquidos para forzar un diuresis adecuada por la noche, de modo que el </a:t>
            </a:r>
            <a:r>
              <a:rPr lang="es-EC" sz="1600" dirty="0" err="1" smtClean="0">
                <a:solidFill>
                  <a:prstClr val="black"/>
                </a:solidFill>
              </a:rPr>
              <a:t>pct</a:t>
            </a:r>
            <a:r>
              <a:rPr lang="es-EC" sz="1600" dirty="0" smtClean="0">
                <a:solidFill>
                  <a:prstClr val="black"/>
                </a:solidFill>
              </a:rPr>
              <a:t> se despierte para orinar. </a:t>
            </a:r>
            <a:endParaRPr lang="es-EC" sz="1600" dirty="0">
              <a:solidFill>
                <a:prstClr val="black"/>
              </a:solidFill>
            </a:endParaRPr>
          </a:p>
        </p:txBody>
      </p:sp>
      <p:pic>
        <p:nvPicPr>
          <p:cNvPr id="5122" name="Picture 2" descr="http://www.antena3.com/newa3flash/modulos_blancos/cocinatis/a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5177" y="4636601"/>
            <a:ext cx="2433574" cy="205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953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4" grpId="0" animBg="1"/>
      <p:bldP spid="19" grpId="0" animBg="1"/>
      <p:bldP spid="20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EC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Evaluación metabólica </a:t>
            </a:r>
            <a:endParaRPr lang="es-EC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1427018" y="1325563"/>
          <a:ext cx="9337964" cy="5389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6204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1005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Medicamentos orales </a:t>
            </a:r>
            <a:endParaRPr lang="es-EC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6" name="Picture 2" descr="http://www.farmalisto.com.co/20955-thickbox_default/urocit-k-1080-mg-7703454122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384" y="3957662"/>
            <a:ext cx="3529157" cy="23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90693" y="3048770"/>
            <a:ext cx="3529157" cy="1158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Citrato de potasio</a:t>
            </a:r>
            <a:endParaRPr lang="es-EC" sz="2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90693" y="1574666"/>
            <a:ext cx="3529157" cy="1158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dirty="0" err="1" smtClean="0">
                <a:solidFill>
                  <a:prstClr val="black"/>
                </a:solidFill>
              </a:rPr>
              <a:t>Alcalinizantes</a:t>
            </a:r>
            <a:r>
              <a:rPr lang="es-EC" sz="2800" dirty="0" smtClean="0">
                <a:solidFill>
                  <a:prstClr val="black"/>
                </a:solidFill>
              </a:rPr>
              <a:t> de pH</a:t>
            </a:r>
            <a:endParaRPr lang="es-EC" sz="2800" dirty="0">
              <a:solidFill>
                <a:prstClr val="black"/>
              </a:solidFill>
            </a:endParaRPr>
          </a:p>
        </p:txBody>
      </p:sp>
      <p:sp>
        <p:nvSpPr>
          <p:cNvPr id="4" name="Flecha abajo 3"/>
          <p:cNvSpPr/>
          <p:nvPr/>
        </p:nvSpPr>
        <p:spPr>
          <a:xfrm>
            <a:off x="2043543" y="2701047"/>
            <a:ext cx="623455" cy="4154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195455" y="1560417"/>
            <a:ext cx="6405852" cy="418699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C" sz="2000" dirty="0" smtClean="0">
                <a:solidFill>
                  <a:prstClr val="black"/>
                </a:solidFill>
                <a:latin typeface="Bell MT" panose="02020503060305020303" pitchFamily="18" charset="0"/>
              </a:rPr>
              <a:t>Agente oral que eleva el pH urinario en unidades de 0.7 a 0.8 </a:t>
            </a:r>
            <a:r>
              <a:rPr lang="es-EC" sz="2000" dirty="0" err="1" smtClean="0">
                <a:solidFill>
                  <a:prstClr val="black"/>
                </a:solidFill>
                <a:latin typeface="Bell MT" panose="02020503060305020303" pitchFamily="18" charset="0"/>
              </a:rPr>
              <a:t>Ph</a:t>
            </a:r>
            <a:r>
              <a:rPr lang="es-EC" sz="2000" dirty="0" smtClean="0">
                <a:solidFill>
                  <a:prstClr val="black"/>
                </a:solidFill>
                <a:latin typeface="Bell MT" panose="02020503060305020303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C" sz="2000" dirty="0" smtClean="0">
                <a:solidFill>
                  <a:prstClr val="black"/>
                </a:solidFill>
                <a:latin typeface="Bell MT" panose="02020503060305020303" pitchFamily="18" charset="0"/>
              </a:rPr>
              <a:t>Dosis de 60 </a:t>
            </a:r>
            <a:r>
              <a:rPr lang="es-EC" sz="2000" dirty="0" err="1" smtClean="0">
                <a:solidFill>
                  <a:prstClr val="black"/>
                </a:solidFill>
                <a:latin typeface="Bell MT" panose="02020503060305020303" pitchFamily="18" charset="0"/>
              </a:rPr>
              <a:t>meq</a:t>
            </a:r>
            <a:endParaRPr lang="es-EC" sz="2000" dirty="0" smtClean="0">
              <a:solidFill>
                <a:prstClr val="black"/>
              </a:solidFill>
              <a:latin typeface="Bell MT" panose="020205030603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C" sz="2000" dirty="0" smtClean="0">
                <a:solidFill>
                  <a:prstClr val="black"/>
                </a:solidFill>
                <a:latin typeface="Bell MT" panose="02020503060305020303" pitchFamily="18" charset="0"/>
              </a:rPr>
              <a:t>Esta disponible en tabletas de 10 a 15 </a:t>
            </a:r>
            <a:r>
              <a:rPr lang="es-EC" sz="2000" dirty="0" err="1" smtClean="0">
                <a:solidFill>
                  <a:prstClr val="black"/>
                </a:solidFill>
                <a:latin typeface="Bell MT" panose="02020503060305020303" pitchFamily="18" charset="0"/>
              </a:rPr>
              <a:t>meq</a:t>
            </a:r>
            <a:r>
              <a:rPr lang="es-EC" sz="2000" dirty="0" smtClean="0">
                <a:solidFill>
                  <a:prstClr val="black"/>
                </a:solidFill>
                <a:latin typeface="Bell MT" panose="02020503060305020303" pitchFamily="18" charset="0"/>
              </a:rPr>
              <a:t>, preparaciones liquidas y cristales.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C" sz="2000" dirty="0" smtClean="0">
                <a:solidFill>
                  <a:prstClr val="black"/>
                </a:solidFill>
                <a:latin typeface="Bell MT" panose="02020503060305020303" pitchFamily="18" charset="0"/>
              </a:rPr>
              <a:t>Tener precaución de </a:t>
            </a:r>
            <a:r>
              <a:rPr lang="es-EC" sz="2000" dirty="0" err="1" smtClean="0">
                <a:solidFill>
                  <a:prstClr val="black"/>
                </a:solidFill>
                <a:latin typeface="Bell MT" panose="02020503060305020303" pitchFamily="18" charset="0"/>
              </a:rPr>
              <a:t>pct</a:t>
            </a:r>
            <a:r>
              <a:rPr lang="es-EC" sz="2000" dirty="0" smtClean="0">
                <a:solidFill>
                  <a:prstClr val="black"/>
                </a:solidFill>
                <a:latin typeface="Bell MT" panose="02020503060305020303" pitchFamily="18" charset="0"/>
              </a:rPr>
              <a:t> susceptibles a </a:t>
            </a:r>
            <a:r>
              <a:rPr lang="es-EC" sz="2000" dirty="0" err="1" smtClean="0">
                <a:solidFill>
                  <a:prstClr val="black"/>
                </a:solidFill>
                <a:latin typeface="Bell MT" panose="02020503060305020303" pitchFamily="18" charset="0"/>
              </a:rPr>
              <a:t>hiperpotasemia</a:t>
            </a:r>
            <a:r>
              <a:rPr lang="es-EC" sz="2000" dirty="0" smtClean="0">
                <a:solidFill>
                  <a:prstClr val="black"/>
                </a:solidFill>
                <a:latin typeface="Bell MT" panose="02020503060305020303" pitchFamily="18" charset="0"/>
              </a:rPr>
              <a:t>, insuficiencia renal e ingesta de diuréticos ahorradores de potasio.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C" sz="2000" dirty="0" smtClean="0">
                <a:solidFill>
                  <a:prstClr val="black"/>
                </a:solidFill>
                <a:latin typeface="Bell MT" panose="02020503060305020303" pitchFamily="18" charset="0"/>
              </a:rPr>
              <a:t>Se puede usar de manera efectiva para litiasis de acido úrico.</a:t>
            </a:r>
            <a:endParaRPr lang="es-EC" sz="2000" dirty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69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7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56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Inhibidor de la absorción gastrointestinal</a:t>
            </a:r>
            <a:endParaRPr lang="es-EC" sz="4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240973" y="2189258"/>
            <a:ext cx="3013363" cy="873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i="1" dirty="0" smtClean="0">
                <a:solidFill>
                  <a:srgbClr val="70AD47">
                    <a:lumMod val="75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</a:rPr>
              <a:t>Fosfato de celulosa</a:t>
            </a:r>
            <a:endParaRPr lang="es-EC" sz="2400" i="1" dirty="0">
              <a:solidFill>
                <a:srgbClr val="70AD47">
                  <a:lumMod val="75000"/>
                </a:srgbClr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653639" y="2144002"/>
            <a:ext cx="1336963" cy="87327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 smtClean="0">
                <a:solidFill>
                  <a:prstClr val="black"/>
                </a:solidFill>
              </a:rPr>
              <a:t>calcio</a:t>
            </a:r>
            <a:endParaRPr lang="es-EC" sz="2400" dirty="0">
              <a:solidFill>
                <a:prstClr val="black"/>
              </a:solidFill>
            </a:endParaRPr>
          </a:p>
        </p:txBody>
      </p:sp>
      <p:cxnSp>
        <p:nvCxnSpPr>
          <p:cNvPr id="7" name="Conector recto 6"/>
          <p:cNvCxnSpPr>
            <a:stCxn id="4" idx="3"/>
          </p:cNvCxnSpPr>
          <p:nvPr/>
        </p:nvCxnSpPr>
        <p:spPr>
          <a:xfrm flipV="1">
            <a:off x="5254336" y="2625892"/>
            <a:ext cx="1170708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http://saludnatural.biomanantial.com/wp-content/uploads/2015/05/aparato-digestivo-350x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813" y="2087980"/>
            <a:ext cx="2852017" cy="406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678879" y="3650081"/>
            <a:ext cx="3013363" cy="8528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dirty="0" smtClean="0">
                <a:solidFill>
                  <a:prstClr val="black"/>
                </a:solidFill>
              </a:rPr>
              <a:t>Dosis inicial de 5 g, tres veces al día con los alimentos</a:t>
            </a:r>
            <a:endParaRPr lang="es-EC" sz="1800" dirty="0">
              <a:solidFill>
                <a:prstClr val="black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882742" y="3650081"/>
            <a:ext cx="3013363" cy="873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 smtClean="0">
                <a:solidFill>
                  <a:prstClr val="black"/>
                </a:solidFill>
              </a:rPr>
              <a:t>Una o dos veces al año deben vigilarse la concentraciones urinaria de </a:t>
            </a:r>
            <a:r>
              <a:rPr lang="es-EC" sz="2400" dirty="0">
                <a:solidFill>
                  <a:prstClr val="black"/>
                </a:solidFill>
              </a:rPr>
              <a:t>M</a:t>
            </a:r>
            <a:r>
              <a:rPr lang="es-EC" sz="2400" dirty="0" smtClean="0">
                <a:solidFill>
                  <a:prstClr val="black"/>
                </a:solidFill>
              </a:rPr>
              <a:t>g, </a:t>
            </a:r>
            <a:r>
              <a:rPr lang="es-EC" sz="2400" dirty="0">
                <a:solidFill>
                  <a:prstClr val="black"/>
                </a:solidFill>
              </a:rPr>
              <a:t>C</a:t>
            </a:r>
            <a:r>
              <a:rPr lang="es-EC" sz="2400" dirty="0" smtClean="0">
                <a:solidFill>
                  <a:prstClr val="black"/>
                </a:solidFill>
              </a:rPr>
              <a:t>a, Oxalato y </a:t>
            </a:r>
            <a:r>
              <a:rPr lang="es-EC" sz="2400" dirty="0" err="1" smtClean="0">
                <a:solidFill>
                  <a:prstClr val="black"/>
                </a:solidFill>
              </a:rPr>
              <a:t>Na</a:t>
            </a:r>
            <a:r>
              <a:rPr lang="es-EC" sz="2400" dirty="0" smtClean="0">
                <a:solidFill>
                  <a:prstClr val="black"/>
                </a:solidFill>
              </a:rPr>
              <a:t>.</a:t>
            </a:r>
            <a:endParaRPr lang="es-EC" sz="2400" dirty="0">
              <a:solidFill>
                <a:prstClr val="black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91845" y="5181006"/>
            <a:ext cx="6400794" cy="9490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dirty="0" smtClean="0">
                <a:solidFill>
                  <a:prstClr val="black"/>
                </a:solidFill>
              </a:rPr>
              <a:t>Un tratamiento alterno para pacientes posmenopáusica seria </a:t>
            </a:r>
            <a:r>
              <a:rPr lang="es-EC" sz="1800" dirty="0" err="1" smtClean="0">
                <a:solidFill>
                  <a:prstClr val="black"/>
                </a:solidFill>
              </a:rPr>
              <a:t>hidroclorotiazida</a:t>
            </a:r>
            <a:r>
              <a:rPr lang="es-EC" sz="1800" dirty="0" smtClean="0">
                <a:solidFill>
                  <a:prstClr val="black"/>
                </a:solidFill>
              </a:rPr>
              <a:t> complementada con citrato de potasio.</a:t>
            </a:r>
            <a:endParaRPr lang="es-EC" sz="1800" dirty="0">
              <a:solidFill>
                <a:prstClr val="black"/>
              </a:solidFill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6425044" y="2418247"/>
            <a:ext cx="0" cy="41529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802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7345" y="375934"/>
            <a:ext cx="8104910" cy="106189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Suplementación de fosfato</a:t>
            </a:r>
            <a:endParaRPr lang="es-EC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967345" y="2083089"/>
            <a:ext cx="8104910" cy="106189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400" dirty="0" smtClean="0">
                <a:solidFill>
                  <a:prstClr val="black"/>
                </a:solidFill>
              </a:rPr>
              <a:t>La fuga renal de fosfato se trata mejor mediante el reemplazo del fosfato.</a:t>
            </a:r>
            <a:endParaRPr lang="es-EC" sz="2400" dirty="0">
              <a:solidFill>
                <a:prstClr val="black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967345" y="3828761"/>
            <a:ext cx="3546764" cy="106189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800" dirty="0" err="1" smtClean="0">
                <a:solidFill>
                  <a:prstClr val="black"/>
                </a:solidFill>
                <a:latin typeface="Bodoni MT" panose="02070603080606020203" pitchFamily="18" charset="0"/>
              </a:rPr>
              <a:t>Pct</a:t>
            </a:r>
            <a:r>
              <a:rPr lang="es-EC" sz="18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 bajo </a:t>
            </a:r>
            <a:r>
              <a:rPr lang="es-EC" sz="1800" dirty="0" err="1" smtClean="0">
                <a:solidFill>
                  <a:prstClr val="black"/>
                </a:solidFill>
                <a:latin typeface="Bodoni MT" panose="02070603080606020203" pitchFamily="18" charset="0"/>
              </a:rPr>
              <a:t>tto</a:t>
            </a:r>
            <a:r>
              <a:rPr lang="es-EC" sz="18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 con glucósido </a:t>
            </a:r>
            <a:r>
              <a:rPr lang="es-EC" sz="1800" dirty="0" err="1" smtClean="0">
                <a:solidFill>
                  <a:prstClr val="black"/>
                </a:solidFill>
                <a:latin typeface="Bodoni MT" panose="02070603080606020203" pitchFamily="18" charset="0"/>
              </a:rPr>
              <a:t>digitálicos</a:t>
            </a:r>
            <a:r>
              <a:rPr lang="es-EC" sz="18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, insuficiencia renal grave, enfermedad de Addison</a:t>
            </a:r>
            <a:endParaRPr lang="es-EC" sz="1800" dirty="0">
              <a:solidFill>
                <a:prstClr val="black"/>
              </a:solidFill>
              <a:latin typeface="Bodoni MT" panose="02070603080606020203" pitchFamily="18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456218" y="3828761"/>
            <a:ext cx="3616037" cy="106189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800" dirty="0" smtClean="0">
                <a:solidFill>
                  <a:prstClr val="black"/>
                </a:solidFill>
                <a:latin typeface="Bodoni MT" panose="02070603080606020203" pitchFamily="18" charset="0"/>
              </a:rPr>
              <a:t>Dosis inicial de 250mg de 3 a 4 veces al día.</a:t>
            </a:r>
            <a:endParaRPr lang="es-EC" sz="1800" dirty="0">
              <a:solidFill>
                <a:prstClr val="black"/>
              </a:solidFill>
              <a:latin typeface="Bodoni MT" panose="02070603080606020203" pitchFamily="18" charset="0"/>
            </a:endParaRPr>
          </a:p>
        </p:txBody>
      </p:sp>
      <p:sp>
        <p:nvSpPr>
          <p:cNvPr id="8" name="Flecha abajo 7"/>
          <p:cNvSpPr/>
          <p:nvPr/>
        </p:nvSpPr>
        <p:spPr>
          <a:xfrm>
            <a:off x="3435927" y="3269673"/>
            <a:ext cx="609600" cy="434397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9" name="Flecha abajo 8"/>
          <p:cNvSpPr/>
          <p:nvPr/>
        </p:nvSpPr>
        <p:spPr>
          <a:xfrm>
            <a:off x="7959436" y="3245145"/>
            <a:ext cx="609600" cy="434397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5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angular"/>
          <p:cNvCxnSpPr/>
          <p:nvPr/>
        </p:nvCxnSpPr>
        <p:spPr>
          <a:xfrm rot="10800000" flipV="1">
            <a:off x="1199457" y="44625"/>
            <a:ext cx="4704523" cy="1030758"/>
          </a:xfrm>
          <a:prstGeom prst="bentConnector3">
            <a:avLst>
              <a:gd name="adj1" fmla="val 124605"/>
            </a:avLst>
          </a:prstGeom>
          <a:ln w="762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1295468" y="868651"/>
            <a:ext cx="1824203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prstClr val="black"/>
                </a:solidFill>
              </a:rPr>
              <a:t>FOSFATO</a:t>
            </a:r>
            <a:endParaRPr lang="es-EC" sz="2000" b="1" dirty="0">
              <a:solidFill>
                <a:prstClr val="black"/>
              </a:solidFill>
            </a:endParaRPr>
          </a:p>
        </p:txBody>
      </p:sp>
      <p:cxnSp>
        <p:nvCxnSpPr>
          <p:cNvPr id="4" name="3 Conector angular"/>
          <p:cNvCxnSpPr/>
          <p:nvPr/>
        </p:nvCxnSpPr>
        <p:spPr>
          <a:xfrm>
            <a:off x="5903980" y="44628"/>
            <a:ext cx="4800533" cy="1030759"/>
          </a:xfrm>
          <a:prstGeom prst="bentConnector3">
            <a:avLst>
              <a:gd name="adj1" fmla="val 129655"/>
            </a:avLst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8496268" y="899429"/>
            <a:ext cx="220824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ACIDO URICO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79714" y="1747042"/>
            <a:ext cx="2878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Importante amortiguador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67609" y="2274516"/>
            <a:ext cx="4005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Forma complejos de calcio en la orina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40621" y="2780928"/>
            <a:ext cx="375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Se reabsorbe en el túbulo proximal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30094" y="3356992"/>
            <a:ext cx="3615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Paratirina inhibe esta reabsorción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-261399" y="3969256"/>
            <a:ext cx="4704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Predominante en pacientes con hiperparatiroidismo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6987724" y="1757525"/>
            <a:ext cx="416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Cristales y cálculos son </a:t>
            </a:r>
            <a:r>
              <a:rPr lang="es-EC" dirty="0" err="1" smtClean="0">
                <a:solidFill>
                  <a:prstClr val="black"/>
                </a:solidFill>
              </a:rPr>
              <a:t>radiolúcidos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6096000" y="2278615"/>
            <a:ext cx="5347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No se identifican mediante </a:t>
            </a:r>
            <a:r>
              <a:rPr lang="es-EC" dirty="0" err="1" smtClean="0">
                <a:solidFill>
                  <a:prstClr val="black"/>
                </a:solidFill>
              </a:rPr>
              <a:t>Rx</a:t>
            </a:r>
            <a:r>
              <a:rPr lang="es-EC" dirty="0" smtClean="0">
                <a:solidFill>
                  <a:prstClr val="black"/>
                </a:solidFill>
              </a:rPr>
              <a:t> abdomen simple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6480043" y="2939342"/>
            <a:ext cx="2634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Visibles en CT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72" t="50940" r="62483" b="31944"/>
          <a:stretch/>
        </p:blipFill>
        <p:spPr bwMode="auto">
          <a:xfrm>
            <a:off x="1295469" y="4604674"/>
            <a:ext cx="3531833" cy="222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35" t="51540" r="73188" b="31534"/>
          <a:stretch/>
        </p:blipFill>
        <p:spPr bwMode="auto">
          <a:xfrm>
            <a:off x="7242728" y="3904357"/>
            <a:ext cx="3461785" cy="2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223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3453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Diuréticos</a:t>
            </a:r>
            <a:r>
              <a:rPr lang="es-EC" dirty="0" smtClean="0"/>
              <a:t> </a:t>
            </a: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/>
          </p:nvPr>
        </p:nvGraphicFramePr>
        <p:xfrm>
          <a:off x="1356360" y="177990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758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9833" y="99412"/>
            <a:ext cx="9364945" cy="1325563"/>
          </a:xfrm>
        </p:spPr>
        <p:txBody>
          <a:bodyPr>
            <a:normAutofit/>
          </a:bodyPr>
          <a:lstStyle/>
          <a:p>
            <a:pPr algn="ctr"/>
            <a:r>
              <a:rPr lang="es-EC" sz="4000" dirty="0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Medicamentos para reducir el ácido úrico </a:t>
            </a:r>
            <a:endParaRPr lang="es-EC" sz="4000" dirty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767728" y="1034487"/>
            <a:ext cx="28332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dirty="0" err="1">
                <a:ln w="0"/>
                <a:solidFill>
                  <a:srgbClr val="FF00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es-EC" sz="3200" dirty="0" err="1" smtClean="0">
                <a:ln w="0"/>
                <a:solidFill>
                  <a:srgbClr val="FF00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lopurinol</a:t>
            </a:r>
            <a:endParaRPr lang="es-EC" sz="3200" dirty="0">
              <a:solidFill>
                <a:srgbClr val="FF0000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352305" y="1439405"/>
            <a:ext cx="5001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i="1" dirty="0" smtClean="0">
                <a:solidFill>
                  <a:prstClr val="black"/>
                </a:solidFill>
              </a:rPr>
              <a:t>Se emplea para tratar nefrolitiasis cálcica </a:t>
            </a:r>
            <a:r>
              <a:rPr lang="es-EC" sz="2000" i="1" dirty="0" err="1" smtClean="0">
                <a:solidFill>
                  <a:prstClr val="black"/>
                </a:solidFill>
              </a:rPr>
              <a:t>hiperuricosúrica</a:t>
            </a:r>
            <a:endParaRPr lang="es-EC" sz="2000" i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naturalpharmacy.hn/wp-content/uploads/2012/04/Alopurin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462" y="2328971"/>
            <a:ext cx="4409786" cy="231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352303" y="2890514"/>
            <a:ext cx="5001491" cy="1020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 smtClean="0">
                <a:solidFill>
                  <a:prstClr val="black"/>
                </a:solidFill>
                <a:latin typeface="Bell MT" panose="02020503060305020303" pitchFamily="18" charset="0"/>
              </a:rPr>
              <a:t>A diferencia de los fármacos </a:t>
            </a:r>
            <a:r>
              <a:rPr lang="es-EC" sz="2000" dirty="0" err="1" smtClean="0">
                <a:solidFill>
                  <a:prstClr val="black"/>
                </a:solidFill>
                <a:latin typeface="Bell MT" panose="02020503060305020303" pitchFamily="18" charset="0"/>
              </a:rPr>
              <a:t>uricosúricos</a:t>
            </a:r>
            <a:r>
              <a:rPr lang="es-EC" sz="2000" dirty="0" smtClean="0">
                <a:solidFill>
                  <a:prstClr val="black"/>
                </a:solidFill>
                <a:latin typeface="Bell MT" panose="02020503060305020303" pitchFamily="18" charset="0"/>
              </a:rPr>
              <a:t> que reducen la concentraciones de acido úrico urinario</a:t>
            </a:r>
            <a:endParaRPr lang="es-EC" sz="2000" dirty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352302" y="4311882"/>
            <a:ext cx="5001491" cy="10904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 smtClean="0">
                <a:solidFill>
                  <a:srgbClr val="FF0000"/>
                </a:solidFill>
              </a:rPr>
              <a:t>Inhibidor de la </a:t>
            </a:r>
            <a:r>
              <a:rPr lang="es-EC" sz="2400" dirty="0" err="1" smtClean="0">
                <a:solidFill>
                  <a:srgbClr val="FF0000"/>
                </a:solidFill>
              </a:rPr>
              <a:t>xantinaoxidasa</a:t>
            </a:r>
            <a:endParaRPr lang="es-EC" sz="2400" dirty="0">
              <a:solidFill>
                <a:srgbClr val="FF0000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8545" y="5550051"/>
            <a:ext cx="5951619" cy="1054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dirty="0" smtClean="0">
                <a:solidFill>
                  <a:prstClr val="black"/>
                </a:solidFill>
                <a:latin typeface="Centaur" panose="02030504050205020304" pitchFamily="18" charset="0"/>
              </a:rPr>
              <a:t>Es un fármaco que puede ser peligroso y debe descontinuarse tras la primera aparición de exantema dérmico </a:t>
            </a:r>
            <a:endParaRPr lang="es-EC" dirty="0">
              <a:solidFill>
                <a:prstClr val="black"/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2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Inhibidor de la ureasa</a:t>
            </a:r>
            <a:endParaRPr lang="es-EC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2032000" y="10760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97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9782" y="253269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Prevención</a:t>
            </a:r>
            <a:r>
              <a:rPr lang="es-EC" dirty="0" smtClean="0"/>
              <a:t> </a:t>
            </a:r>
            <a:r>
              <a:rPr lang="es-EC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de cálculos de cistina </a:t>
            </a:r>
            <a:endParaRPr lang="es-EC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207168" y="1753712"/>
            <a:ext cx="3894221" cy="13255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dirty="0" err="1" smtClean="0">
                <a:solidFill>
                  <a:srgbClr val="E7E6E6"/>
                </a:solidFill>
              </a:rPr>
              <a:t>Penicilamina</a:t>
            </a:r>
            <a:r>
              <a:rPr lang="es-EC" dirty="0" smtClean="0">
                <a:solidFill>
                  <a:srgbClr val="E7E6E6"/>
                </a:solidFill>
              </a:rPr>
              <a:t> </a:t>
            </a:r>
            <a:endParaRPr lang="es-EC" dirty="0">
              <a:solidFill>
                <a:srgbClr val="E7E6E6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207168" y="3494547"/>
            <a:ext cx="3894221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 smtClean="0">
                <a:solidFill>
                  <a:prstClr val="black"/>
                </a:solidFill>
              </a:rPr>
              <a:t>Realiza un intercambio de </a:t>
            </a:r>
            <a:r>
              <a:rPr lang="es-EC" sz="1600" dirty="0" err="1" smtClean="0">
                <a:solidFill>
                  <a:prstClr val="black"/>
                </a:solidFill>
              </a:rPr>
              <a:t>tiol-disulfuro</a:t>
            </a:r>
            <a:r>
              <a:rPr lang="es-EC" sz="1600" dirty="0" smtClean="0">
                <a:solidFill>
                  <a:prstClr val="black"/>
                </a:solidFill>
              </a:rPr>
              <a:t> con la cistina.</a:t>
            </a:r>
            <a:endParaRPr lang="es-EC" sz="1600" dirty="0">
              <a:solidFill>
                <a:prstClr val="black"/>
              </a:solidFill>
            </a:endParaRPr>
          </a:p>
        </p:txBody>
      </p:sp>
      <p:cxnSp>
        <p:nvCxnSpPr>
          <p:cNvPr id="8" name="Conector angular 7"/>
          <p:cNvCxnSpPr/>
          <p:nvPr/>
        </p:nvCxnSpPr>
        <p:spPr>
          <a:xfrm rot="10800000" flipV="1">
            <a:off x="1251951" y="2416493"/>
            <a:ext cx="12700" cy="1740835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1207168" y="4969547"/>
            <a:ext cx="3894222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 smtClean="0">
                <a:solidFill>
                  <a:prstClr val="black"/>
                </a:solidFill>
              </a:rPr>
              <a:t>La </a:t>
            </a:r>
            <a:r>
              <a:rPr lang="es-EC" sz="1600" dirty="0" err="1" smtClean="0">
                <a:solidFill>
                  <a:prstClr val="black"/>
                </a:solidFill>
              </a:rPr>
              <a:t>penicilamina</a:t>
            </a:r>
            <a:r>
              <a:rPr lang="es-EC" sz="1600" dirty="0" smtClean="0">
                <a:solidFill>
                  <a:prstClr val="black"/>
                </a:solidFill>
              </a:rPr>
              <a:t> esta relacionada con cuantiosos efectos secundarios incluidos anormalidades hematológicas, renales y hepáticas</a:t>
            </a:r>
            <a:r>
              <a:rPr lang="es-EC" sz="2200" dirty="0" smtClean="0">
                <a:solidFill>
                  <a:prstClr val="black"/>
                </a:solidFill>
              </a:rPr>
              <a:t>.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836443" y="1753712"/>
            <a:ext cx="4368177" cy="13255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dirty="0" err="1" smtClean="0">
                <a:solidFill>
                  <a:prstClr val="white"/>
                </a:solidFill>
              </a:rPr>
              <a:t>Mercatopropionilglica</a:t>
            </a:r>
            <a:r>
              <a:rPr lang="es-EC" sz="3200" dirty="0" smtClean="0">
                <a:solidFill>
                  <a:prstClr val="white"/>
                </a:solidFill>
              </a:rPr>
              <a:t> </a:t>
            </a:r>
            <a:endParaRPr lang="es-EC" sz="3200" dirty="0">
              <a:solidFill>
                <a:prstClr val="white"/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6836443" y="3494547"/>
            <a:ext cx="3894221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 smtClean="0">
                <a:solidFill>
                  <a:prstClr val="black"/>
                </a:solidFill>
              </a:rPr>
              <a:t>Agente reductor, fija la parte de sulfuro de la cistina, formando un compuesto mezclado de </a:t>
            </a:r>
            <a:r>
              <a:rPr lang="es-EC" sz="1600" dirty="0" err="1" smtClean="0">
                <a:solidFill>
                  <a:prstClr val="black"/>
                </a:solidFill>
              </a:rPr>
              <a:t>disulfuro</a:t>
            </a:r>
            <a:r>
              <a:rPr lang="es-EC" sz="1600" dirty="0" smtClean="0">
                <a:solidFill>
                  <a:prstClr val="black"/>
                </a:solidFill>
              </a:rPr>
              <a:t> hidrosoluble. 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6804359" y="4969547"/>
            <a:ext cx="3926305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 smtClean="0">
                <a:solidFill>
                  <a:prstClr val="black"/>
                </a:solidFill>
              </a:rPr>
              <a:t>Una dosis inicial de 200 a 300 mg, tres veces al día. Los efectos secundarios pueden incluir: fiebre, vómito y malestar gastrointestinal, exantema, piel arrugada y frágil.</a:t>
            </a:r>
            <a:endParaRPr lang="es-EC" sz="1600" dirty="0">
              <a:solidFill>
                <a:prstClr val="black"/>
              </a:solidFill>
            </a:endParaRPr>
          </a:p>
        </p:txBody>
      </p:sp>
      <p:cxnSp>
        <p:nvCxnSpPr>
          <p:cNvPr id="16" name="Conector angular 15"/>
          <p:cNvCxnSpPr>
            <a:endCxn id="10" idx="1"/>
          </p:cNvCxnSpPr>
          <p:nvPr/>
        </p:nvCxnSpPr>
        <p:spPr>
          <a:xfrm rot="16200000" flipH="1">
            <a:off x="373979" y="4799140"/>
            <a:ext cx="1491918" cy="174460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17"/>
          <p:cNvCxnSpPr>
            <a:stCxn id="12" idx="1"/>
            <a:endCxn id="13" idx="1"/>
          </p:cNvCxnSpPr>
          <p:nvPr/>
        </p:nvCxnSpPr>
        <p:spPr>
          <a:xfrm rot="10800000" flipV="1">
            <a:off x="6836443" y="2416493"/>
            <a:ext cx="12700" cy="1740835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Conector angular 18"/>
          <p:cNvCxnSpPr>
            <a:endCxn id="14" idx="1"/>
          </p:cNvCxnSpPr>
          <p:nvPr/>
        </p:nvCxnSpPr>
        <p:spPr>
          <a:xfrm rot="16200000" flipH="1">
            <a:off x="5976205" y="4804175"/>
            <a:ext cx="1475000" cy="181308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859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4278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Cálculos vesicales </a:t>
            </a:r>
            <a:endParaRPr lang="es-EC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074" name="Picture 2" descr="https://espanol.kaiserpermanente.org/static/health-encyclopedia/es-us/kb/media/medical/hw/s_h9991856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2438" y="1440179"/>
            <a:ext cx="4636201" cy="512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620250" y="1440179"/>
            <a:ext cx="4331369" cy="9077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 smtClean="0">
                <a:solidFill>
                  <a:prstClr val="black"/>
                </a:solidFill>
              </a:rPr>
              <a:t>Suele ser manifestación de un </a:t>
            </a:r>
            <a:r>
              <a:rPr lang="es-EC" sz="2000" dirty="0" err="1" smtClean="0">
                <a:solidFill>
                  <a:prstClr val="black"/>
                </a:solidFill>
              </a:rPr>
              <a:t>tto</a:t>
            </a:r>
            <a:r>
              <a:rPr lang="es-EC" sz="2000" dirty="0" smtClean="0">
                <a:solidFill>
                  <a:prstClr val="black"/>
                </a:solidFill>
              </a:rPr>
              <a:t> patológico </a:t>
            </a:r>
            <a:endParaRPr lang="es-EC" sz="2000" dirty="0">
              <a:solidFill>
                <a:prstClr val="black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38200" y="2643348"/>
            <a:ext cx="2775284" cy="10219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dirty="0" smtClean="0">
                <a:solidFill>
                  <a:prstClr val="black"/>
                </a:solidFill>
              </a:rPr>
              <a:t>Disfunción miccional</a:t>
            </a:r>
            <a:endParaRPr lang="es-EC" sz="1800" dirty="0">
              <a:solidFill>
                <a:prstClr val="black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785935" y="2643349"/>
            <a:ext cx="2646949" cy="1021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dirty="0" smtClean="0">
                <a:solidFill>
                  <a:prstClr val="black"/>
                </a:solidFill>
              </a:rPr>
              <a:t>Cuerpos externos </a:t>
            </a:r>
            <a:endParaRPr lang="es-EC" sz="1800" dirty="0">
              <a:solidFill>
                <a:prstClr val="black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838200" y="3918554"/>
            <a:ext cx="2775284" cy="13255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prstClr val="black"/>
                </a:solidFill>
              </a:rPr>
              <a:t>Estenosis </a:t>
            </a:r>
            <a:r>
              <a:rPr lang="es-EC" dirty="0" err="1" smtClean="0">
                <a:solidFill>
                  <a:prstClr val="black"/>
                </a:solidFill>
              </a:rPr>
              <a:t>ureteral</a:t>
            </a:r>
            <a:r>
              <a:rPr lang="es-EC" dirty="0" smtClean="0">
                <a:solidFill>
                  <a:prstClr val="black"/>
                </a:solidFill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prstClr val="black"/>
                </a:solidFill>
              </a:rPr>
              <a:t>Hiperplasia prostática benigna.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prstClr val="black"/>
                </a:solidFill>
              </a:rPr>
              <a:t>Vejiga </a:t>
            </a:r>
            <a:r>
              <a:rPr lang="es-EC" dirty="0" err="1" smtClean="0">
                <a:solidFill>
                  <a:prstClr val="black"/>
                </a:solidFill>
              </a:rPr>
              <a:t>neurógena</a:t>
            </a:r>
            <a:r>
              <a:rPr lang="es-EC" dirty="0" smtClean="0">
                <a:solidFill>
                  <a:prstClr val="black"/>
                </a:solidFill>
              </a:rPr>
              <a:t> flácida o espástica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785935" y="3918554"/>
            <a:ext cx="2775284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C" sz="1800" dirty="0" smtClean="0">
                <a:solidFill>
                  <a:prstClr val="black"/>
                </a:solidFill>
              </a:rPr>
              <a:t>Sonda de Foley.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C" sz="1800" dirty="0" smtClean="0">
                <a:solidFill>
                  <a:prstClr val="black"/>
                </a:solidFill>
              </a:rPr>
              <a:t>Sondas </a:t>
            </a:r>
            <a:r>
              <a:rPr lang="es-EC" sz="1800" dirty="0" err="1" smtClean="0">
                <a:solidFill>
                  <a:prstClr val="black"/>
                </a:solidFill>
              </a:rPr>
              <a:t>ureterales</a:t>
            </a:r>
            <a:r>
              <a:rPr lang="es-EC" sz="1800" dirty="0" smtClean="0">
                <a:solidFill>
                  <a:prstClr val="black"/>
                </a:solidFill>
              </a:rPr>
              <a:t> en doble J.</a:t>
            </a:r>
            <a:endParaRPr lang="es-EC" sz="1800" dirty="0">
              <a:solidFill>
                <a:prstClr val="black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838200" y="5529470"/>
            <a:ext cx="5723019" cy="13255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 smtClean="0">
                <a:solidFill>
                  <a:prstClr val="black"/>
                </a:solidFill>
              </a:rPr>
              <a:t>La mayor parte de los cálculos vesicales se ven en hombres.</a:t>
            </a:r>
            <a:endParaRPr lang="es-EC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55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6458" y="5775158"/>
            <a:ext cx="10515600" cy="108284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C" sz="2400" dirty="0" smtClean="0"/>
              <a:t>El cálculo se mueve con la posición cambiante del cuerpo.</a:t>
            </a:r>
            <a:br>
              <a:rPr lang="es-EC" sz="2400" dirty="0" smtClean="0"/>
            </a:br>
            <a:r>
              <a:rPr lang="es-EC" sz="2400" dirty="0" smtClean="0"/>
              <a:t>Los cálculos dentro de un </a:t>
            </a:r>
            <a:r>
              <a:rPr lang="es-EC" sz="2400" dirty="0" err="1" smtClean="0"/>
              <a:t>ureterocele</a:t>
            </a:r>
            <a:r>
              <a:rPr lang="es-EC" sz="2400" dirty="0" smtClean="0"/>
              <a:t> no se mueven con la posición del cuerpo</a:t>
            </a:r>
            <a:endParaRPr lang="es-EC" sz="2400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95060565"/>
              </p:ext>
            </p:extLst>
          </p:nvPr>
        </p:nvGraphicFramePr>
        <p:xfrm>
          <a:off x="739942" y="397877"/>
          <a:ext cx="10712116" cy="5164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431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7282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316" y="288017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Cálculos de la uretra</a:t>
            </a:r>
            <a:endParaRPr lang="es-EC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502428" y="1851223"/>
            <a:ext cx="4772891" cy="13255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Suelen originarse en la vejiga y en pocas ocasiones en las vías superiores.</a:t>
            </a:r>
          </a:p>
          <a:p>
            <a:pPr algn="ctr"/>
            <a:r>
              <a:rPr lang="es-EC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mayo parte de los cálculos uretrales en hombres se presentan en las regiones prostática o bulbar y son solitarios</a:t>
            </a:r>
            <a:endParaRPr lang="es-EC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409699" y="3623578"/>
            <a:ext cx="3006437" cy="13255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Paciente con cálculos uretrales </a:t>
            </a:r>
            <a:r>
              <a:rPr lang="es-EC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pendulosos</a:t>
            </a:r>
            <a:endParaRPr lang="es-EC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121678" y="3665756"/>
            <a:ext cx="18565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</a:rPr>
              <a:t>Sospecharse </a:t>
            </a:r>
            <a:endParaRPr lang="es-EC" sz="1600" dirty="0">
              <a:solidFill>
                <a:prstClr val="black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683730" y="3750107"/>
            <a:ext cx="2919845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Autointroducción</a:t>
            </a:r>
            <a:r>
              <a:rPr lang="es-EC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cálculos </a:t>
            </a:r>
            <a:endParaRPr lang="es-EC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533897" y="5268886"/>
            <a:ext cx="3006437" cy="13255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Sindrome</a:t>
            </a:r>
            <a:r>
              <a:rPr lang="es-EC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C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C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unchausen</a:t>
            </a:r>
            <a:r>
              <a:rPr lang="es-EC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8423562" y="1840595"/>
            <a:ext cx="3616037" cy="15253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síntomas son similares a los cálculos vesicales: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s-EC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 urinario intermitente.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s-EC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Hematuria terminal.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s-EC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Infeccion</a:t>
            </a:r>
            <a:r>
              <a:rPr lang="es-EC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C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posible que el dolor sea intenso, puede irradiarse a la punta del pene</a:t>
            </a:r>
            <a:endParaRPr lang="es-EC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71796" y="1840595"/>
            <a:ext cx="3075709" cy="15253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y tratamiento </a:t>
            </a:r>
          </a:p>
          <a:p>
            <a:pPr algn="ctr"/>
            <a:r>
              <a:rPr lang="es-EC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dx puede confirmarse mediante palpación, visualización endoscópica o estudio radiográfico</a:t>
            </a:r>
          </a:p>
          <a:p>
            <a:pPr algn="ctr"/>
            <a:r>
              <a:rPr lang="es-EC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Tto</a:t>
            </a:r>
            <a:r>
              <a:rPr lang="es-EC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 dirigido a la causa </a:t>
            </a:r>
            <a:endParaRPr lang="es-EC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4417694" y="4117136"/>
            <a:ext cx="519198" cy="422801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7071360" y="4117135"/>
            <a:ext cx="519198" cy="422801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725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3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Cálculos del prepucio</a:t>
            </a:r>
            <a:endParaRPr lang="es-EC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51436481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558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angular"/>
          <p:cNvCxnSpPr/>
          <p:nvPr/>
        </p:nvCxnSpPr>
        <p:spPr>
          <a:xfrm rot="10800000" flipV="1">
            <a:off x="1199457" y="44625"/>
            <a:ext cx="4704523" cy="1030758"/>
          </a:xfrm>
          <a:prstGeom prst="bentConnector3">
            <a:avLst>
              <a:gd name="adj1" fmla="val 124605"/>
            </a:avLst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1295468" y="868651"/>
            <a:ext cx="1824203" cy="40011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prstClr val="black"/>
                </a:solidFill>
              </a:rPr>
              <a:t>SODIO</a:t>
            </a:r>
            <a:endParaRPr lang="es-EC" sz="2000" b="1" dirty="0">
              <a:solidFill>
                <a:prstClr val="black"/>
              </a:solidFill>
            </a:endParaRPr>
          </a:p>
        </p:txBody>
      </p:sp>
      <p:cxnSp>
        <p:nvCxnSpPr>
          <p:cNvPr id="4" name="3 Conector angular"/>
          <p:cNvCxnSpPr/>
          <p:nvPr/>
        </p:nvCxnSpPr>
        <p:spPr>
          <a:xfrm>
            <a:off x="5903980" y="44628"/>
            <a:ext cx="4800533" cy="1030759"/>
          </a:xfrm>
          <a:prstGeom prst="bentConnector3">
            <a:avLst>
              <a:gd name="adj1" fmla="val 129655"/>
            </a:avLst>
          </a:prstGeom>
          <a:ln w="762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8496268" y="899429"/>
            <a:ext cx="2208245" cy="36933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CITRATO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240704" y="1729724"/>
            <a:ext cx="5306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Regula la cristalización de la sales de calcio en la orina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-240704" y="2422631"/>
            <a:ext cx="5306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Iniciación en desarrollo y agregación de cristales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-816768" y="3068960"/>
            <a:ext cx="55686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Concentraciones de urato de                                                                                                                                                                 monosodio promueven </a:t>
            </a:r>
          </a:p>
          <a:p>
            <a:pPr algn="ctr"/>
            <a:r>
              <a:rPr lang="es-EC" dirty="0" smtClean="0">
                <a:solidFill>
                  <a:prstClr val="black"/>
                </a:solidFill>
              </a:rPr>
              <a:t>     crecimiento de cálculos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8099" y="1729723"/>
            <a:ext cx="5306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Afecta el desarrollo urinario de calcio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288023" y="2237963"/>
            <a:ext cx="5306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Estrógeno aum su excreción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646078" y="2854304"/>
            <a:ext cx="5306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Estrógeno reduce la incidencia de cálculos en mujeres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12" t="37535" r="52670" b="46456"/>
          <a:stretch/>
        </p:blipFill>
        <p:spPr bwMode="auto">
          <a:xfrm>
            <a:off x="98861" y="3992290"/>
            <a:ext cx="5997139" cy="286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54" t="37535" r="57311" b="13691"/>
          <a:stretch/>
        </p:blipFill>
        <p:spPr bwMode="auto">
          <a:xfrm>
            <a:off x="7478488" y="3553786"/>
            <a:ext cx="3514057" cy="309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513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angular"/>
          <p:cNvCxnSpPr/>
          <p:nvPr/>
        </p:nvCxnSpPr>
        <p:spPr>
          <a:xfrm rot="10800000" flipV="1">
            <a:off x="1199457" y="44625"/>
            <a:ext cx="4704523" cy="1030758"/>
          </a:xfrm>
          <a:prstGeom prst="bentConnector3">
            <a:avLst>
              <a:gd name="adj1" fmla="val 124605"/>
            </a:avLst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1295468" y="868651"/>
            <a:ext cx="1824203" cy="40011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prstClr val="black"/>
                </a:solidFill>
              </a:rPr>
              <a:t>MAGNESIO</a:t>
            </a:r>
            <a:endParaRPr lang="es-EC" sz="2000" b="1" dirty="0">
              <a:solidFill>
                <a:prstClr val="black"/>
              </a:solidFill>
            </a:endParaRPr>
          </a:p>
        </p:txBody>
      </p:sp>
      <p:cxnSp>
        <p:nvCxnSpPr>
          <p:cNvPr id="4" name="3 Conector angular"/>
          <p:cNvCxnSpPr/>
          <p:nvPr/>
        </p:nvCxnSpPr>
        <p:spPr>
          <a:xfrm>
            <a:off x="5903980" y="44628"/>
            <a:ext cx="4800533" cy="1030759"/>
          </a:xfrm>
          <a:prstGeom prst="bentConnector3">
            <a:avLst>
              <a:gd name="adj1" fmla="val 129655"/>
            </a:avLst>
          </a:prstGeom>
          <a:ln w="762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8496268" y="899429"/>
            <a:ext cx="2208245" cy="36933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SULFATO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528736" y="1729724"/>
            <a:ext cx="5306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Componente de los cálculos de estruvita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-38598" y="2392637"/>
            <a:ext cx="5306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Falta de Mg en la dieta- aumenta la  formación de cálculos </a:t>
            </a:r>
          </a:p>
          <a:p>
            <a:pPr algn="ctr"/>
            <a:r>
              <a:rPr lang="es-EC" dirty="0" smtClean="0">
                <a:solidFill>
                  <a:prstClr val="black"/>
                </a:solidFill>
              </a:rPr>
              <a:t>      de oxalato de calcio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8099" y="1729723"/>
            <a:ext cx="5306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Prevención de cálculos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440149" y="2237964"/>
            <a:ext cx="4704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Formación de complejos de calcio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391468" y="2924947"/>
            <a:ext cx="4369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s-EC" dirty="0" smtClean="0">
                <a:solidFill>
                  <a:prstClr val="black"/>
                </a:solidFill>
              </a:rPr>
              <a:t>Sulfato de condroitina y sulfato de heparina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92" t="67460" r="51140" b="16270"/>
          <a:stretch/>
        </p:blipFill>
        <p:spPr bwMode="auto">
          <a:xfrm>
            <a:off x="143341" y="3571277"/>
            <a:ext cx="5280585" cy="288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62" t="42802" r="48572" b="17461"/>
          <a:stretch/>
        </p:blipFill>
        <p:spPr bwMode="auto">
          <a:xfrm>
            <a:off x="5615948" y="3571278"/>
            <a:ext cx="6576053" cy="32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4820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311692" y="404667"/>
            <a:ext cx="5088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>
                <a:solidFill>
                  <a:srgbClr val="8064A2">
                    <a:lumMod val="50000"/>
                  </a:srgbClr>
                </a:solidFill>
              </a:rPr>
              <a:t>VARIEDADES DE CÁLCULOS</a:t>
            </a:r>
            <a:endParaRPr lang="es-EC" sz="4000" b="1" dirty="0">
              <a:solidFill>
                <a:srgbClr val="8064A2">
                  <a:lumMod val="50000"/>
                </a:srgbClr>
              </a:solidFill>
            </a:endParaRPr>
          </a:p>
        </p:txBody>
      </p:sp>
      <p:cxnSp>
        <p:nvCxnSpPr>
          <p:cNvPr id="6" name="5 Conector angular"/>
          <p:cNvCxnSpPr>
            <a:stCxn id="4" idx="1"/>
          </p:cNvCxnSpPr>
          <p:nvPr/>
        </p:nvCxnSpPr>
        <p:spPr>
          <a:xfrm rot="10800000" flipV="1">
            <a:off x="623393" y="1066384"/>
            <a:ext cx="2688299" cy="1354504"/>
          </a:xfrm>
          <a:prstGeom prst="bentConnector3">
            <a:avLst>
              <a:gd name="adj1" fmla="val 109782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661763" y="2241680"/>
            <a:ext cx="332200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CÁLCULOS DE CALCIO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655840" y="2248037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</a:rPr>
              <a:t>80-85% de cálculos son calcarios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12" name="11 Conector angular"/>
          <p:cNvCxnSpPr>
            <a:stCxn id="10" idx="3"/>
          </p:cNvCxnSpPr>
          <p:nvPr/>
        </p:nvCxnSpPr>
        <p:spPr>
          <a:xfrm>
            <a:off x="9552384" y="2432706"/>
            <a:ext cx="1920213" cy="564249"/>
          </a:xfrm>
          <a:prstGeom prst="bentConnector3">
            <a:avLst>
              <a:gd name="adj1" fmla="val 105797"/>
            </a:avLst>
          </a:prstGeom>
          <a:ln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8274476" y="2852939"/>
            <a:ext cx="319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Nefrolitiasis por calcio es más común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983765" y="2847006"/>
            <a:ext cx="326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Dolor, infección náuseas y vómitos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19" name="18 Conector recto"/>
          <p:cNvCxnSpPr>
            <a:stCxn id="14" idx="1"/>
          </p:cNvCxnSpPr>
          <p:nvPr/>
        </p:nvCxnSpPr>
        <p:spPr>
          <a:xfrm flipH="1" flipV="1">
            <a:off x="7248129" y="3170168"/>
            <a:ext cx="1026347" cy="593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239349" y="2852939"/>
            <a:ext cx="345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Hematuria asintomática o infecciones repetitivas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21" name="20 Conector recto"/>
          <p:cNvCxnSpPr>
            <a:stCxn id="17" idx="1"/>
            <a:endCxn id="20" idx="3"/>
          </p:cNvCxnSpPr>
          <p:nvPr/>
        </p:nvCxnSpPr>
        <p:spPr>
          <a:xfrm flipH="1">
            <a:off x="3694224" y="3170172"/>
            <a:ext cx="289541" cy="593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239349" y="3933057"/>
            <a:ext cx="345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Nefrocalcinosis raras ocasiones producen síntomas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25" name="24 Conector recto"/>
          <p:cNvCxnSpPr>
            <a:stCxn id="24" idx="0"/>
            <a:endCxn id="20" idx="2"/>
          </p:cNvCxnSpPr>
          <p:nvPr/>
        </p:nvCxnSpPr>
        <p:spPr>
          <a:xfrm flipV="1">
            <a:off x="1966787" y="3499270"/>
            <a:ext cx="0" cy="4337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4306428" y="4071558"/>
            <a:ext cx="345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Puede deberse a diversos estados patológicos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8328705" y="4071557"/>
            <a:ext cx="345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Comunes los túbulos colectores </a:t>
            </a:r>
            <a:r>
              <a:rPr lang="es-EC" dirty="0" err="1" smtClean="0">
                <a:solidFill>
                  <a:prstClr val="black"/>
                </a:solidFill>
              </a:rPr>
              <a:t>ectásicos</a:t>
            </a:r>
            <a:endParaRPr lang="es-EC" dirty="0">
              <a:solidFill>
                <a:prstClr val="black"/>
              </a:solidFill>
            </a:endParaRPr>
          </a:p>
        </p:txBody>
      </p:sp>
      <p:cxnSp>
        <p:nvCxnSpPr>
          <p:cNvPr id="30" name="29 Conector recto"/>
          <p:cNvCxnSpPr>
            <a:stCxn id="28" idx="1"/>
            <a:endCxn id="24" idx="3"/>
          </p:cNvCxnSpPr>
          <p:nvPr/>
        </p:nvCxnSpPr>
        <p:spPr>
          <a:xfrm flipH="1" flipV="1">
            <a:off x="3694224" y="4256223"/>
            <a:ext cx="612204" cy="1385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35 Conector recto"/>
          <p:cNvCxnSpPr>
            <a:stCxn id="29" idx="1"/>
            <a:endCxn id="28" idx="3"/>
          </p:cNvCxnSpPr>
          <p:nvPr/>
        </p:nvCxnSpPr>
        <p:spPr>
          <a:xfrm flipH="1">
            <a:off x="7761301" y="4394723"/>
            <a:ext cx="567403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33" t="35780" r="41778" b="13447"/>
          <a:stretch/>
        </p:blipFill>
        <p:spPr bwMode="auto">
          <a:xfrm>
            <a:off x="2639616" y="4740337"/>
            <a:ext cx="5565941" cy="20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21 Conector recto"/>
          <p:cNvCxnSpPr>
            <a:endCxn id="29" idx="2"/>
          </p:cNvCxnSpPr>
          <p:nvPr/>
        </p:nvCxnSpPr>
        <p:spPr>
          <a:xfrm flipV="1">
            <a:off x="10056141" y="4717888"/>
            <a:ext cx="0" cy="3672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8400257" y="5229202"/>
            <a:ext cx="345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Poliquitosis renal medular</a:t>
            </a:r>
            <a:endParaRPr lang="es-EC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490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219</TotalTime>
  <Words>3369</Words>
  <Application>Microsoft Office PowerPoint</Application>
  <PresentationFormat>Personalizado</PresentationFormat>
  <Paragraphs>583</Paragraphs>
  <Slides>68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69" baseType="lpstr">
      <vt:lpstr>Faceta</vt:lpstr>
      <vt:lpstr>Diapositiva 1</vt:lpstr>
      <vt:lpstr>UROLITIASIS</vt:lpstr>
      <vt:lpstr>COMPONENTES DE CRISTAL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INVESTIGACIONES RADIOLOGICAS </vt:lpstr>
      <vt:lpstr>TOMOGRAFIA COMPUTARIZADA</vt:lpstr>
      <vt:lpstr>TOMOGRAFIA COMPUTARIZADA</vt:lpstr>
      <vt:lpstr>Pielografía intravenosa (IVP</vt:lpstr>
      <vt:lpstr>Diapositiva 35</vt:lpstr>
      <vt:lpstr>Diapositiva 36</vt:lpstr>
      <vt:lpstr>Diapositiva 37</vt:lpstr>
      <vt:lpstr>Diapositiva 38</vt:lpstr>
      <vt:lpstr>CONDUCTA A SEGUIR</vt:lpstr>
      <vt:lpstr>B.- DISOLVENTES</vt:lpstr>
      <vt:lpstr>C.- ALIVIO DE LA OBSTRUCCIÓN </vt:lpstr>
      <vt:lpstr>Litotricia extracorpórea con ondas de choque (SWL) </vt:lpstr>
      <vt:lpstr>Litotricia extracorpórea con ondas de choque (SWL) </vt:lpstr>
      <vt:lpstr>Litotricia extracorpórea con ondas de choque (SWL) </vt:lpstr>
      <vt:lpstr>Litotricia extracorpórea con ondas de choque (SWL) </vt:lpstr>
      <vt:lpstr>Litotricia extracorpórea con ondas de choque (SWL) </vt:lpstr>
      <vt:lpstr>Litotricia extracorpórea con ondas de choque (SWL) </vt:lpstr>
      <vt:lpstr>Diapositiva 48</vt:lpstr>
      <vt:lpstr>Cuidado posoperatorio</vt:lpstr>
      <vt:lpstr>Diapositiva 50</vt:lpstr>
      <vt:lpstr>Los pacientes con  cálculos grandes en la pelvis renal (+ 1.5 cm) tienen un índice libre de cálculos a los 3 meses de casi 75 %.</vt:lpstr>
      <vt:lpstr>Extracción uteroscópica de cálculos</vt:lpstr>
      <vt:lpstr>Extracción uteroscópica de cálculos</vt:lpstr>
      <vt:lpstr>Otros procedimientos renales </vt:lpstr>
      <vt:lpstr>Ureterolitotomía</vt:lpstr>
      <vt:lpstr>Evaluación metabólica </vt:lpstr>
      <vt:lpstr>Medicamentos orales </vt:lpstr>
      <vt:lpstr>Inhibidor de la absorción gastrointestinal</vt:lpstr>
      <vt:lpstr>Suplementación de fosfato</vt:lpstr>
      <vt:lpstr>Diuréticos </vt:lpstr>
      <vt:lpstr>Medicamentos para reducir el ácido úrico </vt:lpstr>
      <vt:lpstr>Inhibidor de la ureasa</vt:lpstr>
      <vt:lpstr>Prevención de cálculos de cistina </vt:lpstr>
      <vt:lpstr>Cálculos vesicales </vt:lpstr>
      <vt:lpstr>El cálculo se mueve con la posición cambiante del cuerpo. Los cálculos dentro de un ureterocele no se mueven con la posición del cuerpo</vt:lpstr>
      <vt:lpstr>Diapositiva 66</vt:lpstr>
      <vt:lpstr>Cálculos de la uretra</vt:lpstr>
      <vt:lpstr>Cálculos del prepucio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salud</dc:creator>
  <cp:lastModifiedBy>Contreras</cp:lastModifiedBy>
  <cp:revision>33</cp:revision>
  <dcterms:created xsi:type="dcterms:W3CDTF">2016-01-18T22:58:09Z</dcterms:created>
  <dcterms:modified xsi:type="dcterms:W3CDTF">2020-03-30T23:43:02Z</dcterms:modified>
</cp:coreProperties>
</file>