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18" r:id="rId2"/>
    <p:sldId id="291" r:id="rId3"/>
    <p:sldId id="258" r:id="rId4"/>
    <p:sldId id="301" r:id="rId5"/>
    <p:sldId id="263" r:id="rId6"/>
    <p:sldId id="313" r:id="rId7"/>
    <p:sldId id="286" r:id="rId8"/>
    <p:sldId id="292" r:id="rId9"/>
    <p:sldId id="311" r:id="rId10"/>
    <p:sldId id="293" r:id="rId11"/>
    <p:sldId id="270" r:id="rId12"/>
    <p:sldId id="272" r:id="rId13"/>
    <p:sldId id="274" r:id="rId14"/>
    <p:sldId id="275" r:id="rId15"/>
    <p:sldId id="276" r:id="rId16"/>
    <p:sldId id="295" r:id="rId17"/>
    <p:sldId id="296" r:id="rId18"/>
    <p:sldId id="312" r:id="rId19"/>
    <p:sldId id="297" r:id="rId20"/>
    <p:sldId id="298" r:id="rId21"/>
    <p:sldId id="317" r:id="rId22"/>
    <p:sldId id="314" r:id="rId23"/>
    <p:sldId id="315" r:id="rId24"/>
    <p:sldId id="316" r:id="rId25"/>
    <p:sldId id="309" r:id="rId26"/>
    <p:sldId id="310" r:id="rId2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3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97FEC-C037-490F-B89B-60C35C6FC5D0}" type="datetimeFigureOut">
              <a:rPr lang="es-ES" smtClean="0"/>
              <a:t>15/06/2021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910B4-CE0A-43E5-AEFF-070EC58DA7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523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intestino delgado de los niños es asiento de múltiples enfermedades, congénitas o adquiridas. Hasta hace pocos años el tratamiento y en ocasiones el diagnóstico de éstas solo era posible por cirugía o mediante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intraoperatoria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Las características propias del órgano, como longitud, ubicación libre dentro de la cavidad peritoneal y un activo peristaltismo que conlleva a la formación de múltiples asas, hacen que la evaluación endoscópica de este órgano en los niños sea un procedimiento difícil de realizar y con pocos rendimientos finales. La utilización de los diferentes métodos de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los niños, tanto por sonda como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empuje, permitió la evaluación de los segmentos proximales del intestino pero nunca su visualización total. Las experiencias publicadas en la literatura médica sobre su utilización en los niños se limitan a pocos reportes aislados. De modo que la exploración completa del intestino era prácticamente imposible sin la intervención de un cirujano con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intraoperatorias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Desde la publicación del Dr.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Yamamoto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sobre la utilidad del método, donde demostró sus posibilidades diagnósticas y terapéuticas en una variedad de enfermedades, son muchos los informes en la literatura médica referentes a su aplicación en diversas enfermedades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60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total 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intraoperatoria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(ETI) se considera un método eficaz desde el punto de vista diagnóstico y terapéutico en pacientes con hemorragias digestivas graves sin diagnóstico causal cuando otras técnicas diagnósticas son ineficaces o no están disponibles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46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>
                <a:effectLst/>
              </a:rPr>
              <a:t>Se han desarrollado diferentes métodos y técnicas de inserción para la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como son el método de empuje, de guía, de sonda, la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</a:t>
            </a:r>
            <a:r>
              <a:rPr lang="es-ES" dirty="0" err="1">
                <a:effectLst/>
              </a:rPr>
              <a:t>intraoperatoria</a:t>
            </a:r>
            <a:r>
              <a:rPr lang="es-ES" dirty="0">
                <a:effectLst/>
              </a:rPr>
              <a:t> y recientemente el método de doble-balón,1-5 cada uno con características propias; los tres primeros no llegaron a alcanzar popularidad principalmente por su baja sensibilidad y secundariamente por el tiempo que implicaba su ejecución. Por otra parte, a pesar de su alta sensibilidad, la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intraoperatoria6 no logró popularidad debido a las características que implicaba (debía realizarse en quirófano mediante enterostomías). No es sino hasta la llegada del sistema de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de doble balón (EDB) que se populariza el uso de este sistema inicialmente para la evaluación del intestino delgado y posteriormente para el tratamiento de las enfermedades halladas durante su exploración. Tras la introducción de la EDB, aparecieron en el mercado la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con balón único y más recientemente la </a:t>
            </a:r>
            <a:r>
              <a:rPr lang="es-ES" dirty="0" err="1">
                <a:effectLst/>
              </a:rPr>
              <a:t>enteroscopia</a:t>
            </a:r>
            <a:r>
              <a:rPr lang="es-ES" dirty="0">
                <a:effectLst/>
              </a:rPr>
              <a:t> en espiral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511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 nuevo siglo dio la bienvenida a herramientas más útiles, sustituyendo estas técnicas por la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asistida por balones. Inicialmente,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Yamamoto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colaboradores en el 2001 describieron el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doble balón (EDB) limitaciones reportadas para esta técnica se relacionan con el largo tiempo consumido durante el procedimiento e imposibilidad de usarlo en pacientes alérgicos al látex y en el año 2007,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Olympus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desarrollan el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enteroscopio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un solo balón (ESB) apareciendo con la propuesta de hacer el procedimiento más sencillo, acortar el tiempo del procedimiento y permitir al igual que el sistema de doble balón realizar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profunda con fines diagnósticos y terapéuticos.</a:t>
            </a:r>
            <a:endParaRPr lang="es-ES" dirty="0"/>
          </a:p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 la introducción de estas nuevas técnicas se introducen nuevos conceptos:</a:t>
            </a:r>
            <a:endParaRPr lang="es-ES" dirty="0"/>
          </a:p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intestino delgado se refiere a la evaluación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endoluminal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intestino delgado usando métodos como la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videocápsula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push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s-ES" dirty="0"/>
          </a:p>
          <a:p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profunda se refiere específicamente a aquellos procedimientos que permiten evaluación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endoluminal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intestino delgado distal usando un dispositivo asistido, incluyendo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asistida por balones (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doble balón EDB,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solo balón ESB) y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enteroscopia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espiral</a:t>
            </a:r>
            <a:endParaRPr lang="es-E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2524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El sistema de </a:t>
            </a:r>
            <a:r>
              <a:rPr lang="es-ES" dirty="0" err="1"/>
              <a:t>Fujinon</a:t>
            </a:r>
            <a:r>
              <a:rPr lang="es-ES" dirty="0"/>
              <a:t> DBE cuenta con un </a:t>
            </a:r>
            <a:r>
              <a:rPr lang="es-ES" dirty="0" err="1"/>
              <a:t>enteroscopio</a:t>
            </a:r>
            <a:r>
              <a:rPr lang="es-ES" dirty="0"/>
              <a:t> de 200 cm de longitud (diámetro de 9,4 mm) y un </a:t>
            </a:r>
            <a:r>
              <a:rPr lang="es-ES" dirty="0" err="1"/>
              <a:t>sobretubo</a:t>
            </a:r>
            <a:r>
              <a:rPr lang="es-ES" dirty="0"/>
              <a:t> de 140 cm, ambos con un balón de látex en su extremo distal. A diferencia de este, el SBE, de iguales características de diámetro y longitud, posee únicamente un balón, de silicona, formando parte del </a:t>
            </a:r>
            <a:r>
              <a:rPr lang="es-ES" dirty="0" err="1"/>
              <a:t>sobretubo</a:t>
            </a:r>
            <a:r>
              <a:rPr lang="es-ES" dirty="0"/>
              <a:t>. El avance en el ID se consigue combinando ciclos repetidos de entrada y retirada de </a:t>
            </a:r>
            <a:r>
              <a:rPr lang="es-ES" dirty="0" err="1"/>
              <a:t>sobretubo</a:t>
            </a:r>
            <a:r>
              <a:rPr lang="es-ES" dirty="0"/>
              <a:t> y </a:t>
            </a:r>
            <a:r>
              <a:rPr lang="es-ES" dirty="0" err="1"/>
              <a:t>enteroscopio</a:t>
            </a:r>
            <a:r>
              <a:rPr lang="es-ES" dirty="0"/>
              <a:t> con balones inflados, que producen rectificación y plegamiento de las asas intestinales, lo que permite avanzar en profundidad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65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722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.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técnica consiste en lo siguiente: con ambos balones colapsados se avanza en forma inicial 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enteroscopio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lograr su máximo alcance, segunda porción del duodeno o colon descendente según vía de abordaje (oral o anal respectivamente), se procede a insuflar el balón del endoscopio y se desliza 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sobretubo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hasta alcanzar el balón inflado, se infla el balón del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sobretubo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con ambos balones inflados y juntos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tracciona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endoscopio y 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sobretubo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tal manera se repliega el intestino, en este momento se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desinfl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el balón del endoscopio y se avanza el endoscopio hasta lograr nuevamente el máximo alcance, una vez logrado esto se infla el balón del endoscopio y se desinfla el balón del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sobretubo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deslizarlo nuevamente hasta alcanzar el balón del endoscopio e inflar el balón del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sobretubo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se realiza una nueva tracción para replegar y rectificar las asas intestinales completándose un nuevo ciclo. Estos ciclos se repiten hasta lograr avanzar el endoscopio lo mas distal o proximal posible según corresponda. (Cada ciclo permite el repliegue "en acordeón" del intestino delgado y su exploración en tramos de 20cm.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342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utilidad del EDB y ESB para el diagnóstico y la terapéutica de los desórdenes del intestino delgado han sido demostrado en varios estudios retrospectivos, prospectivos y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multicéntricos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los cuales evalúan las experiencias de unidades hospitalarias, tales como reembolso del estudio, hemorragia de intestino medio, aspectos técnicos, de enseñanza y factores predictivos de encontrar lesiones, tumores del intestino delgado, diagnóstico y tratamiento de enfermedad de Crohn y sus complicaciones, utilidad en enfermos con modificaciones quirúrgicas en el tracto digestivo, experiencia en población pediátrica y geriátrica, síndrome de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Peutz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Jeghers</a:t>
            </a:r>
            <a:r>
              <a:rPr lang="es-E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 en trasplante de intestino delgado, así como trabajos comparativos de la EDB, ESB y EE.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84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Varios síndromes congénitos o adquiridos se caracterizan por vasos sanguíneos anómalos mucosos o submucosos en el aparato digestivo. Estos vasos pueden causar hemorragia recurrente, que rara vez es masiva. Se arriba al diagnóstico por endoscopia y a veces por angiografía. El tratamiento consiste en la hemostasia endoscópica; en ocasiones puede ser necesaria una </a:t>
            </a:r>
            <a:r>
              <a:rPr lang="es-ES" dirty="0" err="1"/>
              <a:t>embolización</a:t>
            </a:r>
            <a:r>
              <a:rPr lang="es-ES" dirty="0"/>
              <a:t> </a:t>
            </a:r>
            <a:r>
              <a:rPr lang="es-ES" dirty="0" err="1"/>
              <a:t>angiográfica</a:t>
            </a:r>
            <a:r>
              <a:rPr lang="es-ES" dirty="0"/>
              <a:t> o una resección quirúrgica.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5892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</a:t>
            </a:r>
            <a:r>
              <a:rPr lang="es-ES" dirty="0" err="1"/>
              <a:t>enteroscopia</a:t>
            </a:r>
            <a:r>
              <a:rPr lang="es-ES" dirty="0"/>
              <a:t> espiral consiste en un </a:t>
            </a:r>
            <a:r>
              <a:rPr lang="es-ES" dirty="0" err="1"/>
              <a:t>sobretubo</a:t>
            </a:r>
            <a:r>
              <a:rPr lang="es-ES" dirty="0"/>
              <a:t> espiral de 118 cm de longitud y 17 mm de diámetro, con un diseño helicoidal que puede adaptarse a endoscopios de menos de 9,4 mm de diámetro como cualquier </a:t>
            </a:r>
            <a:r>
              <a:rPr lang="es-ES" dirty="0" err="1"/>
              <a:t>enteroscopio</a:t>
            </a:r>
            <a:r>
              <a:rPr lang="es-ES" dirty="0"/>
              <a:t> flexible o incluso un </a:t>
            </a:r>
            <a:r>
              <a:rPr lang="es-ES" dirty="0" err="1"/>
              <a:t>colonoscopio</a:t>
            </a:r>
            <a:r>
              <a:rPr lang="es-ES" dirty="0"/>
              <a:t> pediátrico. El avance por el ID se consigue mediante movimientos manuales rotatorios del </a:t>
            </a:r>
            <a:r>
              <a:rPr lang="es-ES" dirty="0" err="1"/>
              <a:t>sobretubo</a:t>
            </a:r>
            <a:r>
              <a:rPr lang="es-ES" dirty="0"/>
              <a:t> en sentido de las agujas del reloj que pliegan el ID y permiten el avance. La retirada del endoscopio se realiza con los mismos movimientos rotatorios pero en sentido contrario a las agujas del reloj. Este dispositivo fue inicialmente diseñado para </a:t>
            </a:r>
            <a:r>
              <a:rPr lang="es-ES" dirty="0" err="1"/>
              <a:t>enteroscopias</a:t>
            </a:r>
            <a:r>
              <a:rPr lang="es-ES" dirty="0"/>
              <a:t> por vía oral (</a:t>
            </a:r>
            <a:r>
              <a:rPr lang="es-ES" dirty="0" err="1"/>
              <a:t>Endo-Ease</a:t>
            </a:r>
            <a:r>
              <a:rPr lang="es-ES" dirty="0"/>
              <a:t> Discovery SB), pero actualmente está también disponible un </a:t>
            </a:r>
            <a:r>
              <a:rPr lang="es-ES" dirty="0" err="1"/>
              <a:t>sobretubo</a:t>
            </a:r>
            <a:r>
              <a:rPr lang="es-ES" dirty="0"/>
              <a:t> rectal llamado </a:t>
            </a:r>
            <a:r>
              <a:rPr lang="es-ES" dirty="0" err="1"/>
              <a:t>Endo-Ease</a:t>
            </a:r>
            <a:r>
              <a:rPr lang="es-ES" dirty="0"/>
              <a:t> Vista Retrograde que puede ser utilizado para </a:t>
            </a:r>
            <a:r>
              <a:rPr lang="es-ES" dirty="0" err="1"/>
              <a:t>enteroscopia</a:t>
            </a:r>
            <a:r>
              <a:rPr lang="es-ES" dirty="0"/>
              <a:t> anal o para colonoscopias difíciles. La curva de aprendizaje de esta técnica es comparable a la de la </a:t>
            </a:r>
            <a:r>
              <a:rPr lang="es-ES" dirty="0" err="1"/>
              <a:t>enteroscopia</a:t>
            </a:r>
            <a:r>
              <a:rPr lang="es-ES" dirty="0"/>
              <a:t> de balón, y puede ser realizada sin problema por </a:t>
            </a:r>
            <a:r>
              <a:rPr lang="es-ES" dirty="0" err="1"/>
              <a:t>endoscopistas</a:t>
            </a:r>
            <a:r>
              <a:rPr lang="es-ES" dirty="0"/>
              <a:t> expertos. Otra de las ventajas del SE es que ninguno de sus componentes contiene látex.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910B4-CE0A-43E5-AEFF-070EC58DA73D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198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42EB7-A6F1-4089-AE42-542A54FB5B6A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82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BFDC1-43C0-4F63-8517-84C51D6C83BB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65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A2C4-A7C0-40A8-B58D-734136589890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593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8DBE-3187-4C2E-972F-261969D9A65E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638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BD6C4-BEFC-4D0C-8FF2-D0CA4193EC51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5189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97A47-B703-4213-BCF8-77D2CFD5DE4D}" type="datetime1">
              <a:rPr lang="es-ES" smtClean="0"/>
              <a:t>15/06/2021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23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FE19D-2543-414C-A2B7-31BF2CE302E3}" type="datetime1">
              <a:rPr lang="es-ES" smtClean="0"/>
              <a:t>15/06/2021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6165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E3BCA-ECDC-4FE0-8082-E63A056F1426}" type="datetime1">
              <a:rPr lang="es-ES" smtClean="0"/>
              <a:t>15/06/2021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8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58D02-F620-4AE8-8AA4-F4D97A285F8B}" type="datetime1">
              <a:rPr lang="es-ES" smtClean="0"/>
              <a:t>15/06/2021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16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8EF9-F60E-4F76-8785-9899B2EBEBFA}" type="datetime1">
              <a:rPr lang="es-ES" smtClean="0"/>
              <a:t>15/06/2021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34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9292D-516E-49BF-8CF5-47CFCEA40CE9}" type="datetime1">
              <a:rPr lang="es-ES" smtClean="0"/>
              <a:t>15/06/2021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472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89D54-9171-42C4-B7E3-F1F2EA30486D}" type="datetime1">
              <a:rPr lang="es-ES" smtClean="0"/>
              <a:t>15/06/2021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Dra .Caridad Ruenes Domech. Maestría de Gastroenterología Pediatrica.</a:t>
            </a: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F69E-AFCC-43A5-80BD-CDAAE4CED0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89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76978" y="2523331"/>
            <a:ext cx="7772400" cy="147002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s-ES" dirty="0" err="1"/>
              <a:t>Enteroscopia</a:t>
            </a:r>
            <a:r>
              <a:rPr lang="es-ES" dirty="0"/>
              <a:t> en el niño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848872" cy="2423120"/>
          </a:xfrm>
        </p:spPr>
        <p:txBody>
          <a:bodyPr>
            <a:normAutofit/>
          </a:bodyPr>
          <a:lstStyle/>
          <a:p>
            <a:pPr algn="l"/>
            <a:r>
              <a:rPr lang="es-ES" sz="2000" dirty="0" err="1">
                <a:latin typeface="Arial" pitchFamily="34" charset="0"/>
                <a:cs typeface="Arial" pitchFamily="34" charset="0"/>
              </a:rPr>
              <a:t>Dra</a:t>
            </a:r>
            <a:r>
              <a:rPr lang="es-ES" sz="2000" dirty="0">
                <a:latin typeface="Arial" pitchFamily="34" charset="0"/>
                <a:cs typeface="Arial" pitchFamily="34" charset="0"/>
              </a:rPr>
              <a:t> Caridad Ruenes Domech</a:t>
            </a:r>
          </a:p>
          <a:p>
            <a:pPr algn="l"/>
            <a:r>
              <a:rPr lang="es-ES" sz="2000" dirty="0">
                <a:latin typeface="Arial" pitchFamily="34" charset="0"/>
                <a:cs typeface="Arial" pitchFamily="34" charset="0"/>
              </a:rPr>
              <a:t>Profesora e Investigadora Auxiliar</a:t>
            </a:r>
          </a:p>
          <a:p>
            <a:pPr algn="l"/>
            <a:endParaRPr lang="es-ES" sz="2400" dirty="0">
              <a:latin typeface="Arial" pitchFamily="34" charset="0"/>
              <a:cs typeface="Arial" pitchFamily="34" charset="0"/>
            </a:endParaRPr>
          </a:p>
          <a:p>
            <a:r>
              <a:rPr lang="es-ES" dirty="0"/>
              <a:t>Instituto de Gastroenterología</a:t>
            </a:r>
          </a:p>
          <a:p>
            <a:r>
              <a:rPr lang="es-ES" dirty="0"/>
              <a:t>Maestría de Gastroenterología Pediátrica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397" y="980728"/>
            <a:ext cx="4627563" cy="227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2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136904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015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r="8841" b="6710"/>
          <a:stretch/>
        </p:blipFill>
        <p:spPr bwMode="auto">
          <a:xfrm>
            <a:off x="251520" y="605377"/>
            <a:ext cx="4679210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r="20429" b="2447"/>
          <a:stretch/>
        </p:blipFill>
        <p:spPr bwMode="auto">
          <a:xfrm>
            <a:off x="5364088" y="986183"/>
            <a:ext cx="3384376" cy="463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5148064" y="6381328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715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r="13037" b="3247"/>
          <a:stretch/>
        </p:blipFill>
        <p:spPr bwMode="auto">
          <a:xfrm>
            <a:off x="539552" y="548680"/>
            <a:ext cx="4490896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8841"/>
          <a:stretch/>
        </p:blipFill>
        <p:spPr bwMode="auto">
          <a:xfrm>
            <a:off x="5220072" y="1268760"/>
            <a:ext cx="349289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5220072" y="6414789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Pediátrico.</a:t>
            </a:r>
          </a:p>
        </p:txBody>
      </p:sp>
    </p:spTree>
    <p:extLst>
      <p:ext uri="{BB962C8B-B14F-4D97-AF65-F5344CB8AC3E}">
        <p14:creationId xmlns:p14="http://schemas.microsoft.com/office/powerpoint/2010/main" val="101354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b="5111"/>
          <a:stretch/>
        </p:blipFill>
        <p:spPr bwMode="auto">
          <a:xfrm>
            <a:off x="467544" y="260649"/>
            <a:ext cx="8208912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120767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3" r="12438" b="2447"/>
          <a:stretch/>
        </p:blipFill>
        <p:spPr bwMode="auto">
          <a:xfrm>
            <a:off x="611560" y="404664"/>
            <a:ext cx="8136904" cy="6120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419168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3" b="5911"/>
          <a:stretch/>
        </p:blipFill>
        <p:spPr bwMode="auto">
          <a:xfrm>
            <a:off x="467544" y="476672"/>
            <a:ext cx="8136904" cy="597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088196" y="6453335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214836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064896" cy="561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96208" y="6403418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5942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064896" cy="576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96208" y="6431127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42454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776864" cy="5976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21720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43" y="326084"/>
            <a:ext cx="5040560" cy="552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136904" cy="333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 rot="699988">
            <a:off x="5652120" y="801898"/>
            <a:ext cx="3024336" cy="2585323"/>
          </a:xfrm>
          <a:prstGeom prst="rect">
            <a:avLst/>
          </a:prstGeom>
          <a:gradFill>
            <a:gsLst>
              <a:gs pos="39140">
                <a:srgbClr val="C7F2FF">
                  <a:alpha val="20000"/>
                </a:srgbClr>
              </a:gs>
              <a:gs pos="0">
                <a:schemeClr val="accent5">
                  <a:tint val="50000"/>
                  <a:satMod val="300000"/>
                </a:schemeClr>
              </a:gs>
              <a:gs pos="15000">
                <a:schemeClr val="accent5">
                  <a:tint val="37000"/>
                  <a:satMod val="300000"/>
                  <a:alpha val="3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</a:gradFill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curva de aprendizaje de esta técnica es comparable a la de la </a:t>
            </a:r>
            <a:r>
              <a:rPr lang="es-ES" dirty="0" err="1"/>
              <a:t>enteroscopia</a:t>
            </a:r>
            <a:r>
              <a:rPr lang="es-ES" dirty="0"/>
              <a:t> de balón, y puede ser realizada sin problema por </a:t>
            </a:r>
            <a:r>
              <a:rPr lang="es-ES" dirty="0" err="1"/>
              <a:t>endoscopistas</a:t>
            </a:r>
            <a:r>
              <a:rPr lang="es-ES" dirty="0"/>
              <a:t> expertos. Otra de las ventajas del SE es que ninguno de sus componentes contiene látex.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5681317" y="6317908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12084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92088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131840" y="6453336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45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7763"/>
            <a:ext cx="7560840" cy="516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258559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556792"/>
            <a:ext cx="8366842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EXPERIENCIA EN EL </a:t>
            </a:r>
            <a:r>
              <a:rPr lang="es-E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NSTITUTO</a:t>
            </a:r>
          </a:p>
          <a:p>
            <a:pPr algn="ctr"/>
            <a:r>
              <a:rPr lang="es-ES" sz="5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DE GASTROENTEROLOGIA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29669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4664"/>
            <a:ext cx="4556419" cy="634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3528392" cy="4005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</a:t>
            </a:r>
            <a:r>
              <a:rPr lang="es-ES" dirty="0" smtClean="0"/>
              <a:t>Pediátrica.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252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40" y="1628800"/>
            <a:ext cx="4037063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6726"/>
            <a:ext cx="4554537" cy="615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544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20801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4630"/>
            <a:ext cx="4295863" cy="621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5" y="2996952"/>
            <a:ext cx="4121150" cy="3753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4644008" y="6504455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763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1"/>
          <a:stretch/>
        </p:blipFill>
        <p:spPr bwMode="auto">
          <a:xfrm>
            <a:off x="1533525" y="1593273"/>
            <a:ext cx="6076950" cy="411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763688" y="764704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itchFamily="34" charset="0"/>
                <a:cs typeface="Arial" pitchFamily="34" charset="0"/>
              </a:rPr>
              <a:t>BIBLIOGRAFÍA</a:t>
            </a: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80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/>
        </p:blipFill>
        <p:spPr bwMode="auto">
          <a:xfrm>
            <a:off x="1619250" y="1579418"/>
            <a:ext cx="5905500" cy="451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763688" y="764704"/>
            <a:ext cx="2037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latin typeface="Arial" pitchFamily="34" charset="0"/>
                <a:cs typeface="Arial" pitchFamily="34" charset="0"/>
              </a:rPr>
              <a:t>BIBLIOGRAFÍA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445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27584" y="692696"/>
            <a:ext cx="7704856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b="1" dirty="0">
                <a:latin typeface="Arial" pitchFamily="34" charset="0"/>
                <a:cs typeface="Arial" pitchFamily="34" charset="0"/>
              </a:rPr>
              <a:t>INTRODUCCIÓN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El Enteroscopio de Doble Balón (DBE), fue el primero en aparecer en el mercado, poco después de la cápsula endoscópica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Existen actualmente en el mercado tres tipos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enteroscopios</a:t>
            </a:r>
            <a:r>
              <a:rPr lang="es-ES" dirty="0">
                <a:latin typeface="Arial" pitchFamily="34" charset="0"/>
                <a:cs typeface="Arial" pitchFamily="34" charset="0"/>
              </a:rPr>
              <a:t> que permiten una intubación más profunda del ID que la clásica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enteroscopia</a:t>
            </a:r>
            <a:r>
              <a:rPr lang="es-ES" dirty="0">
                <a:latin typeface="Arial" pitchFamily="34" charset="0"/>
                <a:cs typeface="Arial" pitchFamily="34" charset="0"/>
              </a:rPr>
              <a:t> de pulsión (150 cm) y la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ileocolonoscopia</a:t>
            </a:r>
            <a:r>
              <a:rPr lang="es-ES" dirty="0">
                <a:latin typeface="Arial" pitchFamily="34" charset="0"/>
                <a:cs typeface="Arial" pitchFamily="34" charset="0"/>
              </a:rPr>
              <a:t> (30-50 cm):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Arial" pitchFamily="34" charset="0"/>
                <a:cs typeface="Arial" pitchFamily="34" charset="0"/>
              </a:rPr>
              <a:t>•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El enteroscopio de doble balón </a:t>
            </a:r>
            <a:r>
              <a:rPr lang="es-ES" dirty="0">
                <a:latin typeface="Arial" pitchFamily="34" charset="0"/>
                <a:cs typeface="Arial" pitchFamily="34" charset="0"/>
              </a:rPr>
              <a:t>(DBE,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Fujinon</a:t>
            </a:r>
            <a:r>
              <a:rPr lang="es-ES" dirty="0">
                <a:latin typeface="Arial" pitchFamily="34" charset="0"/>
                <a:cs typeface="Arial" pitchFamily="34" charset="0"/>
              </a:rPr>
              <a:t>, Wayne, NJ).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Arial" pitchFamily="34" charset="0"/>
                <a:cs typeface="Arial" pitchFamily="34" charset="0"/>
              </a:rPr>
              <a:t/>
            </a:r>
            <a:br>
              <a:rPr lang="es-ES" dirty="0">
                <a:latin typeface="Arial" pitchFamily="34" charset="0"/>
                <a:cs typeface="Arial" pitchFamily="34" charset="0"/>
              </a:rPr>
            </a:br>
            <a:r>
              <a:rPr lang="es-ES" dirty="0">
                <a:latin typeface="Arial" pitchFamily="34" charset="0"/>
                <a:cs typeface="Arial" pitchFamily="34" charset="0"/>
              </a:rPr>
              <a:t>•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El enteroscopio de simple balón</a:t>
            </a:r>
            <a:r>
              <a:rPr lang="es-ES" dirty="0">
                <a:latin typeface="Arial" pitchFamily="34" charset="0"/>
                <a:cs typeface="Arial" pitchFamily="34" charset="0"/>
              </a:rPr>
              <a:t> (SBE,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Olympus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America</a:t>
            </a:r>
            <a:r>
              <a:rPr lang="es-ES" dirty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Arial" pitchFamily="34" charset="0"/>
                <a:cs typeface="Arial" pitchFamily="34" charset="0"/>
              </a:rPr>
              <a:t/>
            </a:r>
            <a:br>
              <a:rPr lang="es-ES" dirty="0">
                <a:latin typeface="Arial" pitchFamily="34" charset="0"/>
                <a:cs typeface="Arial" pitchFamily="34" charset="0"/>
              </a:rPr>
            </a:br>
            <a:r>
              <a:rPr lang="es-ES" dirty="0">
                <a:latin typeface="Arial" pitchFamily="34" charset="0"/>
                <a:cs typeface="Arial" pitchFamily="34" charset="0"/>
              </a:rPr>
              <a:t>•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El enteroscopio espiral</a:t>
            </a:r>
            <a:r>
              <a:rPr lang="es-ES" dirty="0">
                <a:latin typeface="Arial" pitchFamily="34" charset="0"/>
                <a:cs typeface="Arial" pitchFamily="34" charset="0"/>
              </a:rPr>
              <a:t> (SE-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Spirus</a:t>
            </a:r>
            <a:r>
              <a:rPr lang="es-ES" dirty="0">
                <a:latin typeface="Arial" pitchFamily="34" charset="0"/>
                <a:cs typeface="Arial" pitchFamily="34" charset="0"/>
              </a:rPr>
              <a:t> Medical,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Stoughton</a:t>
            </a:r>
            <a:r>
              <a:rPr lang="es-ES" dirty="0">
                <a:latin typeface="Arial" pitchFamily="34" charset="0"/>
                <a:cs typeface="Arial" pitchFamily="34" charset="0"/>
              </a:rPr>
              <a:t>, MA, 2005).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11016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/>
          <a:stretch/>
        </p:blipFill>
        <p:spPr bwMode="auto">
          <a:xfrm>
            <a:off x="401006" y="476672"/>
            <a:ext cx="8280920" cy="586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681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4" b="8309"/>
          <a:stretch/>
        </p:blipFill>
        <p:spPr bwMode="auto">
          <a:xfrm>
            <a:off x="827584" y="836712"/>
            <a:ext cx="7416824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449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92888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904184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</a:t>
            </a:r>
          </a:p>
          <a:p>
            <a:r>
              <a:rPr lang="es-ES" dirty="0"/>
              <a:t>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116620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90569" y="548680"/>
            <a:ext cx="7992888" cy="5909310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15000">
                <a:schemeClr val="accent5">
                  <a:tint val="37000"/>
                  <a:satMod val="300000"/>
                  <a:alpha val="36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" sz="2000" b="1" dirty="0">
                <a:latin typeface="Arial" pitchFamily="34" charset="0"/>
                <a:cs typeface="Arial" pitchFamily="34" charset="0"/>
              </a:rPr>
              <a:t>DBE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El sistema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Fujinon</a:t>
            </a:r>
            <a:r>
              <a:rPr lang="es-ES" dirty="0">
                <a:latin typeface="Arial" pitchFamily="34" charset="0"/>
                <a:cs typeface="Arial" pitchFamily="34" charset="0"/>
              </a:rPr>
              <a:t> DBE cuenta con un enteroscopio de 200 cm de longitud (diámetro de 9,4 mm) y un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sobretubo</a:t>
            </a:r>
            <a:r>
              <a:rPr lang="es-ES" dirty="0">
                <a:latin typeface="Arial" pitchFamily="34" charset="0"/>
                <a:cs typeface="Arial" pitchFamily="34" charset="0"/>
              </a:rPr>
              <a:t> de 140 cm, ambos con un balón de látex en su extremo distal. A diferencia de este, el SBE, de iguales características de diámetro y longitud, posee únicamente un balón, de silicona, formando parte del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sobretubo</a:t>
            </a:r>
            <a:r>
              <a:rPr lang="es-ES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La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enteroscopia</a:t>
            </a:r>
            <a:r>
              <a:rPr lang="es-ES" dirty="0">
                <a:latin typeface="Arial" pitchFamily="34" charset="0"/>
                <a:cs typeface="Arial" pitchFamily="34" charset="0"/>
              </a:rPr>
              <a:t> puede realizarse por vía oral o anterógrada y por vía anal o retrógrada, alcanzando unos 240-360 cm en la primera y unos 102-140 cm por vía anal. 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Con el DBE se han descrito tasas de entre el 16 y el 86 % de </a:t>
            </a:r>
            <a:r>
              <a:rPr lang="es-ES" dirty="0" err="1">
                <a:latin typeface="Arial" pitchFamily="34" charset="0"/>
                <a:cs typeface="Arial" pitchFamily="34" charset="0"/>
              </a:rPr>
              <a:t>enteroscopias</a:t>
            </a:r>
            <a:r>
              <a:rPr lang="es-ES" dirty="0">
                <a:latin typeface="Arial" pitchFamily="34" charset="0"/>
                <a:cs typeface="Arial" pitchFamily="34" charset="0"/>
              </a:rPr>
              <a:t> totales, por vía oral, aunque esto no es posible en todos los casos.</a:t>
            </a:r>
          </a:p>
        </p:txBody>
      </p:sp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39213" y="6457990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Pediátrica.</a:t>
            </a:r>
          </a:p>
        </p:txBody>
      </p:sp>
    </p:spTree>
    <p:extLst>
      <p:ext uri="{BB962C8B-B14F-4D97-AF65-F5344CB8AC3E}">
        <p14:creationId xmlns:p14="http://schemas.microsoft.com/office/powerpoint/2010/main" val="211224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91" y="533903"/>
            <a:ext cx="7776864" cy="576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Domech. Maestría de Gastroenterología </a:t>
            </a:r>
            <a:r>
              <a:rPr lang="es-ES" dirty="0" smtClean="0"/>
              <a:t>Pediátrica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321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0" y="2131343"/>
            <a:ext cx="3022920" cy="262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38916"/>
            <a:ext cx="2719124" cy="211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" y="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" y="2131343"/>
            <a:ext cx="3022920" cy="262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64341"/>
            <a:ext cx="5772472" cy="604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>
          <a:xfrm>
            <a:off x="3104437" y="6412228"/>
            <a:ext cx="2895600" cy="365125"/>
          </a:xfrm>
        </p:spPr>
        <p:txBody>
          <a:bodyPr/>
          <a:lstStyle/>
          <a:p>
            <a:r>
              <a:rPr lang="es-ES" dirty="0" err="1"/>
              <a:t>Dra</a:t>
            </a:r>
            <a:r>
              <a:rPr lang="es-ES" dirty="0"/>
              <a:t> .Caridad Ruenes </a:t>
            </a:r>
            <a:r>
              <a:rPr lang="es-ES" dirty="0" err="1"/>
              <a:t>Domech</a:t>
            </a:r>
            <a:r>
              <a:rPr lang="es-ES" dirty="0"/>
              <a:t>. Maestría de Gastroenterología </a:t>
            </a:r>
            <a:r>
              <a:rPr lang="es-ES" dirty="0" smtClean="0"/>
              <a:t>Pediátrica.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715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1832</Words>
  <Application>Microsoft Office PowerPoint</Application>
  <PresentationFormat>Presentación en pantalla (4:3)</PresentationFormat>
  <Paragraphs>75</Paragraphs>
  <Slides>26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27" baseType="lpstr">
      <vt:lpstr>Tema de Office</vt:lpstr>
      <vt:lpstr>Enteroscopia en el niño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DireccionIGE</dc:creator>
  <cp:lastModifiedBy>DireccionIGE</cp:lastModifiedBy>
  <cp:revision>35</cp:revision>
  <dcterms:created xsi:type="dcterms:W3CDTF">2021-04-07T11:55:34Z</dcterms:created>
  <dcterms:modified xsi:type="dcterms:W3CDTF">2021-06-15T06:15:35Z</dcterms:modified>
</cp:coreProperties>
</file>