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74" r:id="rId7"/>
    <p:sldId id="271" r:id="rId8"/>
    <p:sldId id="272" r:id="rId9"/>
  </p:sldIdLst>
  <p:sldSz cx="9144000" cy="6858000" type="screen4x3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9435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3998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322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9084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508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666698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7654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73111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11077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4048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3353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522A-2BF4-487A-8284-035444478CA0}" type="datetimeFigureOut">
              <a:rPr lang="es-US" smtClean="0"/>
              <a:t>1/15/2021</a:t>
            </a:fld>
            <a:endParaRPr lang="es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0EC6-B0FC-4401-BA33-632B00DC1269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5282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9600" y="641866"/>
            <a:ext cx="8153400" cy="88213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es-US" sz="3600" dirty="0" smtClean="0">
                <a:solidFill>
                  <a:srgbClr val="FFC000"/>
                </a:solidFill>
              </a:rPr>
              <a:t/>
            </a:r>
            <a:br>
              <a:rPr lang="es-US" sz="3600" dirty="0" smtClean="0">
                <a:solidFill>
                  <a:srgbClr val="FFC000"/>
                </a:solidFill>
              </a:rPr>
            </a:br>
            <a:r>
              <a:rPr lang="es-US" sz="3600" dirty="0" smtClean="0">
                <a:solidFill>
                  <a:srgbClr val="FFC000"/>
                </a:solidFill>
              </a:rPr>
              <a:t/>
            </a:r>
            <a:br>
              <a:rPr lang="es-US" sz="3600" dirty="0" smtClean="0">
                <a:solidFill>
                  <a:srgbClr val="FFC000"/>
                </a:solidFill>
              </a:rPr>
            </a:br>
            <a:r>
              <a:rPr lang="es-US" sz="3600" dirty="0">
                <a:solidFill>
                  <a:srgbClr val="FFC000"/>
                </a:solidFill>
              </a:rPr>
              <a:t/>
            </a:r>
            <a:br>
              <a:rPr lang="es-US" sz="3600" dirty="0">
                <a:solidFill>
                  <a:srgbClr val="FFC000"/>
                </a:solidFill>
              </a:rPr>
            </a:br>
            <a:r>
              <a:rPr lang="es-US" sz="3600" dirty="0" smtClean="0">
                <a:solidFill>
                  <a:srgbClr val="FFC000"/>
                </a:solidFill>
              </a:rPr>
              <a:t/>
            </a:r>
            <a:br>
              <a:rPr lang="es-US" sz="3600" dirty="0" smtClean="0">
                <a:solidFill>
                  <a:srgbClr val="FFC000"/>
                </a:solidFill>
              </a:rPr>
            </a:br>
            <a:r>
              <a:rPr lang="es-US" sz="3600" dirty="0">
                <a:solidFill>
                  <a:srgbClr val="FFC000"/>
                </a:solidFill>
              </a:rPr>
              <a:t/>
            </a:r>
            <a:br>
              <a:rPr lang="es-US" sz="3600" dirty="0">
                <a:solidFill>
                  <a:srgbClr val="FFC000"/>
                </a:solidFill>
              </a:rPr>
            </a:br>
            <a:r>
              <a:rPr lang="es-MX" sz="2700" b="1" kern="0" dirty="0">
                <a:solidFill>
                  <a:srgbClr val="FFC000"/>
                </a:solidFill>
              </a:rPr>
              <a:t>Universidad de Ciencias Médicas de La </a:t>
            </a:r>
            <a:r>
              <a:rPr lang="es-MX" sz="2700" b="1" kern="0" smtClean="0">
                <a:solidFill>
                  <a:srgbClr val="FFC000"/>
                </a:solidFill>
              </a:rPr>
              <a:t>Habana </a:t>
            </a:r>
            <a:br>
              <a:rPr lang="es-MX" sz="2700" b="1" kern="0" smtClean="0">
                <a:solidFill>
                  <a:srgbClr val="FFC000"/>
                </a:solidFill>
              </a:rPr>
            </a:br>
            <a:r>
              <a:rPr lang="es-MX" sz="2700" b="1" kern="0" smtClean="0">
                <a:solidFill>
                  <a:srgbClr val="FFC000"/>
                </a:solidFill>
              </a:rPr>
              <a:t>Facultad</a:t>
            </a:r>
            <a:br>
              <a:rPr lang="es-MX" sz="2700" b="1" kern="0" smtClean="0">
                <a:solidFill>
                  <a:srgbClr val="FFC000"/>
                </a:solidFill>
              </a:rPr>
            </a:br>
            <a:r>
              <a:rPr lang="es-MX" sz="2700" b="1" kern="0" smtClean="0">
                <a:solidFill>
                  <a:srgbClr val="FFC000"/>
                </a:solidFill>
              </a:rPr>
              <a:t> ¨Miguel </a:t>
            </a:r>
            <a:r>
              <a:rPr lang="es-MX" sz="2700" b="1" kern="0" dirty="0" smtClean="0">
                <a:solidFill>
                  <a:srgbClr val="FFC000"/>
                </a:solidFill>
              </a:rPr>
              <a:t>Enríquez¨</a:t>
            </a:r>
            <a:r>
              <a:rPr lang="es-ES" sz="2700" b="1" kern="0" dirty="0">
                <a:solidFill>
                  <a:srgbClr val="FFC000"/>
                </a:solidFill>
              </a:rPr>
              <a:t/>
            </a:r>
            <a:br>
              <a:rPr lang="es-ES" sz="2700" b="1" kern="0" dirty="0">
                <a:solidFill>
                  <a:srgbClr val="FFC000"/>
                </a:solidFill>
              </a:rPr>
            </a:br>
            <a:r>
              <a:rPr lang="es-ES" sz="2700" b="1" kern="0" dirty="0" smtClean="0">
                <a:solidFill>
                  <a:srgbClr val="FFC000"/>
                </a:solidFill>
              </a:rPr>
              <a:t/>
            </a:r>
            <a:br>
              <a:rPr lang="es-ES" sz="2700" b="1" kern="0" dirty="0" smtClean="0">
                <a:solidFill>
                  <a:srgbClr val="FFC000"/>
                </a:solidFill>
              </a:rPr>
            </a:br>
            <a:r>
              <a:rPr lang="es-US" sz="3600" dirty="0" smtClean="0">
                <a:solidFill>
                  <a:srgbClr val="FFC000"/>
                </a:solidFill>
              </a:rPr>
              <a:t>Tema </a:t>
            </a:r>
            <a:r>
              <a:rPr lang="es-US" sz="3600" dirty="0" smtClean="0">
                <a:solidFill>
                  <a:srgbClr val="FFC000"/>
                </a:solidFill>
              </a:rPr>
              <a:t>2. Curso propio VI</a:t>
            </a:r>
            <a:r>
              <a:rPr lang="es-US" sz="3600" dirty="0" smtClean="0"/>
              <a:t/>
            </a:r>
            <a:br>
              <a:rPr lang="es-US" sz="3600" dirty="0" smtClean="0"/>
            </a:br>
            <a:r>
              <a:rPr lang="es-US" sz="36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Sistema de Vigilancia ambiental en la Atención Primaria de Salud</a:t>
            </a:r>
            <a:br>
              <a:rPr lang="es-US" sz="3600" i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s-US" sz="3600" i="1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071371"/>
              </p:ext>
            </p:extLst>
          </p:nvPr>
        </p:nvGraphicFramePr>
        <p:xfrm>
          <a:off x="533400" y="3886200"/>
          <a:ext cx="792480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Acrobat Document" r:id="rId3" imgW="7543519" imgH="5829037" progId="AcroExch.Document.11">
                  <p:embed/>
                </p:oleObj>
              </mc:Choice>
              <mc:Fallback>
                <p:oleObj name="Acrobat Document" r:id="rId3" imgW="7543519" imgH="5829037" progId="AcroExch.Document.11">
                  <p:embed/>
                  <p:pic>
                    <p:nvPicPr>
                      <p:cNvPr id="0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7924800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 flipV="1">
            <a:off x="990600" y="76200"/>
            <a:ext cx="6781800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s-ES" b="1" kern="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2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/>
              <a:t/>
            </a:r>
            <a:br>
              <a:rPr lang="es-MX" sz="3600" b="1" dirty="0"/>
            </a:br>
            <a:r>
              <a:rPr lang="es-MX" sz="3600" b="1" dirty="0" smtClean="0"/>
              <a:t/>
            </a:r>
            <a:br>
              <a:rPr lang="es-MX" sz="3600" b="1" dirty="0" smtClean="0"/>
            </a:br>
            <a:r>
              <a:rPr lang="es-MX" sz="3600" b="1" dirty="0"/>
              <a:t/>
            </a:r>
            <a:br>
              <a:rPr lang="es-MX" sz="3600" b="1" dirty="0"/>
            </a:br>
            <a:endParaRPr lang="es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457200"/>
            <a:ext cx="88392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b="1" dirty="0" smtClean="0">
                <a:solidFill>
                  <a:srgbClr val="FFC000"/>
                </a:solidFill>
              </a:rPr>
              <a:t>      </a:t>
            </a:r>
            <a:r>
              <a:rPr lang="es-US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Vigilancia Ambiental</a:t>
            </a:r>
            <a:endParaRPr lang="es-US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US" dirty="0" smtClean="0">
                <a:solidFill>
                  <a:srgbClr val="FFC000"/>
                </a:solidFill>
              </a:rPr>
              <a:t>    Proceso de recolección, análisis e interpretación   </a:t>
            </a:r>
          </a:p>
          <a:p>
            <a:pPr marL="0" indent="0">
              <a:buNone/>
            </a:pPr>
            <a:r>
              <a:rPr lang="es-US" dirty="0">
                <a:solidFill>
                  <a:srgbClr val="FFC000"/>
                </a:solidFill>
              </a:rPr>
              <a:t> </a:t>
            </a:r>
            <a:r>
              <a:rPr lang="es-US" dirty="0" smtClean="0">
                <a:solidFill>
                  <a:srgbClr val="FFC000"/>
                </a:solidFill>
              </a:rPr>
              <a:t>   de la información generada por:</a:t>
            </a:r>
          </a:p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US" dirty="0" smtClean="0">
                <a:solidFill>
                  <a:srgbClr val="FFC000"/>
                </a:solidFill>
              </a:rPr>
              <a:t>Actividades de observación ambiental sistemática y de otros factores ambientales.</a:t>
            </a:r>
          </a:p>
          <a:p>
            <a:pPr>
              <a:buFont typeface="Wingdings" pitchFamily="2" charset="2"/>
              <a:buChar char="Ø"/>
            </a:pPr>
            <a:r>
              <a:rPr lang="es-US" dirty="0" smtClean="0">
                <a:solidFill>
                  <a:srgbClr val="FFC000"/>
                </a:solidFill>
              </a:rPr>
              <a:t>Datos de morbilidad y mortalidad.</a:t>
            </a:r>
          </a:p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US" dirty="0">
              <a:solidFill>
                <a:srgbClr val="FFC000"/>
              </a:solidFill>
            </a:endParaRPr>
          </a:p>
          <a:p>
            <a:endParaRPr lang="es-US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03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609600" y="304800"/>
            <a:ext cx="9525000" cy="5821363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r>
              <a:rPr lang="es-US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marL="914400" lvl="2" indent="0">
              <a:buNone/>
            </a:pPr>
            <a:r>
              <a:rPr lang="es-US" sz="32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s-US" sz="3200" b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s-US" sz="3200" b="1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bjetivo fundamental:</a:t>
            </a:r>
          </a:p>
          <a:p>
            <a:pPr marL="914400" lvl="2" indent="0">
              <a:buNone/>
            </a:pPr>
            <a:endParaRPr lang="es-US" sz="3200" b="1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Detección, evaluación y control de los factores ambientales de riesgo, su periodicidad y tendencia en tiempo y espacio.</a:t>
            </a: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US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86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592763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s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36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Sanitarios</a:t>
            </a:r>
            <a:r>
              <a:rPr lang="es-US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2" indent="0">
              <a:buNone/>
            </a:pPr>
            <a:endParaRPr lang="es-US" sz="2800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2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1. Vigilancia </a:t>
            </a:r>
            <a:r>
              <a:rPr lang="es-US" sz="28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 agua de consumo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2" indent="0">
              <a:buNone/>
            </a:pPr>
            <a:endParaRPr lang="es-US" sz="2800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</a:t>
            </a:r>
            <a:r>
              <a:rPr lang="es-US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alerta acción</a:t>
            </a:r>
            <a:r>
              <a:rPr lang="es-US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Interrupción por más de 3 días en el servicio o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 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cloración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del agua de un acueducto.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Contaminaciones graves en la conductora o en la red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Incremento inusual de la morbilidad por EDA, Hepatitis y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iebre </a:t>
            </a: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ifoidea</a:t>
            </a:r>
          </a:p>
          <a:p>
            <a:pPr lvl="2">
              <a:buFont typeface="Wingdings" pitchFamily="2" charset="2"/>
              <a:buChar char="Ø"/>
            </a:pPr>
            <a:endParaRPr lang="es-US" sz="28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200"/>
            <a:ext cx="7924800" cy="6049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US" sz="3200" b="1" u="sng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es-US" sz="32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Continuación de  </a:t>
            </a:r>
            <a:r>
              <a:rPr lang="es-US" sz="32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Sanitarios</a:t>
            </a:r>
            <a:r>
              <a:rPr lang="es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914400" lvl="2" indent="0">
              <a:buNone/>
            </a:pPr>
            <a:endParaRPr lang="es-US" sz="3200" u="sng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r>
              <a:rPr lang="es-US" sz="32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es-US" sz="2800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Vigilancia </a:t>
            </a:r>
            <a:r>
              <a:rPr lang="es-US" sz="28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la calidad del aire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14400" lvl="2" indent="0">
              <a:buNone/>
            </a:pPr>
            <a:r>
              <a:rPr lang="es-US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</a:t>
            </a:r>
            <a:r>
              <a:rPr lang="es-US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 alerta </a:t>
            </a:r>
            <a:r>
              <a:rPr lang="es-US" sz="2800" u="sng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acción: 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Brotes de crisis aguda de asma   bronquial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Brotes de Síndrome de insuficiencia respiratoria aguda.</a:t>
            </a:r>
          </a:p>
          <a:p>
            <a:pPr marL="914400" lvl="2" indent="0">
              <a:buNone/>
            </a:pPr>
            <a:endParaRPr lang="es-US" sz="28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914400" lvl="2" indent="0">
              <a:buNone/>
            </a:pPr>
            <a:endParaRPr lang="es-US" sz="3200" b="1" u="sng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7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 lvl="2" indent="0"/>
            <a: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5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US" sz="35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5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s-US" sz="3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Vigilancia del Cólera</a:t>
            </a:r>
            <a:br>
              <a:rPr lang="es-US" sz="3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s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 </a:t>
            </a:r>
            <a:br>
              <a:rPr lang="es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endParaRPr lang="es-US" u="sng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s-US" sz="2800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Indicadores de alerta acción: </a:t>
            </a:r>
            <a:endParaRPr lang="es-US" sz="2800" u="sng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Detección de cepas de Vibrio </a:t>
            </a:r>
            <a:r>
              <a:rPr lang="es-US" sz="28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Cholerae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01 o 0139 en el agua</a:t>
            </a:r>
          </a:p>
          <a:p>
            <a:pPr lvl="2">
              <a:buFont typeface="Wingdings" pitchFamily="2" charset="2"/>
              <a:buChar char="Ø"/>
            </a:pPr>
            <a:r>
              <a:rPr lang="es-US" sz="28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Reporte de un brote epidémico de diarrea acuosa grave</a:t>
            </a:r>
          </a:p>
        </p:txBody>
      </p:sp>
    </p:spTree>
    <p:extLst>
      <p:ext uri="{BB962C8B-B14F-4D97-AF65-F5344CB8AC3E}">
        <p14:creationId xmlns:p14="http://schemas.microsoft.com/office/powerpoint/2010/main" val="383206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rgbClr val="FFC000"/>
                </a:solidFill>
              </a:rPr>
              <a:t/>
            </a:r>
            <a:br>
              <a:rPr lang="es-ES_tradnl" dirty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/>
            </a:r>
            <a:br>
              <a:rPr lang="es-ES_tradnl" dirty="0" smtClean="0">
                <a:solidFill>
                  <a:srgbClr val="FFC000"/>
                </a:solidFill>
              </a:rPr>
            </a:br>
            <a:r>
              <a:rPr lang="es-ES_tradnl" dirty="0" smtClean="0">
                <a:solidFill>
                  <a:srgbClr val="FFC000"/>
                </a:solidFill>
              </a:rPr>
              <a:t>Bibliografía</a:t>
            </a:r>
            <a:r>
              <a:rPr lang="es-US" dirty="0" smtClean="0">
                <a:solidFill>
                  <a:srgbClr val="FFC000"/>
                </a:solidFill>
              </a:rPr>
              <a:t/>
            </a:r>
            <a:br>
              <a:rPr lang="es-US" dirty="0" smtClean="0">
                <a:solidFill>
                  <a:srgbClr val="FFC000"/>
                </a:solidFill>
              </a:rPr>
            </a:br>
            <a:endParaRPr lang="es-US" dirty="0">
              <a:solidFill>
                <a:srgbClr val="FFC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US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s-US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s-US" dirty="0" smtClean="0">
                <a:solidFill>
                  <a:srgbClr val="FFC000"/>
                </a:solidFill>
              </a:rPr>
              <a:t>1. Toledo Curbelo et al. Fundamentos de Salud pública tomo 2, </a:t>
            </a:r>
            <a:r>
              <a:rPr lang="es-US" dirty="0" err="1" smtClean="0">
                <a:solidFill>
                  <a:srgbClr val="FFC000"/>
                </a:solidFill>
              </a:rPr>
              <a:t>pág</a:t>
            </a:r>
            <a:r>
              <a:rPr lang="es-US" dirty="0" smtClean="0">
                <a:solidFill>
                  <a:srgbClr val="FFC000"/>
                </a:solidFill>
              </a:rPr>
              <a:t>: 673-680.</a:t>
            </a:r>
            <a:endParaRPr lang="es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5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274638"/>
            <a:ext cx="5638800" cy="868362"/>
          </a:xfrm>
        </p:spPr>
        <p:txBody>
          <a:bodyPr>
            <a:normAutofit/>
          </a:bodyPr>
          <a:lstStyle/>
          <a:p>
            <a:r>
              <a:rPr lang="es-US" dirty="0" smtClean="0">
                <a:solidFill>
                  <a:srgbClr val="FFC000"/>
                </a:solidFill>
              </a:rPr>
              <a:t>Gracias…</a:t>
            </a:r>
            <a:endParaRPr lang="es-US" dirty="0">
              <a:solidFill>
                <a:srgbClr val="FFC000"/>
              </a:solidFill>
            </a:endParaRPr>
          </a:p>
        </p:txBody>
      </p:sp>
      <p:pic>
        <p:nvPicPr>
          <p:cNvPr id="3123" name="Picture 51" descr="D:\CÉSAR SECUNDARIA\escuela niños\Medio ambiente Marisol\Contaminación ambiental\Environment-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6248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4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209</Words>
  <Application>Microsoft Office PowerPoint</Application>
  <PresentationFormat>Presentación en pantalla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Tema de Office</vt:lpstr>
      <vt:lpstr>Acrobat Document</vt:lpstr>
      <vt:lpstr>     Universidad de Ciencias Médicas de La Habana  Facultad  ¨Miguel Enríquez¨  Tema 2. Curso propio VI Sistema de Vigilancia ambiental en la Atención Primaria de Salud </vt:lpstr>
      <vt:lpstr>    </vt:lpstr>
      <vt:lpstr>Presentación de PowerPoint</vt:lpstr>
      <vt:lpstr>Presentación de PowerPoint</vt:lpstr>
      <vt:lpstr>Presentación de PowerPoint</vt:lpstr>
      <vt:lpstr>   3. Vigilancia del Cólera    </vt:lpstr>
      <vt:lpstr>  Bibliografía </vt:lpstr>
      <vt:lpstr>Gracias…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Dra. Glenda</dc:creator>
  <cp:lastModifiedBy>Dra. Glenda</cp:lastModifiedBy>
  <cp:revision>87</cp:revision>
  <dcterms:created xsi:type="dcterms:W3CDTF">2021-04-02T03:16:03Z</dcterms:created>
  <dcterms:modified xsi:type="dcterms:W3CDTF">2021-01-16T01:52:03Z</dcterms:modified>
</cp:coreProperties>
</file>