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11" r:id="rId2"/>
  </p:sldMasterIdLst>
  <p:sldIdLst>
    <p:sldId id="272" r:id="rId3"/>
    <p:sldId id="283" r:id="rId4"/>
    <p:sldId id="284" r:id="rId5"/>
    <p:sldId id="285" r:id="rId6"/>
    <p:sldId id="286" r:id="rId7"/>
    <p:sldId id="287" r:id="rId8"/>
    <p:sldId id="288" r:id="rId9"/>
    <p:sldId id="290" r:id="rId10"/>
    <p:sldId id="292" r:id="rId11"/>
    <p:sldId id="293" r:id="rId12"/>
    <p:sldId id="386" r:id="rId13"/>
    <p:sldId id="392" r:id="rId14"/>
    <p:sldId id="391" r:id="rId15"/>
    <p:sldId id="296" r:id="rId16"/>
    <p:sldId id="297" r:id="rId17"/>
    <p:sldId id="298" r:id="rId18"/>
    <p:sldId id="300" r:id="rId19"/>
    <p:sldId id="301" r:id="rId20"/>
    <p:sldId id="302" r:id="rId21"/>
    <p:sldId id="304" r:id="rId22"/>
    <p:sldId id="305"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02192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5" name="Footer Placeholder 4"/>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Tree>
    <p:extLst>
      <p:ext uri="{BB962C8B-B14F-4D97-AF65-F5344CB8AC3E}">
        <p14:creationId xmlns:p14="http://schemas.microsoft.com/office/powerpoint/2010/main" val="49155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5" name="Footer Placeholder 4"/>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A53010"/>
                </a:solidFill>
                <a:latin typeface="Arial"/>
                <a:cs typeface="Arial" charset="0"/>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A53010"/>
                </a:solidFill>
                <a:latin typeface="Arial"/>
                <a:cs typeface="Arial" charset="0"/>
              </a:rPr>
              <a:t>”</a:t>
            </a:r>
          </a:p>
        </p:txBody>
      </p:sp>
    </p:spTree>
    <p:extLst>
      <p:ext uri="{BB962C8B-B14F-4D97-AF65-F5344CB8AC3E}">
        <p14:creationId xmlns:p14="http://schemas.microsoft.com/office/powerpoint/2010/main" val="4103319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6" name="Footer Placeholder 5"/>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Tree>
    <p:extLst>
      <p:ext uri="{BB962C8B-B14F-4D97-AF65-F5344CB8AC3E}">
        <p14:creationId xmlns:p14="http://schemas.microsoft.com/office/powerpoint/2010/main" val="3597622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6" name="Footer Placeholder 5"/>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A53010"/>
                </a:solidFill>
                <a:latin typeface="Arial"/>
                <a:cs typeface="Arial" charset="0"/>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fontAlgn="base">
              <a:spcBef>
                <a:spcPct val="0"/>
              </a:spcBef>
              <a:spcAft>
                <a:spcPct val="0"/>
              </a:spcAft>
            </a:pPr>
            <a:r>
              <a:rPr lang="en-US" sz="8000" dirty="0">
                <a:ln w="3175" cmpd="sng">
                  <a:noFill/>
                </a:ln>
                <a:solidFill>
                  <a:srgbClr val="A53010"/>
                </a:solidFill>
                <a:latin typeface="Arial"/>
                <a:cs typeface="Arial" charset="0"/>
              </a:rPr>
              <a:t>”</a:t>
            </a:r>
          </a:p>
        </p:txBody>
      </p:sp>
    </p:spTree>
    <p:extLst>
      <p:ext uri="{BB962C8B-B14F-4D97-AF65-F5344CB8AC3E}">
        <p14:creationId xmlns:p14="http://schemas.microsoft.com/office/powerpoint/2010/main" val="2144211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6" name="Footer Placeholder 5"/>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Tree>
    <p:extLst>
      <p:ext uri="{BB962C8B-B14F-4D97-AF65-F5344CB8AC3E}">
        <p14:creationId xmlns:p14="http://schemas.microsoft.com/office/powerpoint/2010/main" val="55535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445744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146264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a16="http://schemas.microsoft.com/office/drawing/2014/main" id="{9910D57A-D807-44BC-8ECE-4076406AE36F}"/>
              </a:ext>
            </a:extLst>
          </p:cNvPr>
          <p:cNvSpPr>
            <a:spLocks noGrp="1"/>
          </p:cNvSpPr>
          <p:nvPr>
            <p:ph type="dt" sz="half" idx="10"/>
          </p:nvPr>
        </p:nvSpPr>
        <p:spPr/>
        <p:txBody>
          <a:bodyPr/>
          <a:lstStyle>
            <a:lvl1pPr>
              <a:defRPr/>
            </a:lvl1pPr>
          </a:lstStyle>
          <a:p>
            <a:pPr>
              <a:defRPr/>
            </a:pPr>
            <a:fld id="{43EA42B0-EBD4-4C7D-96F7-60F709A3E914}"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F6723782-FE86-496E-AC74-CA145AB477B9}"/>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FACC1CB8-D1E4-40AF-95D9-179E4B2834AF}"/>
              </a:ext>
            </a:extLst>
          </p:cNvPr>
          <p:cNvSpPr>
            <a:spLocks noGrp="1"/>
          </p:cNvSpPr>
          <p:nvPr>
            <p:ph type="sldNum" sz="quarter" idx="12"/>
          </p:nvPr>
        </p:nvSpPr>
        <p:spPr/>
        <p:txBody>
          <a:bodyPr/>
          <a:lstStyle>
            <a:lvl1pPr>
              <a:defRPr/>
            </a:lvl1pPr>
          </a:lstStyle>
          <a:p>
            <a:fld id="{4155EB5C-A5E3-455E-9157-A604590BC835}" type="slidenum">
              <a:rPr lang="es-ES" altLang="es-ES"/>
              <a:pPr/>
              <a:t>‹Nº›</a:t>
            </a:fld>
            <a:endParaRPr lang="es-ES" altLang="es-ES"/>
          </a:p>
        </p:txBody>
      </p:sp>
    </p:spTree>
    <p:extLst>
      <p:ext uri="{BB962C8B-B14F-4D97-AF65-F5344CB8AC3E}">
        <p14:creationId xmlns:p14="http://schemas.microsoft.com/office/powerpoint/2010/main" val="35969412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5ABC2F0D-58B5-4CAF-9AAE-9C00DFB7F38A}"/>
              </a:ext>
            </a:extLst>
          </p:cNvPr>
          <p:cNvSpPr>
            <a:spLocks noGrp="1"/>
          </p:cNvSpPr>
          <p:nvPr>
            <p:ph type="dt" sz="half" idx="10"/>
          </p:nvPr>
        </p:nvSpPr>
        <p:spPr/>
        <p:txBody>
          <a:bodyPr/>
          <a:lstStyle>
            <a:lvl1pPr>
              <a:defRPr/>
            </a:lvl1pPr>
          </a:lstStyle>
          <a:p>
            <a:pPr>
              <a:defRPr/>
            </a:pPr>
            <a:fld id="{4021B949-9F75-41B7-A8D8-38587945387F}"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220AFC2A-B853-4705-80E2-DDBA45DE883D}"/>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E8163D61-2E67-4E3D-8179-EA94327BFBF5}"/>
              </a:ext>
            </a:extLst>
          </p:cNvPr>
          <p:cNvSpPr>
            <a:spLocks noGrp="1"/>
          </p:cNvSpPr>
          <p:nvPr>
            <p:ph type="sldNum" sz="quarter" idx="12"/>
          </p:nvPr>
        </p:nvSpPr>
        <p:spPr/>
        <p:txBody>
          <a:bodyPr/>
          <a:lstStyle>
            <a:lvl1pPr>
              <a:defRPr/>
            </a:lvl1pPr>
          </a:lstStyle>
          <a:p>
            <a:fld id="{F14BAE07-51A1-4C03-8A29-6111DCE6AA76}" type="slidenum">
              <a:rPr lang="es-ES" altLang="es-ES"/>
              <a:pPr/>
              <a:t>‹Nº›</a:t>
            </a:fld>
            <a:endParaRPr lang="es-ES" altLang="es-ES"/>
          </a:p>
        </p:txBody>
      </p:sp>
    </p:spTree>
    <p:extLst>
      <p:ext uri="{BB962C8B-B14F-4D97-AF65-F5344CB8AC3E}">
        <p14:creationId xmlns:p14="http://schemas.microsoft.com/office/powerpoint/2010/main" val="3723642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6A456C44-35CA-47E8-8D83-16B6F105CF65}"/>
              </a:ext>
            </a:extLst>
          </p:cNvPr>
          <p:cNvSpPr>
            <a:spLocks noGrp="1"/>
          </p:cNvSpPr>
          <p:nvPr>
            <p:ph type="dt" sz="half" idx="10"/>
          </p:nvPr>
        </p:nvSpPr>
        <p:spPr/>
        <p:txBody>
          <a:bodyPr/>
          <a:lstStyle>
            <a:lvl1pPr>
              <a:defRPr/>
            </a:lvl1pPr>
          </a:lstStyle>
          <a:p>
            <a:pPr>
              <a:defRPr/>
            </a:pPr>
            <a:fld id="{B630DD95-06B9-4317-8669-24B30DDD4E50}"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7FEE2359-9423-4AFE-8553-BAEA06D6083C}"/>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034CBC44-3C2B-4622-B021-D1DAE285F8F0}"/>
              </a:ext>
            </a:extLst>
          </p:cNvPr>
          <p:cNvSpPr>
            <a:spLocks noGrp="1"/>
          </p:cNvSpPr>
          <p:nvPr>
            <p:ph type="sldNum" sz="quarter" idx="12"/>
          </p:nvPr>
        </p:nvSpPr>
        <p:spPr/>
        <p:txBody>
          <a:bodyPr/>
          <a:lstStyle>
            <a:lvl1pPr>
              <a:defRPr/>
            </a:lvl1pPr>
          </a:lstStyle>
          <a:p>
            <a:fld id="{BA855964-0AE4-4D59-9FDA-2B562BD3E4D9}" type="slidenum">
              <a:rPr lang="es-ES" altLang="es-ES"/>
              <a:pPr/>
              <a:t>‹Nº›</a:t>
            </a:fld>
            <a:endParaRPr lang="es-ES" altLang="es-ES"/>
          </a:p>
        </p:txBody>
      </p:sp>
    </p:spTree>
    <p:extLst>
      <p:ext uri="{BB962C8B-B14F-4D97-AF65-F5344CB8AC3E}">
        <p14:creationId xmlns:p14="http://schemas.microsoft.com/office/powerpoint/2010/main" val="420780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702406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a16="http://schemas.microsoft.com/office/drawing/2014/main" id="{C8B2946A-7DD9-4D25-9385-48AA81725625}"/>
              </a:ext>
            </a:extLst>
          </p:cNvPr>
          <p:cNvSpPr>
            <a:spLocks noGrp="1"/>
          </p:cNvSpPr>
          <p:nvPr>
            <p:ph type="dt" sz="half" idx="10"/>
          </p:nvPr>
        </p:nvSpPr>
        <p:spPr/>
        <p:txBody>
          <a:bodyPr/>
          <a:lstStyle>
            <a:lvl1pPr>
              <a:defRPr/>
            </a:lvl1pPr>
          </a:lstStyle>
          <a:p>
            <a:pPr>
              <a:defRPr/>
            </a:pPr>
            <a:fld id="{3DC7CF4A-472E-4F89-93DB-D15EABED7CAC}" type="datetimeFigureOut">
              <a:rPr lang="es-ES"/>
              <a:pPr>
                <a:defRPr/>
              </a:pPr>
              <a:t>01/04/2025</a:t>
            </a:fld>
            <a:endParaRPr lang="es-ES"/>
          </a:p>
        </p:txBody>
      </p:sp>
      <p:sp>
        <p:nvSpPr>
          <p:cNvPr id="6" name="4 Marcador de pie de página">
            <a:extLst>
              <a:ext uri="{FF2B5EF4-FFF2-40B4-BE49-F238E27FC236}">
                <a16:creationId xmlns:a16="http://schemas.microsoft.com/office/drawing/2014/main" id="{492FFAFE-1C34-4CCC-8939-B5E9B021C00F}"/>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4B70B13B-0A7B-4E39-9732-E052AE05B603}"/>
              </a:ext>
            </a:extLst>
          </p:cNvPr>
          <p:cNvSpPr>
            <a:spLocks noGrp="1"/>
          </p:cNvSpPr>
          <p:nvPr>
            <p:ph type="sldNum" sz="quarter" idx="12"/>
          </p:nvPr>
        </p:nvSpPr>
        <p:spPr/>
        <p:txBody>
          <a:bodyPr/>
          <a:lstStyle>
            <a:lvl1pPr>
              <a:defRPr/>
            </a:lvl1pPr>
          </a:lstStyle>
          <a:p>
            <a:fld id="{AAD9EBEA-4C52-478A-BA2F-04318E13BD6F}" type="slidenum">
              <a:rPr lang="es-ES" altLang="es-ES"/>
              <a:pPr/>
              <a:t>‹Nº›</a:t>
            </a:fld>
            <a:endParaRPr lang="es-ES" altLang="es-ES"/>
          </a:p>
        </p:txBody>
      </p:sp>
    </p:spTree>
    <p:extLst>
      <p:ext uri="{BB962C8B-B14F-4D97-AF65-F5344CB8AC3E}">
        <p14:creationId xmlns:p14="http://schemas.microsoft.com/office/powerpoint/2010/main" val="3659166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D9EE4473-0F81-4A3B-ADE4-9EB9EB403119}"/>
              </a:ext>
            </a:extLst>
          </p:cNvPr>
          <p:cNvSpPr>
            <a:spLocks noGrp="1"/>
          </p:cNvSpPr>
          <p:nvPr>
            <p:ph type="dt" sz="half" idx="10"/>
          </p:nvPr>
        </p:nvSpPr>
        <p:spPr/>
        <p:txBody>
          <a:bodyPr/>
          <a:lstStyle>
            <a:lvl1pPr>
              <a:defRPr/>
            </a:lvl1pPr>
          </a:lstStyle>
          <a:p>
            <a:pPr>
              <a:defRPr/>
            </a:pPr>
            <a:fld id="{72E284E8-2740-4C83-A68B-87B9AB23996D}" type="datetimeFigureOut">
              <a:rPr lang="es-ES"/>
              <a:pPr>
                <a:defRPr/>
              </a:pPr>
              <a:t>01/04/2025</a:t>
            </a:fld>
            <a:endParaRPr lang="es-ES"/>
          </a:p>
        </p:txBody>
      </p:sp>
      <p:sp>
        <p:nvSpPr>
          <p:cNvPr id="8" name="4 Marcador de pie de página">
            <a:extLst>
              <a:ext uri="{FF2B5EF4-FFF2-40B4-BE49-F238E27FC236}">
                <a16:creationId xmlns:a16="http://schemas.microsoft.com/office/drawing/2014/main" id="{5D457C94-23BC-439E-9645-068C1FF11F0D}"/>
              </a:ext>
            </a:extLst>
          </p:cNvPr>
          <p:cNvSpPr>
            <a:spLocks noGrp="1"/>
          </p:cNvSpPr>
          <p:nvPr>
            <p:ph type="ftr" sz="quarter" idx="11"/>
          </p:nvPr>
        </p:nvSpPr>
        <p:spPr/>
        <p:txBody>
          <a:bodyPr/>
          <a:lstStyle>
            <a:lvl1pPr>
              <a:defRPr/>
            </a:lvl1pPr>
          </a:lstStyle>
          <a:p>
            <a:pPr>
              <a:defRPr/>
            </a:pPr>
            <a:endParaRPr lang="es-ES"/>
          </a:p>
        </p:txBody>
      </p:sp>
      <p:sp>
        <p:nvSpPr>
          <p:cNvPr id="9" name="5 Marcador de número de diapositiva">
            <a:extLst>
              <a:ext uri="{FF2B5EF4-FFF2-40B4-BE49-F238E27FC236}">
                <a16:creationId xmlns:a16="http://schemas.microsoft.com/office/drawing/2014/main" id="{BDE7316E-7F5C-4CBD-B6FB-D836BC8A8317}"/>
              </a:ext>
            </a:extLst>
          </p:cNvPr>
          <p:cNvSpPr>
            <a:spLocks noGrp="1"/>
          </p:cNvSpPr>
          <p:nvPr>
            <p:ph type="sldNum" sz="quarter" idx="12"/>
          </p:nvPr>
        </p:nvSpPr>
        <p:spPr/>
        <p:txBody>
          <a:bodyPr/>
          <a:lstStyle>
            <a:lvl1pPr>
              <a:defRPr/>
            </a:lvl1pPr>
          </a:lstStyle>
          <a:p>
            <a:fld id="{B8E53829-7D61-4A8B-9E65-85121E72F6E5}" type="slidenum">
              <a:rPr lang="es-ES" altLang="es-ES"/>
              <a:pPr/>
              <a:t>‹Nº›</a:t>
            </a:fld>
            <a:endParaRPr lang="es-ES" altLang="es-ES"/>
          </a:p>
        </p:txBody>
      </p:sp>
    </p:spTree>
    <p:extLst>
      <p:ext uri="{BB962C8B-B14F-4D97-AF65-F5344CB8AC3E}">
        <p14:creationId xmlns:p14="http://schemas.microsoft.com/office/powerpoint/2010/main" val="32265271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a16="http://schemas.microsoft.com/office/drawing/2014/main" id="{29881A62-A661-43D6-979C-D09E598D2190}"/>
              </a:ext>
            </a:extLst>
          </p:cNvPr>
          <p:cNvSpPr>
            <a:spLocks noGrp="1"/>
          </p:cNvSpPr>
          <p:nvPr>
            <p:ph type="dt" sz="half" idx="10"/>
          </p:nvPr>
        </p:nvSpPr>
        <p:spPr/>
        <p:txBody>
          <a:bodyPr/>
          <a:lstStyle>
            <a:lvl1pPr>
              <a:defRPr/>
            </a:lvl1pPr>
          </a:lstStyle>
          <a:p>
            <a:pPr>
              <a:defRPr/>
            </a:pPr>
            <a:fld id="{FE85227A-0B76-42E9-B23D-0345A102837F}" type="datetimeFigureOut">
              <a:rPr lang="es-ES"/>
              <a:pPr>
                <a:defRPr/>
              </a:pPr>
              <a:t>01/04/2025</a:t>
            </a:fld>
            <a:endParaRPr lang="es-ES"/>
          </a:p>
        </p:txBody>
      </p:sp>
      <p:sp>
        <p:nvSpPr>
          <p:cNvPr id="4" name="4 Marcador de pie de página">
            <a:extLst>
              <a:ext uri="{FF2B5EF4-FFF2-40B4-BE49-F238E27FC236}">
                <a16:creationId xmlns:a16="http://schemas.microsoft.com/office/drawing/2014/main" id="{E483561A-627E-4245-ABD5-AC06CB15368E}"/>
              </a:ext>
            </a:extLst>
          </p:cNvPr>
          <p:cNvSpPr>
            <a:spLocks noGrp="1"/>
          </p:cNvSpPr>
          <p:nvPr>
            <p:ph type="ftr" sz="quarter" idx="11"/>
          </p:nvPr>
        </p:nvSpPr>
        <p:spPr/>
        <p:txBody>
          <a:bodyPr/>
          <a:lstStyle>
            <a:lvl1pPr>
              <a:defRPr/>
            </a:lvl1pPr>
          </a:lstStyle>
          <a:p>
            <a:pPr>
              <a:defRPr/>
            </a:pPr>
            <a:endParaRPr lang="es-ES"/>
          </a:p>
        </p:txBody>
      </p:sp>
      <p:sp>
        <p:nvSpPr>
          <p:cNvPr id="5" name="5 Marcador de número de diapositiva">
            <a:extLst>
              <a:ext uri="{FF2B5EF4-FFF2-40B4-BE49-F238E27FC236}">
                <a16:creationId xmlns:a16="http://schemas.microsoft.com/office/drawing/2014/main" id="{404E0D4A-A8C8-4DC9-9634-1840021458C1}"/>
              </a:ext>
            </a:extLst>
          </p:cNvPr>
          <p:cNvSpPr>
            <a:spLocks noGrp="1"/>
          </p:cNvSpPr>
          <p:nvPr>
            <p:ph type="sldNum" sz="quarter" idx="12"/>
          </p:nvPr>
        </p:nvSpPr>
        <p:spPr/>
        <p:txBody>
          <a:bodyPr/>
          <a:lstStyle>
            <a:lvl1pPr>
              <a:defRPr/>
            </a:lvl1pPr>
          </a:lstStyle>
          <a:p>
            <a:fld id="{C8DBEFB0-9E06-4030-8BA1-A362ECB4036E}" type="slidenum">
              <a:rPr lang="es-ES" altLang="es-ES"/>
              <a:pPr/>
              <a:t>‹Nº›</a:t>
            </a:fld>
            <a:endParaRPr lang="es-ES" altLang="es-ES"/>
          </a:p>
        </p:txBody>
      </p:sp>
    </p:spTree>
    <p:extLst>
      <p:ext uri="{BB962C8B-B14F-4D97-AF65-F5344CB8AC3E}">
        <p14:creationId xmlns:p14="http://schemas.microsoft.com/office/powerpoint/2010/main" val="4438290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E57D4332-8C78-461C-A038-6B1C8DEDA14E}"/>
              </a:ext>
            </a:extLst>
          </p:cNvPr>
          <p:cNvSpPr>
            <a:spLocks noGrp="1"/>
          </p:cNvSpPr>
          <p:nvPr>
            <p:ph type="dt" sz="half" idx="10"/>
          </p:nvPr>
        </p:nvSpPr>
        <p:spPr/>
        <p:txBody>
          <a:bodyPr/>
          <a:lstStyle>
            <a:lvl1pPr>
              <a:defRPr/>
            </a:lvl1pPr>
          </a:lstStyle>
          <a:p>
            <a:pPr>
              <a:defRPr/>
            </a:pPr>
            <a:fld id="{6EDB5126-B8D5-4901-9A9B-463D4DE833A7}" type="datetimeFigureOut">
              <a:rPr lang="es-ES"/>
              <a:pPr>
                <a:defRPr/>
              </a:pPr>
              <a:t>01/04/2025</a:t>
            </a:fld>
            <a:endParaRPr lang="es-ES"/>
          </a:p>
        </p:txBody>
      </p:sp>
      <p:sp>
        <p:nvSpPr>
          <p:cNvPr id="3" name="4 Marcador de pie de página">
            <a:extLst>
              <a:ext uri="{FF2B5EF4-FFF2-40B4-BE49-F238E27FC236}">
                <a16:creationId xmlns:a16="http://schemas.microsoft.com/office/drawing/2014/main" id="{EC2CAA90-7250-4E03-A123-C7571494CD4A}"/>
              </a:ext>
            </a:extLst>
          </p:cNvPr>
          <p:cNvSpPr>
            <a:spLocks noGrp="1"/>
          </p:cNvSpPr>
          <p:nvPr>
            <p:ph type="ftr" sz="quarter" idx="11"/>
          </p:nvPr>
        </p:nvSpPr>
        <p:spPr/>
        <p:txBody>
          <a:bodyPr/>
          <a:lstStyle>
            <a:lvl1pPr>
              <a:defRPr/>
            </a:lvl1pPr>
          </a:lstStyle>
          <a:p>
            <a:pPr>
              <a:defRPr/>
            </a:pPr>
            <a:endParaRPr lang="es-ES"/>
          </a:p>
        </p:txBody>
      </p:sp>
      <p:sp>
        <p:nvSpPr>
          <p:cNvPr id="4" name="5 Marcador de número de diapositiva">
            <a:extLst>
              <a:ext uri="{FF2B5EF4-FFF2-40B4-BE49-F238E27FC236}">
                <a16:creationId xmlns:a16="http://schemas.microsoft.com/office/drawing/2014/main" id="{71CE0889-F6AD-492A-807A-31D1F303D832}"/>
              </a:ext>
            </a:extLst>
          </p:cNvPr>
          <p:cNvSpPr>
            <a:spLocks noGrp="1"/>
          </p:cNvSpPr>
          <p:nvPr>
            <p:ph type="sldNum" sz="quarter" idx="12"/>
          </p:nvPr>
        </p:nvSpPr>
        <p:spPr/>
        <p:txBody>
          <a:bodyPr/>
          <a:lstStyle>
            <a:lvl1pPr>
              <a:defRPr/>
            </a:lvl1pPr>
          </a:lstStyle>
          <a:p>
            <a:fld id="{B6941433-305F-44F3-AE91-D3C695FAFE6A}" type="slidenum">
              <a:rPr lang="es-ES" altLang="es-ES"/>
              <a:pPr/>
              <a:t>‹Nº›</a:t>
            </a:fld>
            <a:endParaRPr lang="es-ES" altLang="es-ES"/>
          </a:p>
        </p:txBody>
      </p:sp>
    </p:spTree>
    <p:extLst>
      <p:ext uri="{BB962C8B-B14F-4D97-AF65-F5344CB8AC3E}">
        <p14:creationId xmlns:p14="http://schemas.microsoft.com/office/powerpoint/2010/main" val="919437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CBAA992B-B058-4E67-9329-A640BF52D982}"/>
              </a:ext>
            </a:extLst>
          </p:cNvPr>
          <p:cNvSpPr>
            <a:spLocks noGrp="1"/>
          </p:cNvSpPr>
          <p:nvPr>
            <p:ph type="dt" sz="half" idx="10"/>
          </p:nvPr>
        </p:nvSpPr>
        <p:spPr/>
        <p:txBody>
          <a:bodyPr/>
          <a:lstStyle>
            <a:lvl1pPr>
              <a:defRPr/>
            </a:lvl1pPr>
          </a:lstStyle>
          <a:p>
            <a:pPr>
              <a:defRPr/>
            </a:pPr>
            <a:fld id="{4EA7613C-4FA9-4019-8601-230E3249BCA9}" type="datetimeFigureOut">
              <a:rPr lang="es-ES"/>
              <a:pPr>
                <a:defRPr/>
              </a:pPr>
              <a:t>01/04/2025</a:t>
            </a:fld>
            <a:endParaRPr lang="es-ES"/>
          </a:p>
        </p:txBody>
      </p:sp>
      <p:sp>
        <p:nvSpPr>
          <p:cNvPr id="6" name="4 Marcador de pie de página">
            <a:extLst>
              <a:ext uri="{FF2B5EF4-FFF2-40B4-BE49-F238E27FC236}">
                <a16:creationId xmlns:a16="http://schemas.microsoft.com/office/drawing/2014/main" id="{AA84038A-DCFD-49E3-B174-0E1BCD09418F}"/>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998F4356-607B-4BAC-B1D4-25DCC259ED4F}"/>
              </a:ext>
            </a:extLst>
          </p:cNvPr>
          <p:cNvSpPr>
            <a:spLocks noGrp="1"/>
          </p:cNvSpPr>
          <p:nvPr>
            <p:ph type="sldNum" sz="quarter" idx="12"/>
          </p:nvPr>
        </p:nvSpPr>
        <p:spPr/>
        <p:txBody>
          <a:bodyPr/>
          <a:lstStyle>
            <a:lvl1pPr>
              <a:defRPr/>
            </a:lvl1pPr>
          </a:lstStyle>
          <a:p>
            <a:fld id="{DC857403-AFCF-4CB0-A7D5-0F38334D928A}" type="slidenum">
              <a:rPr lang="es-ES" altLang="es-ES"/>
              <a:pPr/>
              <a:t>‹Nº›</a:t>
            </a:fld>
            <a:endParaRPr lang="es-ES" altLang="es-ES"/>
          </a:p>
        </p:txBody>
      </p:sp>
    </p:spTree>
    <p:extLst>
      <p:ext uri="{BB962C8B-B14F-4D97-AF65-F5344CB8AC3E}">
        <p14:creationId xmlns:p14="http://schemas.microsoft.com/office/powerpoint/2010/main" val="7403785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8A97E511-BFE0-4D67-AAC9-61C54BB83800}"/>
              </a:ext>
            </a:extLst>
          </p:cNvPr>
          <p:cNvSpPr>
            <a:spLocks noGrp="1"/>
          </p:cNvSpPr>
          <p:nvPr>
            <p:ph type="dt" sz="half" idx="10"/>
          </p:nvPr>
        </p:nvSpPr>
        <p:spPr/>
        <p:txBody>
          <a:bodyPr/>
          <a:lstStyle>
            <a:lvl1pPr>
              <a:defRPr/>
            </a:lvl1pPr>
          </a:lstStyle>
          <a:p>
            <a:pPr>
              <a:defRPr/>
            </a:pPr>
            <a:fld id="{AC2FE79E-D831-46A9-81B2-DB93F337C055}" type="datetimeFigureOut">
              <a:rPr lang="es-ES"/>
              <a:pPr>
                <a:defRPr/>
              </a:pPr>
              <a:t>01/04/2025</a:t>
            </a:fld>
            <a:endParaRPr lang="es-ES"/>
          </a:p>
        </p:txBody>
      </p:sp>
      <p:sp>
        <p:nvSpPr>
          <p:cNvPr id="6" name="4 Marcador de pie de página">
            <a:extLst>
              <a:ext uri="{FF2B5EF4-FFF2-40B4-BE49-F238E27FC236}">
                <a16:creationId xmlns:a16="http://schemas.microsoft.com/office/drawing/2014/main" id="{BDB5D93A-9F54-4317-8A7D-2E8EF564A951}"/>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8372D42E-C6CD-45DA-93DA-0AD2AC93C960}"/>
              </a:ext>
            </a:extLst>
          </p:cNvPr>
          <p:cNvSpPr>
            <a:spLocks noGrp="1"/>
          </p:cNvSpPr>
          <p:nvPr>
            <p:ph type="sldNum" sz="quarter" idx="12"/>
          </p:nvPr>
        </p:nvSpPr>
        <p:spPr/>
        <p:txBody>
          <a:bodyPr/>
          <a:lstStyle>
            <a:lvl1pPr>
              <a:defRPr/>
            </a:lvl1pPr>
          </a:lstStyle>
          <a:p>
            <a:fld id="{A684EC95-C407-48CB-9278-8DC8538B3C5B}" type="slidenum">
              <a:rPr lang="es-ES" altLang="es-ES"/>
              <a:pPr/>
              <a:t>‹Nº›</a:t>
            </a:fld>
            <a:endParaRPr lang="es-ES" altLang="es-ES"/>
          </a:p>
        </p:txBody>
      </p:sp>
    </p:spTree>
    <p:extLst>
      <p:ext uri="{BB962C8B-B14F-4D97-AF65-F5344CB8AC3E}">
        <p14:creationId xmlns:p14="http://schemas.microsoft.com/office/powerpoint/2010/main" val="37656600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2D8B3035-AC7F-4E1E-98F2-1B97325C58A7}"/>
              </a:ext>
            </a:extLst>
          </p:cNvPr>
          <p:cNvSpPr>
            <a:spLocks noGrp="1"/>
          </p:cNvSpPr>
          <p:nvPr>
            <p:ph type="dt" sz="half" idx="10"/>
          </p:nvPr>
        </p:nvSpPr>
        <p:spPr/>
        <p:txBody>
          <a:bodyPr/>
          <a:lstStyle>
            <a:lvl1pPr>
              <a:defRPr/>
            </a:lvl1pPr>
          </a:lstStyle>
          <a:p>
            <a:pPr>
              <a:defRPr/>
            </a:pPr>
            <a:fld id="{12B1B0B5-04D3-404B-A5CC-ECB769AC7D1B}"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4F3D2F4E-CFE4-4B94-969B-ABC885BD234D}"/>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E800DF3E-8F98-43C9-BE95-E31F5332C338}"/>
              </a:ext>
            </a:extLst>
          </p:cNvPr>
          <p:cNvSpPr>
            <a:spLocks noGrp="1"/>
          </p:cNvSpPr>
          <p:nvPr>
            <p:ph type="sldNum" sz="quarter" idx="12"/>
          </p:nvPr>
        </p:nvSpPr>
        <p:spPr/>
        <p:txBody>
          <a:bodyPr/>
          <a:lstStyle>
            <a:lvl1pPr>
              <a:defRPr/>
            </a:lvl1pPr>
          </a:lstStyle>
          <a:p>
            <a:fld id="{52531185-93C8-454E-BB98-0484CA821A92}" type="slidenum">
              <a:rPr lang="es-ES" altLang="es-ES"/>
              <a:pPr/>
              <a:t>‹Nº›</a:t>
            </a:fld>
            <a:endParaRPr lang="es-ES" altLang="es-ES"/>
          </a:p>
        </p:txBody>
      </p:sp>
    </p:spTree>
    <p:extLst>
      <p:ext uri="{BB962C8B-B14F-4D97-AF65-F5344CB8AC3E}">
        <p14:creationId xmlns:p14="http://schemas.microsoft.com/office/powerpoint/2010/main" val="3101865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324E5286-4DD0-4A7E-AD24-600F98CDAE7D}"/>
              </a:ext>
            </a:extLst>
          </p:cNvPr>
          <p:cNvSpPr>
            <a:spLocks noGrp="1"/>
          </p:cNvSpPr>
          <p:nvPr>
            <p:ph type="dt" sz="half" idx="10"/>
          </p:nvPr>
        </p:nvSpPr>
        <p:spPr/>
        <p:txBody>
          <a:bodyPr/>
          <a:lstStyle>
            <a:lvl1pPr>
              <a:defRPr/>
            </a:lvl1pPr>
          </a:lstStyle>
          <a:p>
            <a:pPr>
              <a:defRPr/>
            </a:pPr>
            <a:fld id="{97176EC8-D62C-4411-8352-7CDE49D9A9E7}"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BE88D62E-7C20-4329-8764-9A1B5896AB1E}"/>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E6D62FB6-A30E-4564-BA58-A0BF4F824BC3}"/>
              </a:ext>
            </a:extLst>
          </p:cNvPr>
          <p:cNvSpPr>
            <a:spLocks noGrp="1"/>
          </p:cNvSpPr>
          <p:nvPr>
            <p:ph type="sldNum" sz="quarter" idx="12"/>
          </p:nvPr>
        </p:nvSpPr>
        <p:spPr/>
        <p:txBody>
          <a:bodyPr/>
          <a:lstStyle>
            <a:lvl1pPr>
              <a:defRPr/>
            </a:lvl1pPr>
          </a:lstStyle>
          <a:p>
            <a:fld id="{51357C96-582D-43DB-B726-F29C887D636F}" type="slidenum">
              <a:rPr lang="es-ES" altLang="es-ES"/>
              <a:pPr/>
              <a:t>‹Nº›</a:t>
            </a:fld>
            <a:endParaRPr lang="es-ES" altLang="es-ES"/>
          </a:p>
        </p:txBody>
      </p:sp>
    </p:spTree>
    <p:extLst>
      <p:ext uri="{BB962C8B-B14F-4D97-AF65-F5344CB8AC3E}">
        <p14:creationId xmlns:p14="http://schemas.microsoft.com/office/powerpoint/2010/main" val="184568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58552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9859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8" name="Footer Placeholder 7"/>
          <p:cNvSpPr>
            <a:spLocks noGrp="1"/>
          </p:cNvSpPr>
          <p:nvPr>
            <p:ph type="ftr" sz="quarter" idx="11"/>
          </p:nvPr>
        </p:nvSpPr>
        <p:spPr/>
        <p:txBody>
          <a:bodyPr/>
          <a:lstStyle/>
          <a:p>
            <a:endParaRPr lang="es-ES">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627585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fontAlgn="auto">
              <a:spcBef>
                <a:spcPts val="0"/>
              </a:spcBef>
              <a:spcAft>
                <a:spcPts val="0"/>
              </a:spcAft>
            </a:pPr>
            <a:fld id="{7A847CFC-816F-41D0-AAC0-9BF4FEBC753E}" type="datetimeFigureOut">
              <a:rPr lang="es-ES" smtClean="0">
                <a:solidFill>
                  <a:prstClr val="black">
                    <a:tint val="75000"/>
                  </a:prstClr>
                </a:solidFill>
                <a:latin typeface="Calibri"/>
                <a:cs typeface="+mn-cs"/>
              </a:rPr>
              <a:pPr fontAlgn="auto">
                <a:spcBef>
                  <a:spcPts val="0"/>
                </a:spcBef>
                <a:spcAft>
                  <a:spcPts val="0"/>
                </a:spcAft>
              </a:pPr>
              <a:t>01/04/2025</a:t>
            </a:fld>
            <a:endParaRPr lang="es-ES">
              <a:solidFill>
                <a:prstClr val="black">
                  <a:tint val="75000"/>
                </a:prstClr>
              </a:solidFill>
              <a:latin typeface="Calibri"/>
              <a:cs typeface="+mn-cs"/>
            </a:endParaRPr>
          </a:p>
        </p:txBody>
      </p:sp>
      <p:sp>
        <p:nvSpPr>
          <p:cNvPr id="4" name="Footer Placeholder 3"/>
          <p:cNvSpPr>
            <a:spLocks noGrp="1"/>
          </p:cNvSpPr>
          <p:nvPr>
            <p:ph type="ftr" sz="quarter" idx="11"/>
          </p:nvPr>
        </p:nvSpPr>
        <p:spPr/>
        <p:txBody>
          <a:bodyPr/>
          <a:lstStyle/>
          <a:p>
            <a:pPr fontAlgn="auto">
              <a:spcBef>
                <a:spcPts val="0"/>
              </a:spcBef>
              <a:spcAft>
                <a:spcPts val="0"/>
              </a:spcAft>
            </a:pPr>
            <a:endParaRPr lang="es-ES">
              <a:solidFill>
                <a:prstClr val="black">
                  <a:tint val="75000"/>
                </a:prstClr>
              </a:solidFill>
              <a:latin typeface="Calibri"/>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fontAlgn="auto">
              <a:spcBef>
                <a:spcPts val="0"/>
              </a:spcBef>
              <a:spcAft>
                <a:spcPts val="0"/>
              </a:spcAft>
            </a:pPr>
            <a:fld id="{132FADFE-3B8F-471C-ABF0-DBC7717ECBBC}" type="slidenum">
              <a:rPr lang="es-ES" smtClean="0">
                <a:solidFill>
                  <a:prstClr val="black">
                    <a:tint val="75000"/>
                  </a:prstClr>
                </a:solidFill>
                <a:latin typeface="Calibri"/>
                <a:cs typeface="+mn-cs"/>
              </a:rPr>
              <a:pPr fontAlgn="auto">
                <a:spcBef>
                  <a:spcPts val="0"/>
                </a:spcBef>
                <a:spcAft>
                  <a:spcPts val="0"/>
                </a:spcAft>
              </a:pPr>
              <a:t>‹Nº›</a:t>
            </a:fld>
            <a:endParaRPr lang="es-ES">
              <a:solidFill>
                <a:prstClr val="black">
                  <a:tint val="75000"/>
                </a:prstClr>
              </a:solidFill>
              <a:latin typeface="Calibri"/>
              <a:cs typeface="+mn-cs"/>
            </a:endParaRPr>
          </a:p>
        </p:txBody>
      </p:sp>
    </p:spTree>
    <p:extLst>
      <p:ext uri="{BB962C8B-B14F-4D97-AF65-F5344CB8AC3E}">
        <p14:creationId xmlns:p14="http://schemas.microsoft.com/office/powerpoint/2010/main" val="267196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3" name="Footer Placeholder 2"/>
          <p:cNvSpPr>
            <a:spLocks noGrp="1"/>
          </p:cNvSpPr>
          <p:nvPr>
            <p:ph type="ftr" sz="quarter" idx="11"/>
          </p:nvPr>
        </p:nvSpPr>
        <p:spPr/>
        <p:txBody>
          <a:bodyPr/>
          <a:lstStyle/>
          <a:p>
            <a:endParaRPr lang="es-ES">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16531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30646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solidFill>
                  <a:prstClr val="black">
                    <a:tint val="75000"/>
                  </a:prstClr>
                </a:solidFill>
              </a:rPr>
              <a:pPr/>
              <a:t>01/04/2025</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2FADFE-3B8F-471C-ABF0-DBC7717ECBBC}"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3639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847CFC-816F-41D0-AAC0-9BF4FEBC753E}" type="datetimeFigureOut">
              <a:rPr lang="es-ES" smtClean="0">
                <a:solidFill>
                  <a:prstClr val="black">
                    <a:tint val="75000"/>
                  </a:prstClr>
                </a:solidFill>
                <a:latin typeface="Calibri"/>
              </a:rPr>
              <a:pPr/>
              <a:t>01/04/2025</a:t>
            </a:fld>
            <a:endParaRPr lang="es-ES">
              <a:solidFill>
                <a:prstClr val="black">
                  <a:tint val="75000"/>
                </a:prstClr>
              </a:solidFill>
              <a:latin typeface="Calibri"/>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solidFill>
                <a:prstClr val="black">
                  <a:tint val="75000"/>
                </a:prstClr>
              </a:solidFill>
              <a:latin typeface="Calibri"/>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32FADFE-3B8F-471C-ABF0-DBC7717ECBBC}" type="slidenum">
              <a:rPr lang="es-ES" smtClean="0">
                <a:solidFill>
                  <a:prstClr val="black">
                    <a:tint val="75000"/>
                  </a:prstClr>
                </a:solidFill>
                <a:latin typeface="Calibri"/>
              </a:rPr>
              <a:pPr/>
              <a:t>‹Nº›</a:t>
            </a:fld>
            <a:endParaRPr lang="es-ES">
              <a:solidFill>
                <a:prstClr val="black">
                  <a:tint val="75000"/>
                </a:prstClr>
              </a:solidFill>
              <a:latin typeface="Calibri"/>
            </a:endParaRPr>
          </a:p>
        </p:txBody>
      </p:sp>
    </p:spTree>
    <p:extLst>
      <p:ext uri="{BB962C8B-B14F-4D97-AF65-F5344CB8AC3E}">
        <p14:creationId xmlns:p14="http://schemas.microsoft.com/office/powerpoint/2010/main" val="262225322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BF1DE">
            <a:alpha val="58823"/>
          </a:srgbClr>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FB57B84A-1925-4CCA-8079-053773DA0EA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p>
        </p:txBody>
      </p:sp>
      <p:sp>
        <p:nvSpPr>
          <p:cNvPr id="1027" name="2 Marcador de texto">
            <a:extLst>
              <a:ext uri="{FF2B5EF4-FFF2-40B4-BE49-F238E27FC236}">
                <a16:creationId xmlns:a16="http://schemas.microsoft.com/office/drawing/2014/main" id="{018D06FA-D46C-4C6E-9736-B405C952B962}"/>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4" name="3 Marcador de fecha">
            <a:extLst>
              <a:ext uri="{FF2B5EF4-FFF2-40B4-BE49-F238E27FC236}">
                <a16:creationId xmlns:a16="http://schemas.microsoft.com/office/drawing/2014/main" id="{D1BC173C-032F-490C-82DD-B2C489E449F1}"/>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925E3B9-F0C5-4D50-BF9D-89D402B3F495}" type="datetimeFigureOut">
              <a:rPr lang="es-ES"/>
              <a:pPr>
                <a:defRPr/>
              </a:pPr>
              <a:t>01/04/2025</a:t>
            </a:fld>
            <a:endParaRPr lang="es-ES"/>
          </a:p>
        </p:txBody>
      </p:sp>
      <p:sp>
        <p:nvSpPr>
          <p:cNvPr id="5" name="4 Marcador de pie de página">
            <a:extLst>
              <a:ext uri="{FF2B5EF4-FFF2-40B4-BE49-F238E27FC236}">
                <a16:creationId xmlns:a16="http://schemas.microsoft.com/office/drawing/2014/main" id="{061F1FAD-D7A5-4D12-BEBC-3A2A7E1F1FA2}"/>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a:extLst>
              <a:ext uri="{FF2B5EF4-FFF2-40B4-BE49-F238E27FC236}">
                <a16:creationId xmlns:a16="http://schemas.microsoft.com/office/drawing/2014/main" id="{E154F7C4-2843-45E3-86C8-A33528836C8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CBDD4E0-56B8-45C5-8F6D-2567E9AFC502}" type="slidenum">
              <a:rPr lang="es-ES" altLang="es-ES"/>
              <a:pPr/>
              <a:t>‹Nº›</a:t>
            </a:fld>
            <a:endParaRPr lang="es-ES" altLang="es-ES"/>
          </a:p>
        </p:txBody>
      </p:sp>
    </p:spTree>
    <p:extLst>
      <p:ext uri="{BB962C8B-B14F-4D97-AF65-F5344CB8AC3E}">
        <p14:creationId xmlns:p14="http://schemas.microsoft.com/office/powerpoint/2010/main" val="380310052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zim://A/Aprendizaje.html" TargetMode="External"/><Relationship Id="rId13" Type="http://schemas.openxmlformats.org/officeDocument/2006/relationships/hyperlink" Target="zim://A/Socializaci%C3%B3n.html" TargetMode="External"/><Relationship Id="rId18" Type="http://schemas.openxmlformats.org/officeDocument/2006/relationships/hyperlink" Target="zim://A/Deducci%C3%B3n.html" TargetMode="External"/><Relationship Id="rId3" Type="http://schemas.openxmlformats.org/officeDocument/2006/relationships/hyperlink" Target="zim://A/Motivaci%C3%B3n.html" TargetMode="External"/><Relationship Id="rId7" Type="http://schemas.openxmlformats.org/officeDocument/2006/relationships/hyperlink" Target="zim://A/Instinto.html" TargetMode="External"/><Relationship Id="rId12" Type="http://schemas.openxmlformats.org/officeDocument/2006/relationships/hyperlink" Target="zim://A/Lenguaje.html" TargetMode="External"/><Relationship Id="rId17" Type="http://schemas.openxmlformats.org/officeDocument/2006/relationships/hyperlink" Target="zim://A/Razonamiento.html" TargetMode="External"/><Relationship Id="rId2" Type="http://schemas.openxmlformats.org/officeDocument/2006/relationships/hyperlink" Target="zim://A/Sistema_complejo.html" TargetMode="External"/><Relationship Id="rId16" Type="http://schemas.openxmlformats.org/officeDocument/2006/relationships/hyperlink" Target="zim://A/Razonamiento_inductivo.html" TargetMode="External"/><Relationship Id="rId1" Type="http://schemas.openxmlformats.org/officeDocument/2006/relationships/slideLayout" Target="../slideLayouts/slideLayout2.xml"/><Relationship Id="rId6" Type="http://schemas.openxmlformats.org/officeDocument/2006/relationships/hyperlink" Target="zim://A/Sensaci%C3%B3n.html" TargetMode="External"/><Relationship Id="rId11" Type="http://schemas.openxmlformats.org/officeDocument/2006/relationships/hyperlink" Target="zim://A/Idioma.html" TargetMode="External"/><Relationship Id="rId5" Type="http://schemas.openxmlformats.org/officeDocument/2006/relationships/hyperlink" Target="zim://A/Percepci%C3%B3n.html" TargetMode="External"/><Relationship Id="rId15" Type="http://schemas.openxmlformats.org/officeDocument/2006/relationships/hyperlink" Target="zim://A/Analog%C3%ADa.html" TargetMode="External"/><Relationship Id="rId10" Type="http://schemas.openxmlformats.org/officeDocument/2006/relationships/hyperlink" Target="zim://A/Palabra.html" TargetMode="External"/><Relationship Id="rId4" Type="http://schemas.openxmlformats.org/officeDocument/2006/relationships/hyperlink" Target="zim://A/Emoci%C3%B3n.html" TargetMode="External"/><Relationship Id="rId9" Type="http://schemas.openxmlformats.org/officeDocument/2006/relationships/hyperlink" Target="zim://A/Concepto.html" TargetMode="External"/><Relationship Id="rId14" Type="http://schemas.openxmlformats.org/officeDocument/2006/relationships/hyperlink" Target="zim://A/Comunicaci%C3%B3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1666329" y="309817"/>
            <a:ext cx="9569003" cy="2813211"/>
          </a:xfrm>
        </p:spPr>
        <p:txBody>
          <a:bodyPr>
            <a:normAutofit/>
          </a:bodyPr>
          <a:lstStyle/>
          <a:p>
            <a:pPr algn="just">
              <a:lnSpc>
                <a:spcPct val="150000"/>
              </a:lnSpc>
              <a:spcAft>
                <a:spcPts val="600"/>
              </a:spcAft>
            </a:pPr>
            <a:r>
              <a:rPr lang="es-ES" sz="3900" b="1" dirty="0">
                <a:latin typeface="Arial"/>
                <a:ea typeface="Times New Roman"/>
              </a:rPr>
              <a:t>Tema IV. </a:t>
            </a:r>
            <a:r>
              <a:rPr lang="es-ES" sz="2800" dirty="0">
                <a:latin typeface="Arial" panose="020B0604020202020204" pitchFamily="34" charset="0"/>
                <a:ea typeface="Times New Roman" panose="02020603050405020304" pitchFamily="18" charset="0"/>
                <a:cs typeface="Times New Roman" panose="02020603050405020304" pitchFamily="18" charset="0"/>
              </a:rPr>
              <a:t>La dialéctica materialista como fundamento de la teoría del conocimiento. </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ángulo 1">
            <a:extLst>
              <a:ext uri="{FF2B5EF4-FFF2-40B4-BE49-F238E27FC236}">
                <a16:creationId xmlns:a16="http://schemas.microsoft.com/office/drawing/2014/main" id="{614D8F2C-E4A0-40DE-A1A3-2DA4185A662C}"/>
              </a:ext>
            </a:extLst>
          </p:cNvPr>
          <p:cNvSpPr/>
          <p:nvPr/>
        </p:nvSpPr>
        <p:spPr>
          <a:xfrm>
            <a:off x="2208628" y="3429000"/>
            <a:ext cx="9298743" cy="2239844"/>
          </a:xfrm>
          <a:prstGeom prst="rect">
            <a:avLst/>
          </a:prstGeom>
        </p:spPr>
        <p:txBody>
          <a:bodyPr wrap="square">
            <a:spAutoFit/>
          </a:bodyPr>
          <a:lstStyle/>
          <a:p>
            <a:pPr algn="just">
              <a:lnSpc>
                <a:spcPct val="150000"/>
              </a:lnSpc>
            </a:pPr>
            <a:r>
              <a:rPr lang="es-ES" sz="2400" dirty="0">
                <a:latin typeface="Arial" panose="020B0604020202020204" pitchFamily="34" charset="0"/>
                <a:cs typeface="Arial" panose="020B0604020202020204" pitchFamily="34" charset="0"/>
              </a:rPr>
              <a:t>La conciencia humana, la unidad de lo sensorial y lo racional. Percepción y representación humana. Lo abstracto y lo concreto en el proceso cognoscitivo. </a:t>
            </a:r>
          </a:p>
          <a:p>
            <a:pPr algn="just">
              <a:lnSpc>
                <a:spcPct val="150000"/>
              </a:lnSpc>
            </a:pPr>
            <a:r>
              <a:rPr lang="es-ES" sz="2400" dirty="0">
                <a:latin typeface="Arial" panose="020B0604020202020204" pitchFamily="34" charset="0"/>
                <a:cs typeface="Arial" panose="020B0604020202020204" pitchFamily="34" charset="0"/>
              </a:rPr>
              <a:t>Pensamiento abstracto. Conceptos, juicios y razonamientos</a:t>
            </a:r>
          </a:p>
        </p:txBody>
      </p:sp>
      <p:sp>
        <p:nvSpPr>
          <p:cNvPr id="3" name="CuadroTexto 2">
            <a:extLst>
              <a:ext uri="{FF2B5EF4-FFF2-40B4-BE49-F238E27FC236}">
                <a16:creationId xmlns:a16="http://schemas.microsoft.com/office/drawing/2014/main" id="{89CF183D-E493-484D-BC92-204AFB507821}"/>
              </a:ext>
            </a:extLst>
          </p:cNvPr>
          <p:cNvSpPr txBox="1"/>
          <p:nvPr/>
        </p:nvSpPr>
        <p:spPr>
          <a:xfrm>
            <a:off x="1899138" y="2803098"/>
            <a:ext cx="1732782" cy="461665"/>
          </a:xfrm>
          <a:prstGeom prst="rect">
            <a:avLst/>
          </a:prstGeom>
          <a:noFill/>
        </p:spPr>
        <p:txBody>
          <a:bodyPr wrap="none" rtlCol="0">
            <a:spAutoFit/>
          </a:bodyPr>
          <a:lstStyle/>
          <a:p>
            <a:r>
              <a:rPr lang="es-ES" sz="2400" b="1" dirty="0">
                <a:latin typeface="Arial" panose="020B0604020202020204" pitchFamily="34" charset="0"/>
                <a:cs typeface="Arial" panose="020B0604020202020204" pitchFamily="34" charset="0"/>
              </a:rPr>
              <a:t>Temáticas</a:t>
            </a:r>
            <a:r>
              <a:rPr lang="es-ES" dirty="0"/>
              <a:t> </a:t>
            </a:r>
          </a:p>
        </p:txBody>
      </p:sp>
    </p:spTree>
    <p:extLst>
      <p:ext uri="{BB962C8B-B14F-4D97-AF65-F5344CB8AC3E}">
        <p14:creationId xmlns:p14="http://schemas.microsoft.com/office/powerpoint/2010/main" val="3181082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647728" y="188641"/>
            <a:ext cx="5112568" cy="2222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latin typeface="Arial"/>
                <a:ea typeface="Times New Roman"/>
                <a:cs typeface="Times New Roman"/>
              </a:rPr>
              <a:t>EL PROCESO DEL CONOCIMIENTO</a:t>
            </a:r>
            <a:endParaRPr lang="es-ES" dirty="0">
              <a:latin typeface="Calibri"/>
              <a:ea typeface="Times New Roman"/>
              <a:cs typeface="Times New Roman"/>
            </a:endParaRPr>
          </a:p>
          <a:p>
            <a:pPr algn="ctr"/>
            <a:endParaRPr lang="es-ES" dirty="0"/>
          </a:p>
        </p:txBody>
      </p:sp>
      <p:sp>
        <p:nvSpPr>
          <p:cNvPr id="5" name="4 Flecha abajo"/>
          <p:cNvSpPr/>
          <p:nvPr/>
        </p:nvSpPr>
        <p:spPr>
          <a:xfrm>
            <a:off x="5706343" y="2410691"/>
            <a:ext cx="405245"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Text Box 2"/>
          <p:cNvSpPr txBox="1">
            <a:spLocks noChangeArrowheads="1"/>
          </p:cNvSpPr>
          <p:nvPr/>
        </p:nvSpPr>
        <p:spPr bwMode="auto">
          <a:xfrm>
            <a:off x="3976256" y="3477491"/>
            <a:ext cx="4000499" cy="872836"/>
          </a:xfrm>
          <a:prstGeom prst="rect">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s-ES" sz="2000" b="1" dirty="0">
                <a:latin typeface="Arial" pitchFamily="34" charset="0"/>
                <a:cs typeface="Arial" pitchFamily="34" charset="0"/>
              </a:rPr>
              <a:t>REFLEJO SUBJETIVO DE LA REALIDAD OBJETIVA</a:t>
            </a:r>
            <a:endParaRPr lang="es-ES" sz="2800" dirty="0">
              <a:latin typeface="Arial" pitchFamily="34" charset="0"/>
              <a:cs typeface="Arial" pitchFamily="34" charset="0"/>
            </a:endParaRPr>
          </a:p>
        </p:txBody>
      </p:sp>
      <p:sp>
        <p:nvSpPr>
          <p:cNvPr id="7" name="6 Flecha abajo"/>
          <p:cNvSpPr/>
          <p:nvPr/>
        </p:nvSpPr>
        <p:spPr>
          <a:xfrm>
            <a:off x="5732319" y="4356822"/>
            <a:ext cx="405245"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Text Box 3"/>
          <p:cNvSpPr txBox="1">
            <a:spLocks noChangeArrowheads="1"/>
          </p:cNvSpPr>
          <p:nvPr/>
        </p:nvSpPr>
        <p:spPr bwMode="auto">
          <a:xfrm>
            <a:off x="2926774" y="5423622"/>
            <a:ext cx="6161808" cy="1281978"/>
          </a:xfrm>
          <a:prstGeom prst="rect">
            <a:avLst/>
          </a:prstGeom>
          <a:solidFill>
            <a:srgbClr val="FFFFFF"/>
          </a:solidFill>
          <a:ln w="38100">
            <a:solidFill>
              <a:srgbClr val="FF66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s-ES" sz="1400" b="1" dirty="0">
                <a:solidFill>
                  <a:srgbClr val="FF0000"/>
                </a:solidFill>
                <a:latin typeface="Arial" pitchFamily="34" charset="0"/>
                <a:cs typeface="Arial" pitchFamily="34" charset="0"/>
              </a:rPr>
              <a:t>                                           </a:t>
            </a:r>
            <a:r>
              <a:rPr lang="es-ES" sz="2400" b="1" dirty="0">
                <a:solidFill>
                  <a:srgbClr val="FF0000"/>
                </a:solidFill>
                <a:latin typeface="Arial" pitchFamily="34" charset="0"/>
                <a:cs typeface="Arial" pitchFamily="34" charset="0"/>
              </a:rPr>
              <a:t>EL MARXISMO  </a:t>
            </a:r>
            <a:r>
              <a:rPr lang="es-ES" sz="2400" b="1" dirty="0">
                <a:latin typeface="Arial" pitchFamily="34" charset="0"/>
                <a:cs typeface="Arial" pitchFamily="34" charset="0"/>
              </a:rPr>
              <a:t>Combina </a:t>
            </a:r>
          </a:p>
          <a:p>
            <a:pPr algn="ctr" fontAlgn="base">
              <a:spcBef>
                <a:spcPct val="0"/>
              </a:spcBef>
              <a:spcAft>
                <a:spcPts val="1000"/>
              </a:spcAft>
            </a:pPr>
            <a:r>
              <a:rPr lang="es-ES" sz="2400" b="1" dirty="0">
                <a:latin typeface="Arial" pitchFamily="34" charset="0"/>
                <a:cs typeface="Arial" pitchFamily="34" charset="0"/>
              </a:rPr>
              <a:t>la fase sensorial + la fase racional + </a:t>
            </a:r>
            <a:r>
              <a:rPr lang="es-ES" sz="2400" b="1" dirty="0">
                <a:solidFill>
                  <a:srgbClr val="FF0000"/>
                </a:solidFill>
                <a:latin typeface="Arial" pitchFamily="34" charset="0"/>
                <a:cs typeface="Arial" pitchFamily="34" charset="0"/>
              </a:rPr>
              <a:t>la práctica</a:t>
            </a:r>
            <a:endParaRPr lang="es-E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31877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7508EB04-FBD3-43E0-A012-DFB50A6EF55F}"/>
              </a:ext>
            </a:extLst>
          </p:cNvPr>
          <p:cNvSpPr txBox="1"/>
          <p:nvPr/>
        </p:nvSpPr>
        <p:spPr>
          <a:xfrm>
            <a:off x="1991545" y="2060849"/>
            <a:ext cx="2937535" cy="1200329"/>
          </a:xfrm>
          <a:prstGeom prst="rect">
            <a:avLst/>
          </a:prstGeom>
          <a:solidFill>
            <a:schemeClr val="accent2">
              <a:lumMod val="75000"/>
            </a:schemeClr>
          </a:solidFill>
          <a:scene3d>
            <a:camera prst="orthographicFront"/>
            <a:lightRig rig="threePt" dir="t"/>
          </a:scene3d>
          <a:sp3d>
            <a:bevelT prst="convex"/>
          </a:sp3d>
        </p:spPr>
        <p:txBody>
          <a:bodyPr wrap="none">
            <a:spAutoFit/>
          </a:bodyPr>
          <a:lstStyle/>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ETAPA</a:t>
            </a:r>
          </a:p>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SENSORIAL </a:t>
            </a:r>
          </a:p>
        </p:txBody>
      </p:sp>
      <p:sp>
        <p:nvSpPr>
          <p:cNvPr id="3" name="2 CuadroTexto">
            <a:extLst>
              <a:ext uri="{FF2B5EF4-FFF2-40B4-BE49-F238E27FC236}">
                <a16:creationId xmlns:a16="http://schemas.microsoft.com/office/drawing/2014/main" id="{3416A8E2-5DF8-4D19-878F-D3D1035FCD6F}"/>
              </a:ext>
            </a:extLst>
          </p:cNvPr>
          <p:cNvSpPr txBox="1"/>
          <p:nvPr/>
        </p:nvSpPr>
        <p:spPr>
          <a:xfrm>
            <a:off x="7115955" y="2035229"/>
            <a:ext cx="2655407" cy="1200329"/>
          </a:xfrm>
          <a:prstGeom prst="rect">
            <a:avLst/>
          </a:prstGeom>
          <a:solidFill>
            <a:schemeClr val="accent4">
              <a:lumMod val="75000"/>
            </a:schemeClr>
          </a:solidFill>
          <a:scene3d>
            <a:camera prst="orthographicFront"/>
            <a:lightRig rig="threePt" dir="t"/>
          </a:scene3d>
          <a:sp3d>
            <a:bevelT prst="convex"/>
          </a:sp3d>
        </p:spPr>
        <p:txBody>
          <a:bodyPr wrap="none">
            <a:spAutoFit/>
          </a:bodyPr>
          <a:lstStyle/>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ETAPA</a:t>
            </a:r>
          </a:p>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RACIONAL </a:t>
            </a:r>
          </a:p>
        </p:txBody>
      </p:sp>
      <p:sp>
        <p:nvSpPr>
          <p:cNvPr id="4" name="3 Flecha izquierda y derecha">
            <a:extLst>
              <a:ext uri="{FF2B5EF4-FFF2-40B4-BE49-F238E27FC236}">
                <a16:creationId xmlns:a16="http://schemas.microsoft.com/office/drawing/2014/main" id="{E599F2B9-B0C2-42E3-9B93-5CB7F3082A35}"/>
              </a:ext>
            </a:extLst>
          </p:cNvPr>
          <p:cNvSpPr/>
          <p:nvPr/>
        </p:nvSpPr>
        <p:spPr>
          <a:xfrm>
            <a:off x="5087888" y="2239348"/>
            <a:ext cx="1872208" cy="792088"/>
          </a:xfrm>
          <a:prstGeom prst="leftRightArrow">
            <a:avLst/>
          </a:prstGeom>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dirty="0">
                <a:solidFill>
                  <a:prstClr val="white"/>
                </a:solidFill>
                <a:latin typeface="Calibri"/>
              </a:rPr>
              <a:t>unidad</a:t>
            </a:r>
          </a:p>
        </p:txBody>
      </p:sp>
      <p:sp>
        <p:nvSpPr>
          <p:cNvPr id="5" name="4 Rectángulo">
            <a:extLst>
              <a:ext uri="{FF2B5EF4-FFF2-40B4-BE49-F238E27FC236}">
                <a16:creationId xmlns:a16="http://schemas.microsoft.com/office/drawing/2014/main" id="{6191C84E-5F6C-4DD3-8529-828C0C485854}"/>
              </a:ext>
            </a:extLst>
          </p:cNvPr>
          <p:cNvSpPr/>
          <p:nvPr/>
        </p:nvSpPr>
        <p:spPr>
          <a:xfrm>
            <a:off x="1654188" y="4217020"/>
            <a:ext cx="4176464" cy="2308324"/>
          </a:xfrm>
          <a:prstGeom prst="rect">
            <a:avLst/>
          </a:prstGeom>
          <a:solidFill>
            <a:schemeClr val="accent2">
              <a:lumMod val="40000"/>
              <a:lumOff val="60000"/>
            </a:schemeClr>
          </a:solidFill>
          <a:scene3d>
            <a:camera prst="orthographicFront"/>
            <a:lightRig rig="threePt" dir="t"/>
          </a:scene3d>
          <a:sp3d>
            <a:bevelT w="114300" prst="artDeco"/>
          </a:sp3d>
        </p:spPr>
        <p:txBody>
          <a:bodyPr>
            <a:spAutoFit/>
          </a:bodyPr>
          <a:lstStyle/>
          <a:p>
            <a:pPr algn="ctr" fontAlgn="base">
              <a:spcBef>
                <a:spcPct val="0"/>
              </a:spcBef>
              <a:spcAft>
                <a:spcPct val="0"/>
              </a:spcAft>
              <a:defRPr/>
            </a:pPr>
            <a:r>
              <a:rPr lang="es-ES" sz="2400" dirty="0">
                <a:solidFill>
                  <a:prstClr val="black"/>
                </a:solidFill>
                <a:latin typeface="Arial" pitchFamily="34" charset="0"/>
                <a:cs typeface="Arial" panose="020B0604020202020204" pitchFamily="34" charset="0"/>
              </a:rPr>
              <a:t>Reflejo directo inmediato</a:t>
            </a:r>
          </a:p>
          <a:p>
            <a:pPr algn="ctr" fontAlgn="base">
              <a:spcBef>
                <a:spcPct val="0"/>
              </a:spcBef>
              <a:spcAft>
                <a:spcPct val="0"/>
              </a:spcAft>
              <a:defRPr/>
            </a:pPr>
            <a:r>
              <a:rPr lang="es-ES" sz="2400" dirty="0">
                <a:solidFill>
                  <a:prstClr val="black"/>
                </a:solidFill>
                <a:latin typeface="Arial" pitchFamily="34" charset="0"/>
                <a:cs typeface="Arial" panose="020B0604020202020204" pitchFamily="34" charset="0"/>
              </a:rPr>
              <a:t>de las propiedades externas del objeto transita de las sensaciones,</a:t>
            </a:r>
          </a:p>
          <a:p>
            <a:pPr algn="ctr" fontAlgn="base">
              <a:spcBef>
                <a:spcPct val="0"/>
              </a:spcBef>
              <a:spcAft>
                <a:spcPct val="0"/>
              </a:spcAft>
              <a:defRPr/>
            </a:pPr>
            <a:r>
              <a:rPr lang="es-ES" sz="2400" dirty="0">
                <a:solidFill>
                  <a:prstClr val="black"/>
                </a:solidFill>
                <a:latin typeface="Arial" pitchFamily="34" charset="0"/>
                <a:cs typeface="Arial" panose="020B0604020202020204" pitchFamily="34" charset="0"/>
              </a:rPr>
              <a:t>percepciones, representaciones</a:t>
            </a:r>
          </a:p>
        </p:txBody>
      </p:sp>
      <p:sp>
        <p:nvSpPr>
          <p:cNvPr id="6" name="5 Rectángulo">
            <a:extLst>
              <a:ext uri="{FF2B5EF4-FFF2-40B4-BE49-F238E27FC236}">
                <a16:creationId xmlns:a16="http://schemas.microsoft.com/office/drawing/2014/main" id="{6033CD9A-67C4-4808-8199-17EAB87824F5}"/>
              </a:ext>
            </a:extLst>
          </p:cNvPr>
          <p:cNvSpPr/>
          <p:nvPr/>
        </p:nvSpPr>
        <p:spPr>
          <a:xfrm>
            <a:off x="6168009" y="4005064"/>
            <a:ext cx="4309513" cy="2677656"/>
          </a:xfrm>
          <a:prstGeom prst="rect">
            <a:avLst/>
          </a:prstGeom>
          <a:solidFill>
            <a:schemeClr val="accent4">
              <a:lumMod val="40000"/>
              <a:lumOff val="60000"/>
            </a:schemeClr>
          </a:solidFill>
          <a:scene3d>
            <a:camera prst="orthographicFront"/>
            <a:lightRig rig="threePt" dir="t"/>
          </a:scene3d>
          <a:sp3d>
            <a:bevelT w="114300" prst="artDeco"/>
          </a:sp3d>
        </p:spPr>
        <p:txBody>
          <a:bodyPr>
            <a:spAutoFit/>
          </a:bodyPr>
          <a:lstStyle/>
          <a:p>
            <a:pPr algn="ctr" fontAlgn="base">
              <a:spcBef>
                <a:spcPct val="0"/>
              </a:spcBef>
              <a:spcAft>
                <a:spcPct val="0"/>
              </a:spcAft>
              <a:defRPr/>
            </a:pPr>
            <a:r>
              <a:rPr lang="es-ES" sz="2400" dirty="0">
                <a:solidFill>
                  <a:prstClr val="black"/>
                </a:solidFill>
                <a:latin typeface="Arial" pitchFamily="34" charset="0"/>
                <a:cs typeface="Arial" panose="020B0604020202020204" pitchFamily="34" charset="0"/>
              </a:rPr>
              <a:t>Reflejo indirecto, inmediato capta solo las características y relaciones esenciales de los objetos y procesos</a:t>
            </a:r>
          </a:p>
          <a:p>
            <a:pPr algn="ctr" fontAlgn="base">
              <a:spcBef>
                <a:spcPct val="0"/>
              </a:spcBef>
              <a:spcAft>
                <a:spcPct val="0"/>
              </a:spcAft>
              <a:defRPr/>
            </a:pPr>
            <a:r>
              <a:rPr lang="es-ES" sz="2400" dirty="0">
                <a:solidFill>
                  <a:prstClr val="black"/>
                </a:solidFill>
                <a:latin typeface="Arial" pitchFamily="34" charset="0"/>
                <a:cs typeface="Arial" panose="020B0604020202020204" pitchFamily="34" charset="0"/>
              </a:rPr>
              <a:t>Se expresa en forma lógica pasando por juicios culminando en razonamiento</a:t>
            </a:r>
          </a:p>
        </p:txBody>
      </p:sp>
      <p:sp>
        <p:nvSpPr>
          <p:cNvPr id="7" name="6 Flecha abajo">
            <a:extLst>
              <a:ext uri="{FF2B5EF4-FFF2-40B4-BE49-F238E27FC236}">
                <a16:creationId xmlns:a16="http://schemas.microsoft.com/office/drawing/2014/main" id="{48D4B12A-D288-45F9-934F-CA47FD5CE0CA}"/>
              </a:ext>
            </a:extLst>
          </p:cNvPr>
          <p:cNvSpPr/>
          <p:nvPr/>
        </p:nvSpPr>
        <p:spPr>
          <a:xfrm>
            <a:off x="2956255" y="3258490"/>
            <a:ext cx="1008112" cy="962598"/>
          </a:xfrm>
          <a:prstGeom prst="downArrow">
            <a:avLst/>
          </a:prstGeom>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s-ES">
              <a:solidFill>
                <a:prstClr val="white"/>
              </a:solidFill>
              <a:latin typeface="Calibri"/>
            </a:endParaRPr>
          </a:p>
        </p:txBody>
      </p:sp>
      <p:sp>
        <p:nvSpPr>
          <p:cNvPr id="8" name="7 Flecha abajo">
            <a:extLst>
              <a:ext uri="{FF2B5EF4-FFF2-40B4-BE49-F238E27FC236}">
                <a16:creationId xmlns:a16="http://schemas.microsoft.com/office/drawing/2014/main" id="{ED60B0F3-96A2-4E80-AE3D-9BB324EB2D34}"/>
              </a:ext>
            </a:extLst>
          </p:cNvPr>
          <p:cNvSpPr/>
          <p:nvPr/>
        </p:nvSpPr>
        <p:spPr>
          <a:xfrm>
            <a:off x="7896200" y="3258490"/>
            <a:ext cx="1008112" cy="784856"/>
          </a:xfrm>
          <a:prstGeom prst="downArrow">
            <a:avLst/>
          </a:prstGeom>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s-ES">
              <a:solidFill>
                <a:prstClr val="white"/>
              </a:solidFill>
              <a:latin typeface="Calibri"/>
            </a:endParaRPr>
          </a:p>
        </p:txBody>
      </p:sp>
      <p:sp>
        <p:nvSpPr>
          <p:cNvPr id="39959" name="Text Box 3">
            <a:extLst>
              <a:ext uri="{FF2B5EF4-FFF2-40B4-BE49-F238E27FC236}">
                <a16:creationId xmlns:a16="http://schemas.microsoft.com/office/drawing/2014/main" id="{DCD1A515-1DDD-4DAC-A8F9-F2166A0EE635}"/>
              </a:ext>
            </a:extLst>
          </p:cNvPr>
          <p:cNvSpPr txBox="1">
            <a:spLocks noChangeArrowheads="1"/>
          </p:cNvSpPr>
          <p:nvPr/>
        </p:nvSpPr>
        <p:spPr bwMode="auto">
          <a:xfrm>
            <a:off x="3594101" y="130175"/>
            <a:ext cx="68230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fontAlgn="base" hangingPunct="1">
              <a:spcBef>
                <a:spcPct val="50000"/>
              </a:spcBef>
              <a:spcAft>
                <a:spcPct val="0"/>
              </a:spcAft>
            </a:pPr>
            <a:r>
              <a:rPr lang="es-ES" altLang="es-ES" sz="2400">
                <a:solidFill>
                  <a:prstClr val="black"/>
                </a:solidFill>
                <a:latin typeface="Arial" panose="020B0604020202020204" pitchFamily="34" charset="0"/>
              </a:rPr>
              <a:t>“De la contemplación viva al pensamiento abstracto  y de este a la práctica tal es el camino dialéctico de los conocimientos humanos”</a:t>
            </a:r>
          </a:p>
        </p:txBody>
      </p:sp>
      <p:sp>
        <p:nvSpPr>
          <p:cNvPr id="39960" name="Text Box 5">
            <a:extLst>
              <a:ext uri="{FF2B5EF4-FFF2-40B4-BE49-F238E27FC236}">
                <a16:creationId xmlns:a16="http://schemas.microsoft.com/office/drawing/2014/main" id="{0E40B764-CA0C-477D-A274-33A483133BC0}"/>
              </a:ext>
            </a:extLst>
          </p:cNvPr>
          <p:cNvSpPr txBox="1">
            <a:spLocks noChangeArrowheads="1"/>
          </p:cNvSpPr>
          <p:nvPr/>
        </p:nvSpPr>
        <p:spPr bwMode="auto">
          <a:xfrm>
            <a:off x="4518026" y="1374776"/>
            <a:ext cx="595947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fontAlgn="base" hangingPunct="1">
              <a:spcBef>
                <a:spcPct val="50000"/>
              </a:spcBef>
              <a:spcAft>
                <a:spcPct val="0"/>
              </a:spcAft>
            </a:pPr>
            <a:r>
              <a:rPr lang="es-ES" altLang="es-ES" sz="1400">
                <a:solidFill>
                  <a:prstClr val="black"/>
                </a:solidFill>
                <a:latin typeface="Arial" panose="020B0604020202020204" pitchFamily="34" charset="0"/>
              </a:rPr>
              <a:t> Materialismo y Emperiocriticismo. Editorial progreso. Moscú.1963; 193</a:t>
            </a:r>
          </a:p>
        </p:txBody>
      </p:sp>
      <p:pic>
        <p:nvPicPr>
          <p:cNvPr id="39961" name="1 Imagen">
            <a:extLst>
              <a:ext uri="{FF2B5EF4-FFF2-40B4-BE49-F238E27FC236}">
                <a16:creationId xmlns:a16="http://schemas.microsoft.com/office/drawing/2014/main" id="{0BCA5FAF-5A98-49F7-869F-EC364BDEE83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09813" y="274639"/>
            <a:ext cx="1173162"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3C81A8A0-65C1-4933-A187-921440CCAF4E}"/>
              </a:ext>
            </a:extLst>
          </p:cNvPr>
          <p:cNvSpPr txBox="1"/>
          <p:nvPr/>
        </p:nvSpPr>
        <p:spPr>
          <a:xfrm>
            <a:off x="2207568" y="260649"/>
            <a:ext cx="8064896" cy="646331"/>
          </a:xfrm>
          <a:prstGeom prst="rect">
            <a:avLst/>
          </a:prstGeom>
          <a:solidFill>
            <a:schemeClr val="accent2">
              <a:lumMod val="75000"/>
            </a:schemeClr>
          </a:solidFill>
          <a:scene3d>
            <a:camera prst="orthographicFront"/>
            <a:lightRig rig="threePt" dir="t"/>
          </a:scene3d>
          <a:sp3d>
            <a:bevelT prst="convex"/>
          </a:sp3d>
        </p:spPr>
        <p:txBody>
          <a:bodyPr>
            <a:spAutoFit/>
          </a:bodyPr>
          <a:lstStyle/>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ETAPA    SENSORIAL </a:t>
            </a:r>
          </a:p>
        </p:txBody>
      </p:sp>
      <p:sp>
        <p:nvSpPr>
          <p:cNvPr id="7" name="6 Flecha abajo">
            <a:extLst>
              <a:ext uri="{FF2B5EF4-FFF2-40B4-BE49-F238E27FC236}">
                <a16:creationId xmlns:a16="http://schemas.microsoft.com/office/drawing/2014/main" id="{0D53F3A9-F2F1-459C-9278-50BA03AD26EA}"/>
              </a:ext>
            </a:extLst>
          </p:cNvPr>
          <p:cNvSpPr/>
          <p:nvPr/>
        </p:nvSpPr>
        <p:spPr>
          <a:xfrm>
            <a:off x="2207568" y="1196752"/>
            <a:ext cx="1008112" cy="1584176"/>
          </a:xfrm>
          <a:prstGeom prst="downArrow">
            <a:avLst/>
          </a:prstGeom>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s-ES">
              <a:solidFill>
                <a:prstClr val="white"/>
              </a:solidFill>
              <a:latin typeface="Calibri"/>
            </a:endParaRPr>
          </a:p>
        </p:txBody>
      </p:sp>
      <p:pic>
        <p:nvPicPr>
          <p:cNvPr id="40968" name="1 Imagen">
            <a:extLst>
              <a:ext uri="{FF2B5EF4-FFF2-40B4-BE49-F238E27FC236}">
                <a16:creationId xmlns:a16="http://schemas.microsoft.com/office/drawing/2014/main" id="{C4300773-C1CF-4260-B125-01498185F5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88388" y="4556126"/>
            <a:ext cx="1820862"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9" name="Picture 2">
            <a:extLst>
              <a:ext uri="{FF2B5EF4-FFF2-40B4-BE49-F238E27FC236}">
                <a16:creationId xmlns:a16="http://schemas.microsoft.com/office/drawing/2014/main" id="{4A68DCE2-240F-4867-AF1F-5AA02EDBB1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3326" y="1196976"/>
            <a:ext cx="11096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70" name="Picture 3">
            <a:extLst>
              <a:ext uri="{FF2B5EF4-FFF2-40B4-BE49-F238E27FC236}">
                <a16:creationId xmlns:a16="http://schemas.microsoft.com/office/drawing/2014/main" id="{EF1AE390-D39F-4A78-8457-093BB58E1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7726" y="1317625"/>
            <a:ext cx="1109663" cy="153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Rectángulo">
            <a:extLst>
              <a:ext uri="{FF2B5EF4-FFF2-40B4-BE49-F238E27FC236}">
                <a16:creationId xmlns:a16="http://schemas.microsoft.com/office/drawing/2014/main" id="{B0C62D09-BEB0-4B2E-98D5-0536205B3226}"/>
              </a:ext>
            </a:extLst>
          </p:cNvPr>
          <p:cNvSpPr/>
          <p:nvPr/>
        </p:nvSpPr>
        <p:spPr>
          <a:xfrm>
            <a:off x="1919288" y="2852738"/>
            <a:ext cx="20891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Sensaciones</a:t>
            </a:r>
            <a:r>
              <a:rPr lang="es-ES" b="1" dirty="0">
                <a:solidFill>
                  <a:prstClr val="white"/>
                </a:solidFill>
                <a:latin typeface="Calibri"/>
              </a:rPr>
              <a:t> </a:t>
            </a:r>
            <a:endParaRPr lang="es-MX" b="1" dirty="0">
              <a:solidFill>
                <a:prstClr val="white"/>
              </a:solidFill>
              <a:latin typeface="Calibri"/>
            </a:endParaRPr>
          </a:p>
        </p:txBody>
      </p:sp>
      <p:sp>
        <p:nvSpPr>
          <p:cNvPr id="18" name="17 Rectángulo">
            <a:extLst>
              <a:ext uri="{FF2B5EF4-FFF2-40B4-BE49-F238E27FC236}">
                <a16:creationId xmlns:a16="http://schemas.microsoft.com/office/drawing/2014/main" id="{18B2C505-5402-486A-B7BB-F211CBC7C157}"/>
              </a:ext>
            </a:extLst>
          </p:cNvPr>
          <p:cNvSpPr/>
          <p:nvPr/>
        </p:nvSpPr>
        <p:spPr>
          <a:xfrm>
            <a:off x="4656139" y="2854325"/>
            <a:ext cx="216058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Percepciones  </a:t>
            </a:r>
            <a:endParaRPr lang="es-MX" sz="2800" b="1" dirty="0">
              <a:solidFill>
                <a:prstClr val="white"/>
              </a:solidFill>
              <a:latin typeface="Calibri"/>
            </a:endParaRPr>
          </a:p>
        </p:txBody>
      </p:sp>
      <p:sp>
        <p:nvSpPr>
          <p:cNvPr id="19" name="18 Rectángulo">
            <a:extLst>
              <a:ext uri="{FF2B5EF4-FFF2-40B4-BE49-F238E27FC236}">
                <a16:creationId xmlns:a16="http://schemas.microsoft.com/office/drawing/2014/main" id="{096644A0-9D56-490C-B790-89A45924D508}"/>
              </a:ext>
            </a:extLst>
          </p:cNvPr>
          <p:cNvSpPr/>
          <p:nvPr/>
        </p:nvSpPr>
        <p:spPr>
          <a:xfrm>
            <a:off x="7535864" y="2852738"/>
            <a:ext cx="297338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Representaciones </a:t>
            </a:r>
            <a:endParaRPr lang="es-MX" sz="2800" b="1" dirty="0">
              <a:solidFill>
                <a:prstClr val="white"/>
              </a:solidFill>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a:extLst>
              <a:ext uri="{FF2B5EF4-FFF2-40B4-BE49-F238E27FC236}">
                <a16:creationId xmlns:a16="http://schemas.microsoft.com/office/drawing/2014/main" id="{582E748C-C5C9-4E03-8FD2-56B3658BBECA}"/>
              </a:ext>
            </a:extLst>
          </p:cNvPr>
          <p:cNvSpPr txBox="1"/>
          <p:nvPr/>
        </p:nvSpPr>
        <p:spPr>
          <a:xfrm>
            <a:off x="1775521" y="476673"/>
            <a:ext cx="8445969" cy="646331"/>
          </a:xfrm>
          <a:prstGeom prst="rect">
            <a:avLst/>
          </a:prstGeom>
          <a:solidFill>
            <a:schemeClr val="accent4">
              <a:lumMod val="75000"/>
            </a:schemeClr>
          </a:solidFill>
          <a:scene3d>
            <a:camera prst="orthographicFront"/>
            <a:lightRig rig="threePt" dir="t"/>
          </a:scene3d>
          <a:sp3d>
            <a:bevelT prst="convex"/>
          </a:sp3d>
        </p:spPr>
        <p:txBody>
          <a:bodyPr>
            <a:spAutoFit/>
          </a:bodyPr>
          <a:lstStyle/>
          <a:p>
            <a:pPr algn="ctr" fontAlgn="base">
              <a:spcBef>
                <a:spcPct val="0"/>
              </a:spcBef>
              <a:spcAft>
                <a:spcPct val="0"/>
              </a:spcAft>
              <a:defRPr/>
            </a:pPr>
            <a:r>
              <a:rPr lang="es-ES" sz="3600" dirty="0">
                <a:solidFill>
                  <a:prstClr val="white"/>
                </a:solidFill>
                <a:latin typeface="Arial" pitchFamily="34" charset="0"/>
                <a:cs typeface="Arial" panose="020B0604020202020204" pitchFamily="34" charset="0"/>
              </a:rPr>
              <a:t>ETAPA    RACIONAL </a:t>
            </a:r>
          </a:p>
        </p:txBody>
      </p:sp>
      <p:sp>
        <p:nvSpPr>
          <p:cNvPr id="8" name="7 Flecha abajo">
            <a:extLst>
              <a:ext uri="{FF2B5EF4-FFF2-40B4-BE49-F238E27FC236}">
                <a16:creationId xmlns:a16="http://schemas.microsoft.com/office/drawing/2014/main" id="{5574106F-556A-4C21-9704-A5EE5CF5D160}"/>
              </a:ext>
            </a:extLst>
          </p:cNvPr>
          <p:cNvSpPr/>
          <p:nvPr/>
        </p:nvSpPr>
        <p:spPr>
          <a:xfrm>
            <a:off x="2495600" y="1700809"/>
            <a:ext cx="1008112" cy="1153439"/>
          </a:xfrm>
          <a:prstGeom prst="downArrow">
            <a:avLst/>
          </a:prstGeom>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s-ES">
              <a:solidFill>
                <a:prstClr val="white"/>
              </a:solidFill>
              <a:latin typeface="Calibri"/>
            </a:endParaRPr>
          </a:p>
        </p:txBody>
      </p:sp>
      <p:pic>
        <p:nvPicPr>
          <p:cNvPr id="41992" name="1 Imagen">
            <a:extLst>
              <a:ext uri="{FF2B5EF4-FFF2-40B4-BE49-F238E27FC236}">
                <a16:creationId xmlns:a16="http://schemas.microsoft.com/office/drawing/2014/main" id="{F56F98C3-10C6-4BC0-9B66-93B5F131F2A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15351" y="4652964"/>
            <a:ext cx="1743075"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3" name="Picture 2">
            <a:extLst>
              <a:ext uri="{FF2B5EF4-FFF2-40B4-BE49-F238E27FC236}">
                <a16:creationId xmlns:a16="http://schemas.microsoft.com/office/drawing/2014/main" id="{2CD5EB66-EB20-4002-ACFA-3FC086FFE2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0526" y="1585913"/>
            <a:ext cx="1109663" cy="138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94" name="Picture 3">
            <a:extLst>
              <a:ext uri="{FF2B5EF4-FFF2-40B4-BE49-F238E27FC236}">
                <a16:creationId xmlns:a16="http://schemas.microsoft.com/office/drawing/2014/main" id="{F55A478F-E9CC-4034-9F6A-1E21129161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7226" y="1609725"/>
            <a:ext cx="1109663"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16 Rectángulo">
            <a:extLst>
              <a:ext uri="{FF2B5EF4-FFF2-40B4-BE49-F238E27FC236}">
                <a16:creationId xmlns:a16="http://schemas.microsoft.com/office/drawing/2014/main" id="{03939880-CB74-4B3B-935F-4A407E5F4EB7}"/>
              </a:ext>
            </a:extLst>
          </p:cNvPr>
          <p:cNvSpPr/>
          <p:nvPr/>
        </p:nvSpPr>
        <p:spPr>
          <a:xfrm>
            <a:off x="1933575" y="3317875"/>
            <a:ext cx="18732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Conceptos  </a:t>
            </a:r>
            <a:endParaRPr lang="es-MX" sz="2800" b="1" dirty="0">
              <a:solidFill>
                <a:prstClr val="white"/>
              </a:solidFill>
              <a:latin typeface="Calibri"/>
            </a:endParaRPr>
          </a:p>
        </p:txBody>
      </p:sp>
      <p:sp>
        <p:nvSpPr>
          <p:cNvPr id="18" name="17 Rectángulo">
            <a:extLst>
              <a:ext uri="{FF2B5EF4-FFF2-40B4-BE49-F238E27FC236}">
                <a16:creationId xmlns:a16="http://schemas.microsoft.com/office/drawing/2014/main" id="{4875FF3D-BFE0-497A-A666-92E04ED3C7FB}"/>
              </a:ext>
            </a:extLst>
          </p:cNvPr>
          <p:cNvSpPr/>
          <p:nvPr/>
        </p:nvSpPr>
        <p:spPr>
          <a:xfrm>
            <a:off x="5064125" y="3408363"/>
            <a:ext cx="18732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Juicios  </a:t>
            </a:r>
            <a:endParaRPr lang="es-MX" sz="2800" b="1" dirty="0">
              <a:solidFill>
                <a:prstClr val="white"/>
              </a:solidFill>
              <a:latin typeface="Calibri"/>
            </a:endParaRPr>
          </a:p>
        </p:txBody>
      </p:sp>
      <p:sp>
        <p:nvSpPr>
          <p:cNvPr id="19" name="18 Rectángulo">
            <a:extLst>
              <a:ext uri="{FF2B5EF4-FFF2-40B4-BE49-F238E27FC236}">
                <a16:creationId xmlns:a16="http://schemas.microsoft.com/office/drawing/2014/main" id="{FCC75934-5588-4CAB-BD87-FD6F1A3820BA}"/>
              </a:ext>
            </a:extLst>
          </p:cNvPr>
          <p:cNvSpPr/>
          <p:nvPr/>
        </p:nvSpPr>
        <p:spPr>
          <a:xfrm>
            <a:off x="7751763" y="3370263"/>
            <a:ext cx="24701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800" b="1" dirty="0">
                <a:solidFill>
                  <a:prstClr val="white"/>
                </a:solidFill>
                <a:latin typeface="Calibri"/>
              </a:rPr>
              <a:t>Razonamientos </a:t>
            </a:r>
            <a:endParaRPr lang="es-MX" sz="2800" b="1" dirty="0">
              <a:solidFill>
                <a:prstClr val="white"/>
              </a:solidFill>
              <a:latin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00647" y="401782"/>
            <a:ext cx="8603673" cy="1278850"/>
          </a:xfrm>
        </p:spPr>
        <p:txBody>
          <a:bodyPr>
            <a:normAutofit fontScale="90000"/>
          </a:bodyPr>
          <a:lstStyle/>
          <a:p>
            <a:pPr marL="155575" indent="-155575">
              <a:lnSpc>
                <a:spcPct val="150000"/>
              </a:lnSpc>
              <a:spcBef>
                <a:spcPts val="600"/>
              </a:spcBef>
            </a:pPr>
            <a:br>
              <a:rPr lang="es-ES" b="1" dirty="0">
                <a:latin typeface="Times New Roman"/>
                <a:ea typeface="Times New Roman"/>
              </a:rPr>
            </a:br>
            <a:r>
              <a:rPr lang="es-ES" b="1" dirty="0">
                <a:latin typeface="Times New Roman"/>
                <a:ea typeface="Times New Roman"/>
              </a:rPr>
              <a:t>El problema de la verdad en la visión filosófica del marxismo.</a:t>
            </a:r>
            <a:br>
              <a:rPr lang="es-ES" dirty="0">
                <a:latin typeface="Times New Roman"/>
                <a:ea typeface="Times New Roman"/>
              </a:rPr>
            </a:br>
            <a:endParaRPr lang="es-ES" dirty="0"/>
          </a:p>
        </p:txBody>
      </p:sp>
      <p:sp>
        <p:nvSpPr>
          <p:cNvPr id="3" name="2 Marcador de contenido"/>
          <p:cNvSpPr>
            <a:spLocks noGrp="1"/>
          </p:cNvSpPr>
          <p:nvPr>
            <p:ph idx="1"/>
          </p:nvPr>
        </p:nvSpPr>
        <p:spPr>
          <a:xfrm>
            <a:off x="1775520" y="2204864"/>
            <a:ext cx="8136904" cy="4251354"/>
          </a:xfrm>
        </p:spPr>
        <p:txBody>
          <a:bodyPr>
            <a:normAutofit lnSpcReduction="10000"/>
          </a:bodyPr>
          <a:lstStyle/>
          <a:p>
            <a:pPr indent="457200" algn="just">
              <a:lnSpc>
                <a:spcPct val="150000"/>
              </a:lnSpc>
            </a:pPr>
            <a:r>
              <a:rPr lang="es-ES" sz="3500" dirty="0">
                <a:latin typeface="Times New Roman"/>
                <a:ea typeface="Times New Roman"/>
              </a:rPr>
              <a:t>1) el problema de la objetividad del conocimiento;</a:t>
            </a:r>
          </a:p>
          <a:p>
            <a:pPr indent="457200" algn="just">
              <a:lnSpc>
                <a:spcPct val="150000"/>
              </a:lnSpc>
            </a:pPr>
            <a:r>
              <a:rPr lang="es-ES" sz="3500" dirty="0">
                <a:latin typeface="Times New Roman"/>
                <a:ea typeface="Times New Roman"/>
              </a:rPr>
              <a:t> 2) el problema de la correlación de la verdad absoluta y la verdad relativa  </a:t>
            </a:r>
          </a:p>
          <a:p>
            <a:pPr indent="457200" algn="just">
              <a:lnSpc>
                <a:spcPct val="150000"/>
              </a:lnSpc>
            </a:pPr>
            <a:r>
              <a:rPr lang="es-ES" sz="3500" dirty="0">
                <a:latin typeface="Times New Roman"/>
                <a:ea typeface="Times New Roman"/>
              </a:rPr>
              <a:t>3) el problema del criterio de la verdad. </a:t>
            </a:r>
          </a:p>
          <a:p>
            <a:endParaRPr lang="es-ES" dirty="0"/>
          </a:p>
        </p:txBody>
      </p:sp>
    </p:spTree>
    <p:extLst>
      <p:ext uri="{BB962C8B-B14F-4D97-AF65-F5344CB8AC3E}">
        <p14:creationId xmlns:p14="http://schemas.microsoft.com/office/powerpoint/2010/main" val="684149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03512" y="260648"/>
            <a:ext cx="7897688" cy="864096"/>
          </a:xfrm>
        </p:spPr>
        <p:txBody>
          <a:bodyPr>
            <a:normAutofit fontScale="90000"/>
          </a:bodyPr>
          <a:lstStyle/>
          <a:p>
            <a:pPr algn="just">
              <a:lnSpc>
                <a:spcPct val="150000"/>
              </a:lnSpc>
              <a:spcBef>
                <a:spcPts val="600"/>
              </a:spcBef>
            </a:pPr>
            <a:r>
              <a:rPr lang="es-ES" b="1" dirty="0">
                <a:latin typeface="Times New Roman"/>
                <a:ea typeface="Times New Roman"/>
              </a:rPr>
              <a:t>a) La objetividad del conocimiento.</a:t>
            </a:r>
            <a:br>
              <a:rPr lang="es-ES" dirty="0">
                <a:latin typeface="Times New Roman"/>
                <a:ea typeface="Times New Roman"/>
              </a:rPr>
            </a:br>
            <a:endParaRPr lang="es-ES" dirty="0"/>
          </a:p>
        </p:txBody>
      </p:sp>
      <p:sp>
        <p:nvSpPr>
          <p:cNvPr id="3" name="2 Marcador de contenido"/>
          <p:cNvSpPr>
            <a:spLocks noGrp="1"/>
          </p:cNvSpPr>
          <p:nvPr>
            <p:ph idx="1"/>
          </p:nvPr>
        </p:nvSpPr>
        <p:spPr>
          <a:xfrm>
            <a:off x="1847528" y="836712"/>
            <a:ext cx="7776864" cy="5904656"/>
          </a:xfrm>
        </p:spPr>
        <p:txBody>
          <a:bodyPr>
            <a:noAutofit/>
          </a:bodyPr>
          <a:lstStyle/>
          <a:p>
            <a:pPr algn="just"/>
            <a:r>
              <a:rPr lang="es-ES" sz="3600" dirty="0">
                <a:latin typeface="Times New Roman"/>
                <a:ea typeface="Times New Roman"/>
              </a:rPr>
              <a:t>No deben confundirse los conceptos con las formas particulares de manifestación de los mismos. El concepto debe reflejar el lado necesario de los fenómenos y ajustarse a ello.</a:t>
            </a:r>
          </a:p>
          <a:p>
            <a:pPr algn="just"/>
            <a:r>
              <a:rPr lang="es-ES_tradnl" sz="3600" dirty="0">
                <a:latin typeface="Arial"/>
                <a:ea typeface="Times New Roman"/>
              </a:rPr>
              <a:t>El hombre necesita conocimientos fidedignos para  transformar la naturaleza y regular sus relaciones sociales</a:t>
            </a:r>
            <a:endParaRPr lang="es-ES" sz="3600" dirty="0">
              <a:latin typeface="Times New Roman"/>
              <a:ea typeface="Times New Roman"/>
            </a:endParaRPr>
          </a:p>
          <a:p>
            <a:endParaRPr lang="es-ES" sz="3600" dirty="0"/>
          </a:p>
        </p:txBody>
      </p:sp>
    </p:spTree>
    <p:extLst>
      <p:ext uri="{BB962C8B-B14F-4D97-AF65-F5344CB8AC3E}">
        <p14:creationId xmlns:p14="http://schemas.microsoft.com/office/powerpoint/2010/main" val="1403928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01" y="415637"/>
            <a:ext cx="11013744" cy="839958"/>
          </a:xfrm>
        </p:spPr>
        <p:txBody>
          <a:bodyPr>
            <a:normAutofit fontScale="90000"/>
          </a:bodyPr>
          <a:lstStyle/>
          <a:p>
            <a:pPr algn="ctr">
              <a:lnSpc>
                <a:spcPct val="150000"/>
              </a:lnSpc>
              <a:spcBef>
                <a:spcPts val="600"/>
              </a:spcBef>
              <a:spcAft>
                <a:spcPts val="600"/>
              </a:spcAft>
            </a:pPr>
            <a:r>
              <a:rPr lang="es-ES" sz="3100" b="1" dirty="0">
                <a:latin typeface="Times New Roman"/>
                <a:ea typeface="Times New Roman"/>
              </a:rPr>
              <a:t>b) correlación entre la verdad absoluta  y la verdad relativa</a:t>
            </a:r>
            <a:r>
              <a:rPr lang="es-ES" sz="2700" b="1" dirty="0">
                <a:latin typeface="Times New Roman"/>
                <a:ea typeface="Times New Roman"/>
              </a:rPr>
              <a:t>.</a:t>
            </a:r>
            <a:br>
              <a:rPr lang="es-ES" sz="2700" dirty="0">
                <a:latin typeface="Times New Roman"/>
                <a:ea typeface="Times New Roman"/>
              </a:rPr>
            </a:br>
            <a:endParaRPr lang="es-ES" dirty="0"/>
          </a:p>
        </p:txBody>
      </p:sp>
      <p:sp>
        <p:nvSpPr>
          <p:cNvPr id="3" name="2 Marcador de contenido"/>
          <p:cNvSpPr>
            <a:spLocks noGrp="1"/>
          </p:cNvSpPr>
          <p:nvPr>
            <p:ph idx="1"/>
          </p:nvPr>
        </p:nvSpPr>
        <p:spPr>
          <a:xfrm>
            <a:off x="941696" y="1419367"/>
            <a:ext cx="10672549" cy="4939869"/>
          </a:xfrm>
        </p:spPr>
        <p:txBody>
          <a:bodyPr>
            <a:normAutofit/>
          </a:bodyPr>
          <a:lstStyle/>
          <a:p>
            <a:pPr algn="just"/>
            <a:r>
              <a:rPr lang="es-ES" sz="3200" dirty="0">
                <a:latin typeface="Times New Roman"/>
                <a:ea typeface="Times New Roman"/>
              </a:rPr>
              <a:t>La verdad es un proceso dialéctico complejo que se define en la correlación de dos elementos contrarios: la verdad absoluta (que indica la correspondencia del conocimiento con el contenido objetivo que porta) y la verdad relativa (que apunta al carácter transitorio y condicionado de todo conocimiento humano). Si a la hora de concebir el proceso del conocimiento se olvida uno de estos dos aspectos, el conocimiento mismo quedará limitado e impotente</a:t>
            </a:r>
            <a:r>
              <a:rPr lang="es-ES" sz="2400" dirty="0">
                <a:latin typeface="Times New Roman"/>
                <a:ea typeface="Times New Roman"/>
              </a:rPr>
              <a:t>.</a:t>
            </a:r>
            <a:r>
              <a:rPr lang="es-ES_tradnl" sz="2400" dirty="0">
                <a:latin typeface="Arial"/>
                <a:ea typeface="Times New Roman"/>
              </a:rPr>
              <a:t> </a:t>
            </a:r>
          </a:p>
          <a:p>
            <a:pPr indent="457200" algn="just">
              <a:lnSpc>
                <a:spcPct val="150000"/>
              </a:lnSpc>
            </a:pPr>
            <a:endParaRPr lang="es-ES" sz="2400" dirty="0">
              <a:latin typeface="Times New Roman"/>
              <a:ea typeface="Times New Roman"/>
            </a:endParaRPr>
          </a:p>
          <a:p>
            <a:pPr indent="457200" algn="just">
              <a:lnSpc>
                <a:spcPct val="150000"/>
              </a:lnSpc>
            </a:pPr>
            <a:endParaRPr lang="es-ES" sz="2400" dirty="0">
              <a:latin typeface="Times New Roman"/>
              <a:ea typeface="Times New Roman"/>
            </a:endParaRPr>
          </a:p>
          <a:p>
            <a:endParaRPr lang="es-ES" sz="2400" dirty="0"/>
          </a:p>
        </p:txBody>
      </p:sp>
    </p:spTree>
    <p:extLst>
      <p:ext uri="{BB962C8B-B14F-4D97-AF65-F5344CB8AC3E}">
        <p14:creationId xmlns:p14="http://schemas.microsoft.com/office/powerpoint/2010/main" val="2150660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31504" y="116632"/>
            <a:ext cx="7969696" cy="2160240"/>
          </a:xfrm>
        </p:spPr>
        <p:txBody>
          <a:bodyPr>
            <a:normAutofit fontScale="90000"/>
          </a:bodyPr>
          <a:lstStyle/>
          <a:p>
            <a:pPr algn="just">
              <a:lnSpc>
                <a:spcPct val="150000"/>
              </a:lnSpc>
              <a:spcBef>
                <a:spcPts val="1800"/>
              </a:spcBef>
              <a:spcAft>
                <a:spcPts val="600"/>
              </a:spcAft>
            </a:pPr>
            <a:br>
              <a:rPr lang="es-ES" b="1" dirty="0">
                <a:latin typeface="Times New Roman"/>
                <a:ea typeface="Times New Roman"/>
              </a:rPr>
            </a:br>
            <a:r>
              <a:rPr lang="es-ES" sz="3200" b="1" dirty="0">
                <a:latin typeface="Times New Roman"/>
                <a:ea typeface="Times New Roman"/>
              </a:rPr>
              <a:t>c) </a:t>
            </a:r>
            <a:r>
              <a:rPr lang="es-ES" sz="2800" b="1" dirty="0">
                <a:latin typeface="Times New Roman"/>
                <a:ea typeface="Times New Roman"/>
              </a:rPr>
              <a:t>La práctica como criterio de la verdad.</a:t>
            </a:r>
            <a:br>
              <a:rPr lang="es-ES" dirty="0">
                <a:latin typeface="Times New Roman"/>
                <a:ea typeface="Times New Roman"/>
              </a:rPr>
            </a:br>
            <a:endParaRPr lang="es-ES" dirty="0"/>
          </a:p>
        </p:txBody>
      </p:sp>
      <p:sp>
        <p:nvSpPr>
          <p:cNvPr id="3" name="2 Marcador de contenido"/>
          <p:cNvSpPr>
            <a:spLocks noGrp="1"/>
          </p:cNvSpPr>
          <p:nvPr>
            <p:ph idx="1"/>
          </p:nvPr>
        </p:nvSpPr>
        <p:spPr>
          <a:xfrm>
            <a:off x="1711036" y="1844824"/>
            <a:ext cx="8201388" cy="4916194"/>
          </a:xfrm>
        </p:spPr>
        <p:txBody>
          <a:bodyPr>
            <a:normAutofit lnSpcReduction="10000"/>
          </a:bodyPr>
          <a:lstStyle/>
          <a:p>
            <a:pPr indent="0" algn="just">
              <a:lnSpc>
                <a:spcPct val="150000"/>
              </a:lnSpc>
              <a:buNone/>
            </a:pPr>
            <a:r>
              <a:rPr lang="es-ES" sz="2400" dirty="0">
                <a:latin typeface="Times New Roman"/>
                <a:ea typeface="Times New Roman"/>
              </a:rPr>
              <a:t>el papel de la práctica en la teoría del conocimiento del marxismo está condicionado por la visión materialista y dialéctica de entender las cuestiones claves del conocimiento estrechamente vinculadas a la realidad del mundo “exterior”. </a:t>
            </a:r>
          </a:p>
          <a:p>
            <a:pPr indent="0" algn="just">
              <a:lnSpc>
                <a:spcPct val="150000"/>
              </a:lnSpc>
              <a:buNone/>
            </a:pPr>
            <a:r>
              <a:rPr lang="es-ES" sz="2400" dirty="0">
                <a:latin typeface="Times New Roman"/>
                <a:ea typeface="Times New Roman"/>
              </a:rPr>
              <a:t>El énfasis que insistentemente se hace en él tiene que ver con la tradicional concepción que divorcia desde la filosofía escolástica la teoría (por ende, la verdad) respecto de la práctica (como dominio en que se ejerce la voluntad libre del hombre). </a:t>
            </a:r>
          </a:p>
          <a:p>
            <a:endParaRPr lang="es-ES" sz="2000" dirty="0"/>
          </a:p>
        </p:txBody>
      </p:sp>
    </p:spTree>
    <p:extLst>
      <p:ext uri="{BB962C8B-B14F-4D97-AF65-F5344CB8AC3E}">
        <p14:creationId xmlns:p14="http://schemas.microsoft.com/office/powerpoint/2010/main" val="94090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31505" y="332656"/>
            <a:ext cx="10100950" cy="6192688"/>
          </a:xfrm>
        </p:spPr>
        <p:txBody>
          <a:bodyPr>
            <a:noAutofit/>
          </a:bodyPr>
          <a:lstStyle/>
          <a:p>
            <a:pPr indent="457200" algn="just">
              <a:lnSpc>
                <a:spcPct val="160000"/>
              </a:lnSpc>
              <a:buClr>
                <a:srgbClr val="B31166"/>
              </a:buClr>
            </a:pPr>
            <a:r>
              <a:rPr lang="es-ES" sz="2400" dirty="0">
                <a:solidFill>
                  <a:prstClr val="black">
                    <a:lumMod val="75000"/>
                    <a:lumOff val="25000"/>
                  </a:prstClr>
                </a:solidFill>
                <a:latin typeface="Arial" pitchFamily="34" charset="0"/>
                <a:ea typeface="Times New Roman"/>
                <a:cs typeface="Arial" pitchFamily="34" charset="0"/>
              </a:rPr>
              <a:t>La determinación de la práctica se apega al lado activo que en el proceso del conocimiento del mundo corresponde a la actividad humana; por tanto, está ligada al aspecto subjetivo que transforma la realidad objetiva que entra en relación con el hombre por medio de su actividad vital.</a:t>
            </a:r>
            <a:endParaRPr lang="es-ES_tradnl" sz="2400" dirty="0">
              <a:solidFill>
                <a:prstClr val="black">
                  <a:lumMod val="75000"/>
                  <a:lumOff val="25000"/>
                </a:prstClr>
              </a:solidFill>
              <a:latin typeface="Arial" pitchFamily="34" charset="0"/>
              <a:ea typeface="Times New Roman"/>
              <a:cs typeface="Arial" pitchFamily="34" charset="0"/>
            </a:endParaRPr>
          </a:p>
          <a:p>
            <a:pPr lvl="0" algn="just">
              <a:lnSpc>
                <a:spcPct val="160000"/>
              </a:lnSpc>
              <a:buClr>
                <a:srgbClr val="B31166"/>
              </a:buClr>
            </a:pPr>
            <a:r>
              <a:rPr lang="es-ES_tradnl" sz="2400" dirty="0">
                <a:solidFill>
                  <a:prstClr val="black">
                    <a:lumMod val="75000"/>
                    <a:lumOff val="25000"/>
                  </a:prstClr>
                </a:solidFill>
                <a:latin typeface="Arial" pitchFamily="34" charset="0"/>
                <a:ea typeface="Times New Roman"/>
                <a:cs typeface="Arial" pitchFamily="34" charset="0"/>
              </a:rPr>
              <a:t>El conocimiento y su resultado relativo –verdad- así como el propio objeto se entienden como procesos indisolublemente ligados con la actividad sensible del hombre, con la práctica, el propio objeto es dado a través de la práctica del sujeto social.</a:t>
            </a:r>
            <a:endParaRPr lang="es-ES" sz="2400" dirty="0">
              <a:solidFill>
                <a:prstClr val="black">
                  <a:lumMod val="75000"/>
                  <a:lumOff val="25000"/>
                </a:prstClr>
              </a:solidFill>
              <a:latin typeface="Arial" pitchFamily="34" charset="0"/>
              <a:ea typeface="Times New Roman"/>
              <a:cs typeface="Arial" pitchFamily="34" charset="0"/>
            </a:endParaRPr>
          </a:p>
          <a:p>
            <a:endParaRPr lang="es-ES" sz="2400" dirty="0">
              <a:latin typeface="Arial" pitchFamily="34" charset="0"/>
              <a:cs typeface="Arial" pitchFamily="34" charset="0"/>
            </a:endParaRPr>
          </a:p>
        </p:txBody>
      </p:sp>
    </p:spTree>
    <p:extLst>
      <p:ext uri="{BB962C8B-B14F-4D97-AF65-F5344CB8AC3E}">
        <p14:creationId xmlns:p14="http://schemas.microsoft.com/office/powerpoint/2010/main" val="2307153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29246" y="476673"/>
            <a:ext cx="7911170" cy="5543128"/>
          </a:xfrm>
        </p:spPr>
        <p:txBody>
          <a:bodyPr>
            <a:normAutofit/>
          </a:bodyPr>
          <a:lstStyle/>
          <a:p>
            <a:pPr marL="0" indent="0" algn="just">
              <a:buNone/>
            </a:pPr>
            <a:r>
              <a:rPr lang="es-ES_tradnl" sz="4000" dirty="0">
                <a:latin typeface="Arial"/>
                <a:ea typeface="Times New Roman"/>
              </a:rPr>
              <a:t>Para el marxismo……..</a:t>
            </a:r>
            <a:r>
              <a:rPr lang="es-ES_tradnl" sz="4000" b="1" dirty="0">
                <a:latin typeface="Arial"/>
                <a:ea typeface="Times New Roman"/>
              </a:rPr>
              <a:t>LA VERDAD</a:t>
            </a:r>
            <a:r>
              <a:rPr lang="es-ES_tradnl" sz="4000" dirty="0">
                <a:latin typeface="Arial"/>
                <a:ea typeface="Times New Roman"/>
              </a:rPr>
              <a:t>….es el proceso de reflejo adecuado del objeto por el sujeto cognoscente, reflejo que reproduce dicho objeto tal y como el existe fuera e independientemente de la conciencia. </a:t>
            </a:r>
            <a:endParaRPr lang="es-ES" sz="3600" dirty="0">
              <a:latin typeface="Times New Roman"/>
              <a:ea typeface="Times New Roman"/>
            </a:endParaRPr>
          </a:p>
          <a:p>
            <a:endParaRPr lang="es-ES" sz="4000" dirty="0"/>
          </a:p>
        </p:txBody>
      </p:sp>
    </p:spTree>
    <p:extLst>
      <p:ext uri="{BB962C8B-B14F-4D97-AF65-F5344CB8AC3E}">
        <p14:creationId xmlns:p14="http://schemas.microsoft.com/office/powerpoint/2010/main" val="674522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196154" y="4519850"/>
            <a:ext cx="7754875" cy="1655762"/>
          </a:xfrm>
        </p:spPr>
        <p:txBody>
          <a:bodyPr>
            <a:normAutofit fontScale="85000" lnSpcReduction="10000"/>
          </a:bodyPr>
          <a:lstStyle/>
          <a:p>
            <a:endParaRPr lang="es-ES" sz="3600" dirty="0"/>
          </a:p>
          <a:p>
            <a:r>
              <a:rPr lang="es-ES" sz="3600" dirty="0"/>
              <a:t> </a:t>
            </a:r>
            <a:r>
              <a:rPr lang="es-ES" sz="5400" dirty="0"/>
              <a:t>Teoría del Conocimiento </a:t>
            </a:r>
            <a:endParaRPr lang="es-ES" sz="36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9537" y="508214"/>
            <a:ext cx="7200800" cy="3810000"/>
          </a:xfrm>
          <a:prstGeom prst="rect">
            <a:avLst/>
          </a:prstGeom>
        </p:spPr>
      </p:pic>
    </p:spTree>
    <p:extLst>
      <p:ext uri="{BB962C8B-B14F-4D97-AF65-F5344CB8AC3E}">
        <p14:creationId xmlns:p14="http://schemas.microsoft.com/office/powerpoint/2010/main" val="423137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51364" y="152400"/>
            <a:ext cx="7907482" cy="1548408"/>
          </a:xfrm>
        </p:spPr>
        <p:txBody>
          <a:bodyPr>
            <a:normAutofit fontScale="90000"/>
          </a:bodyPr>
          <a:lstStyle/>
          <a:p>
            <a:pPr algn="ctr"/>
            <a:br>
              <a:rPr lang="es-ES" b="1" dirty="0">
                <a:latin typeface="Arial"/>
                <a:ea typeface="Times New Roman"/>
              </a:rPr>
            </a:br>
            <a:r>
              <a:rPr lang="es-ES" b="1" dirty="0">
                <a:latin typeface="Arial"/>
                <a:ea typeface="Times New Roman"/>
              </a:rPr>
              <a:t>PRINCIPIOS BÁSICOS DE LA TEORÍA MARXISTA-LENINISTA DEL CONOCIMIENTO</a:t>
            </a:r>
            <a:br>
              <a:rPr lang="es-ES" sz="1800" dirty="0">
                <a:latin typeface="Times New Roman"/>
                <a:ea typeface="Times New Roman"/>
              </a:rPr>
            </a:br>
            <a:r>
              <a:rPr lang="es-ES" sz="2800" dirty="0">
                <a:latin typeface="Times New Roman"/>
                <a:ea typeface="Times New Roman"/>
              </a:rPr>
              <a:t> </a:t>
            </a:r>
            <a:br>
              <a:rPr lang="es-ES" sz="2800" dirty="0">
                <a:latin typeface="Times New Roman"/>
                <a:ea typeface="Times New Roman"/>
              </a:rPr>
            </a:br>
            <a:endParaRPr lang="es-ES" dirty="0"/>
          </a:p>
        </p:txBody>
      </p:sp>
      <p:sp>
        <p:nvSpPr>
          <p:cNvPr id="3" name="2 Marcador de contenido"/>
          <p:cNvSpPr>
            <a:spLocks noGrp="1"/>
          </p:cNvSpPr>
          <p:nvPr>
            <p:ph idx="1"/>
          </p:nvPr>
        </p:nvSpPr>
        <p:spPr>
          <a:xfrm>
            <a:off x="1703512" y="1700808"/>
            <a:ext cx="8250382" cy="5040560"/>
          </a:xfrm>
        </p:spPr>
        <p:txBody>
          <a:bodyPr>
            <a:noAutofit/>
          </a:bodyPr>
          <a:lstStyle/>
          <a:p>
            <a:pPr algn="just"/>
            <a:r>
              <a:rPr lang="es-ES" sz="2400" dirty="0">
                <a:latin typeface="Arial"/>
                <a:ea typeface="Times New Roman"/>
              </a:rPr>
              <a:t>No existen cosas incognoscibles, inasequibles al conocimiento</a:t>
            </a:r>
            <a:endParaRPr lang="es-ES" sz="2000" dirty="0">
              <a:latin typeface="Times New Roman"/>
              <a:ea typeface="Times New Roman"/>
            </a:endParaRPr>
          </a:p>
          <a:p>
            <a:pPr marR="27940" algn="just"/>
            <a:r>
              <a:rPr lang="es-ES" sz="2400" dirty="0">
                <a:latin typeface="Arial"/>
                <a:ea typeface="Times New Roman"/>
              </a:rPr>
              <a:t>Las cosas existen independiente de la conciencia, de las sensaciones; que estas constituyen un reflejo de aquellas</a:t>
            </a:r>
            <a:endParaRPr lang="es-ES" sz="2000" dirty="0">
              <a:latin typeface="Times New Roman"/>
              <a:ea typeface="Times New Roman"/>
            </a:endParaRPr>
          </a:p>
          <a:p>
            <a:pPr algn="just"/>
            <a:r>
              <a:rPr lang="es-ES" sz="2400" dirty="0">
                <a:latin typeface="Arial"/>
                <a:ea typeface="Times New Roman"/>
              </a:rPr>
              <a:t>El conocimiento tiene un carácter dialéctico, pues nace de la ignorancia y se perfecciona constantemente, es cada vez mas exacto, sin que llegue un momento en que pueda lograrse un conocimiento absolutamente acabado de la realidad objetiva</a:t>
            </a:r>
            <a:endParaRPr lang="es-ES" sz="2000" dirty="0">
              <a:latin typeface="Times New Roman"/>
              <a:ea typeface="Times New Roman"/>
            </a:endParaRPr>
          </a:p>
          <a:p>
            <a:pPr algn="just"/>
            <a:endParaRPr lang="es-ES" sz="2400" dirty="0"/>
          </a:p>
        </p:txBody>
      </p:sp>
    </p:spTree>
    <p:extLst>
      <p:ext uri="{BB962C8B-B14F-4D97-AF65-F5344CB8AC3E}">
        <p14:creationId xmlns:p14="http://schemas.microsoft.com/office/powerpoint/2010/main" val="3384253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Conclusiones </a:t>
            </a:r>
          </a:p>
        </p:txBody>
      </p:sp>
      <p:sp>
        <p:nvSpPr>
          <p:cNvPr id="3" name="2 Marcador de contenido"/>
          <p:cNvSpPr>
            <a:spLocks noGrp="1"/>
          </p:cNvSpPr>
          <p:nvPr>
            <p:ph idx="1"/>
          </p:nvPr>
        </p:nvSpPr>
        <p:spPr>
          <a:xfrm>
            <a:off x="1495695" y="1340768"/>
            <a:ext cx="8200706" cy="4364182"/>
          </a:xfrm>
        </p:spPr>
        <p:txBody>
          <a:bodyPr>
            <a:noAutofit/>
          </a:bodyPr>
          <a:lstStyle/>
          <a:p>
            <a:pPr indent="457200" algn="just">
              <a:lnSpc>
                <a:spcPct val="150000"/>
              </a:lnSpc>
            </a:pPr>
            <a:r>
              <a:rPr lang="es-ES" sz="2000" dirty="0">
                <a:latin typeface="Times New Roman"/>
                <a:ea typeface="Times New Roman"/>
              </a:rPr>
              <a:t>La teoría del conocimiento del marxismo se apoya inevitablemente en la concepción del historicismo, : en concebir los objetos del conocimiento como productos de una evolución anterior que tiene que ser reflejada en los conceptos. Representarse estos objetos al margen de esta evolución, como si fueran productos de la creación divina de una vez y para siempre, es lo que provoca el estancamiento en el proceso del conocimiento. A una concepción del desarrollo real en que los fenómenos se suceden, dando origen unos a otros en un proceso de concatenación universal, corresponde la visión materialista y dialéctica de la deducción de las categorías que reflejan esta evolución; corresponde la visión del conocimiento como proceso que se eleva de lo abstracto a lo concreto, de lo general a lo particular. </a:t>
            </a:r>
            <a:endParaRPr lang="es-ES" sz="2000" dirty="0"/>
          </a:p>
        </p:txBody>
      </p:sp>
    </p:spTree>
    <p:extLst>
      <p:ext uri="{BB962C8B-B14F-4D97-AF65-F5344CB8AC3E}">
        <p14:creationId xmlns:p14="http://schemas.microsoft.com/office/powerpoint/2010/main" val="1362773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19869" y="679287"/>
            <a:ext cx="8418709" cy="974050"/>
          </a:xfrm>
        </p:spPr>
        <p:txBody>
          <a:bodyPr>
            <a:normAutofit fontScale="90000"/>
          </a:bodyPr>
          <a:lstStyle/>
          <a:p>
            <a:pPr algn="ctr"/>
            <a:r>
              <a:rPr lang="es-ES" sz="4800" dirty="0"/>
              <a:t>¿</a:t>
            </a:r>
            <a:r>
              <a:rPr lang="es-ES" dirty="0"/>
              <a:t> Qué es el conocimiento</a:t>
            </a:r>
            <a:r>
              <a:rPr lang="es-ES" sz="4800" dirty="0"/>
              <a:t>?</a:t>
            </a:r>
            <a:br>
              <a:rPr lang="es-ES" dirty="0"/>
            </a:br>
            <a:br>
              <a:rPr lang="es-ES" dirty="0"/>
            </a:br>
            <a:endParaRPr lang="es-ES" sz="6000" dirty="0"/>
          </a:p>
        </p:txBody>
      </p:sp>
      <p:sp>
        <p:nvSpPr>
          <p:cNvPr id="3" name="Marcador de contenido 2"/>
          <p:cNvSpPr>
            <a:spLocks noGrp="1"/>
          </p:cNvSpPr>
          <p:nvPr>
            <p:ph idx="1"/>
          </p:nvPr>
        </p:nvSpPr>
        <p:spPr>
          <a:xfrm>
            <a:off x="723331" y="2202875"/>
            <a:ext cx="10768084" cy="4225635"/>
          </a:xfrm>
        </p:spPr>
        <p:txBody>
          <a:bodyPr>
            <a:normAutofit fontScale="92500"/>
          </a:bodyPr>
          <a:lstStyle/>
          <a:p>
            <a:pPr algn="just"/>
            <a:r>
              <a:rPr lang="es-ES" sz="2800" dirty="0">
                <a:solidFill>
                  <a:schemeClr val="tx1"/>
                </a:solidFill>
                <a:latin typeface="Arial Black" pitchFamily="34" charset="0"/>
              </a:rPr>
              <a:t>Variable que define el sistema de información necesario para entender la realidad, el lugar de los sujetos en esa realidad y la movilidad del proceso natural. Define el proceso mediante el cual refleja y reproduce en su conciencia la realidad material en la vive. Se Trata de un mecanismo </a:t>
            </a:r>
            <a:r>
              <a:rPr lang="es-ES" sz="2800" dirty="0" err="1">
                <a:solidFill>
                  <a:schemeClr val="tx1"/>
                </a:solidFill>
                <a:latin typeface="Arial Black" pitchFamily="34" charset="0"/>
              </a:rPr>
              <a:t>ciclíco</a:t>
            </a:r>
            <a:r>
              <a:rPr lang="es-ES" sz="2800" dirty="0">
                <a:solidFill>
                  <a:schemeClr val="tx1"/>
                </a:solidFill>
                <a:latin typeface="Arial Black" pitchFamily="34" charset="0"/>
              </a:rPr>
              <a:t>, donde los sujetos sociales contemplan la realidad concreta en la que se desenvuelven, lo revelan lo más exactamente posible a su pensamiento y una vez contenido lo corroboran en la práctica, criterio de veracidad. OC</a:t>
            </a:r>
          </a:p>
        </p:txBody>
      </p:sp>
    </p:spTree>
    <p:extLst>
      <p:ext uri="{BB962C8B-B14F-4D97-AF65-F5344CB8AC3E}">
        <p14:creationId xmlns:p14="http://schemas.microsoft.com/office/powerpoint/2010/main" val="373765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51380" y="286602"/>
            <a:ext cx="10112990" cy="1325791"/>
          </a:xfrm>
        </p:spPr>
        <p:txBody>
          <a:bodyPr>
            <a:normAutofit/>
          </a:bodyPr>
          <a:lstStyle/>
          <a:p>
            <a:r>
              <a:rPr lang="es-ES" sz="4000" dirty="0"/>
              <a:t>La adquisición de conocimiento implica procesos cognitivos </a:t>
            </a:r>
            <a:r>
              <a:rPr lang="es-ES" sz="4000" dirty="0">
                <a:hlinkClick r:id="rId2" action="ppaction://hlinkfile" tooltip="Sistema complejo"/>
              </a:rPr>
              <a:t>complejos</a:t>
            </a:r>
            <a:r>
              <a:rPr lang="es-ES" dirty="0"/>
              <a:t>:</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34845873"/>
              </p:ext>
            </p:extLst>
          </p:nvPr>
        </p:nvGraphicFramePr>
        <p:xfrm>
          <a:off x="887104" y="1824990"/>
          <a:ext cx="11000096" cy="4017817"/>
        </p:xfrm>
        <a:graphic>
          <a:graphicData uri="http://schemas.openxmlformats.org/drawingml/2006/table">
            <a:tbl>
              <a:tblPr/>
              <a:tblGrid>
                <a:gridCol w="5500048">
                  <a:extLst>
                    <a:ext uri="{9D8B030D-6E8A-4147-A177-3AD203B41FA5}">
                      <a16:colId xmlns:a16="http://schemas.microsoft.com/office/drawing/2014/main" val="20000"/>
                    </a:ext>
                  </a:extLst>
                </a:gridCol>
                <a:gridCol w="5500048">
                  <a:extLst>
                    <a:ext uri="{9D8B030D-6E8A-4147-A177-3AD203B41FA5}">
                      <a16:colId xmlns:a16="http://schemas.microsoft.com/office/drawing/2014/main" val="20001"/>
                    </a:ext>
                  </a:extLst>
                </a:gridCol>
              </a:tblGrid>
              <a:tr h="4017817">
                <a:tc>
                  <a:txBody>
                    <a:bodyPr/>
                    <a:lstStyle/>
                    <a:p>
                      <a:pPr algn="ctr">
                        <a:buFont typeface="Arial"/>
                        <a:buChar char="•"/>
                      </a:pPr>
                      <a:r>
                        <a:rPr lang="es-ES" sz="3600" b="1" dirty="0">
                          <a:solidFill>
                            <a:srgbClr val="FF0000"/>
                          </a:solidFill>
                          <a:hlinkClick r:id="rId3" action="ppaction://hlinkfile" tooltip="Motivación"/>
                        </a:rPr>
                        <a:t>motivación</a:t>
                      </a:r>
                      <a:r>
                        <a:rPr lang="es-ES" sz="3600" b="1" dirty="0">
                          <a:solidFill>
                            <a:srgbClr val="FF0000"/>
                          </a:solidFill>
                        </a:rPr>
                        <a:t>, </a:t>
                      </a:r>
                      <a:r>
                        <a:rPr lang="es-ES" sz="3600" b="1" dirty="0">
                          <a:solidFill>
                            <a:srgbClr val="FF0000"/>
                          </a:solidFill>
                          <a:hlinkClick r:id="rId4" action="ppaction://hlinkfile" tooltip="Emoción"/>
                        </a:rPr>
                        <a:t>emociones</a:t>
                      </a:r>
                      <a:endParaRPr lang="es-ES" sz="3600" b="1" dirty="0">
                        <a:solidFill>
                          <a:srgbClr val="FF0000"/>
                        </a:solidFill>
                      </a:endParaRPr>
                    </a:p>
                    <a:p>
                      <a:pPr algn="ctr">
                        <a:buFont typeface="Arial"/>
                        <a:buChar char="•"/>
                      </a:pPr>
                      <a:r>
                        <a:rPr lang="es-ES" sz="3600" b="1" dirty="0">
                          <a:solidFill>
                            <a:srgbClr val="FF0000"/>
                          </a:solidFill>
                          <a:hlinkClick r:id="rId5" action="ppaction://hlinkfile" tooltip="Percepción"/>
                        </a:rPr>
                        <a:t>percepción</a:t>
                      </a:r>
                      <a:r>
                        <a:rPr lang="es-ES" sz="3600" b="1" dirty="0">
                          <a:solidFill>
                            <a:srgbClr val="FF0000"/>
                          </a:solidFill>
                        </a:rPr>
                        <a:t>, </a:t>
                      </a:r>
                      <a:r>
                        <a:rPr lang="es-ES" sz="3600" b="1" dirty="0">
                          <a:solidFill>
                            <a:srgbClr val="FF0000"/>
                          </a:solidFill>
                          <a:hlinkClick r:id="rId6" action="ppaction://hlinkfile" tooltip="Sensación"/>
                        </a:rPr>
                        <a:t>sensaciones</a:t>
                      </a:r>
                      <a:endParaRPr lang="es-ES" sz="3600" b="1" dirty="0">
                        <a:solidFill>
                          <a:srgbClr val="FF0000"/>
                        </a:solidFill>
                      </a:endParaRPr>
                    </a:p>
                    <a:p>
                      <a:pPr algn="ctr">
                        <a:buFont typeface="Arial"/>
                        <a:buChar char="•"/>
                      </a:pPr>
                      <a:r>
                        <a:rPr lang="es-ES" sz="3600" b="1" dirty="0">
                          <a:solidFill>
                            <a:srgbClr val="FF0000"/>
                          </a:solidFill>
                          <a:hlinkClick r:id="rId7" action="ppaction://hlinkfile" tooltip="Instinto"/>
                        </a:rPr>
                        <a:t>tendencia</a:t>
                      </a:r>
                      <a:r>
                        <a:rPr lang="es-ES" sz="3600" b="1" dirty="0">
                          <a:solidFill>
                            <a:srgbClr val="FF0000"/>
                          </a:solidFill>
                        </a:rPr>
                        <a:t>, </a:t>
                      </a:r>
                      <a:r>
                        <a:rPr lang="es-ES" sz="3600" b="1" dirty="0">
                          <a:solidFill>
                            <a:srgbClr val="FF0000"/>
                          </a:solidFill>
                          <a:hlinkClick r:id="rId8" action="ppaction://hlinkfile" tooltip="Aprendizaje"/>
                        </a:rPr>
                        <a:t>aprendizaje</a:t>
                      </a:r>
                      <a:endParaRPr lang="es-ES" sz="3600" b="1" dirty="0">
                        <a:solidFill>
                          <a:srgbClr val="FF0000"/>
                        </a:solidFill>
                      </a:endParaRPr>
                    </a:p>
                    <a:p>
                      <a:pPr algn="ctr">
                        <a:buFont typeface="Arial"/>
                        <a:buChar char="•"/>
                      </a:pPr>
                      <a:r>
                        <a:rPr lang="es-ES" sz="3600" b="1" dirty="0">
                          <a:solidFill>
                            <a:srgbClr val="FF0000"/>
                          </a:solidFill>
                          <a:hlinkClick r:id="rId9" action="ppaction://hlinkfile" tooltip="Concepto"/>
                        </a:rPr>
                        <a:t>conceptualización</a:t>
                      </a:r>
                      <a:endParaRPr lang="es-ES" sz="3600" b="1" dirty="0">
                        <a:solidFill>
                          <a:srgbClr val="FF0000"/>
                        </a:solidFill>
                      </a:endParaRPr>
                    </a:p>
                    <a:p>
                      <a:pPr algn="ctr">
                        <a:buFont typeface="Arial"/>
                        <a:buChar char="•"/>
                      </a:pPr>
                      <a:r>
                        <a:rPr lang="es-ES" sz="3600" b="1" dirty="0">
                          <a:solidFill>
                            <a:srgbClr val="FF0000"/>
                          </a:solidFill>
                          <a:hlinkClick r:id="rId10" action="ppaction://hlinkfile" tooltip="Palabra"/>
                        </a:rPr>
                        <a:t>palabra</a:t>
                      </a:r>
                      <a:r>
                        <a:rPr lang="es-ES" sz="3600" b="1" dirty="0">
                          <a:solidFill>
                            <a:srgbClr val="FF0000"/>
                          </a:solidFill>
                        </a:rPr>
                        <a:t>, </a:t>
                      </a:r>
                      <a:r>
                        <a:rPr lang="es-ES" sz="3600" b="1" dirty="0">
                          <a:solidFill>
                            <a:srgbClr val="FF0000"/>
                          </a:solidFill>
                          <a:hlinkClick r:id="rId11" action="ppaction://hlinkfile" tooltip="Idioma"/>
                        </a:rPr>
                        <a:t>lengua</a:t>
                      </a:r>
                      <a:r>
                        <a:rPr lang="es-ES" sz="3600" b="1" dirty="0">
                          <a:solidFill>
                            <a:srgbClr val="FF0000"/>
                          </a:solidFill>
                        </a:rPr>
                        <a:t> y </a:t>
                      </a:r>
                      <a:r>
                        <a:rPr lang="es-ES" sz="3600" b="1" dirty="0">
                          <a:solidFill>
                            <a:srgbClr val="FF0000"/>
                          </a:solidFill>
                          <a:hlinkClick r:id="rId12" action="ppaction://hlinkfile" tooltip="Lenguaje"/>
                        </a:rPr>
                        <a:t>lenguaje</a:t>
                      </a:r>
                      <a:endParaRPr lang="es-ES" sz="3600" b="1" dirty="0">
                        <a:solidFill>
                          <a:srgbClr val="FF0000"/>
                        </a:solidFill>
                      </a:endParaRPr>
                    </a:p>
                  </a:txBody>
                  <a:tcPr marL="35719" marR="35719" marT="47625" marB="47625" anchor="ctr">
                    <a:lnL>
                      <a:noFill/>
                    </a:lnL>
                    <a:lnR>
                      <a:noFill/>
                    </a:lnR>
                    <a:lnT>
                      <a:noFill/>
                    </a:lnT>
                    <a:lnB>
                      <a:noFill/>
                    </a:lnB>
                  </a:tcPr>
                </a:tc>
                <a:tc>
                  <a:txBody>
                    <a:bodyPr/>
                    <a:lstStyle/>
                    <a:p>
                      <a:pPr algn="ctr">
                        <a:buFont typeface="Arial"/>
                        <a:buChar char="•"/>
                      </a:pPr>
                      <a:r>
                        <a:rPr lang="es-ES" sz="3600" b="1" dirty="0">
                          <a:solidFill>
                            <a:srgbClr val="FF0000"/>
                          </a:solidFill>
                          <a:hlinkClick r:id="rId13" action="ppaction://hlinkfile" tooltip="Socialización"/>
                        </a:rPr>
                        <a:t>socialización</a:t>
                      </a:r>
                      <a:endParaRPr lang="es-ES" sz="3600" b="1" dirty="0">
                        <a:solidFill>
                          <a:srgbClr val="FF0000"/>
                        </a:solidFill>
                      </a:endParaRPr>
                    </a:p>
                    <a:p>
                      <a:pPr algn="ctr">
                        <a:buFont typeface="Arial"/>
                        <a:buChar char="•"/>
                      </a:pPr>
                      <a:r>
                        <a:rPr lang="es-ES" sz="3600" b="1" dirty="0">
                          <a:solidFill>
                            <a:srgbClr val="FF0000"/>
                          </a:solidFill>
                          <a:hlinkClick r:id="rId14" action="ppaction://hlinkfile" tooltip="Comunicación"/>
                        </a:rPr>
                        <a:t>comunicación</a:t>
                      </a:r>
                      <a:endParaRPr lang="es-ES" sz="3600" b="1" dirty="0">
                        <a:solidFill>
                          <a:srgbClr val="FF0000"/>
                        </a:solidFill>
                      </a:endParaRPr>
                    </a:p>
                    <a:p>
                      <a:pPr algn="ctr">
                        <a:buFont typeface="Arial"/>
                        <a:buChar char="•"/>
                      </a:pPr>
                      <a:r>
                        <a:rPr lang="es-ES" sz="3600" b="1" dirty="0">
                          <a:solidFill>
                            <a:srgbClr val="FF0000"/>
                          </a:solidFill>
                          <a:hlinkClick r:id="rId15" action="ppaction://hlinkfile" tooltip="Analogía"/>
                        </a:rPr>
                        <a:t>asociación</a:t>
                      </a:r>
                      <a:r>
                        <a:rPr lang="es-ES" sz="3600" b="1" dirty="0">
                          <a:solidFill>
                            <a:srgbClr val="FF0000"/>
                          </a:solidFill>
                        </a:rPr>
                        <a:t>, </a:t>
                      </a:r>
                      <a:r>
                        <a:rPr lang="es-ES" sz="3600" b="1" dirty="0">
                          <a:solidFill>
                            <a:srgbClr val="FF0000"/>
                          </a:solidFill>
                          <a:hlinkClick r:id="rId16" action="ppaction://hlinkfile" tooltip="Razonamiento inductivo"/>
                        </a:rPr>
                        <a:t>inducción</a:t>
                      </a:r>
                      <a:endParaRPr lang="es-ES" sz="3600" b="1" dirty="0">
                        <a:solidFill>
                          <a:srgbClr val="FF0000"/>
                        </a:solidFill>
                      </a:endParaRPr>
                    </a:p>
                    <a:p>
                      <a:pPr algn="ctr">
                        <a:buFont typeface="Arial"/>
                        <a:buChar char="•"/>
                      </a:pPr>
                      <a:r>
                        <a:rPr lang="es-ES" sz="3600" b="1" dirty="0">
                          <a:solidFill>
                            <a:srgbClr val="FF0000"/>
                          </a:solidFill>
                          <a:hlinkClick r:id="rId17" action="ppaction://hlinkfile" tooltip="Razonamiento"/>
                        </a:rPr>
                        <a:t>razonamiento</a:t>
                      </a:r>
                      <a:r>
                        <a:rPr lang="es-ES" sz="3600" b="1" dirty="0">
                          <a:solidFill>
                            <a:srgbClr val="FF0000"/>
                          </a:solidFill>
                        </a:rPr>
                        <a:t>, </a:t>
                      </a:r>
                      <a:r>
                        <a:rPr lang="es-ES" sz="3600" b="1" dirty="0" err="1">
                          <a:solidFill>
                            <a:srgbClr val="FF0000"/>
                          </a:solidFill>
                          <a:hlinkClick r:id="rId18" action="ppaction://hlinkfile" tooltip="Deducción"/>
                        </a:rPr>
                        <a:t>ded</a:t>
                      </a:r>
                      <a:r>
                        <a:rPr lang="es-ES" sz="3600" b="1" dirty="0" err="1">
                          <a:solidFill>
                            <a:srgbClr val="FF0000"/>
                          </a:solidFill>
                        </a:rPr>
                        <a:t>ución</a:t>
                      </a:r>
                      <a:r>
                        <a:rPr lang="es-ES" sz="3600" b="1" dirty="0">
                          <a:solidFill>
                            <a:srgbClr val="FF0000"/>
                          </a:solidFill>
                        </a:rPr>
                        <a:t> </a:t>
                      </a:r>
                    </a:p>
                  </a:txBody>
                  <a:tcPr marL="35719" marR="35719" marT="47625" marB="47625"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234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Tipos de conocimientos </a:t>
            </a:r>
          </a:p>
        </p:txBody>
      </p:sp>
      <p:sp>
        <p:nvSpPr>
          <p:cNvPr id="3" name="2 Marcador de contenido"/>
          <p:cNvSpPr>
            <a:spLocks noGrp="1"/>
          </p:cNvSpPr>
          <p:nvPr>
            <p:ph idx="1"/>
          </p:nvPr>
        </p:nvSpPr>
        <p:spPr>
          <a:xfrm>
            <a:off x="818866" y="1340769"/>
            <a:ext cx="10685746" cy="5350977"/>
          </a:xfrm>
        </p:spPr>
        <p:txBody>
          <a:bodyPr>
            <a:normAutofit/>
          </a:bodyPr>
          <a:lstStyle/>
          <a:p>
            <a:pPr algn="just"/>
            <a:r>
              <a:rPr lang="es-ES" sz="2400" b="1" dirty="0">
                <a:latin typeface="Arial" pitchFamily="34" charset="0"/>
                <a:cs typeface="Arial" pitchFamily="34" charset="0"/>
              </a:rPr>
              <a:t>Conocimiento común</a:t>
            </a:r>
            <a:r>
              <a:rPr lang="es-ES" sz="2000" dirty="0">
                <a:latin typeface="Arial" pitchFamily="34" charset="0"/>
                <a:cs typeface="Arial" pitchFamily="34" charset="0"/>
              </a:rPr>
              <a:t>: </a:t>
            </a:r>
            <a:r>
              <a:rPr lang="es-ES" sz="2000" dirty="0">
                <a:latin typeface="Arial" pitchFamily="34" charset="0"/>
                <a:ea typeface="Times New Roman"/>
                <a:cs typeface="Arial" pitchFamily="34" charset="0"/>
              </a:rPr>
              <a:t>se adquiere en el trato directo con los hombres y con las cosas, es ese saber que lleva nuestra vida diaria y que se posee sin haberlo buscado o estudiado, sin aplicar un método y sin haber reflexionado sobre algo.</a:t>
            </a:r>
          </a:p>
          <a:p>
            <a:pPr algn="just"/>
            <a:r>
              <a:rPr lang="es-ES" sz="2000" b="1" dirty="0">
                <a:latin typeface="Arial" pitchFamily="34" charset="0"/>
                <a:ea typeface="Times New Roman"/>
                <a:cs typeface="Arial" pitchFamily="34" charset="0"/>
              </a:rPr>
              <a:t>CONOCIMIENTO CIENTÍFICO: </a:t>
            </a:r>
            <a:r>
              <a:rPr lang="es-ES" sz="2000" dirty="0">
                <a:latin typeface="Arial" pitchFamily="34" charset="0"/>
                <a:ea typeface="Times New Roman"/>
                <a:cs typeface="Arial" pitchFamily="34" charset="0"/>
              </a:rPr>
              <a:t>se obtiene a través de conocimientos metódicos, utilizando la reflexión sistemática, los razonamientos lógicos y respondiendo a una búsqueda intencionada. Para esta búsqueda se delimita el problema que se estudia, se diseña la investigación, se prevén medios, técnicas e instrumentos de indagación y se procede a un análisis de todo lo estudiado.</a:t>
            </a:r>
          </a:p>
          <a:p>
            <a:pPr algn="just"/>
            <a:r>
              <a:rPr lang="es-ES" sz="2000" b="1" dirty="0">
                <a:latin typeface="Arial" pitchFamily="34" charset="0"/>
                <a:ea typeface="Times New Roman"/>
                <a:cs typeface="Arial" pitchFamily="34" charset="0"/>
              </a:rPr>
              <a:t>MÉTODO CIENTÍFICO: </a:t>
            </a:r>
            <a:r>
              <a:rPr lang="es-ES" sz="2000" dirty="0">
                <a:latin typeface="Arial" pitchFamily="34" charset="0"/>
                <a:ea typeface="Times New Roman"/>
                <a:cs typeface="Arial" pitchFamily="34" charset="0"/>
              </a:rPr>
              <a:t>Es la forma de abordar la realidad y estudiar los fenómenos de la naturaleza, la sociedad y el pensamiento con el propósito de descubrir la esencia de dichos fenómenos y sus interrelaciones</a:t>
            </a:r>
          </a:p>
          <a:p>
            <a:pPr algn="just"/>
            <a:endParaRPr lang="es-ES" sz="2000" dirty="0">
              <a:latin typeface="Arial" pitchFamily="34" charset="0"/>
              <a:ea typeface="Times New Roman"/>
              <a:cs typeface="Arial" pitchFamily="34" charset="0"/>
            </a:endParaRPr>
          </a:p>
          <a:p>
            <a:pPr algn="just"/>
            <a:endParaRPr lang="es-ES" sz="2000" dirty="0">
              <a:latin typeface="Arial" pitchFamily="34" charset="0"/>
              <a:ea typeface="Times New Roman"/>
              <a:cs typeface="Arial" pitchFamily="34" charset="0"/>
            </a:endParaRPr>
          </a:p>
          <a:p>
            <a:endParaRPr lang="es-ES" dirty="0"/>
          </a:p>
        </p:txBody>
      </p:sp>
    </p:spTree>
    <p:extLst>
      <p:ext uri="{BB962C8B-B14F-4D97-AF65-F5344CB8AC3E}">
        <p14:creationId xmlns:p14="http://schemas.microsoft.com/office/powerpoint/2010/main" val="338287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03513" y="260648"/>
            <a:ext cx="8299471" cy="1419984"/>
          </a:xfrm>
        </p:spPr>
        <p:txBody>
          <a:bodyPr/>
          <a:lstStyle/>
          <a:p>
            <a:r>
              <a:rPr lang="es-ES" dirty="0"/>
              <a:t>Clasificación de los métodos científicos </a:t>
            </a:r>
          </a:p>
        </p:txBody>
      </p:sp>
      <p:sp>
        <p:nvSpPr>
          <p:cNvPr id="3" name="2 Marcador de contenido"/>
          <p:cNvSpPr>
            <a:spLocks noGrp="1"/>
          </p:cNvSpPr>
          <p:nvPr>
            <p:ph idx="1"/>
          </p:nvPr>
        </p:nvSpPr>
        <p:spPr>
          <a:xfrm>
            <a:off x="982639" y="1628800"/>
            <a:ext cx="10249468" cy="4391000"/>
          </a:xfrm>
        </p:spPr>
        <p:txBody>
          <a:bodyPr>
            <a:noAutofit/>
          </a:bodyPr>
          <a:lstStyle/>
          <a:p>
            <a:r>
              <a:rPr lang="es-ES" sz="3200" b="1" u="sng" dirty="0">
                <a:latin typeface="Arial"/>
                <a:ea typeface="Times New Roman"/>
              </a:rPr>
              <a:t>Universales:</a:t>
            </a:r>
            <a:r>
              <a:rPr lang="es-ES" sz="3200" dirty="0">
                <a:latin typeface="Arial"/>
                <a:ea typeface="Times New Roman"/>
              </a:rPr>
              <a:t> Dialéctica Materialista</a:t>
            </a:r>
            <a:endParaRPr lang="es-ES" sz="2800" dirty="0">
              <a:latin typeface="Times New Roman"/>
              <a:ea typeface="Times New Roman"/>
            </a:endParaRPr>
          </a:p>
          <a:p>
            <a:r>
              <a:rPr lang="es-ES" sz="3200" b="1" u="sng" dirty="0">
                <a:latin typeface="Arial"/>
                <a:ea typeface="Times New Roman"/>
              </a:rPr>
              <a:t>Generales:</a:t>
            </a:r>
            <a:r>
              <a:rPr lang="es-ES" sz="3200" dirty="0">
                <a:latin typeface="Arial"/>
                <a:ea typeface="Times New Roman"/>
              </a:rPr>
              <a:t> Observación, experimentación, ascensión de lo abstracto a lo concreto, la unidad de lo histórico y lo lógico, análisis y síntesis, inducción y deducción, otras.</a:t>
            </a:r>
            <a:endParaRPr lang="es-ES" sz="2800" dirty="0">
              <a:latin typeface="Times New Roman"/>
              <a:ea typeface="Times New Roman"/>
            </a:endParaRPr>
          </a:p>
          <a:p>
            <a:r>
              <a:rPr lang="es-ES" sz="3200" b="1" u="sng" dirty="0">
                <a:latin typeface="Arial"/>
                <a:ea typeface="Times New Roman"/>
              </a:rPr>
              <a:t>Particulares:</a:t>
            </a:r>
            <a:r>
              <a:rPr lang="es-ES" sz="3200" dirty="0">
                <a:latin typeface="Arial"/>
                <a:ea typeface="Times New Roman"/>
              </a:rPr>
              <a:t> Clínico, Epidemiológico, Modelación, otros</a:t>
            </a:r>
            <a:endParaRPr lang="es-ES" sz="2800" dirty="0">
              <a:latin typeface="Times New Roman"/>
              <a:ea typeface="Times New Roman"/>
            </a:endParaRPr>
          </a:p>
          <a:p>
            <a:endParaRPr lang="es-ES" sz="3200" dirty="0"/>
          </a:p>
        </p:txBody>
      </p:sp>
    </p:spTree>
    <p:extLst>
      <p:ext uri="{BB962C8B-B14F-4D97-AF65-F5344CB8AC3E}">
        <p14:creationId xmlns:p14="http://schemas.microsoft.com/office/powerpoint/2010/main" val="2385404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5970" y="329488"/>
            <a:ext cx="9744051" cy="795257"/>
          </a:xfrm>
        </p:spPr>
        <p:txBody>
          <a:bodyPr>
            <a:normAutofit fontScale="90000"/>
          </a:bodyPr>
          <a:lstStyle/>
          <a:p>
            <a:pPr algn="ctr"/>
            <a:r>
              <a:rPr lang="es-ES" sz="4800" b="1" dirty="0">
                <a:latin typeface="Arial" panose="020B0604020202020204" pitchFamily="34" charset="0"/>
                <a:cs typeface="Arial" panose="020B0604020202020204" pitchFamily="34" charset="0"/>
              </a:rPr>
              <a:t>Aplicación del conocimiento  </a:t>
            </a:r>
          </a:p>
        </p:txBody>
      </p:sp>
      <p:cxnSp>
        <p:nvCxnSpPr>
          <p:cNvPr id="5" name="Conector recto de flecha 4"/>
          <p:cNvCxnSpPr/>
          <p:nvPr/>
        </p:nvCxnSpPr>
        <p:spPr>
          <a:xfrm flipH="1">
            <a:off x="3393280" y="4320830"/>
            <a:ext cx="1064525" cy="1364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5776983" y="4320832"/>
            <a:ext cx="23572" cy="14364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lecha abajo 8"/>
          <p:cNvSpPr/>
          <p:nvPr/>
        </p:nvSpPr>
        <p:spPr>
          <a:xfrm>
            <a:off x="4883107" y="1124745"/>
            <a:ext cx="1433015" cy="1637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CuadroTexto 9"/>
          <p:cNvSpPr txBox="1"/>
          <p:nvPr/>
        </p:nvSpPr>
        <p:spPr>
          <a:xfrm>
            <a:off x="3571164" y="2762475"/>
            <a:ext cx="4452582" cy="1938992"/>
          </a:xfrm>
          <a:prstGeom prst="rect">
            <a:avLst/>
          </a:prstGeom>
          <a:noFill/>
        </p:spPr>
        <p:txBody>
          <a:bodyPr wrap="square" rtlCol="0">
            <a:spAutoFit/>
          </a:bodyPr>
          <a:lstStyle/>
          <a:p>
            <a:pPr algn="ctr"/>
            <a:r>
              <a:rPr lang="es-ES" sz="4000" dirty="0"/>
              <a:t>En interés del progreso y Desarrollo </a:t>
            </a:r>
          </a:p>
        </p:txBody>
      </p:sp>
      <p:cxnSp>
        <p:nvCxnSpPr>
          <p:cNvPr id="12" name="Conector recto de flecha 11"/>
          <p:cNvCxnSpPr/>
          <p:nvPr/>
        </p:nvCxnSpPr>
        <p:spPr>
          <a:xfrm>
            <a:off x="7184409" y="4383953"/>
            <a:ext cx="1596788" cy="1310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Elipse 12"/>
          <p:cNvSpPr/>
          <p:nvPr/>
        </p:nvSpPr>
        <p:spPr>
          <a:xfrm>
            <a:off x="1861781" y="5784854"/>
            <a:ext cx="2396319" cy="847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bg1"/>
                </a:solidFill>
              </a:rPr>
              <a:t>Científico técnico </a:t>
            </a:r>
          </a:p>
        </p:txBody>
      </p:sp>
      <p:sp>
        <p:nvSpPr>
          <p:cNvPr id="14" name="Elipse 13"/>
          <p:cNvSpPr/>
          <p:nvPr/>
        </p:nvSpPr>
        <p:spPr>
          <a:xfrm>
            <a:off x="4490112" y="5784854"/>
            <a:ext cx="2934269" cy="847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solidFill>
                  <a:schemeClr val="bg1"/>
                </a:solidFill>
              </a:rPr>
              <a:t>Socio económico </a:t>
            </a:r>
          </a:p>
        </p:txBody>
      </p:sp>
      <p:sp>
        <p:nvSpPr>
          <p:cNvPr id="15" name="Elipse 14"/>
          <p:cNvSpPr/>
          <p:nvPr/>
        </p:nvSpPr>
        <p:spPr>
          <a:xfrm>
            <a:off x="7536160" y="5784854"/>
            <a:ext cx="2522239" cy="847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solidFill>
                  <a:schemeClr val="bg1"/>
                </a:solidFill>
              </a:rPr>
              <a:t>Cultural</a:t>
            </a:r>
            <a:r>
              <a:rPr lang="es-ES" dirty="0">
                <a:solidFill>
                  <a:schemeClr val="bg1"/>
                </a:solidFill>
              </a:rPr>
              <a:t> </a:t>
            </a:r>
          </a:p>
        </p:txBody>
      </p:sp>
    </p:spTree>
    <p:extLst>
      <p:ext uri="{BB962C8B-B14F-4D97-AF65-F5344CB8AC3E}">
        <p14:creationId xmlns:p14="http://schemas.microsoft.com/office/powerpoint/2010/main" val="1205136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1504" y="188641"/>
            <a:ext cx="9300353" cy="1551709"/>
          </a:xfrm>
        </p:spPr>
        <p:txBody>
          <a:bodyPr>
            <a:normAutofit fontScale="90000"/>
          </a:bodyPr>
          <a:lstStyle/>
          <a:p>
            <a:r>
              <a:rPr lang="es-ES" b="1" u="none" strike="noStrike" dirty="0">
                <a:effectLst/>
                <a:latin typeface="Times New Roman" panose="02020603050405020304" pitchFamily="18" charset="0"/>
                <a:ea typeface="Times New Roman" panose="02020603050405020304" pitchFamily="18" charset="0"/>
              </a:rPr>
              <a:t> </a:t>
            </a:r>
            <a:br>
              <a:rPr lang="es-ES" b="1" u="none" strike="noStrike" dirty="0">
                <a:effectLst/>
                <a:latin typeface="Times New Roman" panose="02020603050405020304" pitchFamily="18" charset="0"/>
                <a:ea typeface="Times New Roman" panose="02020603050405020304" pitchFamily="18" charset="0"/>
              </a:rPr>
            </a:br>
            <a:r>
              <a:rPr lang="es-ES" b="1" u="none" strike="noStrike" dirty="0">
                <a:effectLst/>
                <a:latin typeface="Times New Roman" panose="02020603050405020304" pitchFamily="18" charset="0"/>
                <a:ea typeface="Times New Roman" panose="02020603050405020304" pitchFamily="18" charset="0"/>
              </a:rPr>
              <a:t>L</a:t>
            </a:r>
            <a:r>
              <a:rPr lang="es-ES" sz="3100" b="1" dirty="0">
                <a:latin typeface="Times New Roman" panose="02020603050405020304" pitchFamily="18" charset="0"/>
                <a:ea typeface="Times New Roman" panose="02020603050405020304" pitchFamily="18" charset="0"/>
              </a:rPr>
              <a:t>a Teoría del </a:t>
            </a:r>
            <a:r>
              <a:rPr lang="es-ES" sz="3100" b="1" dirty="0">
                <a:solidFill>
                  <a:schemeClr val="tx1"/>
                </a:solidFill>
                <a:latin typeface="Times New Roman" panose="02020603050405020304" pitchFamily="18" charset="0"/>
                <a:ea typeface="Times New Roman" panose="02020603050405020304" pitchFamily="18" charset="0"/>
              </a:rPr>
              <a:t>Conocimiento en la filosofía </a:t>
            </a:r>
            <a:r>
              <a:rPr lang="es-ES" sz="3100" b="1" dirty="0" err="1">
                <a:solidFill>
                  <a:schemeClr val="tx1"/>
                </a:solidFill>
                <a:latin typeface="Times New Roman" panose="02020603050405020304" pitchFamily="18" charset="0"/>
                <a:ea typeface="Times New Roman" panose="02020603050405020304" pitchFamily="18" charset="0"/>
              </a:rPr>
              <a:t>premarxista</a:t>
            </a:r>
            <a:r>
              <a:rPr lang="es-ES" sz="3100" b="1" u="sng" dirty="0">
                <a:solidFill>
                  <a:schemeClr val="bg1"/>
                </a:solidFill>
                <a:latin typeface="Times New Roman" panose="02020603050405020304" pitchFamily="18" charset="0"/>
                <a:ea typeface="Times New Roman" panose="02020603050405020304" pitchFamily="18" charset="0"/>
              </a:rPr>
              <a:t>.</a:t>
            </a:r>
            <a:br>
              <a:rPr lang="es-ES" sz="3100" dirty="0">
                <a:latin typeface="Times New Roman" panose="02020603050405020304" pitchFamily="18" charset="0"/>
                <a:ea typeface="Times New Roman" panose="02020603050405020304" pitchFamily="18" charset="0"/>
              </a:rPr>
            </a:br>
            <a:br>
              <a:rPr lang="es-ES" dirty="0">
                <a:effectLst/>
                <a:latin typeface="Times New Roman" panose="02020603050405020304" pitchFamily="18" charset="0"/>
                <a:ea typeface="Times New Roman" panose="02020603050405020304" pitchFamily="18" charset="0"/>
              </a:rPr>
            </a:br>
            <a:endParaRPr lang="es-ES" dirty="0"/>
          </a:p>
        </p:txBody>
      </p:sp>
      <p:sp>
        <p:nvSpPr>
          <p:cNvPr id="3" name="Marcador de contenido 2"/>
          <p:cNvSpPr>
            <a:spLocks noGrp="1"/>
          </p:cNvSpPr>
          <p:nvPr>
            <p:ph idx="1"/>
          </p:nvPr>
        </p:nvSpPr>
        <p:spPr>
          <a:xfrm>
            <a:off x="941696" y="1628800"/>
            <a:ext cx="10945504" cy="5040560"/>
          </a:xfrm>
        </p:spPr>
        <p:txBody>
          <a:bodyPr>
            <a:noAutofit/>
          </a:bodyPr>
          <a:lstStyle/>
          <a:p>
            <a:pPr algn="just"/>
            <a:r>
              <a:rPr lang="es-ES" sz="2800" b="1" dirty="0">
                <a:solidFill>
                  <a:schemeClr val="tx1"/>
                </a:solidFill>
                <a:latin typeface="Times New Roman" panose="02020603050405020304" pitchFamily="18" charset="0"/>
                <a:ea typeface="Times New Roman" panose="02020603050405020304" pitchFamily="18" charset="0"/>
                <a:cs typeface="+mj-cs"/>
              </a:rPr>
              <a:t>La filosofía moderna, que tiene su partida de nacimiento en la obra del francés Renato Descartes (1596-1650)</a:t>
            </a:r>
          </a:p>
          <a:p>
            <a:pPr algn="just"/>
            <a:r>
              <a:rPr lang="es-ES" sz="2800" b="1" dirty="0">
                <a:solidFill>
                  <a:schemeClr val="tx1"/>
                </a:solidFill>
                <a:latin typeface="Times New Roman" panose="02020603050405020304" pitchFamily="18" charset="0"/>
                <a:ea typeface="Times New Roman" panose="02020603050405020304" pitchFamily="18" charset="0"/>
                <a:cs typeface="+mj-cs"/>
              </a:rPr>
              <a:t>Sujeto (quien conoce) y objeto (lo que se conoce) vienen a plantearse por él como los términos contradictorios que conforman el problema del conocimiento.</a:t>
            </a:r>
          </a:p>
          <a:p>
            <a:pPr algn="just"/>
            <a:r>
              <a:rPr lang="es-ES" sz="2800" b="1" dirty="0">
                <a:solidFill>
                  <a:schemeClr val="tx1"/>
                </a:solidFill>
                <a:latin typeface="Times New Roman" panose="02020603050405020304" pitchFamily="18" charset="0"/>
                <a:ea typeface="Times New Roman" panose="02020603050405020304" pitchFamily="18" charset="0"/>
                <a:cs typeface="+mj-cs"/>
              </a:rPr>
              <a:t>¿De qué manera puede el sujeto “atrapar” al objeto? ¿Qué características le sirven al objeto para darse a conocer al sujeto? ¿En qué punto se identifican sujeto y objeto? </a:t>
            </a:r>
          </a:p>
        </p:txBody>
      </p:sp>
    </p:spTree>
    <p:extLst>
      <p:ext uri="{BB962C8B-B14F-4D97-AF65-F5344CB8AC3E}">
        <p14:creationId xmlns:p14="http://schemas.microsoft.com/office/powerpoint/2010/main" val="385468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03513" y="260648"/>
            <a:ext cx="7852661" cy="1152128"/>
          </a:xfrm>
        </p:spPr>
        <p:txBody>
          <a:bodyPr/>
          <a:lstStyle/>
          <a:p>
            <a:r>
              <a:rPr lang="es-ES" dirty="0"/>
              <a:t>Teoría del conocimiento marxista</a:t>
            </a:r>
          </a:p>
        </p:txBody>
      </p:sp>
      <p:sp>
        <p:nvSpPr>
          <p:cNvPr id="3" name="2 Marcador de contenido"/>
          <p:cNvSpPr>
            <a:spLocks noGrp="1"/>
          </p:cNvSpPr>
          <p:nvPr>
            <p:ph idx="1"/>
          </p:nvPr>
        </p:nvSpPr>
        <p:spPr>
          <a:xfrm>
            <a:off x="1296537" y="1556793"/>
            <a:ext cx="10181229" cy="5134953"/>
          </a:xfrm>
        </p:spPr>
        <p:txBody>
          <a:bodyPr>
            <a:noAutofit/>
          </a:bodyPr>
          <a:lstStyle/>
          <a:p>
            <a:pPr algn="just"/>
            <a:r>
              <a:rPr lang="es-ES" sz="3600" b="1" dirty="0">
                <a:solidFill>
                  <a:schemeClr val="tx1"/>
                </a:solidFill>
                <a:latin typeface="Times New Roman" panose="02020603050405020304" pitchFamily="18" charset="0"/>
                <a:ea typeface="Times New Roman" panose="02020603050405020304" pitchFamily="18" charset="0"/>
                <a:cs typeface="+mj-cs"/>
              </a:rPr>
              <a:t>La teoría del conocimiento del marxismo es necesario comprenderla en el plano de la teoría dialéctica y materialista del pensamiento y de sus leyes (de la lógica). Fuera de esta concepción no se podrá obtener una teoría que efectivamente guíe el conocimiento humano en la actividad de comprender el mundo circundante.</a:t>
            </a:r>
          </a:p>
          <a:p>
            <a:pPr algn="just"/>
            <a:endParaRPr lang="es-ES" sz="2800" b="1" dirty="0">
              <a:solidFill>
                <a:schemeClr val="accent1">
                  <a:lumMod val="40000"/>
                  <a:lumOff val="60000"/>
                </a:schemeClr>
              </a:solidFill>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1126462713"/>
      </p:ext>
    </p:extLst>
  </p:cSld>
  <p:clrMapOvr>
    <a:masterClrMapping/>
  </p:clrMapOvr>
</p:sld>
</file>

<file path=ppt/theme/theme1.xml><?xml version="1.0" encoding="utf-8"?>
<a:theme xmlns:a="http://schemas.openxmlformats.org/drawingml/2006/main" name="2_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439</TotalTime>
  <Words>1261</Words>
  <Application>Microsoft Office PowerPoint</Application>
  <PresentationFormat>Panorámica</PresentationFormat>
  <Paragraphs>84</Paragraphs>
  <Slides>21</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21</vt:i4>
      </vt:variant>
    </vt:vector>
  </HeadingPairs>
  <TitlesOfParts>
    <vt:vector size="29" baseType="lpstr">
      <vt:lpstr>Arial</vt:lpstr>
      <vt:lpstr>Arial Black</vt:lpstr>
      <vt:lpstr>Calibri</vt:lpstr>
      <vt:lpstr>Century Gothic</vt:lpstr>
      <vt:lpstr>Times New Roman</vt:lpstr>
      <vt:lpstr>Wingdings 3</vt:lpstr>
      <vt:lpstr>2_Espiral</vt:lpstr>
      <vt:lpstr>Tema de Office</vt:lpstr>
      <vt:lpstr>Presentación de PowerPoint</vt:lpstr>
      <vt:lpstr>Presentación de PowerPoint</vt:lpstr>
      <vt:lpstr>¿ Qué es el conocimiento?  </vt:lpstr>
      <vt:lpstr>La adquisición de conocimiento implica procesos cognitivos complejos:</vt:lpstr>
      <vt:lpstr>Tipos de conocimientos </vt:lpstr>
      <vt:lpstr>Clasificación de los métodos científicos </vt:lpstr>
      <vt:lpstr>Aplicación del conocimiento  </vt:lpstr>
      <vt:lpstr>  La Teoría del Conocimiento en la filosofía premarxista.  </vt:lpstr>
      <vt:lpstr>Teoría del conocimiento marxista</vt:lpstr>
      <vt:lpstr>Presentación de PowerPoint</vt:lpstr>
      <vt:lpstr>Presentación de PowerPoint</vt:lpstr>
      <vt:lpstr>Presentación de PowerPoint</vt:lpstr>
      <vt:lpstr>Presentación de PowerPoint</vt:lpstr>
      <vt:lpstr> El problema de la verdad en la visión filosófica del marxismo. </vt:lpstr>
      <vt:lpstr>a) La objetividad del conocimiento. </vt:lpstr>
      <vt:lpstr>b) correlación entre la verdad absoluta  y la verdad relativa. </vt:lpstr>
      <vt:lpstr> c) La práctica como criterio de la verdad. </vt:lpstr>
      <vt:lpstr>Presentación de PowerPoint</vt:lpstr>
      <vt:lpstr>Presentación de PowerPoint</vt:lpstr>
      <vt:lpstr> PRINCIPIOS BÁSICOS DE LA TEORÍA MARXISTA-LENINISTA DEL CONOCIMIENTO   </vt:lpstr>
      <vt:lpstr>Conclusiones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Dunia</dc:creator>
  <cp:lastModifiedBy>PC</cp:lastModifiedBy>
  <cp:revision>17</cp:revision>
  <dcterms:created xsi:type="dcterms:W3CDTF">2021-11-27T07:04:07Z</dcterms:created>
  <dcterms:modified xsi:type="dcterms:W3CDTF">2025-04-01T11:12:29Z</dcterms:modified>
</cp:coreProperties>
</file>