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300" r:id="rId3"/>
    <p:sldId id="321" r:id="rId4"/>
    <p:sldId id="301" r:id="rId5"/>
    <p:sldId id="302" r:id="rId6"/>
    <p:sldId id="303" r:id="rId7"/>
    <p:sldId id="304" r:id="rId8"/>
    <p:sldId id="305" r:id="rId9"/>
    <p:sldId id="307" r:id="rId10"/>
    <p:sldId id="308" r:id="rId11"/>
    <p:sldId id="309" r:id="rId12"/>
    <p:sldId id="310" r:id="rId13"/>
    <p:sldId id="312" r:id="rId14"/>
    <p:sldId id="314" r:id="rId15"/>
    <p:sldId id="315" r:id="rId16"/>
    <p:sldId id="316" r:id="rId17"/>
    <p:sldId id="317" r:id="rId18"/>
    <p:sldId id="277" r:id="rId19"/>
    <p:sldId id="282" r:id="rId20"/>
    <p:sldId id="318" r:id="rId21"/>
    <p:sldId id="319" r:id="rId22"/>
    <p:sldId id="283" r:id="rId23"/>
    <p:sldId id="284" r:id="rId24"/>
    <p:sldId id="285" r:id="rId25"/>
    <p:sldId id="290" r:id="rId26"/>
    <p:sldId id="288" r:id="rId27"/>
    <p:sldId id="289" r:id="rId28"/>
    <p:sldId id="291" r:id="rId29"/>
    <p:sldId id="292" r:id="rId30"/>
    <p:sldId id="294" r:id="rId31"/>
    <p:sldId id="320" r:id="rId32"/>
    <p:sldId id="323" r:id="rId33"/>
    <p:sldId id="322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3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CD04-B145-480B-9154-449308797F47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1C6A-9FA9-4D83-9D16-B6684AF723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92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esta técnica se utiliza el dedo pulgar para realizar el “sobado” digital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B40A3-0992-43C0-9507-622AFC345B2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3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TÉCNICA PRESENTA DOS VARIANTES </a:t>
            </a:r>
            <a:r>
              <a:rPr lang="es-ES" dirty="0"/>
              <a:t>SE UTILIZA EL EXTREMO DE UN DEDO</a:t>
            </a:r>
          </a:p>
          <a:p>
            <a:r>
              <a:rPr lang="es-ES" dirty="0"/>
              <a:t>LA DURACIÓN DE ESTOS PROCEDIMIENTOS DE PRESIÓN DIGITAL OSCILA DESDE VARIOS SEGUNDOS HASTA UN MINUTO.</a:t>
            </a:r>
            <a:endParaRPr lang="pt-BR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B40A3-0992-43C0-9507-622AFC345B2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8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DEDOS QUEDAN AL MISMO NIVEL PARA PERMITIR UNA MAYOR PRESIÓN SOBRE EL PUNTO. SE SITÚA EL DEDO PULGAR Y EL ÍNDICE PARALELAMENTE A AMBOS LADOS DEL PUNTO. SE EJECUTA EL PELLIZCO Y LUEGO SE PRESIONA </a:t>
            </a:r>
          </a:p>
          <a:p>
            <a:r>
              <a:rPr lang="es-ES" dirty="0"/>
              <a:t>LOS DEDOS QUEDAN AL MISMO NIVEL PARA PERMITIR UNA MAYOR PRESIÓN SOBRE EL PUNTO.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B40A3-0992-43C0-9507-622AFC345B2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30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esta técnica se emplea el dedo pulgar y presenta dos modalidades: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B40A3-0992-43C0-9507-622AFC345B2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60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 parecido a la técnica de la pinza digital con la diferencia de que se realiza con los tres primeros dedos de la mano.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B40A3-0992-43C0-9507-622AFC345B2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42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DEDOS ÍNDICE, MEDIO Y ANULAR (II, III, IV) SE FLEXIONAN Y SUS PUNTAS SE UNEN A LA CARA PALMAR DEL PULGAR PARA REFORZARLOS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B40A3-0992-43C0-9507-622AFC345B2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93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66F23-90A1-4CCE-B12A-8DF51D513D5E}" type="slidenum">
              <a:rPr lang="es-ES"/>
              <a:pPr/>
              <a:t>17</a:t>
            </a:fld>
            <a:endParaRPr lang="es-E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P5: En el pliegue del codo , en el borde lateral radial del tendon del biceps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68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09BEC-F18B-4A3D-95CC-40EC30255217}" type="slidenum">
              <a:rPr lang="es-ES"/>
              <a:pPr/>
              <a:t>23</a:t>
            </a:fld>
            <a:endParaRPr 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s-ES" b="1"/>
              <a:t>IG  11 –</a:t>
            </a:r>
            <a:r>
              <a:rPr lang="es-ES" b="1" i="1"/>
              <a:t>- </a:t>
            </a:r>
            <a:r>
              <a:rPr lang="es-ES" b="1"/>
              <a:t>Punto muy usado en la M.T.A., magnífico para demostrar la conducción de energía. Con el codo flexionado, se halla en la depresión del extremo externo o radial del pliegue del codo, en el punto medio de la línea que une el epicóndilo con el punto P5</a:t>
            </a:r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5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67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67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4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9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7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28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0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08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4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89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7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30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0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50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96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2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3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37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7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8FBD-9BC8-4869-A89F-F85F057418F3}" type="datetimeFigureOut">
              <a:rPr lang="es-ES" smtClean="0"/>
              <a:t>16/12/2024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E7C3-6D31-4D05-AA58-FD0B965BF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53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D8D7B-35FC-487D-AB12-AA507DC497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FB25-977A-4187-9524-761273D0CE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34794" y="1352824"/>
            <a:ext cx="8280400" cy="167656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Asignatura MNT</a:t>
            </a:r>
            <a:br>
              <a:rPr lang="es-E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Tema.4 Integración de las modalidades en las Enfermedades crónicas no trasmisibles</a:t>
            </a: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16" y="4486280"/>
            <a:ext cx="3791646" cy="230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0 Título"/>
          <p:cNvSpPr txBox="1">
            <a:spLocks/>
          </p:cNvSpPr>
          <p:nvPr/>
        </p:nvSpPr>
        <p:spPr>
          <a:xfrm>
            <a:off x="2711450" y="519113"/>
            <a:ext cx="7448550" cy="7477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_tradnl" sz="2000" b="1" kern="0" dirty="0">
                <a:solidFill>
                  <a:prstClr val="black"/>
                </a:solidFill>
                <a:cs typeface="Arial" pitchFamily="34" charset="0"/>
              </a:rPr>
              <a:t>UNIVERSIDAD DE CIENCIAS MÉDICAS DE LA HABANA</a:t>
            </a:r>
            <a:br>
              <a:rPr lang="es-ES_tradnl" sz="2000" b="1" kern="0" dirty="0">
                <a:solidFill>
                  <a:prstClr val="black"/>
                </a:solidFill>
                <a:cs typeface="Arial" pitchFamily="34" charset="0"/>
              </a:rPr>
            </a:br>
            <a:r>
              <a:rPr lang="es-ES_tradnl" sz="2000" b="1" kern="0" dirty="0">
                <a:solidFill>
                  <a:prstClr val="black"/>
                </a:solidFill>
                <a:cs typeface="Arial" pitchFamily="34" charset="0"/>
              </a:rPr>
              <a:t>FACULTAD DE CIENCIAS MÉDICAS ‘’MIGUEL ENRÍQUEZ’’</a:t>
            </a: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7" y="359156"/>
            <a:ext cx="966788" cy="116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10118" y="3272132"/>
            <a:ext cx="6633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Dra.  Yamilia Menéndez Zapata . </a:t>
            </a:r>
          </a:p>
          <a:p>
            <a:pPr algn="ctr">
              <a:lnSpc>
                <a:spcPct val="10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Especialista de 1er grado en MGI y MNT .</a:t>
            </a:r>
          </a:p>
          <a:p>
            <a:pPr algn="ctr">
              <a:lnSpc>
                <a:spcPct val="10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MSc. Profesora Auxiliar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905737" y="5408097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 2024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3332165"/>
            <a:ext cx="1762716" cy="16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535" y="1536535"/>
            <a:ext cx="25607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5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Pinza digital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73" b="95385" l="4515" r="91648">
                        <a14:foregroundMark x1="6095" y1="12747" x2="6998" y2="85934"/>
                        <a14:foregroundMark x1="6546" y1="10989" x2="91648" y2="7473"/>
                        <a14:foregroundMark x1="88713" y1="7473" x2="90745" y2="83736"/>
                        <a14:foregroundMark x1="6998" y1="85275" x2="6546" y2="93407"/>
                        <a14:foregroundMark x1="8352" y1="93846" x2="90293" y2="93846"/>
                        <a14:foregroundMark x1="90293" y1="82198" x2="91648" y2="95385"/>
                      </a14:backgroundRemoval>
                    </a14:imgEffect>
                  </a14:imgLayer>
                </a14:imgProps>
              </a:ext>
            </a:extLst>
          </a:blip>
          <a:srcRect r="10179" b="3497"/>
          <a:stretch/>
        </p:blipFill>
        <p:spPr>
          <a:xfrm rot="1344428">
            <a:off x="9232779" y="-26285"/>
            <a:ext cx="2145631" cy="312563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8782" y="2324471"/>
            <a:ext cx="578126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utiliza el 1er y 2do dedos de la mano, se sitúan en un ángulo de 45° a 90° con respecto a la piel, ejerciendo presión con todo el miembro superior.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338" y="3447856"/>
            <a:ext cx="2808514" cy="299799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85185" y="450334"/>
            <a:ext cx="516679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  digito puntura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3582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0878" y="1273877"/>
            <a:ext cx="4530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Roce digital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14646" y="1936527"/>
            <a:ext cx="5663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 emplea el dedo pulg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5008" b="4082"/>
          <a:stretch/>
        </p:blipFill>
        <p:spPr>
          <a:xfrm>
            <a:off x="9563631" y="3374239"/>
            <a:ext cx="2194878" cy="33682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302" b="7601"/>
          <a:stretch/>
        </p:blipFill>
        <p:spPr>
          <a:xfrm>
            <a:off x="615887" y="5058371"/>
            <a:ext cx="2977088" cy="145897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94238" y="4071473"/>
            <a:ext cx="36249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Roce horizontal </a:t>
            </a:r>
          </a:p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 toda la superficie del dedo (cara palmar)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83097" y="3843697"/>
            <a:ext cx="3162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Roce con la cara lateral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6215155" y="2619224"/>
            <a:ext cx="857910" cy="1370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3110125" y="2521302"/>
            <a:ext cx="965701" cy="121467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2001079" y="386356"/>
            <a:ext cx="6692348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      Técnicas de  digito puntura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8124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32452" y="2528046"/>
            <a:ext cx="633312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realiza con los tres primeros 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dedos de la mano.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50503" y="1021976"/>
            <a:ext cx="298173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Otras variantes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17821" y="1770394"/>
            <a:ext cx="321563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Método de agarre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7446" b="4914"/>
          <a:stretch/>
        </p:blipFill>
        <p:spPr>
          <a:xfrm>
            <a:off x="8309812" y="1545196"/>
            <a:ext cx="2152810" cy="26535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87896" y="3869635"/>
            <a:ext cx="7421916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movimientos se efectúan relativamente rápidos. 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repite de 2 a 3 veces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70632" y="212003"/>
            <a:ext cx="543604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Técnicas    de  digito puntura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3774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2174" b="4927"/>
          <a:stretch/>
        </p:blipFill>
        <p:spPr>
          <a:xfrm>
            <a:off x="315277" y="2765080"/>
            <a:ext cx="2671763" cy="35356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7345" y="1724174"/>
            <a:ext cx="24673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Hincado con 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dedo pulgar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15408" y="621713"/>
            <a:ext cx="365760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Otras variantes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48000" y="2551837"/>
            <a:ext cx="6096000" cy="38904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92075" algn="l"/>
              </a:tabLst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Hincado con el dedo medio flexionado.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cierra el puño de la mano manteniendo extendida hacia delante la articulación interfalángica proximal del dedo medio (3er dedo).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706380" y="1016878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Hincado tri digital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r="3528" b="4650"/>
          <a:stretch/>
        </p:blipFill>
        <p:spPr>
          <a:xfrm>
            <a:off x="9856296" y="2057792"/>
            <a:ext cx="1745428" cy="20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7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5147" y="365126"/>
            <a:ext cx="6755879" cy="78781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Manipulación de  agujas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224" y="1452282"/>
            <a:ext cx="11618258" cy="540571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Tonificación : se realiza colocando la aguja durante 10 minutos, o con giros a favor de las manecillas del reloj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Dispersión :se realiza colocando la aguja durante 20 a 30 minutos ,o con giros en contra de las manecillas del reloj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 caso de la digito puntura se tonifica con masaje suave y lento y se dispersa  con presión fuerte y rápida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027" y="5135925"/>
            <a:ext cx="200575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8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Elemento y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-fu que se afecta en las  enfermedades  crónicas no trasmisibles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Asma Bronquial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Afectación del elemento metal y el elemento agua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Organo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-fu se afecta Pulmón y Riñón 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Síndrome en Pulmón 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Plenitud   </a:t>
            </a: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1/viento –frio </a:t>
            </a: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2/viento calor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Vacio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3/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qi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Pulmón 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Riñón: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 /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qi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Riñón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249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3774" y="365125"/>
            <a:ext cx="3803374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Digito puntura y acupuntura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1. V 13,P 7,Ig 4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2.E-40,Vc 22,P 5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3. V 13,P 9,E 36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vacío de bazo VC 12 y V 20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4. V23,VG 4,Vg 6 y VC 17</a:t>
            </a:r>
          </a:p>
        </p:txBody>
      </p:sp>
    </p:spTree>
    <p:extLst>
      <p:ext uri="{BB962C8B-B14F-4D97-AF65-F5344CB8AC3E}">
        <p14:creationId xmlns:p14="http://schemas.microsoft.com/office/powerpoint/2010/main" val="205551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al-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9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566988" y="47244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s-ES" sz="1600">
                <a:solidFill>
                  <a:schemeClr val="bg1"/>
                </a:solidFill>
                <a:latin typeface="Arial Black" panose="020B0A04020102020204" pitchFamily="34" charset="0"/>
              </a:rPr>
              <a:t>P-7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592389" y="2852738"/>
            <a:ext cx="623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s-ES" b="1">
                <a:solidFill>
                  <a:schemeClr val="bg1"/>
                </a:solidFill>
              </a:rPr>
              <a:t>P-5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7797800" y="3676174"/>
            <a:ext cx="243528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P7  :punto distal </a:t>
            </a:r>
          </a:p>
          <a:p>
            <a:r>
              <a:rPr lang="es-ES_tradnl">
                <a:solidFill>
                  <a:schemeClr val="bg1"/>
                </a:solidFill>
              </a:rPr>
              <a:t>importante a 1,5 cun </a:t>
            </a:r>
          </a:p>
          <a:p>
            <a:r>
              <a:rPr lang="es-ES_tradnl">
                <a:solidFill>
                  <a:schemeClr val="bg1"/>
                </a:solidFill>
              </a:rPr>
              <a:t>del pliegue de la </a:t>
            </a:r>
          </a:p>
          <a:p>
            <a:r>
              <a:rPr lang="es-ES_tradnl">
                <a:solidFill>
                  <a:schemeClr val="bg1"/>
                </a:solidFill>
              </a:rPr>
              <a:t>muñeca en el borde </a:t>
            </a:r>
          </a:p>
          <a:p>
            <a:r>
              <a:rPr lang="es-ES_tradnl">
                <a:solidFill>
                  <a:schemeClr val="bg1"/>
                </a:solidFill>
              </a:rPr>
              <a:t>radial del antebrazo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6888163" y="620714"/>
            <a:ext cx="3497262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es-ES">
              <a:solidFill>
                <a:schemeClr val="bg1"/>
              </a:solidFill>
            </a:endParaRPr>
          </a:p>
          <a:p>
            <a:pPr>
              <a:spcBef>
                <a:spcPct val="30000"/>
              </a:spcBef>
            </a:pPr>
            <a:r>
              <a:rPr lang="es-ES_tradnl">
                <a:solidFill>
                  <a:schemeClr val="bg1"/>
                </a:solidFill>
              </a:rPr>
              <a:t>P5: En el pliegue del codo</a:t>
            </a:r>
          </a:p>
          <a:p>
            <a:pPr>
              <a:spcBef>
                <a:spcPct val="30000"/>
              </a:spcBef>
            </a:pPr>
            <a:r>
              <a:rPr lang="es-ES_tradnl">
                <a:solidFill>
                  <a:schemeClr val="bg1"/>
                </a:solidFill>
              </a:rPr>
              <a:t>, en el borde lateral radial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7248525" y="1989138"/>
            <a:ext cx="24144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>
                <a:solidFill>
                  <a:schemeClr val="bg1"/>
                </a:solidFill>
              </a:rPr>
              <a:t>del tendón del biceps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0" y="508000"/>
            <a:ext cx="9521370" cy="59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25348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Imefasma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Asmasan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Asmacan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Sábila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Jengibre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cebolla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Salvia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9800" y="681318"/>
            <a:ext cx="5334000" cy="54956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Ajo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Orégano francés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Toronjil de Menta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Llanten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mayor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Eucalipto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Homeopatía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Alivio Asma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25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404300"/>
            <a:ext cx="10297551" cy="6145714"/>
          </a:xfrm>
        </p:spPr>
      </p:pic>
    </p:spTree>
    <p:extLst>
      <p:ext uri="{BB962C8B-B14F-4D97-AF65-F5344CB8AC3E}">
        <p14:creationId xmlns:p14="http://schemas.microsoft.com/office/powerpoint/2010/main" val="26598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46981" cy="10512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Apiterapia</a:t>
            </a: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Mielito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propoleo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Ozono rectal 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47" y="830663"/>
            <a:ext cx="2946981" cy="4111584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0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4340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Hipertensión arterial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Afectación del elemento madera y agua</a:t>
            </a:r>
          </a:p>
          <a:p>
            <a:pPr algn="just">
              <a:lnSpc>
                <a:spcPct val="150000"/>
              </a:lnSpc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Organo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—fu Hígado y Riñón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Síndromes de calor de Hígado como Hiperactividad del yang de hígado ,agitación del viento interno de hígado</a:t>
            </a:r>
          </a:p>
          <a:p>
            <a:pPr algn="just">
              <a:lnSpc>
                <a:spcPct val="150000"/>
              </a:lnSpc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yin de riñón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5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2432"/>
            <a:ext cx="2607365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Digito puntura  IG-4, IG-11, H3, C7  para el tratamiento de la urgencia hipertensiva todos en Sedación</a:t>
            </a:r>
            <a:r>
              <a:rPr lang="es-ES" dirty="0"/>
              <a:t>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me, </a:t>
            </a:r>
          </a:p>
          <a:p>
            <a:endParaRPr lang="es-ES" dirty="0"/>
          </a:p>
        </p:txBody>
      </p:sp>
      <p:pic>
        <p:nvPicPr>
          <p:cNvPr id="4" name="Picture 2" descr="Canal-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26" y="2853042"/>
            <a:ext cx="3260034" cy="34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37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Canal-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25400"/>
            <a:ext cx="8948739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9" name="Rectangle 1053"/>
          <p:cNvSpPr>
            <a:spLocks noChangeArrowheads="1"/>
          </p:cNvSpPr>
          <p:nvPr/>
        </p:nvSpPr>
        <p:spPr bwMode="auto">
          <a:xfrm>
            <a:off x="3631096" y="4975860"/>
            <a:ext cx="950843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s-ES" sz="1400" dirty="0">
                <a:solidFill>
                  <a:schemeClr val="bg1"/>
                </a:solidFill>
                <a:latin typeface="Arial Black" panose="020B0A04020102020204" pitchFamily="34" charset="0"/>
              </a:rPr>
              <a:t>IG-4</a:t>
            </a:r>
          </a:p>
        </p:txBody>
      </p:sp>
      <p:sp>
        <p:nvSpPr>
          <p:cNvPr id="30752" name="Line 1056"/>
          <p:cNvSpPr>
            <a:spLocks noChangeShapeType="1"/>
          </p:cNvSpPr>
          <p:nvPr/>
        </p:nvSpPr>
        <p:spPr bwMode="auto">
          <a:xfrm flipH="1" flipV="1">
            <a:off x="4200939" y="5410200"/>
            <a:ext cx="381000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3" name="Line 1067"/>
          <p:cNvSpPr>
            <a:spLocks noChangeShapeType="1"/>
          </p:cNvSpPr>
          <p:nvPr/>
        </p:nvSpPr>
        <p:spPr bwMode="auto">
          <a:xfrm flipV="1">
            <a:off x="4953000" y="5943600"/>
            <a:ext cx="1143000" cy="457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4" name="Line 1068"/>
          <p:cNvSpPr>
            <a:spLocks noChangeShapeType="1"/>
          </p:cNvSpPr>
          <p:nvPr/>
        </p:nvSpPr>
        <p:spPr bwMode="auto">
          <a:xfrm flipV="1">
            <a:off x="6172200" y="5486400"/>
            <a:ext cx="990600" cy="457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5" name="Line 1069"/>
          <p:cNvSpPr>
            <a:spLocks noChangeShapeType="1"/>
          </p:cNvSpPr>
          <p:nvPr/>
        </p:nvSpPr>
        <p:spPr bwMode="auto">
          <a:xfrm flipV="1">
            <a:off x="7162800" y="4572000"/>
            <a:ext cx="990600" cy="685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6" name="Line 1070"/>
          <p:cNvSpPr>
            <a:spLocks noChangeShapeType="1"/>
          </p:cNvSpPr>
          <p:nvPr/>
        </p:nvSpPr>
        <p:spPr bwMode="auto">
          <a:xfrm flipH="1" flipV="1">
            <a:off x="8153400" y="4191000"/>
            <a:ext cx="76200" cy="381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7" name="Line 1071"/>
          <p:cNvSpPr>
            <a:spLocks noChangeShapeType="1"/>
          </p:cNvSpPr>
          <p:nvPr/>
        </p:nvSpPr>
        <p:spPr bwMode="auto">
          <a:xfrm flipV="1">
            <a:off x="8153400" y="3276600"/>
            <a:ext cx="228600" cy="762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8" name="Line 1072"/>
          <p:cNvSpPr>
            <a:spLocks noChangeShapeType="1"/>
          </p:cNvSpPr>
          <p:nvPr/>
        </p:nvSpPr>
        <p:spPr bwMode="auto">
          <a:xfrm flipV="1">
            <a:off x="8382000" y="2209800"/>
            <a:ext cx="228600" cy="990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9" name="Line 1073"/>
          <p:cNvSpPr>
            <a:spLocks noChangeShapeType="1"/>
          </p:cNvSpPr>
          <p:nvPr/>
        </p:nvSpPr>
        <p:spPr bwMode="auto">
          <a:xfrm flipH="1" flipV="1">
            <a:off x="8153400" y="1752600"/>
            <a:ext cx="381000" cy="457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70" name="Line 1074"/>
          <p:cNvSpPr>
            <a:spLocks noChangeShapeType="1"/>
          </p:cNvSpPr>
          <p:nvPr/>
        </p:nvSpPr>
        <p:spPr bwMode="auto">
          <a:xfrm flipH="1" flipV="1">
            <a:off x="7162800" y="1600200"/>
            <a:ext cx="914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71" name="Line 1075"/>
          <p:cNvSpPr>
            <a:spLocks noChangeShapeType="1"/>
          </p:cNvSpPr>
          <p:nvPr/>
        </p:nvSpPr>
        <p:spPr bwMode="auto">
          <a:xfrm flipH="1" flipV="1">
            <a:off x="6705600" y="533400"/>
            <a:ext cx="381000" cy="990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72" name="Line 1076"/>
          <p:cNvSpPr>
            <a:spLocks noChangeShapeType="1"/>
          </p:cNvSpPr>
          <p:nvPr/>
        </p:nvSpPr>
        <p:spPr bwMode="auto">
          <a:xfrm flipH="1" flipV="1">
            <a:off x="6324600" y="228600"/>
            <a:ext cx="304800" cy="304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81" name="Rectangle 1085"/>
          <p:cNvSpPr>
            <a:spLocks noChangeArrowheads="1"/>
          </p:cNvSpPr>
          <p:nvPr/>
        </p:nvSpPr>
        <p:spPr bwMode="auto">
          <a:xfrm>
            <a:off x="1847850" y="404813"/>
            <a:ext cx="40322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IG 4: Se localiza entre el 1ro </a:t>
            </a:r>
          </a:p>
          <a:p>
            <a:r>
              <a:rPr lang="es-ES" b="1">
                <a:solidFill>
                  <a:schemeClr val="bg1"/>
                </a:solidFill>
              </a:rPr>
              <a:t>y 2do metacarpianos a nivel</a:t>
            </a:r>
          </a:p>
          <a:p>
            <a:r>
              <a:rPr lang="es-ES" b="1">
                <a:solidFill>
                  <a:schemeClr val="bg1"/>
                </a:solidFill>
              </a:rPr>
              <a:t> del Punto doloroso, sensitivo </a:t>
            </a:r>
          </a:p>
          <a:p>
            <a:r>
              <a:rPr lang="es-ES" b="1">
                <a:solidFill>
                  <a:schemeClr val="bg1"/>
                </a:solidFill>
              </a:rPr>
              <a:t>y molesto,  se localiza medio </a:t>
            </a:r>
          </a:p>
          <a:p>
            <a:r>
              <a:rPr lang="es-ES" b="1">
                <a:solidFill>
                  <a:schemeClr val="bg1"/>
                </a:solidFill>
              </a:rPr>
              <a:t>del 2do junto a su borde radial.</a:t>
            </a:r>
          </a:p>
        </p:txBody>
      </p:sp>
      <p:sp>
        <p:nvSpPr>
          <p:cNvPr id="30782" name="Line 1086"/>
          <p:cNvSpPr>
            <a:spLocks noChangeShapeType="1"/>
          </p:cNvSpPr>
          <p:nvPr/>
        </p:nvSpPr>
        <p:spPr bwMode="auto">
          <a:xfrm>
            <a:off x="8112126" y="4724400"/>
            <a:ext cx="136842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83" name="Rectangle 1087"/>
          <p:cNvSpPr>
            <a:spLocks noChangeArrowheads="1"/>
          </p:cNvSpPr>
          <p:nvPr/>
        </p:nvSpPr>
        <p:spPr bwMode="auto">
          <a:xfrm>
            <a:off x="9551988" y="4508500"/>
            <a:ext cx="92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s-ES" b="1">
                <a:solidFill>
                  <a:schemeClr val="bg1"/>
                </a:solidFill>
              </a:rPr>
              <a:t>IG 11</a:t>
            </a:r>
          </a:p>
        </p:txBody>
      </p:sp>
      <p:sp>
        <p:nvSpPr>
          <p:cNvPr id="30786" name="Rectangle 1090"/>
          <p:cNvSpPr>
            <a:spLocks noChangeArrowheads="1"/>
          </p:cNvSpPr>
          <p:nvPr/>
        </p:nvSpPr>
        <p:spPr bwMode="auto">
          <a:xfrm>
            <a:off x="7535864" y="188914"/>
            <a:ext cx="28082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s-ES" b="1">
                <a:solidFill>
                  <a:schemeClr val="bg1"/>
                </a:solidFill>
              </a:rPr>
              <a:t>IG  11 –</a:t>
            </a:r>
            <a:r>
              <a:rPr lang="es-ES" b="1" i="1">
                <a:solidFill>
                  <a:schemeClr val="bg1"/>
                </a:solidFill>
              </a:rPr>
              <a:t>- </a:t>
            </a:r>
            <a:r>
              <a:rPr lang="es-ES" b="1">
                <a:solidFill>
                  <a:schemeClr val="bg1"/>
                </a:solidFill>
              </a:rPr>
              <a:t>Con el codo flexionado, se halla en la depresión del extremo externo o radial del pliegue del codo, en el punto medio de la línea que une el epicóndilo con el punto P5</a:t>
            </a:r>
            <a:r>
              <a:rPr lang="es-E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utoUpdateAnimBg="0"/>
      <p:bldP spid="30752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  <p:bldP spid="30769" grpId="0" animBg="1"/>
      <p:bldP spid="30770" grpId="0" animBg="1"/>
      <p:bldP spid="30771" grpId="0" animBg="1"/>
      <p:bldP spid="307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358319"/>
          </a:xfrm>
        </p:spPr>
        <p:txBody>
          <a:bodyPr>
            <a:normAutofit fontScale="90000"/>
          </a:bodyPr>
          <a:lstStyle/>
          <a:p>
            <a:pPr lvl="0" algn="ctr"/>
            <a:br>
              <a:rPr lang="es-ES_tradnl" sz="3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_tradnl" sz="3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sz="36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Tratamiento</a:t>
            </a:r>
            <a:r>
              <a:rPr lang="es-ES_tradnl" sz="3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es-ES_tradnl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95802" y="1072675"/>
            <a:ext cx="5715008" cy="5109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Localización </a:t>
            </a:r>
            <a:b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Localizado en el dorso del pié, en la unión del 1ro. Y 2do. Metatarsianos, a 1,5 cun (2 traveses de dedos) proximal al espacio interdigital, en la depresión posterior a la articulación metatarso falángica. </a:t>
            </a:r>
            <a:b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_tradnl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Técnica de Digitopuntura </a:t>
            </a:r>
            <a:b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Sobado digital, punción con la uña y roce digital. </a:t>
            </a:r>
            <a:br>
              <a:rPr lang="es-ES_tradnl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1" descr="PUNTO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00" y="2329132"/>
            <a:ext cx="2443191" cy="3959874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033254" y="1553647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Hígado 3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74203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7" y="477383"/>
            <a:ext cx="10029370" cy="61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0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04698" y="3244334"/>
            <a:ext cx="3246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POLEN DE ABEJAPOLEN DE ABEJ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97426" y="365125"/>
            <a:ext cx="3670852" cy="13255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b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2384611"/>
            <a:ext cx="10515600" cy="3792351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Polen de la Abeja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Jalea Real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Api toxina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Homeopatía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Barita Carbónica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82870" y="2026025"/>
            <a:ext cx="2761129" cy="17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ajo</a:t>
            </a:r>
            <a:endParaRPr lang="es-E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Pasiflora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caña santa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387986" y="1875909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Apiterapia</a:t>
            </a:r>
          </a:p>
        </p:txBody>
      </p:sp>
    </p:spTree>
    <p:extLst>
      <p:ext uri="{BB962C8B-B14F-4D97-AF65-F5344CB8AC3E}">
        <p14:creationId xmlns:p14="http://schemas.microsoft.com/office/powerpoint/2010/main" val="156947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54287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Diabetes Mellitus </a:t>
            </a:r>
            <a:b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Elemento afectado : Tierra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—fu, Bazo ,Estómago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Síndrome Calor de Estómago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Tratamiento b6, r3 ,v20 ,v23 ,p5,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pic>
        <p:nvPicPr>
          <p:cNvPr id="4" name="Picture 2" descr="Canal-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30" y="2055018"/>
            <a:ext cx="2773570" cy="43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92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4034" y="714356"/>
            <a:ext cx="6288506" cy="65403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es-ES_tradnl" sz="3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(Vaso concepción 12. </a:t>
            </a:r>
            <a:r>
              <a:rPr lang="es-ES_tradnl" sz="3200" b="1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Ren</a:t>
            </a:r>
            <a:r>
              <a:rPr lang="es-ES_tradnl" sz="3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12)</a:t>
            </a:r>
            <a:br>
              <a:rPr lang="es-ES_tradnl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s-MX" sz="32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32216" y="1908687"/>
            <a:ext cx="6288506" cy="3477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Localización </a:t>
            </a:r>
            <a:b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Situado en la línea media, en el punto medio de la distancia que une al proceso xifoideo del esternón con el ombligo. </a:t>
            </a:r>
            <a:b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_tradnl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Técnica de Digitopuntura </a:t>
            </a:r>
            <a:b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_tradnl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Clavado de un dedo y presión digital. </a:t>
            </a:r>
            <a:br>
              <a:rPr lang="es-ES_tradnl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 descr="PUNTO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753" y="1675699"/>
            <a:ext cx="2108228" cy="40867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4825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7717182"/>
            <a:ext cx="9067643" cy="94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1252" y="365126"/>
            <a:ext cx="3405809" cy="9600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0087" y="1550504"/>
            <a:ext cx="10823713" cy="462645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Sintetizar las 11 modalidades aprobadas por el MINSAP 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Enunciar las técnicas de  digito puntura y manipulación de las agujas 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Identificar el  elemento y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-fu afectado según enfermedad 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Tratar algunas de las enfermedades crónicas no trasmisibles con las modalidades de MNT</a:t>
            </a:r>
          </a:p>
        </p:txBody>
      </p:sp>
    </p:spTree>
    <p:extLst>
      <p:ext uri="{BB962C8B-B14F-4D97-AF65-F5344CB8AC3E}">
        <p14:creationId xmlns:p14="http://schemas.microsoft.com/office/powerpoint/2010/main" val="3648078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4412" y="1481428"/>
            <a:ext cx="6096000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Albahaca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morada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Ajo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Moringa</a:t>
            </a:r>
          </a:p>
          <a:p>
            <a:pPr algn="just">
              <a:lnSpc>
                <a:spcPct val="150000"/>
              </a:lnSpc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Chaya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Palo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caja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22642" y="365125"/>
            <a:ext cx="3617845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pic>
        <p:nvPicPr>
          <p:cNvPr id="5" name="11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10" y="2088107"/>
            <a:ext cx="3409666" cy="35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59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6965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         Test Final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Paciente que acude a cuerpo de guardia con cifras elevadas de T.A ,cara roja, está ansioso porque se le acabo el medicamento del tarjetón y no hay en farmacia 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Conducta a seguir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Clasifique los síntomas en yin– yang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Que elemento está afectado</a:t>
            </a:r>
          </a:p>
        </p:txBody>
      </p:sp>
    </p:spTree>
    <p:extLst>
      <p:ext uri="{BB962C8B-B14F-4D97-AF65-F5344CB8AC3E}">
        <p14:creationId xmlns:p14="http://schemas.microsoft.com/office/powerpoint/2010/main" val="1885785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9" y="1220561"/>
            <a:ext cx="8096250" cy="381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12" y="4638675"/>
            <a:ext cx="2466975" cy="1847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152" y="3338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3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4748" y="300382"/>
            <a:ext cx="6901069" cy="76131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Sumario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843" y="1391478"/>
            <a:ext cx="10783957" cy="478548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 modalidades aprobadas por el MINSAP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Técnicas de  digito puntura y manipulación de  agujas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Elemento y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-fu que se afecta en las  enfermedades  crónicas no trasmisibles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Enfermedades crónicas no trasmisibles, tratamiento integral  con las modalidades de MNT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918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4730" y="253999"/>
            <a:ext cx="8464826" cy="8540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Test de entrada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¿Según lo estudiado en las conferencias anteriores, que modalidades de MNT recuerda?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¿Para ustedes que significa digito puntura?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¿Cuales son las teorías que sustentan la especialidad?</a:t>
            </a:r>
          </a:p>
        </p:txBody>
      </p:sp>
    </p:spTree>
    <p:extLst>
      <p:ext uri="{BB962C8B-B14F-4D97-AF65-F5344CB8AC3E}">
        <p14:creationId xmlns:p14="http://schemas.microsoft.com/office/powerpoint/2010/main" val="9808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Modalidades aprobadas por el MINSAP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3096" y="1378226"/>
            <a:ext cx="5436704" cy="528761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Acupuntura y técnicas afines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Fitoterapia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Apiterapia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Homeopatía 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Terapia Floral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Ozonoterapia</a:t>
            </a:r>
          </a:p>
          <a:p>
            <a:pPr marL="0" indent="0">
              <a:lnSpc>
                <a:spcPct val="150000"/>
              </a:lnSpc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9800" y="1470991"/>
            <a:ext cx="5334000" cy="51948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Ejercicios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terapéuticos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tradicionales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Orientación nutricional Natural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Hidrología médica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Helio talasoterapia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Medicina Ayurveda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61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912" y="365125"/>
            <a:ext cx="6400801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Técnicas de  digito puntura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75861" y="2001077"/>
            <a:ext cx="10677939" cy="4175885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digito puntura: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 un masaje oriental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 que los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dedos ejercen presión sobre ciertos puntos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particulares del cuerpo, con el propósito de auxiliar en las terapias de recuperación de la salud.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Clavado de un dedo: se utiliza el dedo medio con el apoyo dorsal del índice y palmar del pulgar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La presión se ejerce con todo el dedo medio, el brazo y el hombro.</a:t>
            </a:r>
          </a:p>
          <a:p>
            <a:pPr algn="just">
              <a:lnSpc>
                <a:spcPct val="150000"/>
              </a:lnSpc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04" y="365125"/>
            <a:ext cx="712391" cy="11179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604" y="5618010"/>
            <a:ext cx="712391" cy="11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818" y="2629741"/>
            <a:ext cx="5234608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hace presión con el dedo pulgar sobre el punto y se realiza un movimiento circular desplazando la piel.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9825" y="1582072"/>
            <a:ext cx="26597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Sobado digital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4062" b="6490"/>
          <a:stretch/>
        </p:blipFill>
        <p:spPr>
          <a:xfrm rot="10800000" flipV="1">
            <a:off x="622852" y="4783577"/>
            <a:ext cx="3326121" cy="206397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9527" y="365125"/>
            <a:ext cx="542496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Técnicas de  digito puntura </a:t>
            </a:r>
            <a:endParaRPr lang="es-ES" sz="32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016487" y="1690688"/>
            <a:ext cx="5552661" cy="448627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Punción con la uña</a:t>
            </a:r>
          </a:p>
          <a:p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presiona con la uña del dedo pulgar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debe flexionar ligeramente la segunda falange del dedo pulgar y realizar la presión sobre el punto.</a:t>
            </a: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7" b="97099" l="9201" r="84019">
                        <a14:foregroundMark x1="82082" y1="12457" x2="10169" y2="10580"/>
                        <a14:foregroundMark x1="10896" y1="11775" x2="11622" y2="97099"/>
                        <a14:foregroundMark x1="13559" y1="94881" x2="82809" y2="95563"/>
                        <a14:foregroundMark x1="78450" y1="13311" x2="80387" y2="93857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383" b="2655"/>
          <a:stretch/>
        </p:blipFill>
        <p:spPr>
          <a:xfrm>
            <a:off x="9954430" y="1582072"/>
            <a:ext cx="1435813" cy="15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5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387" y="758964"/>
            <a:ext cx="5068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Presión digital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001318" y="1472617"/>
            <a:ext cx="3062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Presión con vibración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1153" y="1515122"/>
            <a:ext cx="2686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Presión simple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3772" b="3844"/>
          <a:stretch/>
        </p:blipFill>
        <p:spPr>
          <a:xfrm>
            <a:off x="471616" y="2698361"/>
            <a:ext cx="3939963" cy="21784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r="4297" b="3560"/>
          <a:stretch/>
        </p:blipFill>
        <p:spPr>
          <a:xfrm>
            <a:off x="7704719" y="2517529"/>
            <a:ext cx="3909766" cy="2359271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6074343" y="1377134"/>
            <a:ext cx="1740773" cy="570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2808515" y="1373104"/>
            <a:ext cx="1720379" cy="6169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187893" y="5363996"/>
            <a:ext cx="11772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duración de estos procedimientos de presión digital, oscila desde varios segundos hasta un minuto.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2810505" y="2117419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utiliza el extremo de un dedo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618672" y="3244334"/>
            <a:ext cx="2954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808515" y="291584"/>
            <a:ext cx="519280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Técnicas de  digito puntura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760508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1391</Words>
  <Application>Microsoft Office PowerPoint</Application>
  <PresentationFormat>Panorámica</PresentationFormat>
  <Paragraphs>202</Paragraphs>
  <Slides>32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Objetivo</vt:lpstr>
      <vt:lpstr>Sumario</vt:lpstr>
      <vt:lpstr>Test de entrada </vt:lpstr>
      <vt:lpstr>Modalidades aprobadas por el MINSAP</vt:lpstr>
      <vt:lpstr>Técnicas de  digito puntura</vt:lpstr>
      <vt:lpstr>Técnicas de  digito puntura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Manipulación de  agujas</vt:lpstr>
      <vt:lpstr>Elemento y zang-fu que se afecta en las  enfermedades  crónicas no trasmisibles  </vt:lpstr>
      <vt:lpstr>Tratamiento</vt:lpstr>
      <vt:lpstr>Presentación de PowerPoint</vt:lpstr>
      <vt:lpstr>Presentación de PowerPoint</vt:lpstr>
      <vt:lpstr>Tratamiento </vt:lpstr>
      <vt:lpstr>Tratamiento </vt:lpstr>
      <vt:lpstr>Hipertensión arterial</vt:lpstr>
      <vt:lpstr>Tratamiento</vt:lpstr>
      <vt:lpstr>Presentación de PowerPoint</vt:lpstr>
      <vt:lpstr>  Tratamiento  </vt:lpstr>
      <vt:lpstr>Presentación de PowerPoint</vt:lpstr>
      <vt:lpstr>     Tratamiento  </vt:lpstr>
      <vt:lpstr>Diabetes Mellitus  </vt:lpstr>
      <vt:lpstr> (Vaso concepción 12. Ren 12) </vt:lpstr>
      <vt:lpstr>Presentación de PowerPoint</vt:lpstr>
      <vt:lpstr>Tratamiento</vt:lpstr>
      <vt:lpstr>          Test Final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Medicina Natural</dc:creator>
  <cp:lastModifiedBy>jpmtzl@infomed.sld.cu</cp:lastModifiedBy>
  <cp:revision>63</cp:revision>
  <dcterms:created xsi:type="dcterms:W3CDTF">2022-06-13T03:27:10Z</dcterms:created>
  <dcterms:modified xsi:type="dcterms:W3CDTF">2024-12-16T19:07:08Z</dcterms:modified>
</cp:coreProperties>
</file>