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94" r:id="rId9"/>
    <p:sldId id="267" r:id="rId10"/>
    <p:sldId id="268" r:id="rId11"/>
    <p:sldId id="270" r:id="rId12"/>
    <p:sldId id="295" r:id="rId13"/>
    <p:sldId id="287" r:id="rId14"/>
    <p:sldId id="273" r:id="rId15"/>
    <p:sldId id="288" r:id="rId16"/>
    <p:sldId id="296" r:id="rId17"/>
    <p:sldId id="278" r:id="rId18"/>
    <p:sldId id="290" r:id="rId19"/>
    <p:sldId id="275" r:id="rId20"/>
    <p:sldId id="277" r:id="rId21"/>
    <p:sldId id="298" r:id="rId22"/>
    <p:sldId id="299" r:id="rId23"/>
    <p:sldId id="283" r:id="rId24"/>
    <p:sldId id="30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48925" autoAdjust="0"/>
  </p:normalViewPr>
  <p:slideViewPr>
    <p:cSldViewPr>
      <p:cViewPr varScale="1">
        <p:scale>
          <a:sx n="63" d="100"/>
          <a:sy n="63" d="100"/>
        </p:scale>
        <p:origin x="-1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CAE5BA-68F8-4074-9E52-FD55363A06A4}" type="datetimeFigureOut">
              <a:rPr lang="en-US" smtClean="0"/>
              <a:pPr/>
              <a:t>9/2/2020</a:t>
            </a:fld>
            <a:endParaRPr lang="en-U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A6D861-89D7-4FD7-807E-488D307A7AD1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6D861-89D7-4FD7-807E-488D307A7AD1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5AB25-0A2F-4703-8A2A-CE96C2716CAB}" type="datetimeFigureOut">
              <a:rPr lang="en-US" smtClean="0"/>
              <a:pPr/>
              <a:t>9/2/2020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8A218-D118-4B4E-91DF-0CD96D536049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5AB25-0A2F-4703-8A2A-CE96C2716CAB}" type="datetimeFigureOut">
              <a:rPr lang="en-US" smtClean="0"/>
              <a:pPr/>
              <a:t>9/2/2020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8A218-D118-4B4E-91DF-0CD96D536049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5AB25-0A2F-4703-8A2A-CE96C2716CAB}" type="datetimeFigureOut">
              <a:rPr lang="en-US" smtClean="0"/>
              <a:pPr/>
              <a:t>9/2/2020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8A218-D118-4B4E-91DF-0CD96D536049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9/2/2020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5AB25-0A2F-4703-8A2A-CE96C2716CAB}" type="datetimeFigureOut">
              <a:rPr lang="en-US" smtClean="0"/>
              <a:pPr/>
              <a:t>9/2/2020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8A218-D118-4B4E-91DF-0CD96D536049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5AB25-0A2F-4703-8A2A-CE96C2716CAB}" type="datetimeFigureOut">
              <a:rPr lang="en-US" smtClean="0"/>
              <a:pPr/>
              <a:t>9/2/2020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8A218-D118-4B4E-91DF-0CD96D536049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5AB25-0A2F-4703-8A2A-CE96C2716CAB}" type="datetimeFigureOut">
              <a:rPr lang="en-US" smtClean="0"/>
              <a:pPr/>
              <a:t>9/2/2020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8A218-D118-4B4E-91DF-0CD96D536049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5AB25-0A2F-4703-8A2A-CE96C2716CAB}" type="datetimeFigureOut">
              <a:rPr lang="en-US" smtClean="0"/>
              <a:pPr/>
              <a:t>9/2/2020</a:t>
            </a:fld>
            <a:endParaRPr lang="en-U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8A218-D118-4B4E-91DF-0CD96D536049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5AB25-0A2F-4703-8A2A-CE96C2716CAB}" type="datetimeFigureOut">
              <a:rPr lang="en-US" smtClean="0"/>
              <a:pPr/>
              <a:t>9/2/2020</a:t>
            </a:fld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8A218-D118-4B4E-91DF-0CD96D536049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5AB25-0A2F-4703-8A2A-CE96C2716CAB}" type="datetimeFigureOut">
              <a:rPr lang="en-US" smtClean="0"/>
              <a:pPr/>
              <a:t>9/2/2020</a:t>
            </a:fld>
            <a:endParaRPr lang="en-U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8A218-D118-4B4E-91DF-0CD96D536049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5AB25-0A2F-4703-8A2A-CE96C2716CAB}" type="datetimeFigureOut">
              <a:rPr lang="en-US" smtClean="0"/>
              <a:pPr/>
              <a:t>9/2/2020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8A218-D118-4B4E-91DF-0CD96D536049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5AB25-0A2F-4703-8A2A-CE96C2716CAB}" type="datetimeFigureOut">
              <a:rPr lang="en-US" smtClean="0"/>
              <a:pPr/>
              <a:t>9/2/2020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8A218-D118-4B4E-91DF-0CD96D536049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5AB25-0A2F-4703-8A2A-CE96C2716CAB}" type="datetimeFigureOut">
              <a:rPr lang="en-US" smtClean="0"/>
              <a:pPr/>
              <a:t>9/2/2020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8A218-D118-4B4E-91DF-0CD96D536049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1357321"/>
          </a:xfrm>
        </p:spPr>
        <p:txBody>
          <a:bodyPr>
            <a:normAutofit fontScale="90000"/>
          </a:bodyPr>
          <a:lstStyle/>
          <a:p>
            <a:r>
              <a:rPr lang="es-ES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ENFERMEDADES RENALES EN PEDIATRÍA</a:t>
            </a:r>
            <a:endParaRPr lang="en-US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714348" y="3429000"/>
            <a:ext cx="37147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latin typeface="Arial" pitchFamily="34" charset="0"/>
                <a:cs typeface="Arial" pitchFamily="34" charset="0"/>
              </a:rPr>
              <a:t>Dra. Olga lidia Cruz Navarro</a:t>
            </a:r>
          </a:p>
          <a:p>
            <a:endParaRPr lang="es-ES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s-ES" b="1" dirty="0" smtClean="0">
                <a:latin typeface="Arial" pitchFamily="34" charset="0"/>
                <a:cs typeface="Arial" pitchFamily="34" charset="0"/>
              </a:rPr>
              <a:t>Especialista en MGI y Pediatría</a:t>
            </a:r>
          </a:p>
          <a:p>
            <a:pPr>
              <a:buFont typeface="Arial" pitchFamily="34" charset="0"/>
              <a:buChar char="•"/>
            </a:pPr>
            <a:r>
              <a:rPr lang="es-ES" b="1" dirty="0" smtClean="0">
                <a:latin typeface="Arial" pitchFamily="34" charset="0"/>
                <a:cs typeface="Arial" pitchFamily="34" charset="0"/>
              </a:rPr>
              <a:t>Intensivista Pediátrica</a:t>
            </a:r>
          </a:p>
          <a:p>
            <a:pPr>
              <a:buFont typeface="Arial" pitchFamily="34" charset="0"/>
              <a:buChar char="•"/>
            </a:pPr>
            <a:r>
              <a:rPr lang="es-ES" b="1" dirty="0" smtClean="0">
                <a:latin typeface="Arial" pitchFamily="34" charset="0"/>
                <a:cs typeface="Arial" pitchFamily="34" charset="0"/>
              </a:rPr>
              <a:t>Máster en atención al niño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02090" cy="68115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8985504" cy="66446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5600700"/>
            <a:ext cx="8779764" cy="78028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8810625" cy="6419215"/>
          </a:xfrm>
          <a:custGeom>
            <a:avLst/>
            <a:gdLst/>
            <a:ahLst/>
            <a:cxnLst/>
            <a:rect l="l" t="t" r="r" b="b"/>
            <a:pathLst>
              <a:path w="8810625" h="6419215">
                <a:moveTo>
                  <a:pt x="8792845" y="0"/>
                </a:moveTo>
                <a:lnTo>
                  <a:pt x="8810244" y="6419088"/>
                </a:lnTo>
                <a:lnTo>
                  <a:pt x="0" y="6410634"/>
                </a:lnTo>
              </a:path>
            </a:pathLst>
          </a:custGeom>
          <a:ln w="822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56615" y="356615"/>
            <a:ext cx="8502396" cy="621639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4348" y="142852"/>
            <a:ext cx="8229600" cy="1357314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GNDA- PE. CONCEPTO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ES" dirty="0" smtClean="0"/>
          </a:p>
          <a:p>
            <a:pPr algn="just"/>
            <a:r>
              <a:rPr lang="es-ES" dirty="0" smtClean="0"/>
              <a:t>La Glomerulonefritis aguda es una inflamación aguda del riñón, localizada principalmente en el glomérulo. Puede ser una enfermedad renal primaria, o secundaria a procesos infecciosos y puede ser también una de las presentaciones del daño renal asociado a enfermedades sistémicas.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571480"/>
            <a:ext cx="9144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>
                <a:latin typeface="Arial" pitchFamily="34" charset="0"/>
                <a:cs typeface="Arial" pitchFamily="34" charset="0"/>
              </a:rPr>
              <a:t>            BACTERIAS</a:t>
            </a:r>
          </a:p>
          <a:p>
            <a:r>
              <a:rPr lang="es-ES" dirty="0" smtClean="0"/>
              <a:t>•</a:t>
            </a:r>
            <a:r>
              <a:rPr lang="es-ES" dirty="0" err="1" smtClean="0">
                <a:solidFill>
                  <a:srgbClr val="FF0000"/>
                </a:solidFill>
              </a:rPr>
              <a:t>Estreptoco</a:t>
            </a:r>
            <a:r>
              <a:rPr lang="es-ES" dirty="0" smtClean="0">
                <a:solidFill>
                  <a:srgbClr val="FF0000"/>
                </a:solidFill>
              </a:rPr>
              <a:t> </a:t>
            </a:r>
            <a:r>
              <a:rPr lang="es-ES" dirty="0" err="1" smtClean="0">
                <a:solidFill>
                  <a:srgbClr val="FF0000"/>
                </a:solidFill>
              </a:rPr>
              <a:t>βhemolítico</a:t>
            </a:r>
            <a:r>
              <a:rPr lang="es-ES" dirty="0" smtClean="0">
                <a:solidFill>
                  <a:srgbClr val="FF0000"/>
                </a:solidFill>
              </a:rPr>
              <a:t> del grupo A</a:t>
            </a:r>
            <a:r>
              <a:rPr lang="es-ES" dirty="0" smtClean="0"/>
              <a:t>.</a:t>
            </a:r>
          </a:p>
          <a:p>
            <a:r>
              <a:rPr lang="en-US" dirty="0" smtClean="0"/>
              <a:t>•</a:t>
            </a:r>
            <a:r>
              <a:rPr lang="en-US" dirty="0" err="1" smtClean="0"/>
              <a:t>Estreptoco</a:t>
            </a:r>
            <a:r>
              <a:rPr lang="en-US" dirty="0" smtClean="0"/>
              <a:t> </a:t>
            </a:r>
            <a:r>
              <a:rPr lang="en-US" dirty="0" err="1" smtClean="0"/>
              <a:t>pneumoniae</a:t>
            </a:r>
            <a:r>
              <a:rPr lang="en-US" dirty="0" smtClean="0"/>
              <a:t>.</a:t>
            </a:r>
          </a:p>
          <a:p>
            <a:r>
              <a:rPr lang="en-US" dirty="0" smtClean="0"/>
              <a:t>•</a:t>
            </a:r>
            <a:r>
              <a:rPr lang="en-US" dirty="0" err="1" smtClean="0"/>
              <a:t>Estreptococo</a:t>
            </a:r>
            <a:r>
              <a:rPr lang="en-US" dirty="0" smtClean="0"/>
              <a:t> del </a:t>
            </a:r>
            <a:r>
              <a:rPr lang="en-US" dirty="0" err="1" smtClean="0"/>
              <a:t>grupo</a:t>
            </a:r>
            <a:r>
              <a:rPr lang="en-US" dirty="0" smtClean="0"/>
              <a:t> C.</a:t>
            </a:r>
          </a:p>
          <a:p>
            <a:r>
              <a:rPr lang="en-US" dirty="0" smtClean="0"/>
              <a:t>•</a:t>
            </a:r>
            <a:r>
              <a:rPr lang="en-US" dirty="0" err="1" smtClean="0"/>
              <a:t>Estreptococo</a:t>
            </a:r>
            <a:r>
              <a:rPr lang="en-US" dirty="0" smtClean="0"/>
              <a:t> </a:t>
            </a:r>
            <a:r>
              <a:rPr lang="en-US" dirty="0" err="1" smtClean="0"/>
              <a:t>grupo</a:t>
            </a:r>
            <a:r>
              <a:rPr lang="en-US" dirty="0" smtClean="0"/>
              <a:t> G. </a:t>
            </a:r>
          </a:p>
          <a:p>
            <a:r>
              <a:rPr lang="en-US" dirty="0" smtClean="0"/>
              <a:t>•</a:t>
            </a:r>
            <a:r>
              <a:rPr lang="en-US" dirty="0" err="1" smtClean="0"/>
              <a:t>Estreptococo</a:t>
            </a:r>
            <a:r>
              <a:rPr lang="en-US" dirty="0" smtClean="0"/>
              <a:t> </a:t>
            </a:r>
            <a:r>
              <a:rPr lang="en-US" dirty="0" err="1" smtClean="0"/>
              <a:t>viridans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•</a:t>
            </a:r>
            <a:r>
              <a:rPr lang="en-US" dirty="0" err="1" smtClean="0"/>
              <a:t>Estafilococo</a:t>
            </a:r>
            <a:r>
              <a:rPr lang="en-US" dirty="0" smtClean="0"/>
              <a:t>  </a:t>
            </a:r>
            <a:r>
              <a:rPr lang="en-US" dirty="0" err="1" smtClean="0"/>
              <a:t>aureus</a:t>
            </a:r>
            <a:r>
              <a:rPr lang="en-US" dirty="0" smtClean="0"/>
              <a:t>.</a:t>
            </a:r>
          </a:p>
          <a:p>
            <a:r>
              <a:rPr lang="en-US" dirty="0" smtClean="0"/>
              <a:t>•</a:t>
            </a:r>
            <a:r>
              <a:rPr lang="en-US" dirty="0" err="1" smtClean="0"/>
              <a:t>Estafilococo</a:t>
            </a:r>
            <a:r>
              <a:rPr lang="en-US" dirty="0" smtClean="0"/>
              <a:t>      </a:t>
            </a:r>
            <a:r>
              <a:rPr lang="en-US" dirty="0" err="1" smtClean="0"/>
              <a:t>epidermidis</a:t>
            </a:r>
            <a:r>
              <a:rPr lang="en-US" dirty="0" smtClean="0"/>
              <a:t>.</a:t>
            </a:r>
          </a:p>
          <a:p>
            <a:r>
              <a:rPr lang="en-US" dirty="0" smtClean="0"/>
              <a:t>•</a:t>
            </a:r>
            <a:r>
              <a:rPr lang="en-US" dirty="0" err="1" smtClean="0"/>
              <a:t>Corynebacterium</a:t>
            </a:r>
            <a:r>
              <a:rPr lang="en-US" dirty="0" smtClean="0"/>
              <a:t>.</a:t>
            </a:r>
          </a:p>
          <a:p>
            <a:r>
              <a:rPr lang="en-US" dirty="0" smtClean="0"/>
              <a:t>•</a:t>
            </a:r>
            <a:r>
              <a:rPr lang="en-US" dirty="0" err="1" smtClean="0"/>
              <a:t>Micoplasma</a:t>
            </a:r>
            <a:r>
              <a:rPr lang="en-US" dirty="0" smtClean="0"/>
              <a:t>.</a:t>
            </a:r>
          </a:p>
          <a:p>
            <a:r>
              <a:rPr lang="en-US" dirty="0" smtClean="0"/>
              <a:t>•</a:t>
            </a:r>
            <a:r>
              <a:rPr lang="en-US" dirty="0" err="1" smtClean="0"/>
              <a:t>Brúcela</a:t>
            </a:r>
            <a:r>
              <a:rPr lang="en-US" dirty="0" smtClean="0"/>
              <a:t>.</a:t>
            </a:r>
          </a:p>
          <a:p>
            <a:r>
              <a:rPr lang="en-US" dirty="0" smtClean="0"/>
              <a:t>•</a:t>
            </a:r>
            <a:r>
              <a:rPr lang="en-US" dirty="0" err="1" smtClean="0"/>
              <a:t>Meningococo</a:t>
            </a:r>
            <a:r>
              <a:rPr lang="en-US" dirty="0" smtClean="0"/>
              <a:t>.</a:t>
            </a:r>
          </a:p>
          <a:p>
            <a:r>
              <a:rPr lang="en-US" dirty="0" smtClean="0"/>
              <a:t>•</a:t>
            </a:r>
            <a:r>
              <a:rPr lang="en-US" dirty="0" err="1" smtClean="0"/>
              <a:t>Leptospira</a:t>
            </a:r>
            <a:r>
              <a:rPr lang="en-US" dirty="0" smtClean="0"/>
              <a:t>.</a:t>
            </a:r>
          </a:p>
          <a:p>
            <a:r>
              <a:rPr lang="en-US" dirty="0" smtClean="0"/>
              <a:t>•</a:t>
            </a:r>
            <a:r>
              <a:rPr lang="en-US" dirty="0" err="1" smtClean="0"/>
              <a:t>Treponema</a:t>
            </a:r>
            <a:r>
              <a:rPr lang="en-US" dirty="0" smtClean="0"/>
              <a:t> </a:t>
            </a:r>
            <a:r>
              <a:rPr lang="en-US" dirty="0" err="1" smtClean="0"/>
              <a:t>pallidum</a:t>
            </a:r>
            <a:r>
              <a:rPr lang="en-US" dirty="0" smtClean="0"/>
              <a:t>.</a:t>
            </a:r>
          </a:p>
          <a:p>
            <a:r>
              <a:rPr lang="en-US" dirty="0" smtClean="0"/>
              <a:t>•</a:t>
            </a:r>
            <a:r>
              <a:rPr lang="en-US" dirty="0" err="1" smtClean="0"/>
              <a:t>Micobacterias</a:t>
            </a:r>
            <a:r>
              <a:rPr lang="en-US" dirty="0" smtClean="0"/>
              <a:t> </a:t>
            </a:r>
            <a:r>
              <a:rPr lang="en-US" dirty="0" err="1" smtClean="0"/>
              <a:t>atípicas</a:t>
            </a:r>
            <a:endParaRPr lang="en-US" dirty="0" smtClean="0"/>
          </a:p>
        </p:txBody>
      </p:sp>
      <p:sp>
        <p:nvSpPr>
          <p:cNvPr id="3" name="2 Rectángulo"/>
          <p:cNvSpPr/>
          <p:nvPr/>
        </p:nvSpPr>
        <p:spPr>
          <a:xfrm>
            <a:off x="4000496" y="642918"/>
            <a:ext cx="221457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VIRUS</a:t>
            </a:r>
          </a:p>
          <a:p>
            <a:r>
              <a:rPr lang="en-US" dirty="0" err="1" smtClean="0"/>
              <a:t>Varicela</a:t>
            </a:r>
            <a:r>
              <a:rPr lang="en-US" dirty="0" smtClean="0"/>
              <a:t>.</a:t>
            </a:r>
          </a:p>
          <a:p>
            <a:r>
              <a:rPr lang="en-US" dirty="0" smtClean="0"/>
              <a:t>•</a:t>
            </a:r>
            <a:r>
              <a:rPr lang="en-US" dirty="0" err="1" smtClean="0"/>
              <a:t>Rubeola</a:t>
            </a:r>
            <a:r>
              <a:rPr lang="en-US" dirty="0" smtClean="0"/>
              <a:t>.</a:t>
            </a:r>
          </a:p>
          <a:p>
            <a:r>
              <a:rPr lang="en-US" dirty="0" smtClean="0"/>
              <a:t>•CMV.</a:t>
            </a:r>
          </a:p>
          <a:p>
            <a:r>
              <a:rPr lang="en-US" dirty="0" smtClean="0"/>
              <a:t>•Epstein-</a:t>
            </a:r>
            <a:r>
              <a:rPr lang="en-US" dirty="0" err="1" smtClean="0"/>
              <a:t>barr</a:t>
            </a:r>
            <a:r>
              <a:rPr lang="en-US" dirty="0" smtClean="0"/>
              <a:t>.</a:t>
            </a:r>
          </a:p>
          <a:p>
            <a:r>
              <a:rPr lang="en-US" dirty="0" smtClean="0"/>
              <a:t>•Hepatitis A y B .</a:t>
            </a:r>
          </a:p>
          <a:p>
            <a:r>
              <a:rPr lang="en-US" dirty="0" smtClean="0"/>
              <a:t>•</a:t>
            </a:r>
            <a:r>
              <a:rPr lang="en-US" dirty="0" err="1" smtClean="0"/>
              <a:t>Sarampión</a:t>
            </a:r>
            <a:r>
              <a:rPr lang="en-US" dirty="0" smtClean="0"/>
              <a:t>.</a:t>
            </a:r>
          </a:p>
          <a:p>
            <a:r>
              <a:rPr lang="en-US" dirty="0" smtClean="0"/>
              <a:t>•</a:t>
            </a:r>
            <a:r>
              <a:rPr lang="en-US" dirty="0" err="1" smtClean="0"/>
              <a:t>Parotiditis</a:t>
            </a:r>
            <a:r>
              <a:rPr lang="en-US" dirty="0" smtClean="0"/>
              <a:t>.</a:t>
            </a:r>
          </a:p>
          <a:p>
            <a:r>
              <a:rPr lang="en-US" dirty="0" smtClean="0"/>
              <a:t>•</a:t>
            </a:r>
            <a:r>
              <a:rPr lang="en-US" dirty="0" err="1" smtClean="0"/>
              <a:t>Enterovirus</a:t>
            </a:r>
            <a:r>
              <a:rPr lang="en-US" dirty="0" smtClean="0"/>
              <a:t>.</a:t>
            </a:r>
          </a:p>
          <a:p>
            <a:r>
              <a:rPr lang="en-US" dirty="0" smtClean="0"/>
              <a:t>•VIH.</a:t>
            </a:r>
          </a:p>
          <a:p>
            <a:r>
              <a:rPr lang="en-US" dirty="0" smtClean="0"/>
              <a:t>•Influenza A.</a:t>
            </a:r>
          </a:p>
          <a:p>
            <a:r>
              <a:rPr lang="en-US" dirty="0" smtClean="0"/>
              <a:t>•Coxsackie.</a:t>
            </a:r>
          </a:p>
          <a:p>
            <a:r>
              <a:rPr lang="en-US" dirty="0" smtClean="0"/>
              <a:t>•ECHO virus.</a:t>
            </a:r>
          </a:p>
          <a:p>
            <a:r>
              <a:rPr lang="en-US" dirty="0" smtClean="0"/>
              <a:t>•Parvovirus.</a:t>
            </a:r>
          </a:p>
          <a:p>
            <a:endParaRPr lang="en-US" dirty="0" smtClean="0"/>
          </a:p>
        </p:txBody>
      </p:sp>
      <p:sp>
        <p:nvSpPr>
          <p:cNvPr id="4" name="3 Rectángulo"/>
          <p:cNvSpPr/>
          <p:nvPr/>
        </p:nvSpPr>
        <p:spPr>
          <a:xfrm>
            <a:off x="6429388" y="428604"/>
            <a:ext cx="221457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b="1" i="1" dirty="0" smtClean="0">
                <a:latin typeface="Arial" pitchFamily="34" charset="0"/>
                <a:cs typeface="Arial" pitchFamily="34" charset="0"/>
              </a:rPr>
              <a:t>PARASITOS</a:t>
            </a:r>
            <a:endParaRPr lang="en-US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/>
              <a:t>•</a:t>
            </a:r>
            <a:r>
              <a:rPr lang="en-US" dirty="0" err="1" smtClean="0"/>
              <a:t>Toxoplasma</a:t>
            </a:r>
            <a:r>
              <a:rPr lang="en-US" dirty="0" smtClean="0"/>
              <a:t> </a:t>
            </a:r>
          </a:p>
          <a:p>
            <a:r>
              <a:rPr lang="en-US" dirty="0" smtClean="0"/>
              <a:t>•</a:t>
            </a:r>
            <a:r>
              <a:rPr lang="en-US" dirty="0" err="1" smtClean="0"/>
              <a:t>Triquinela</a:t>
            </a:r>
            <a:r>
              <a:rPr lang="en-US" dirty="0" smtClean="0"/>
              <a:t>.</a:t>
            </a:r>
          </a:p>
          <a:p>
            <a:r>
              <a:rPr lang="en-US" dirty="0" smtClean="0"/>
              <a:t>•</a:t>
            </a:r>
            <a:r>
              <a:rPr lang="en-US" dirty="0" err="1" smtClean="0"/>
              <a:t>Ricketsia</a:t>
            </a:r>
            <a:r>
              <a:rPr lang="en-US" dirty="0" smtClean="0"/>
              <a:t>.</a:t>
            </a:r>
          </a:p>
          <a:p>
            <a:r>
              <a:rPr lang="en-US" dirty="0" smtClean="0"/>
              <a:t>•Plasmodium </a:t>
            </a:r>
            <a:r>
              <a:rPr lang="en-US" dirty="0" err="1" smtClean="0"/>
              <a:t>falciparum</a:t>
            </a:r>
            <a:r>
              <a:rPr lang="en-US" dirty="0" smtClean="0"/>
              <a:t> y </a:t>
            </a:r>
            <a:r>
              <a:rPr lang="en-US" dirty="0" err="1" smtClean="0"/>
              <a:t>maleriae</a:t>
            </a:r>
            <a:r>
              <a:rPr lang="en-US" dirty="0" smtClean="0"/>
              <a:t>.</a:t>
            </a:r>
          </a:p>
          <a:p>
            <a:r>
              <a:rPr lang="en-US" dirty="0" smtClean="0"/>
              <a:t>•</a:t>
            </a:r>
            <a:r>
              <a:rPr lang="en-US" dirty="0" err="1" smtClean="0"/>
              <a:t>Filaria</a:t>
            </a:r>
            <a:r>
              <a:rPr lang="en-US" dirty="0" smtClean="0"/>
              <a:t>.</a:t>
            </a:r>
          </a:p>
          <a:p>
            <a:r>
              <a:rPr lang="en-US" dirty="0" smtClean="0"/>
              <a:t>•</a:t>
            </a:r>
            <a:r>
              <a:rPr lang="en-US" dirty="0" err="1" smtClean="0"/>
              <a:t>Tripanosomas</a:t>
            </a:r>
            <a:r>
              <a:rPr lang="en-US" dirty="0" smtClean="0"/>
              <a:t>.</a:t>
            </a:r>
          </a:p>
          <a:p>
            <a:r>
              <a:rPr lang="en-US" dirty="0" smtClean="0"/>
              <a:t>•</a:t>
            </a:r>
            <a:r>
              <a:rPr lang="en-US" dirty="0" err="1" smtClean="0"/>
              <a:t>Esquistosomas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5" name="4 Rectángulo"/>
          <p:cNvSpPr/>
          <p:nvPr/>
        </p:nvSpPr>
        <p:spPr>
          <a:xfrm>
            <a:off x="6858016" y="3643314"/>
            <a:ext cx="228598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 smtClean="0">
                <a:latin typeface="Arial" pitchFamily="34" charset="0"/>
                <a:cs typeface="Arial" pitchFamily="34" charset="0"/>
              </a:rPr>
              <a:t>OTRAS CAUSAS</a:t>
            </a:r>
          </a:p>
          <a:p>
            <a:r>
              <a:rPr lang="en-US" dirty="0" smtClean="0"/>
              <a:t>•</a:t>
            </a:r>
            <a:r>
              <a:rPr lang="en-US" dirty="0" err="1" smtClean="0"/>
              <a:t>Vacunaciones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•</a:t>
            </a:r>
            <a:r>
              <a:rPr lang="en-US" dirty="0" err="1" smtClean="0"/>
              <a:t>Compuestos</a:t>
            </a:r>
            <a:r>
              <a:rPr lang="en-US" dirty="0" smtClean="0"/>
              <a:t> </a:t>
            </a:r>
            <a:r>
              <a:rPr lang="en-US" dirty="0" err="1" smtClean="0"/>
              <a:t>orgánicos</a:t>
            </a:r>
            <a:r>
              <a:rPr lang="en-US" dirty="0" smtClean="0"/>
              <a:t> de </a:t>
            </a:r>
            <a:r>
              <a:rPr lang="en-US" dirty="0" err="1" smtClean="0"/>
              <a:t>oro</a:t>
            </a:r>
            <a:r>
              <a:rPr lang="en-US" dirty="0" smtClean="0"/>
              <a:t>.</a:t>
            </a:r>
          </a:p>
          <a:p>
            <a:r>
              <a:rPr lang="en-US" dirty="0" smtClean="0"/>
              <a:t>•</a:t>
            </a:r>
            <a:r>
              <a:rPr lang="en-US" dirty="0" err="1" smtClean="0"/>
              <a:t>Antígenos</a:t>
            </a:r>
            <a:r>
              <a:rPr lang="en-US" dirty="0" smtClean="0"/>
              <a:t> </a:t>
            </a:r>
            <a:r>
              <a:rPr lang="en-US" dirty="0" err="1" smtClean="0"/>
              <a:t>endógenos</a:t>
            </a:r>
            <a:r>
              <a:rPr lang="en-US" dirty="0" smtClean="0"/>
              <a:t>.</a:t>
            </a:r>
          </a:p>
          <a:p>
            <a:r>
              <a:rPr lang="en-US" dirty="0" smtClean="0"/>
              <a:t>•</a:t>
            </a:r>
            <a:r>
              <a:rPr lang="en-US" dirty="0" err="1" smtClean="0"/>
              <a:t>Tiroglobulinas</a:t>
            </a:r>
            <a:r>
              <a:rPr lang="en-US" dirty="0" smtClean="0"/>
              <a:t>.</a:t>
            </a:r>
          </a:p>
          <a:p>
            <a:r>
              <a:rPr lang="en-US" dirty="0" smtClean="0"/>
              <a:t>•</a:t>
            </a:r>
            <a:r>
              <a:rPr lang="en-US" dirty="0" err="1" smtClean="0"/>
              <a:t>Radioterapia</a:t>
            </a:r>
            <a:r>
              <a:rPr lang="en-US" dirty="0" smtClean="0"/>
              <a:t>.</a:t>
            </a:r>
          </a:p>
          <a:p>
            <a:r>
              <a:rPr lang="en-US" dirty="0" smtClean="0"/>
              <a:t>•</a:t>
            </a:r>
            <a:r>
              <a:rPr lang="en-US" dirty="0" err="1" smtClean="0"/>
              <a:t>Sulfamidas</a:t>
            </a:r>
            <a:r>
              <a:rPr lang="en-US" dirty="0" smtClean="0"/>
              <a:t>.</a:t>
            </a:r>
          </a:p>
          <a:p>
            <a:r>
              <a:rPr lang="en-US" dirty="0" smtClean="0"/>
              <a:t>•</a:t>
            </a:r>
            <a:r>
              <a:rPr lang="en-US" dirty="0" err="1" smtClean="0"/>
              <a:t>Metales</a:t>
            </a:r>
            <a:r>
              <a:rPr lang="en-US" dirty="0" smtClean="0"/>
              <a:t> </a:t>
            </a:r>
            <a:r>
              <a:rPr lang="en-US" dirty="0" err="1" smtClean="0"/>
              <a:t>pesados</a:t>
            </a:r>
            <a:endParaRPr lang="en-US" dirty="0" smtClean="0"/>
          </a:p>
          <a:p>
            <a:r>
              <a:rPr lang="en-US" dirty="0" smtClean="0"/>
              <a:t>•</a:t>
            </a:r>
            <a:r>
              <a:rPr lang="en-US" dirty="0" err="1" smtClean="0"/>
              <a:t>Penicilamina</a:t>
            </a:r>
            <a:r>
              <a:rPr lang="en-US" dirty="0" smtClean="0"/>
              <a:t>.</a:t>
            </a:r>
          </a:p>
        </p:txBody>
      </p:sp>
      <p:sp>
        <p:nvSpPr>
          <p:cNvPr id="6" name="5 Rectángulo"/>
          <p:cNvSpPr/>
          <p:nvPr/>
        </p:nvSpPr>
        <p:spPr>
          <a:xfrm>
            <a:off x="2214546" y="5286388"/>
            <a:ext cx="46434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 smtClean="0">
                <a:latin typeface="Arial" pitchFamily="34" charset="0"/>
                <a:cs typeface="Arial" pitchFamily="34" charset="0"/>
              </a:rPr>
              <a:t>MICOSIS</a:t>
            </a:r>
          </a:p>
          <a:p>
            <a:r>
              <a:rPr lang="en-US" dirty="0" smtClean="0"/>
              <a:t>•</a:t>
            </a:r>
            <a:r>
              <a:rPr lang="en-US" dirty="0" err="1" smtClean="0"/>
              <a:t>Coccidioides</a:t>
            </a:r>
            <a:r>
              <a:rPr lang="en-US" dirty="0" smtClean="0"/>
              <a:t> </a:t>
            </a:r>
            <a:r>
              <a:rPr lang="en-US" dirty="0" err="1" smtClean="0"/>
              <a:t>inmitis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57297"/>
            <a:ext cx="9144000" cy="5357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Rectángulo"/>
          <p:cNvSpPr/>
          <p:nvPr/>
        </p:nvSpPr>
        <p:spPr>
          <a:xfrm>
            <a:off x="2286000" y="285728"/>
            <a:ext cx="457200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Fisiopatología</a:t>
            </a:r>
            <a:endParaRPr lang="en-US" sz="4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26465"/>
            <a:ext cx="8393778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FORMAS CLÍNICAS DE </a:t>
            </a:r>
            <a:r>
              <a:rPr sz="3200" spc="-2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PRESENTACIÓN</a:t>
            </a:r>
            <a:endParaRPr sz="32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976645"/>
            <a:ext cx="8322340" cy="44596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37185" indent="-337185" algn="just">
              <a:lnSpc>
                <a:spcPts val="2915"/>
              </a:lnSpc>
              <a:buClr>
                <a:srgbClr val="B80D0E"/>
              </a:buClr>
              <a:buSzPct val="155000"/>
              <a:buFont typeface="Wingdings"/>
              <a:buChar char=""/>
              <a:tabLst>
                <a:tab pos="337185" algn="l"/>
              </a:tabLst>
            </a:pPr>
            <a:r>
              <a:rPr sz="2000" smtClean="0">
                <a:latin typeface="Arial" pitchFamily="34" charset="0"/>
                <a:cs typeface="Arial" pitchFamily="34" charset="0"/>
              </a:rPr>
              <a:t>SUBCLINICA</a:t>
            </a: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marL="337185" indent="-337185" algn="just">
              <a:lnSpc>
                <a:spcPts val="2915"/>
              </a:lnSpc>
              <a:buClr>
                <a:srgbClr val="B80D0E"/>
              </a:buClr>
              <a:buSzPct val="155000"/>
              <a:buFont typeface="Wingdings"/>
              <a:buChar char=""/>
              <a:tabLst>
                <a:tab pos="337185" algn="l"/>
              </a:tabLst>
            </a:pPr>
            <a:endParaRPr sz="2000">
              <a:latin typeface="Arial" pitchFamily="34" charset="0"/>
              <a:cs typeface="Arial" pitchFamily="34" charset="0"/>
            </a:endParaRPr>
          </a:p>
          <a:p>
            <a:pPr marL="336550" indent="-323850" algn="just">
              <a:lnSpc>
                <a:spcPct val="100000"/>
              </a:lnSpc>
              <a:spcBef>
                <a:spcPts val="35"/>
              </a:spcBef>
              <a:buClr>
                <a:srgbClr val="B80D0E"/>
              </a:buClr>
              <a:buSzPct val="155000"/>
              <a:buFont typeface="Wingdings"/>
              <a:buChar char=""/>
              <a:tabLst>
                <a:tab pos="337185" algn="l"/>
              </a:tabLst>
            </a:pPr>
            <a:r>
              <a:rPr sz="2000" dirty="0">
                <a:latin typeface="Arial" pitchFamily="34" charset="0"/>
                <a:cs typeface="Arial" pitchFamily="34" charset="0"/>
              </a:rPr>
              <a:t>CLÁSICA (SÍNDROME NERÍTICO</a:t>
            </a:r>
            <a:r>
              <a:rPr sz="2000" spc="-210" dirty="0">
                <a:latin typeface="Arial" pitchFamily="34" charset="0"/>
                <a:cs typeface="Arial" pitchFamily="34" charset="0"/>
              </a:rPr>
              <a:t> </a:t>
            </a:r>
            <a:r>
              <a:rPr sz="2000">
                <a:latin typeface="Arial" pitchFamily="34" charset="0"/>
                <a:cs typeface="Arial" pitchFamily="34" charset="0"/>
              </a:rPr>
              <a:t>AGUDO</a:t>
            </a:r>
            <a:r>
              <a:rPr sz="2000" smtClean="0">
                <a:latin typeface="Arial" pitchFamily="34" charset="0"/>
                <a:cs typeface="Arial" pitchFamily="34" charset="0"/>
              </a:rPr>
              <a:t>)</a:t>
            </a: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marL="336550" indent="-323850" algn="just">
              <a:lnSpc>
                <a:spcPct val="100000"/>
              </a:lnSpc>
              <a:spcBef>
                <a:spcPts val="35"/>
              </a:spcBef>
              <a:buClr>
                <a:srgbClr val="B80D0E"/>
              </a:buClr>
              <a:buSzPct val="155000"/>
              <a:tabLst>
                <a:tab pos="337185" algn="l"/>
              </a:tabLst>
            </a:pPr>
            <a:endParaRPr sz="2000">
              <a:latin typeface="Arial" pitchFamily="34" charset="0"/>
              <a:cs typeface="Arial" pitchFamily="34" charset="0"/>
            </a:endParaRPr>
          </a:p>
          <a:p>
            <a:pPr marL="336550" indent="-323850" algn="just">
              <a:lnSpc>
                <a:spcPct val="100000"/>
              </a:lnSpc>
              <a:spcBef>
                <a:spcPts val="50"/>
              </a:spcBef>
              <a:buClr>
                <a:srgbClr val="B80D0E"/>
              </a:buClr>
              <a:buSzPct val="155000"/>
              <a:buFont typeface="Wingdings"/>
              <a:buChar char=""/>
              <a:tabLst>
                <a:tab pos="337185" algn="l"/>
                <a:tab pos="3836670" algn="l"/>
                <a:tab pos="5972175" algn="l"/>
              </a:tabLst>
            </a:pPr>
            <a:r>
              <a:rPr sz="2000" dirty="0">
                <a:latin typeface="Arial" pitchFamily="34" charset="0"/>
                <a:cs typeface="Arial" pitchFamily="34" charset="0"/>
              </a:rPr>
              <a:t>SÍNDROME</a:t>
            </a:r>
            <a:r>
              <a:rPr sz="2000" spc="-15" dirty="0">
                <a:latin typeface="Arial" pitchFamily="34" charset="0"/>
                <a:cs typeface="Arial" pitchFamily="34" charset="0"/>
              </a:rPr>
              <a:t> </a:t>
            </a:r>
            <a:r>
              <a:rPr sz="2000" dirty="0">
                <a:latin typeface="Arial" pitchFamily="34" charset="0"/>
                <a:cs typeface="Arial" pitchFamily="34" charset="0"/>
              </a:rPr>
              <a:t>DE</a:t>
            </a:r>
            <a:r>
              <a:rPr sz="2000" spc="10" dirty="0">
                <a:latin typeface="Arial" pitchFamily="34" charset="0"/>
                <a:cs typeface="Arial" pitchFamily="34" charset="0"/>
              </a:rPr>
              <a:t> </a:t>
            </a:r>
            <a:r>
              <a:rPr sz="2000" spc="-15">
                <a:latin typeface="Arial" pitchFamily="34" charset="0"/>
                <a:cs typeface="Arial" pitchFamily="34" charset="0"/>
              </a:rPr>
              <a:t>HEMATURIA</a:t>
            </a:r>
            <a:r>
              <a:rPr sz="2000" spc="-15" dirty="0">
                <a:latin typeface="Arial" pitchFamily="34" charset="0"/>
                <a:cs typeface="Arial" pitchFamily="34" charset="0"/>
              </a:rPr>
              <a:t>	</a:t>
            </a:r>
            <a:r>
              <a:rPr sz="2000" dirty="0">
                <a:latin typeface="Arial" pitchFamily="34" charset="0"/>
                <a:cs typeface="Arial" pitchFamily="34" charset="0"/>
              </a:rPr>
              <a:t>MICROSCÓPICA	RECURRENTE</a:t>
            </a:r>
            <a:endParaRPr sz="2000">
              <a:latin typeface="Arial" pitchFamily="34" charset="0"/>
              <a:cs typeface="Arial" pitchFamily="34" charset="0"/>
            </a:endParaRPr>
          </a:p>
          <a:p>
            <a:pPr marL="404495" indent="-391795" algn="just">
              <a:lnSpc>
                <a:spcPct val="100000"/>
              </a:lnSpc>
              <a:spcBef>
                <a:spcPts val="1235"/>
              </a:spcBef>
              <a:buClr>
                <a:srgbClr val="B80D0E"/>
              </a:buClr>
              <a:buSzPct val="155000"/>
              <a:buFont typeface="Wingdings"/>
              <a:buChar char=""/>
              <a:tabLst>
                <a:tab pos="405130" algn="l"/>
              </a:tabLst>
            </a:pPr>
            <a:r>
              <a:rPr sz="2000" dirty="0">
                <a:latin typeface="Arial" pitchFamily="34" charset="0"/>
                <a:cs typeface="Arial" pitchFamily="34" charset="0"/>
              </a:rPr>
              <a:t>SÍNDROME</a:t>
            </a:r>
            <a:r>
              <a:rPr sz="2000" spc="-25" dirty="0">
                <a:latin typeface="Arial" pitchFamily="34" charset="0"/>
                <a:cs typeface="Arial" pitchFamily="34" charset="0"/>
              </a:rPr>
              <a:t> </a:t>
            </a:r>
            <a:r>
              <a:rPr sz="2000" dirty="0">
                <a:latin typeface="Arial" pitchFamily="34" charset="0"/>
                <a:cs typeface="Arial" pitchFamily="34" charset="0"/>
              </a:rPr>
              <a:t>NEFRÍTICO-NEFRÓTICO</a:t>
            </a:r>
            <a:endParaRPr sz="2000">
              <a:latin typeface="Arial" pitchFamily="34" charset="0"/>
              <a:cs typeface="Arial" pitchFamily="34" charset="0"/>
            </a:endParaRPr>
          </a:p>
          <a:p>
            <a:pPr marL="404495" indent="-391795" algn="just">
              <a:lnSpc>
                <a:spcPct val="100000"/>
              </a:lnSpc>
              <a:spcBef>
                <a:spcPts val="1480"/>
              </a:spcBef>
              <a:buClr>
                <a:srgbClr val="B80D0E"/>
              </a:buClr>
              <a:buSzPct val="155000"/>
              <a:buFont typeface="Wingdings"/>
              <a:buChar char=""/>
              <a:tabLst>
                <a:tab pos="405130" algn="l"/>
              </a:tabLst>
            </a:pPr>
            <a:r>
              <a:rPr sz="2000" dirty="0">
                <a:latin typeface="Arial" pitchFamily="34" charset="0"/>
                <a:cs typeface="Arial" pitchFamily="34" charset="0"/>
              </a:rPr>
              <a:t>SÍNDROME </a:t>
            </a:r>
            <a:r>
              <a:rPr sz="2000">
                <a:latin typeface="Arial" pitchFamily="34" charset="0"/>
                <a:cs typeface="Arial" pitchFamily="34" charset="0"/>
              </a:rPr>
              <a:t>RAPIDAMENTE</a:t>
            </a:r>
            <a:r>
              <a:rPr sz="2000" spc="-50">
                <a:latin typeface="Arial" pitchFamily="34" charset="0"/>
                <a:cs typeface="Arial" pitchFamily="34" charset="0"/>
              </a:rPr>
              <a:t> </a:t>
            </a:r>
            <a:r>
              <a:rPr sz="2000" smtClean="0">
                <a:latin typeface="Arial" pitchFamily="34" charset="0"/>
                <a:cs typeface="Arial" pitchFamily="34" charset="0"/>
              </a:rPr>
              <a:t>PROGRESIVO</a:t>
            </a:r>
            <a:endParaRPr sz="2000">
              <a:latin typeface="Arial" pitchFamily="34" charset="0"/>
              <a:cs typeface="Arial" pitchFamily="34" charset="0"/>
            </a:endParaRPr>
          </a:p>
          <a:p>
            <a:pPr marL="361950" marR="2320925" indent="-349250" algn="just">
              <a:lnSpc>
                <a:spcPct val="161500"/>
              </a:lnSpc>
              <a:spcBef>
                <a:spcPts val="10"/>
              </a:spcBef>
              <a:buClr>
                <a:srgbClr val="B80D0E"/>
              </a:buClr>
              <a:buSzPct val="155000"/>
              <a:buFont typeface="Wingdings"/>
              <a:buChar char=""/>
              <a:tabLst>
                <a:tab pos="405130" algn="l"/>
              </a:tabLst>
            </a:pPr>
            <a:r>
              <a:rPr sz="2000" dirty="0">
                <a:latin typeface="Arial" pitchFamily="34" charset="0"/>
                <a:cs typeface="Arial" pitchFamily="34" charset="0"/>
              </a:rPr>
              <a:t>INSUFICIENCIA CARDIACA</a:t>
            </a:r>
            <a:r>
              <a:rPr sz="2000" spc="-215" dirty="0">
                <a:latin typeface="Arial" pitchFamily="34" charset="0"/>
                <a:cs typeface="Arial" pitchFamily="34" charset="0"/>
              </a:rPr>
              <a:t> </a:t>
            </a:r>
            <a:r>
              <a:rPr sz="2000" spc="-15" dirty="0">
                <a:latin typeface="Arial" pitchFamily="34" charset="0"/>
                <a:cs typeface="Arial" pitchFamily="34" charset="0"/>
              </a:rPr>
              <a:t>CONGESTIVA  </a:t>
            </a:r>
            <a:r>
              <a:rPr sz="2000" dirty="0">
                <a:latin typeface="Arial" pitchFamily="34" charset="0"/>
                <a:cs typeface="Arial" pitchFamily="34" charset="0"/>
              </a:rPr>
              <a:t>(EDEMA AGUDO DEL</a:t>
            </a:r>
            <a:r>
              <a:rPr sz="2000" spc="-220" dirty="0">
                <a:latin typeface="Arial" pitchFamily="34" charset="0"/>
                <a:cs typeface="Arial" pitchFamily="34" charset="0"/>
              </a:rPr>
              <a:t> </a:t>
            </a:r>
            <a:r>
              <a:rPr sz="2000" dirty="0">
                <a:latin typeface="Arial" pitchFamily="34" charset="0"/>
                <a:cs typeface="Arial" pitchFamily="34" charset="0"/>
              </a:rPr>
              <a:t>PULMÓN)</a:t>
            </a:r>
            <a:endParaRPr sz="2000">
              <a:latin typeface="Arial" pitchFamily="34" charset="0"/>
              <a:cs typeface="Arial" pitchFamily="34" charset="0"/>
            </a:endParaRPr>
          </a:p>
          <a:p>
            <a:pPr marL="336550" indent="-323850" algn="just">
              <a:lnSpc>
                <a:spcPct val="100000"/>
              </a:lnSpc>
              <a:spcBef>
                <a:spcPts val="280"/>
              </a:spcBef>
              <a:buClr>
                <a:srgbClr val="B80D0E"/>
              </a:buClr>
              <a:buSzPct val="155000"/>
              <a:buFont typeface="Wingdings"/>
              <a:buChar char=""/>
              <a:tabLst>
                <a:tab pos="337185" algn="l"/>
              </a:tabLst>
            </a:pPr>
            <a:r>
              <a:rPr sz="2000">
                <a:latin typeface="Arial" pitchFamily="34" charset="0"/>
                <a:cs typeface="Arial" pitchFamily="34" charset="0"/>
              </a:rPr>
              <a:t>INSUFICIENCIA </a:t>
            </a:r>
            <a:r>
              <a:rPr sz="2000" smtClean="0">
                <a:latin typeface="Arial" pitchFamily="34" charset="0"/>
                <a:cs typeface="Arial" pitchFamily="34" charset="0"/>
              </a:rPr>
              <a:t>RENAL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sz="2000" spc="-200" smtClean="0">
                <a:latin typeface="Arial" pitchFamily="34" charset="0"/>
                <a:cs typeface="Arial" pitchFamily="34" charset="0"/>
              </a:rPr>
              <a:t> </a:t>
            </a:r>
            <a:r>
              <a:rPr sz="2000" dirty="0">
                <a:latin typeface="Arial" pitchFamily="34" charset="0"/>
                <a:cs typeface="Arial" pitchFamily="34" charset="0"/>
              </a:rPr>
              <a:t>AGUDA</a:t>
            </a:r>
            <a:endParaRPr sz="2000">
              <a:latin typeface="Arial" pitchFamily="34" charset="0"/>
              <a:cs typeface="Arial" pitchFamily="34" charset="0"/>
            </a:endParaRPr>
          </a:p>
          <a:p>
            <a:pPr marL="404495" indent="-391795" algn="just">
              <a:lnSpc>
                <a:spcPct val="100000"/>
              </a:lnSpc>
              <a:spcBef>
                <a:spcPts val="1250"/>
              </a:spcBef>
              <a:buClr>
                <a:srgbClr val="B80D0E"/>
              </a:buClr>
              <a:buSzPct val="155000"/>
              <a:buFont typeface="Wingdings"/>
              <a:buChar char=""/>
              <a:tabLst>
                <a:tab pos="405130" algn="l"/>
              </a:tabLst>
            </a:pPr>
            <a:r>
              <a:rPr sz="2000" spc="-30">
                <a:latin typeface="Arial" pitchFamily="34" charset="0"/>
                <a:cs typeface="Arial" pitchFamily="34" charset="0"/>
              </a:rPr>
              <a:t>ENCEFALOPATÍA</a:t>
            </a:r>
            <a:r>
              <a:rPr sz="2000" spc="-110">
                <a:latin typeface="Arial" pitchFamily="34" charset="0"/>
                <a:cs typeface="Arial" pitchFamily="34" charset="0"/>
              </a:rPr>
              <a:t> </a:t>
            </a:r>
            <a:r>
              <a:rPr lang="es-ES" sz="2000" spc="-110" dirty="0" smtClean="0">
                <a:latin typeface="Arial" pitchFamily="34" charset="0"/>
                <a:cs typeface="Arial" pitchFamily="34" charset="0"/>
              </a:rPr>
              <a:t>  </a:t>
            </a:r>
            <a:r>
              <a:rPr sz="2000" spc="-15" smtClean="0">
                <a:latin typeface="Arial" pitchFamily="34" charset="0"/>
                <a:cs typeface="Arial" pitchFamily="34" charset="0"/>
              </a:rPr>
              <a:t>HIPERTENSIVA</a:t>
            </a:r>
            <a:endParaRPr sz="20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s-E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CUADRO CLINICO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pPr algn="just"/>
            <a:r>
              <a:rPr lang="es-ES" dirty="0" smtClean="0">
                <a:latin typeface="Arial" pitchFamily="34" charset="0"/>
                <a:cs typeface="Arial" pitchFamily="34" charset="0"/>
              </a:rPr>
              <a:t>Hematuria macroscópica 75 al 90%, hematíes dismorficos (acantocitos) con cilindros hemáticos en sedimento urinario.</a:t>
            </a:r>
          </a:p>
          <a:p>
            <a:pPr algn="just"/>
            <a:r>
              <a:rPr lang="es-ES" dirty="0" smtClean="0">
                <a:latin typeface="Arial" pitchFamily="34" charset="0"/>
                <a:cs typeface="Arial" pitchFamily="34" charset="0"/>
              </a:rPr>
              <a:t>Edema 80 al 90%, palpebral, facial y en MI (por hipervolemia).</a:t>
            </a:r>
          </a:p>
          <a:p>
            <a:pPr algn="just"/>
            <a:r>
              <a:rPr lang="en-US" dirty="0" smtClean="0">
                <a:latin typeface="Arial" pitchFamily="34" charset="0"/>
                <a:cs typeface="Arial" pitchFamily="34" charset="0"/>
              </a:rPr>
              <a:t>HTA 60 al 80 %</a:t>
            </a:r>
          </a:p>
          <a:p>
            <a:pPr algn="just"/>
            <a:r>
              <a:rPr lang="en-US" dirty="0" smtClean="0">
                <a:latin typeface="Arial" pitchFamily="34" charset="0"/>
                <a:cs typeface="Arial" pitchFamily="34" charset="0"/>
              </a:rPr>
              <a:t>Oliguria 50%</a:t>
            </a:r>
          </a:p>
          <a:p>
            <a:pPr algn="just"/>
            <a:r>
              <a:rPr lang="en-US" dirty="0" smtClean="0">
                <a:latin typeface="Arial" pitchFamily="34" charset="0"/>
                <a:cs typeface="Arial" pitchFamily="34" charset="0"/>
              </a:rPr>
              <a:t>Azoemia 25 al 40%</a:t>
            </a:r>
          </a:p>
          <a:p>
            <a:pPr algn="just"/>
            <a:r>
              <a:rPr lang="es-ES" dirty="0" smtClean="0">
                <a:latin typeface="Arial" pitchFamily="34" charset="0"/>
                <a:cs typeface="Arial" pitchFamily="34" charset="0"/>
              </a:rPr>
              <a:t>Otros síntomas, astenia, dolor lumbar, anorexia y fiebre.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s-E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GNAPE DURACIÓN DE LOS SÍNTOMAS Y  SIGNOS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>
            <a:normAutofit/>
          </a:bodyPr>
          <a:lstStyle/>
          <a:p>
            <a:pPr marL="564515" indent="-551815" algn="just">
              <a:lnSpc>
                <a:spcPct val="100000"/>
              </a:lnSpc>
              <a:spcBef>
                <a:spcPts val="455"/>
              </a:spcBef>
              <a:buClr>
                <a:srgbClr val="B80D0E"/>
              </a:buClr>
              <a:buSzPct val="222500"/>
              <a:buFont typeface="Wingdings" pitchFamily="2" charset="2"/>
              <a:buChar char="Ø"/>
              <a:tabLst>
                <a:tab pos="565150" algn="l"/>
              </a:tabLst>
            </a:pPr>
            <a:r>
              <a:rPr lang="en-US" sz="2400" dirty="0" smtClean="0">
                <a:latin typeface="Arial"/>
                <a:cs typeface="Arial"/>
              </a:rPr>
              <a:t>EDEMA,</a:t>
            </a:r>
            <a:r>
              <a:rPr lang="en-US" sz="2400" spc="-20" dirty="0" smtClean="0">
                <a:latin typeface="Arial"/>
                <a:cs typeface="Arial"/>
              </a:rPr>
              <a:t> </a:t>
            </a:r>
            <a:r>
              <a:rPr lang="en-US" sz="2400" dirty="0" smtClean="0">
                <a:latin typeface="Arial"/>
                <a:cs typeface="Arial"/>
              </a:rPr>
              <a:t>OLIGURIA   ----- 1 SEMANA</a:t>
            </a:r>
          </a:p>
          <a:p>
            <a:pPr marL="404495" indent="-391795" algn="just">
              <a:lnSpc>
                <a:spcPct val="100000"/>
              </a:lnSpc>
              <a:spcBef>
                <a:spcPts val="1764"/>
              </a:spcBef>
              <a:buClr>
                <a:srgbClr val="B80D0E"/>
              </a:buClr>
              <a:buSzPct val="160000"/>
              <a:buFont typeface="Wingdings" pitchFamily="2" charset="2"/>
              <a:buChar char="Ø"/>
              <a:tabLst>
                <a:tab pos="405130" algn="l"/>
              </a:tabLst>
            </a:pPr>
            <a:r>
              <a:rPr lang="en-US" sz="2400" spc="-5" dirty="0" smtClean="0">
                <a:latin typeface="Arial"/>
                <a:cs typeface="Arial"/>
              </a:rPr>
              <a:t>HIPERTENSIÓN</a:t>
            </a:r>
            <a:r>
              <a:rPr lang="en-US" sz="2400" spc="-150" dirty="0" smtClean="0">
                <a:latin typeface="Arial"/>
                <a:cs typeface="Arial"/>
              </a:rPr>
              <a:t> </a:t>
            </a:r>
            <a:r>
              <a:rPr lang="en-US" sz="2400" spc="-5" dirty="0" smtClean="0">
                <a:latin typeface="Arial"/>
                <a:cs typeface="Arial"/>
              </a:rPr>
              <a:t>ARTERIAL ---- </a:t>
            </a:r>
            <a:r>
              <a:rPr lang="en-US" sz="2400" dirty="0" smtClean="0">
                <a:latin typeface="Arial"/>
                <a:cs typeface="Arial"/>
              </a:rPr>
              <a:t>1 SEMANA</a:t>
            </a:r>
          </a:p>
          <a:p>
            <a:pPr marL="404495" indent="-391795" algn="just">
              <a:lnSpc>
                <a:spcPct val="100000"/>
              </a:lnSpc>
              <a:spcBef>
                <a:spcPts val="1490"/>
              </a:spcBef>
              <a:buClr>
                <a:srgbClr val="B80D0E"/>
              </a:buClr>
              <a:buSzPct val="160000"/>
              <a:buFont typeface="Wingdings"/>
              <a:buChar char=""/>
              <a:tabLst>
                <a:tab pos="405130" algn="l"/>
              </a:tabLst>
            </a:pPr>
            <a:r>
              <a:rPr lang="en-US" sz="2400" spc="-15" dirty="0" smtClean="0">
                <a:latin typeface="Arial"/>
                <a:cs typeface="Arial"/>
              </a:rPr>
              <a:t>HEMATURIA</a:t>
            </a:r>
            <a:r>
              <a:rPr lang="en-US" sz="2400" spc="-145" dirty="0" smtClean="0">
                <a:latin typeface="Arial"/>
                <a:cs typeface="Arial"/>
              </a:rPr>
              <a:t>  </a:t>
            </a:r>
            <a:r>
              <a:rPr lang="en-US" sz="2400" dirty="0" smtClean="0">
                <a:latin typeface="Arial"/>
                <a:cs typeface="Arial"/>
              </a:rPr>
              <a:t>MACRO.----- 1 A 8 SEMANAS</a:t>
            </a:r>
          </a:p>
          <a:p>
            <a:pPr marL="404495" indent="-391795" algn="just">
              <a:lnSpc>
                <a:spcPct val="100000"/>
              </a:lnSpc>
              <a:spcBef>
                <a:spcPts val="1475"/>
              </a:spcBef>
              <a:buClr>
                <a:srgbClr val="B80D0E"/>
              </a:buClr>
              <a:buSzPct val="160000"/>
              <a:buFont typeface="Wingdings"/>
              <a:buChar char=""/>
              <a:tabLst>
                <a:tab pos="405130" algn="l"/>
              </a:tabLst>
            </a:pPr>
            <a:r>
              <a:rPr lang="en-US" sz="2400" dirty="0" smtClean="0">
                <a:latin typeface="Arial"/>
                <a:cs typeface="Arial"/>
              </a:rPr>
              <a:t>PROTEINURIA ------ 4 SEMANAS</a:t>
            </a:r>
          </a:p>
          <a:p>
            <a:pPr marL="404495" indent="-391795" algn="just">
              <a:lnSpc>
                <a:spcPct val="100000"/>
              </a:lnSpc>
              <a:spcBef>
                <a:spcPts val="1480"/>
              </a:spcBef>
              <a:buClr>
                <a:srgbClr val="B80D0E"/>
              </a:buClr>
              <a:buSzPct val="160000"/>
              <a:buFont typeface="Wingdings"/>
              <a:buChar char=""/>
              <a:tabLst>
                <a:tab pos="405130" algn="l"/>
              </a:tabLst>
            </a:pPr>
            <a:r>
              <a:rPr lang="en-US" sz="2400" dirty="0" smtClean="0">
                <a:latin typeface="Arial"/>
                <a:cs typeface="Arial"/>
              </a:rPr>
              <a:t>RETENCIÓN</a:t>
            </a:r>
            <a:r>
              <a:rPr lang="en-US" sz="2400" spc="-130" dirty="0" smtClean="0">
                <a:latin typeface="Arial"/>
                <a:cs typeface="Arial"/>
              </a:rPr>
              <a:t> </a:t>
            </a:r>
            <a:r>
              <a:rPr lang="en-US" sz="2400" dirty="0" smtClean="0">
                <a:latin typeface="Arial"/>
                <a:cs typeface="Arial"/>
              </a:rPr>
              <a:t>AZOADOS  ----- 4 SEMANAS</a:t>
            </a:r>
          </a:p>
          <a:p>
            <a:pPr marL="404495" indent="-391795" algn="just">
              <a:lnSpc>
                <a:spcPct val="100000"/>
              </a:lnSpc>
              <a:spcBef>
                <a:spcPts val="1485"/>
              </a:spcBef>
              <a:buClr>
                <a:srgbClr val="B80D0E"/>
              </a:buClr>
              <a:buSzPct val="160000"/>
              <a:buFont typeface="Wingdings"/>
              <a:buChar char=""/>
              <a:tabLst>
                <a:tab pos="405130" algn="l"/>
              </a:tabLst>
            </a:pPr>
            <a:r>
              <a:rPr lang="en-US" sz="2400" dirty="0" smtClean="0">
                <a:latin typeface="Arial"/>
                <a:cs typeface="Arial"/>
              </a:rPr>
              <a:t>HIPOCOMPLEMENTEMIA------  4 A 8 SEMANAS</a:t>
            </a:r>
          </a:p>
          <a:p>
            <a:pPr marL="404495" indent="-391795" algn="just">
              <a:lnSpc>
                <a:spcPct val="100000"/>
              </a:lnSpc>
              <a:spcBef>
                <a:spcPts val="1475"/>
              </a:spcBef>
              <a:buClr>
                <a:srgbClr val="B80D0E"/>
              </a:buClr>
              <a:buSzPct val="160000"/>
              <a:buFont typeface="Wingdings"/>
              <a:buChar char=""/>
              <a:tabLst>
                <a:tab pos="405130" algn="l"/>
              </a:tabLst>
            </a:pPr>
            <a:r>
              <a:rPr lang="en-US" sz="2400" dirty="0" smtClean="0">
                <a:latin typeface="Arial"/>
                <a:cs typeface="Arial"/>
              </a:rPr>
              <a:t>ERITROCITURIA ----- 6 A 24 MESES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02090" cy="68115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8985504" cy="6858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5600700"/>
            <a:ext cx="8779764" cy="7802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8810625" cy="6419215"/>
          </a:xfrm>
          <a:custGeom>
            <a:avLst/>
            <a:gdLst/>
            <a:ahLst/>
            <a:cxnLst/>
            <a:rect l="l" t="t" r="r" b="b"/>
            <a:pathLst>
              <a:path w="8810625" h="6419215">
                <a:moveTo>
                  <a:pt x="8792845" y="0"/>
                </a:moveTo>
                <a:lnTo>
                  <a:pt x="8810244" y="6419088"/>
                </a:lnTo>
                <a:lnTo>
                  <a:pt x="0" y="6410634"/>
                </a:lnTo>
              </a:path>
            </a:pathLst>
          </a:custGeom>
          <a:ln w="822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428604"/>
            <a:ext cx="9144000" cy="615086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>
            <a:solidFill>
              <a:schemeClr val="tx1"/>
            </a:solidFill>
            <a:prstDash val="solid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6 CuadroTexto"/>
          <p:cNvSpPr txBox="1"/>
          <p:nvPr/>
        </p:nvSpPr>
        <p:spPr>
          <a:xfrm>
            <a:off x="714348" y="714356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EXÁMENES COMPLEMENTARIOS</a:t>
            </a:r>
            <a:b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77500" lnSpcReduction="20000"/>
          </a:bodyPr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Hemograma con diferencial.  (anemia dilucional, leucocitosis con desviación a la izquierda)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Eritrosedimentación. (acelerada)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Creatinina.  (Normal o elevada)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Urea. (Normal o elevada)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Proteínas totales. (Normal)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Albumina. (Normal)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Colesterol  y trigiceridos. (Normal)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CH50 y C3. (Bajos)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Addis. (Hematuria, leucocituria y cilindruria)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Filtrado glomerular. (Disminuido o normal)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Proteinuria 24 horas. (Proteinuria ligera o moderada)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8" y="563321"/>
            <a:ext cx="8565227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TRATAMIENTO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739" y="1516202"/>
            <a:ext cx="7950834" cy="418050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b="1" u="sng" spc="-5" dirty="0">
                <a:uFill>
                  <a:solidFill>
                    <a:srgbClr val="5F7552"/>
                  </a:solidFill>
                </a:uFill>
                <a:latin typeface="Arial" pitchFamily="34" charset="0"/>
                <a:cs typeface="Arial" pitchFamily="34" charset="0"/>
              </a:rPr>
              <a:t>SE </a:t>
            </a:r>
            <a:r>
              <a:rPr b="1" u="sng" spc="-15" dirty="0">
                <a:uFill>
                  <a:solidFill>
                    <a:srgbClr val="5F7552"/>
                  </a:solidFill>
                </a:uFill>
                <a:latin typeface="Arial" pitchFamily="34" charset="0"/>
                <a:cs typeface="Arial" pitchFamily="34" charset="0"/>
              </a:rPr>
              <a:t>BASA </a:t>
            </a:r>
            <a:r>
              <a:rPr b="1" u="sng" spc="-5" dirty="0">
                <a:uFill>
                  <a:solidFill>
                    <a:srgbClr val="5F7552"/>
                  </a:solidFill>
                </a:uFill>
                <a:latin typeface="Arial" pitchFamily="34" charset="0"/>
                <a:cs typeface="Arial" pitchFamily="34" charset="0"/>
              </a:rPr>
              <a:t>EN 3 </a:t>
            </a:r>
            <a:r>
              <a:rPr b="1" u="sng" spc="-10" dirty="0">
                <a:uFill>
                  <a:solidFill>
                    <a:srgbClr val="5F7552"/>
                  </a:solidFill>
                </a:uFill>
                <a:latin typeface="Arial" pitchFamily="34" charset="0"/>
                <a:cs typeface="Arial" pitchFamily="34" charset="0"/>
              </a:rPr>
              <a:t>PILARES</a:t>
            </a:r>
            <a:r>
              <a:rPr b="1" u="sng" spc="10" dirty="0">
                <a:uFill>
                  <a:solidFill>
                    <a:srgbClr val="5F7552"/>
                  </a:solidFill>
                </a:uFill>
                <a:latin typeface="Arial" pitchFamily="34" charset="0"/>
                <a:cs typeface="Arial" pitchFamily="34" charset="0"/>
              </a:rPr>
              <a:t> </a:t>
            </a:r>
            <a:r>
              <a:rPr b="1" u="sng" spc="-20" dirty="0">
                <a:uFill>
                  <a:solidFill>
                    <a:srgbClr val="5F7552"/>
                  </a:solidFill>
                </a:uFill>
                <a:latin typeface="Arial" pitchFamily="34" charset="0"/>
                <a:cs typeface="Arial" pitchFamily="34" charset="0"/>
              </a:rPr>
              <a:t>FUNDAMENTALES:</a:t>
            </a:r>
            <a:endParaRPr u="sng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00000"/>
              </a:lnSpc>
            </a:pPr>
            <a:endParaRPr sz="180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00000"/>
              </a:lnSpc>
            </a:pPr>
            <a:endParaRPr sz="1950">
              <a:latin typeface="Arial" pitchFamily="34" charset="0"/>
              <a:cs typeface="Arial" pitchFamily="34" charset="0"/>
            </a:endParaRPr>
          </a:p>
          <a:p>
            <a:pPr marL="241300" marR="549275" indent="-58419" algn="just">
              <a:lnSpc>
                <a:spcPct val="120000"/>
              </a:lnSpc>
              <a:buAutoNum type="arabicPeriod"/>
              <a:tabLst>
                <a:tab pos="410209" algn="l"/>
              </a:tabLst>
            </a:pPr>
            <a:r>
              <a:rPr sz="1600" spc="-5">
                <a:latin typeface="Arial" pitchFamily="34" charset="0"/>
                <a:cs typeface="Arial" pitchFamily="34" charset="0"/>
              </a:rPr>
              <a:t>MEDIDAS </a:t>
            </a:r>
            <a:r>
              <a:rPr sz="1600" spc="-5" smtClean="0">
                <a:latin typeface="Arial" pitchFamily="34" charset="0"/>
                <a:cs typeface="Arial" pitchFamily="34" charset="0"/>
              </a:rPr>
              <a:t>GENERALES</a:t>
            </a:r>
            <a:r>
              <a:rPr lang="es-ES" sz="1600" spc="-5" dirty="0" smtClean="0">
                <a:latin typeface="Arial" pitchFamily="34" charset="0"/>
                <a:cs typeface="Arial" pitchFamily="34" charset="0"/>
              </a:rPr>
              <a:t>:</a:t>
            </a:r>
            <a:r>
              <a:rPr sz="1600" spc="-5" smtClean="0">
                <a:latin typeface="Arial" pitchFamily="34" charset="0"/>
                <a:cs typeface="Arial" pitchFamily="34" charset="0"/>
              </a:rPr>
              <a:t>  </a:t>
            </a:r>
            <a:r>
              <a:rPr sz="1600" spc="-5" dirty="0">
                <a:latin typeface="Arial" pitchFamily="34" charset="0"/>
                <a:cs typeface="Arial" pitchFamily="34" charset="0"/>
              </a:rPr>
              <a:t>RESTRICCIÓN HÍDRICA Y DE SAL, </a:t>
            </a:r>
            <a:r>
              <a:rPr sz="1600" spc="-25" dirty="0">
                <a:latin typeface="Arial" pitchFamily="34" charset="0"/>
                <a:cs typeface="Arial" pitchFamily="34" charset="0"/>
              </a:rPr>
              <a:t>DIETA</a:t>
            </a:r>
            <a:r>
              <a:rPr sz="1600" spc="-25">
                <a:latin typeface="Arial" pitchFamily="34" charset="0"/>
                <a:cs typeface="Arial" pitchFamily="34" charset="0"/>
              </a:rPr>
              <a:t>, </a:t>
            </a:r>
            <a:r>
              <a:rPr sz="1600" spc="-5" smtClean="0">
                <a:latin typeface="Arial" pitchFamily="34" charset="0"/>
                <a:cs typeface="Arial" pitchFamily="34" charset="0"/>
              </a:rPr>
              <a:t>ETC,  </a:t>
            </a:r>
            <a:r>
              <a:rPr sz="1600" spc="-10" dirty="0">
                <a:latin typeface="Arial" pitchFamily="34" charset="0"/>
                <a:cs typeface="Arial" pitchFamily="34" charset="0"/>
              </a:rPr>
              <a:t>CONTROL </a:t>
            </a:r>
            <a:r>
              <a:rPr sz="1600" spc="-5" dirty="0">
                <a:latin typeface="Arial" pitchFamily="34" charset="0"/>
                <a:cs typeface="Arial" pitchFamily="34" charset="0"/>
              </a:rPr>
              <a:t>DE LA </a:t>
            </a:r>
            <a:r>
              <a:rPr sz="1600" spc="-45" dirty="0">
                <a:latin typeface="Arial" pitchFamily="34" charset="0"/>
                <a:cs typeface="Arial" pitchFamily="34" charset="0"/>
              </a:rPr>
              <a:t>TA, </a:t>
            </a:r>
            <a:r>
              <a:rPr sz="1600" spc="-5" dirty="0">
                <a:latin typeface="Arial" pitchFamily="34" charset="0"/>
                <a:cs typeface="Arial" pitchFamily="34" charset="0"/>
              </a:rPr>
              <a:t>MEDIR DIURESIS Y PESO</a:t>
            </a:r>
            <a:r>
              <a:rPr sz="1600" spc="-120" dirty="0">
                <a:latin typeface="Arial" pitchFamily="34" charset="0"/>
                <a:cs typeface="Arial" pitchFamily="34" charset="0"/>
              </a:rPr>
              <a:t> </a:t>
            </a:r>
            <a:r>
              <a:rPr sz="1600" spc="-5" dirty="0">
                <a:latin typeface="Arial" pitchFamily="34" charset="0"/>
                <a:cs typeface="Arial" pitchFamily="34" charset="0"/>
              </a:rPr>
              <a:t>DIARIO.</a:t>
            </a:r>
            <a:endParaRPr sz="1600">
              <a:latin typeface="Arial" pitchFamily="34" charset="0"/>
              <a:cs typeface="Arial" pitchFamily="34" charset="0"/>
            </a:endParaRPr>
          </a:p>
          <a:p>
            <a:pPr marL="241300" marR="31115" algn="just">
              <a:lnSpc>
                <a:spcPct val="120000"/>
              </a:lnSpc>
              <a:spcBef>
                <a:spcPts val="1000"/>
              </a:spcBef>
              <a:buAutoNum type="arabicPeriod"/>
              <a:tabLst>
                <a:tab pos="465455" algn="l"/>
              </a:tabLst>
            </a:pPr>
            <a:r>
              <a:rPr sz="1600" spc="-30" dirty="0">
                <a:latin typeface="Arial" pitchFamily="34" charset="0"/>
                <a:cs typeface="Arial" pitchFamily="34" charset="0"/>
              </a:rPr>
              <a:t>TRATAMIENTO </a:t>
            </a:r>
            <a:r>
              <a:rPr sz="1600" spc="-5" dirty="0">
                <a:latin typeface="Arial" pitchFamily="34" charset="0"/>
                <a:cs typeface="Arial" pitchFamily="34" charset="0"/>
              </a:rPr>
              <a:t>DIURÉTICO ASOCIADO O NO AL </a:t>
            </a:r>
            <a:r>
              <a:rPr sz="1600" spc="-30" dirty="0">
                <a:latin typeface="Arial" pitchFamily="34" charset="0"/>
                <a:cs typeface="Arial" pitchFamily="34" charset="0"/>
              </a:rPr>
              <a:t>TRATAMIENTO</a:t>
            </a:r>
            <a:r>
              <a:rPr sz="1600" spc="-110" dirty="0">
                <a:latin typeface="Arial" pitchFamily="34" charset="0"/>
                <a:cs typeface="Arial" pitchFamily="34" charset="0"/>
              </a:rPr>
              <a:t> </a:t>
            </a:r>
            <a:r>
              <a:rPr sz="1600" spc="-5" dirty="0">
                <a:latin typeface="Arial" pitchFamily="34" charset="0"/>
                <a:cs typeface="Arial" pitchFamily="34" charset="0"/>
              </a:rPr>
              <a:t>HIPOTENSOR  Y </a:t>
            </a:r>
            <a:r>
              <a:rPr sz="1600" spc="-15" dirty="0">
                <a:latin typeface="Arial" pitchFamily="34" charset="0"/>
                <a:cs typeface="Arial" pitchFamily="34" charset="0"/>
              </a:rPr>
              <a:t>ALTERACIONES </a:t>
            </a:r>
            <a:r>
              <a:rPr sz="1600" spc="-5" dirty="0">
                <a:latin typeface="Arial" pitchFamily="34" charset="0"/>
                <a:cs typeface="Arial" pitchFamily="34" charset="0"/>
              </a:rPr>
              <a:t>HIDROELECTROLÍTICAS EN FUNCIÓN DE LA DIURESIS,  EDEMAS Y CIFRAS DE</a:t>
            </a:r>
            <a:r>
              <a:rPr sz="1600" spc="-85" dirty="0">
                <a:latin typeface="Arial" pitchFamily="34" charset="0"/>
                <a:cs typeface="Arial" pitchFamily="34" charset="0"/>
              </a:rPr>
              <a:t> </a:t>
            </a:r>
            <a:r>
              <a:rPr sz="1600" spc="-45" dirty="0">
                <a:latin typeface="Arial" pitchFamily="34" charset="0"/>
                <a:cs typeface="Arial" pitchFamily="34" charset="0"/>
              </a:rPr>
              <a:t>TA.</a:t>
            </a:r>
            <a:endParaRPr sz="1600">
              <a:latin typeface="Arial" pitchFamily="34" charset="0"/>
              <a:cs typeface="Arial" pitchFamily="34" charset="0"/>
            </a:endParaRPr>
          </a:p>
          <a:p>
            <a:pPr marL="464820" indent="-223520" algn="just">
              <a:lnSpc>
                <a:spcPct val="100000"/>
              </a:lnSpc>
              <a:spcBef>
                <a:spcPts val="1380"/>
              </a:spcBef>
              <a:buAutoNum type="arabicPeriod"/>
              <a:tabLst>
                <a:tab pos="465455" algn="l"/>
              </a:tabLst>
            </a:pPr>
            <a:r>
              <a:rPr sz="1600" spc="-30">
                <a:latin typeface="Arial" pitchFamily="34" charset="0"/>
                <a:cs typeface="Arial" pitchFamily="34" charset="0"/>
              </a:rPr>
              <a:t>TRATAMIENTO</a:t>
            </a:r>
            <a:r>
              <a:rPr sz="1600" spc="-5">
                <a:latin typeface="Arial" pitchFamily="34" charset="0"/>
                <a:cs typeface="Arial" pitchFamily="34" charset="0"/>
              </a:rPr>
              <a:t> </a:t>
            </a:r>
            <a:r>
              <a:rPr sz="1600" spc="-5" smtClean="0">
                <a:latin typeface="Arial" pitchFamily="34" charset="0"/>
                <a:cs typeface="Arial" pitchFamily="34" charset="0"/>
              </a:rPr>
              <a:t>ETIOLÓGICO</a:t>
            </a:r>
            <a:r>
              <a:rPr lang="es-ES" sz="1600" spc="-5" dirty="0" smtClean="0">
                <a:latin typeface="Arial" pitchFamily="34" charset="0"/>
                <a:cs typeface="Arial" pitchFamily="34" charset="0"/>
              </a:rPr>
              <a:t> SI NECESARIO</a:t>
            </a:r>
            <a:endParaRPr sz="1600">
              <a:latin typeface="Arial" pitchFamily="34" charset="0"/>
              <a:cs typeface="Arial" pitchFamily="34" charset="0"/>
            </a:endParaRPr>
          </a:p>
          <a:p>
            <a:pPr marL="241300" marR="5080" algn="just">
              <a:lnSpc>
                <a:spcPct val="120000"/>
              </a:lnSpc>
              <a:spcBef>
                <a:spcPts val="1010"/>
              </a:spcBef>
            </a:pPr>
            <a:r>
              <a:rPr sz="1600" spc="-5" dirty="0">
                <a:latin typeface="Arial" pitchFamily="34" charset="0"/>
                <a:cs typeface="Arial" pitchFamily="34" charset="0"/>
              </a:rPr>
              <a:t>PENICILINA </a:t>
            </a:r>
            <a:r>
              <a:rPr sz="1600" spc="-15" dirty="0">
                <a:latin typeface="Arial" pitchFamily="34" charset="0"/>
                <a:cs typeface="Arial" pitchFamily="34" charset="0"/>
              </a:rPr>
              <a:t>BENZATÍNICA </a:t>
            </a:r>
            <a:r>
              <a:rPr sz="1600" spc="-5" dirty="0">
                <a:latin typeface="Arial" pitchFamily="34" charset="0"/>
                <a:cs typeface="Arial" pitchFamily="34" charset="0"/>
              </a:rPr>
              <a:t>UNA DOSIS, PENICILINA PROCAÍNICA Ó  ERITROMICINA</a:t>
            </a:r>
            <a:r>
              <a:rPr sz="1600" spc="-55" dirty="0">
                <a:latin typeface="Arial" pitchFamily="34" charset="0"/>
                <a:cs typeface="Arial" pitchFamily="34" charset="0"/>
              </a:rPr>
              <a:t> </a:t>
            </a:r>
            <a:r>
              <a:rPr sz="1600" spc="-5" dirty="0">
                <a:latin typeface="Arial" pitchFamily="34" charset="0"/>
                <a:cs typeface="Arial" pitchFamily="34" charset="0"/>
              </a:rPr>
              <a:t>(EN</a:t>
            </a:r>
            <a:r>
              <a:rPr sz="1600" spc="10" dirty="0">
                <a:latin typeface="Arial" pitchFamily="34" charset="0"/>
                <a:cs typeface="Arial" pitchFamily="34" charset="0"/>
              </a:rPr>
              <a:t> </a:t>
            </a:r>
            <a:r>
              <a:rPr sz="1600" spc="-5" dirty="0">
                <a:latin typeface="Arial" pitchFamily="34" charset="0"/>
                <a:cs typeface="Arial" pitchFamily="34" charset="0"/>
              </a:rPr>
              <a:t>LOS</a:t>
            </a:r>
            <a:r>
              <a:rPr sz="1600" spc="10" dirty="0">
                <a:latin typeface="Arial" pitchFamily="34" charset="0"/>
                <a:cs typeface="Arial" pitchFamily="34" charset="0"/>
              </a:rPr>
              <a:t> </a:t>
            </a:r>
            <a:r>
              <a:rPr sz="1600" spc="-5" dirty="0">
                <a:latin typeface="Arial" pitchFamily="34" charset="0"/>
                <a:cs typeface="Arial" pitchFamily="34" charset="0"/>
              </a:rPr>
              <a:t>NIÑOS</a:t>
            </a:r>
            <a:r>
              <a:rPr sz="1600" spc="-70" dirty="0">
                <a:latin typeface="Arial" pitchFamily="34" charset="0"/>
                <a:cs typeface="Arial" pitchFamily="34" charset="0"/>
              </a:rPr>
              <a:t> </a:t>
            </a:r>
            <a:r>
              <a:rPr sz="1600" spc="-5" dirty="0">
                <a:latin typeface="Arial" pitchFamily="34" charset="0"/>
                <a:cs typeface="Arial" pitchFamily="34" charset="0"/>
              </a:rPr>
              <a:t>ALÉRGICOS</a:t>
            </a:r>
            <a:r>
              <a:rPr sz="1600" spc="-70" dirty="0">
                <a:latin typeface="Arial" pitchFamily="34" charset="0"/>
                <a:cs typeface="Arial" pitchFamily="34" charset="0"/>
              </a:rPr>
              <a:t> </a:t>
            </a:r>
            <a:r>
              <a:rPr sz="1600" spc="-5" dirty="0">
                <a:latin typeface="Arial" pitchFamily="34" charset="0"/>
                <a:cs typeface="Arial" pitchFamily="34" charset="0"/>
              </a:rPr>
              <a:t>A</a:t>
            </a:r>
            <a:r>
              <a:rPr sz="1600" spc="-85" dirty="0">
                <a:latin typeface="Arial" pitchFamily="34" charset="0"/>
                <a:cs typeface="Arial" pitchFamily="34" charset="0"/>
              </a:rPr>
              <a:t> </a:t>
            </a:r>
            <a:r>
              <a:rPr sz="1600" spc="-5" dirty="0">
                <a:latin typeface="Arial" pitchFamily="34" charset="0"/>
                <a:cs typeface="Arial" pitchFamily="34" charset="0"/>
              </a:rPr>
              <a:t>LA</a:t>
            </a:r>
            <a:r>
              <a:rPr sz="1600" spc="-95" dirty="0">
                <a:latin typeface="Arial" pitchFamily="34" charset="0"/>
                <a:cs typeface="Arial" pitchFamily="34" charset="0"/>
              </a:rPr>
              <a:t> </a:t>
            </a:r>
            <a:r>
              <a:rPr sz="1600" spc="-5" dirty="0">
                <a:latin typeface="Arial" pitchFamily="34" charset="0"/>
                <a:cs typeface="Arial" pitchFamily="34" charset="0"/>
              </a:rPr>
              <a:t>PENICILINA),</a:t>
            </a:r>
            <a:r>
              <a:rPr sz="1600" spc="25" dirty="0">
                <a:latin typeface="Arial" pitchFamily="34" charset="0"/>
                <a:cs typeface="Arial" pitchFamily="34" charset="0"/>
              </a:rPr>
              <a:t> </a:t>
            </a:r>
            <a:r>
              <a:rPr sz="1600" spc="-5" dirty="0">
                <a:latin typeface="Arial" pitchFamily="34" charset="0"/>
                <a:cs typeface="Arial" pitchFamily="34" charset="0"/>
              </a:rPr>
              <a:t>DURANTE</a:t>
            </a:r>
            <a:r>
              <a:rPr sz="1600" spc="-15" dirty="0">
                <a:latin typeface="Arial" pitchFamily="34" charset="0"/>
                <a:cs typeface="Arial" pitchFamily="34" charset="0"/>
              </a:rPr>
              <a:t> </a:t>
            </a:r>
            <a:r>
              <a:rPr sz="1600" spc="-5" dirty="0">
                <a:latin typeface="Arial" pitchFamily="34" charset="0"/>
                <a:cs typeface="Arial" pitchFamily="34" charset="0"/>
              </a:rPr>
              <a:t>7</a:t>
            </a:r>
            <a:r>
              <a:rPr sz="1600" spc="-85" dirty="0">
                <a:latin typeface="Arial" pitchFamily="34" charset="0"/>
                <a:cs typeface="Arial" pitchFamily="34" charset="0"/>
              </a:rPr>
              <a:t> </a:t>
            </a:r>
            <a:r>
              <a:rPr sz="1600" spc="-5" dirty="0">
                <a:latin typeface="Arial" pitchFamily="34" charset="0"/>
                <a:cs typeface="Arial" pitchFamily="34" charset="0"/>
              </a:rPr>
              <a:t>A</a:t>
            </a:r>
            <a:r>
              <a:rPr sz="1600" spc="-85" dirty="0">
                <a:latin typeface="Arial" pitchFamily="34" charset="0"/>
                <a:cs typeface="Arial" pitchFamily="34" charset="0"/>
              </a:rPr>
              <a:t> </a:t>
            </a:r>
            <a:r>
              <a:rPr sz="1600" spc="-5" dirty="0">
                <a:latin typeface="Arial" pitchFamily="34" charset="0"/>
                <a:cs typeface="Arial" pitchFamily="34" charset="0"/>
              </a:rPr>
              <a:t>10  DÍAS. NO EXISTEN RECAÍDAS, POR LO </a:t>
            </a:r>
            <a:r>
              <a:rPr sz="1600" spc="-10" dirty="0">
                <a:latin typeface="Arial" pitchFamily="34" charset="0"/>
                <a:cs typeface="Arial" pitchFamily="34" charset="0"/>
              </a:rPr>
              <a:t>QUE </a:t>
            </a:r>
            <a:r>
              <a:rPr sz="1600" spc="-5" dirty="0">
                <a:latin typeface="Arial" pitchFamily="34" charset="0"/>
                <a:cs typeface="Arial" pitchFamily="34" charset="0"/>
              </a:rPr>
              <a:t>NO </a:t>
            </a:r>
            <a:r>
              <a:rPr sz="1600" spc="-35" dirty="0">
                <a:latin typeface="Arial" pitchFamily="34" charset="0"/>
                <a:cs typeface="Arial" pitchFamily="34" charset="0"/>
              </a:rPr>
              <a:t>ESTA </a:t>
            </a:r>
            <a:r>
              <a:rPr sz="1600" spc="-5" dirty="0">
                <a:latin typeface="Arial" pitchFamily="34" charset="0"/>
                <a:cs typeface="Arial" pitchFamily="34" charset="0"/>
              </a:rPr>
              <a:t>JUSTIFICADO EL  </a:t>
            </a:r>
            <a:r>
              <a:rPr sz="1600" spc="-30" dirty="0">
                <a:latin typeface="Arial" pitchFamily="34" charset="0"/>
                <a:cs typeface="Arial" pitchFamily="34" charset="0"/>
              </a:rPr>
              <a:t>TRATAMIENTO </a:t>
            </a:r>
            <a:r>
              <a:rPr sz="1600" spc="-5" dirty="0">
                <a:latin typeface="Arial" pitchFamily="34" charset="0"/>
                <a:cs typeface="Arial" pitchFamily="34" charset="0"/>
              </a:rPr>
              <a:t>DE MANTENIMIENTO </a:t>
            </a:r>
            <a:r>
              <a:rPr sz="1600" spc="-10" dirty="0">
                <a:latin typeface="Arial" pitchFamily="34" charset="0"/>
                <a:cs typeface="Arial" pitchFamily="34" charset="0"/>
              </a:rPr>
              <a:t>CON</a:t>
            </a:r>
            <a:r>
              <a:rPr sz="1600" spc="-30" dirty="0">
                <a:latin typeface="Arial" pitchFamily="34" charset="0"/>
                <a:cs typeface="Arial" pitchFamily="34" charset="0"/>
              </a:rPr>
              <a:t> </a:t>
            </a:r>
            <a:r>
              <a:rPr sz="1600" spc="-5" dirty="0">
                <a:latin typeface="Arial" pitchFamily="34" charset="0"/>
                <a:cs typeface="Arial" pitchFamily="34" charset="0"/>
              </a:rPr>
              <a:t>ANTIBIÓTICOS.</a:t>
            </a:r>
            <a:endParaRPr sz="16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s-ES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SUMARIO</a:t>
            </a:r>
            <a:endParaRPr lang="en-US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SINTOMASY SIGNOS RENALES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SINDROMES RENALES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INFECCION DEL TRACTO URINARIO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SINDROME NEFRITICO (GNDA)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SINDROME NEFROTICO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INSUFICIENCIARENAL AGUDA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INSUFICIENCIARENAL CRONICA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8916" y="600836"/>
            <a:ext cx="7850736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CONCEPTO</a:t>
            </a:r>
            <a:endParaRPr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85720" y="1857364"/>
            <a:ext cx="8858280" cy="38497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36550" indent="-323850">
              <a:lnSpc>
                <a:spcPts val="2745"/>
              </a:lnSpc>
              <a:buClr>
                <a:srgbClr val="B80D0E"/>
              </a:buClr>
              <a:buSzPct val="155000"/>
              <a:buFont typeface="Wingdings"/>
              <a:buChar char=""/>
              <a:tabLst>
                <a:tab pos="337185" algn="l"/>
              </a:tabLst>
            </a:pPr>
            <a:r>
              <a:rPr sz="2000" b="1" smtClean="0">
                <a:latin typeface="Arial" pitchFamily="34" charset="0"/>
                <a:cs typeface="Arial" pitchFamily="34" charset="0"/>
              </a:rPr>
              <a:t>PROTEINURIA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.  (</a:t>
            </a:r>
            <a:r>
              <a:rPr sz="2000" smtClean="0">
                <a:latin typeface="Arial" pitchFamily="34" charset="0"/>
                <a:cs typeface="Arial" pitchFamily="34" charset="0"/>
              </a:rPr>
              <a:t>&gt; </a:t>
            </a:r>
            <a:r>
              <a:rPr sz="2000" dirty="0">
                <a:latin typeface="Arial" pitchFamily="34" charset="0"/>
                <a:cs typeface="Arial" pitchFamily="34" charset="0"/>
              </a:rPr>
              <a:t>1 GRAMO X M2 DE </a:t>
            </a:r>
            <a:r>
              <a:rPr sz="2000" spc="-5">
                <a:latin typeface="Arial" pitchFamily="34" charset="0"/>
                <a:cs typeface="Arial" pitchFamily="34" charset="0"/>
              </a:rPr>
              <a:t>SC</a:t>
            </a:r>
            <a:r>
              <a:rPr sz="2000" spc="-85">
                <a:latin typeface="Arial" pitchFamily="34" charset="0"/>
                <a:cs typeface="Arial" pitchFamily="34" charset="0"/>
              </a:rPr>
              <a:t> </a:t>
            </a:r>
            <a:r>
              <a:rPr lang="es-ES" sz="2000" spc="-85" dirty="0" smtClean="0">
                <a:latin typeface="Arial" pitchFamily="34" charset="0"/>
                <a:cs typeface="Arial" pitchFamily="34" charset="0"/>
              </a:rPr>
              <a:t>ó  </a:t>
            </a:r>
            <a:r>
              <a:rPr sz="2000" smtClean="0">
                <a:latin typeface="Arial" pitchFamily="34" charset="0"/>
                <a:cs typeface="Arial" pitchFamily="34" charset="0"/>
              </a:rPr>
              <a:t>&gt; </a:t>
            </a:r>
            <a:r>
              <a:rPr sz="2000" dirty="0">
                <a:latin typeface="Arial" pitchFamily="34" charset="0"/>
                <a:cs typeface="Arial" pitchFamily="34" charset="0"/>
              </a:rPr>
              <a:t>40 MG X M2 </a:t>
            </a:r>
            <a:r>
              <a:rPr sz="2000">
                <a:latin typeface="Arial" pitchFamily="34" charset="0"/>
                <a:cs typeface="Arial" pitchFamily="34" charset="0"/>
              </a:rPr>
              <a:t>X </a:t>
            </a:r>
            <a:r>
              <a:rPr sz="2000" smtClean="0">
                <a:latin typeface="Arial" pitchFamily="34" charset="0"/>
                <a:cs typeface="Arial" pitchFamily="34" charset="0"/>
              </a:rPr>
              <a:t>HORA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)</a:t>
            </a:r>
            <a:r>
              <a:rPr sz="2000" spc="335" smtClean="0">
                <a:latin typeface="Arial" pitchFamily="34" charset="0"/>
                <a:cs typeface="Arial" pitchFamily="34" charset="0"/>
              </a:rPr>
              <a:t> </a:t>
            </a:r>
            <a:endParaRPr sz="2000">
              <a:latin typeface="Arial" pitchFamily="34" charset="0"/>
              <a:cs typeface="Arial" pitchFamily="34" charset="0"/>
            </a:endParaRPr>
          </a:p>
          <a:p>
            <a:pPr marL="336550" indent="-323850">
              <a:lnSpc>
                <a:spcPct val="100000"/>
              </a:lnSpc>
              <a:spcBef>
                <a:spcPts val="280"/>
              </a:spcBef>
              <a:buClr>
                <a:srgbClr val="B80D0E"/>
              </a:buClr>
              <a:buSzPct val="155000"/>
              <a:buFont typeface="Wingdings"/>
              <a:buChar char=""/>
              <a:tabLst>
                <a:tab pos="337185" algn="l"/>
              </a:tabLst>
            </a:pPr>
            <a:r>
              <a:rPr sz="2000" b="1" smtClean="0">
                <a:latin typeface="Arial" pitchFamily="34" charset="0"/>
                <a:cs typeface="Arial" pitchFamily="34" charset="0"/>
              </a:rPr>
              <a:t>HIPOPROTEINEMIA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.</a:t>
            </a:r>
            <a:endParaRPr sz="2000" b="1">
              <a:latin typeface="Arial" pitchFamily="34" charset="0"/>
              <a:cs typeface="Arial" pitchFamily="34" charset="0"/>
            </a:endParaRPr>
          </a:p>
          <a:p>
            <a:pPr marL="336550" indent="-323850">
              <a:lnSpc>
                <a:spcPct val="100000"/>
              </a:lnSpc>
              <a:spcBef>
                <a:spcPts val="40"/>
              </a:spcBef>
              <a:buClr>
                <a:srgbClr val="B80D0E"/>
              </a:buClr>
              <a:buSzPct val="155000"/>
              <a:buFont typeface="Wingdings"/>
              <a:buChar char=""/>
              <a:tabLst>
                <a:tab pos="337185" algn="l"/>
              </a:tabLst>
            </a:pPr>
            <a:r>
              <a:rPr sz="2000" b="1" smtClean="0">
                <a:latin typeface="Arial" pitchFamily="34" charset="0"/>
                <a:cs typeface="Arial" pitchFamily="34" charset="0"/>
              </a:rPr>
              <a:t>EDEMA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.</a:t>
            </a:r>
            <a:endParaRPr sz="2000" b="1">
              <a:latin typeface="Arial" pitchFamily="34" charset="0"/>
              <a:cs typeface="Arial" pitchFamily="34" charset="0"/>
            </a:endParaRPr>
          </a:p>
          <a:p>
            <a:pPr marL="336550" indent="-323850">
              <a:lnSpc>
                <a:spcPct val="100000"/>
              </a:lnSpc>
              <a:spcBef>
                <a:spcPts val="35"/>
              </a:spcBef>
              <a:buClr>
                <a:srgbClr val="B80D0E"/>
              </a:buClr>
              <a:buSzPct val="155000"/>
              <a:buFont typeface="Wingdings"/>
              <a:buChar char=""/>
              <a:tabLst>
                <a:tab pos="337185" algn="l"/>
              </a:tabLst>
            </a:pPr>
            <a:r>
              <a:rPr sz="2000" b="1" smtClean="0">
                <a:latin typeface="Arial" pitchFamily="34" charset="0"/>
                <a:cs typeface="Arial" pitchFamily="34" charset="0"/>
              </a:rPr>
              <a:t>HIPERLIPIDEMIA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36550" indent="-323850">
              <a:lnSpc>
                <a:spcPct val="100000"/>
              </a:lnSpc>
              <a:spcBef>
                <a:spcPts val="35"/>
              </a:spcBef>
              <a:buClr>
                <a:srgbClr val="B80D0E"/>
              </a:buClr>
              <a:buSzPct val="155000"/>
              <a:buFont typeface="Wingdings"/>
              <a:buChar char=""/>
              <a:tabLst>
                <a:tab pos="337185" algn="l"/>
              </a:tabLst>
            </a:pP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  <a:buFont typeface="Wingdings" pitchFamily="2" charset="2"/>
              <a:buChar char="q"/>
            </a:pPr>
            <a:r>
              <a:rPr lang="es-ES" sz="2000" b="1" spc="-5" dirty="0" smtClean="0">
                <a:latin typeface="Arial" pitchFamily="34" charset="0"/>
                <a:cs typeface="Arial" pitchFamily="34" charset="0"/>
              </a:rPr>
              <a:t>  INCIDENCIA: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2–2,7/100.000 </a:t>
            </a:r>
            <a:r>
              <a:rPr lang="es-ES" sz="2000" spc="-5" dirty="0" smtClean="0">
                <a:latin typeface="Arial" pitchFamily="34" charset="0"/>
                <a:cs typeface="Arial" pitchFamily="34" charset="0"/>
              </a:rPr>
              <a:t>niños </a:t>
            </a:r>
            <a:r>
              <a:rPr lang="es-ES" sz="2000" spc="-10" dirty="0" smtClean="0">
                <a:latin typeface="Arial" pitchFamily="34" charset="0"/>
                <a:cs typeface="Arial" pitchFamily="34" charset="0"/>
              </a:rPr>
              <a:t>por</a:t>
            </a:r>
            <a:r>
              <a:rPr lang="es-ES" sz="2000" spc="6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spc="-5" dirty="0" smtClean="0">
                <a:latin typeface="Arial" pitchFamily="34" charset="0"/>
                <a:cs typeface="Arial" pitchFamily="34" charset="0"/>
              </a:rPr>
              <a:t>año.</a:t>
            </a: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marL="12700" marR="5080">
              <a:lnSpc>
                <a:spcPct val="165000"/>
              </a:lnSpc>
              <a:buFont typeface="Wingdings" pitchFamily="2" charset="2"/>
              <a:buChar char="q"/>
              <a:tabLst>
                <a:tab pos="5395595" algn="l"/>
              </a:tabLst>
            </a:pPr>
            <a:r>
              <a:rPr lang="es-ES" sz="2000" b="1" spc="-5" dirty="0" smtClean="0">
                <a:latin typeface="Arial" pitchFamily="34" charset="0"/>
                <a:cs typeface="Arial" pitchFamily="34" charset="0"/>
              </a:rPr>
              <a:t>  PRE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V</a:t>
            </a:r>
            <a:r>
              <a:rPr lang="es-ES" sz="2000" b="1" spc="-5" dirty="0" smtClean="0">
                <a:latin typeface="Arial" pitchFamily="34" charset="0"/>
                <a:cs typeface="Arial" pitchFamily="34" charset="0"/>
              </a:rPr>
              <a:t>AL</a:t>
            </a:r>
            <a:r>
              <a:rPr lang="es-ES" sz="2000" b="1" spc="5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es-ES" sz="2000" b="1" spc="-5" dirty="0" smtClean="0">
                <a:latin typeface="Arial" pitchFamily="34" charset="0"/>
                <a:cs typeface="Arial" pitchFamily="34" charset="0"/>
              </a:rPr>
              <a:t>NCI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s-ES" sz="2000" b="1" spc="-5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es-ES" sz="2000" b="1" spc="1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spc="-5" dirty="0" smtClean="0">
                <a:latin typeface="Arial" pitchFamily="34" charset="0"/>
                <a:cs typeface="Arial" pitchFamily="34" charset="0"/>
              </a:rPr>
              <a:t>16</a:t>
            </a:r>
            <a:r>
              <a:rPr lang="es-ES" sz="2000" spc="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spc="-5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es-ES" sz="2000" spc="5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s-ES" sz="2000" spc="-5" dirty="0" smtClean="0">
                <a:latin typeface="Arial" pitchFamily="34" charset="0"/>
                <a:cs typeface="Arial" pitchFamily="34" charset="0"/>
              </a:rPr>
              <a:t>sos</a:t>
            </a:r>
            <a:r>
              <a:rPr lang="es-ES" sz="2000" spc="1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spc="-5" dirty="0" smtClean="0">
                <a:latin typeface="Arial" pitchFamily="34" charset="0"/>
                <a:cs typeface="Arial" pitchFamily="34" charset="0"/>
              </a:rPr>
              <a:t>/1</a:t>
            </a:r>
            <a:r>
              <a:rPr lang="es-ES" sz="2000" spc="5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es-ES" sz="2000" spc="-5" dirty="0" smtClean="0">
                <a:latin typeface="Arial" pitchFamily="34" charset="0"/>
                <a:cs typeface="Arial" pitchFamily="34" charset="0"/>
              </a:rPr>
              <a:t>0.</a:t>
            </a:r>
            <a:r>
              <a:rPr lang="es-ES" sz="2000" spc="5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es-ES" sz="2000" spc="-5" dirty="0" smtClean="0">
                <a:latin typeface="Arial" pitchFamily="34" charset="0"/>
                <a:cs typeface="Arial" pitchFamily="34" charset="0"/>
              </a:rPr>
              <a:t>00.</a:t>
            </a:r>
          </a:p>
          <a:p>
            <a:pPr marL="12700" marR="5080">
              <a:lnSpc>
                <a:spcPct val="165000"/>
              </a:lnSpc>
              <a:buFont typeface="Wingdings" pitchFamily="2" charset="2"/>
              <a:buChar char="q"/>
              <a:tabLst>
                <a:tab pos="5395595" algn="l"/>
              </a:tabLst>
            </a:pPr>
            <a:r>
              <a:rPr lang="es-ES" sz="2000" b="1" spc="-5" dirty="0" smtClean="0">
                <a:latin typeface="Arial" pitchFamily="34" charset="0"/>
                <a:cs typeface="Arial" pitchFamily="34" charset="0"/>
              </a:rPr>
              <a:t>  SEXO: </a:t>
            </a:r>
            <a:r>
              <a:rPr lang="es-ES" sz="2000" spc="-5" dirty="0" smtClean="0">
                <a:latin typeface="Arial" pitchFamily="34" charset="0"/>
                <a:cs typeface="Arial" pitchFamily="34" charset="0"/>
              </a:rPr>
              <a:t>Masculino / Femenino</a:t>
            </a:r>
            <a:r>
              <a:rPr lang="es-ES" sz="2000" spc="6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spc="-5" dirty="0" smtClean="0">
                <a:latin typeface="Arial" pitchFamily="34" charset="0"/>
                <a:cs typeface="Arial" pitchFamily="34" charset="0"/>
              </a:rPr>
              <a:t>2,5:1.</a:t>
            </a: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marL="12700">
              <a:lnSpc>
                <a:spcPct val="100000"/>
              </a:lnSpc>
              <a:spcBef>
                <a:spcPts val="2190"/>
              </a:spcBef>
              <a:buFont typeface="Wingdings" pitchFamily="2" charset="2"/>
              <a:buChar char="q"/>
            </a:pPr>
            <a:r>
              <a:rPr lang="es-ES" sz="2000" b="1" spc="-5" dirty="0" smtClean="0">
                <a:latin typeface="Arial" pitchFamily="34" charset="0"/>
                <a:cs typeface="Arial" pitchFamily="34" charset="0"/>
              </a:rPr>
              <a:t>  EDAD: </a:t>
            </a:r>
            <a:r>
              <a:rPr lang="es-ES" sz="2000" spc="-5" dirty="0" smtClean="0">
                <a:latin typeface="Arial" pitchFamily="34" charset="0"/>
                <a:cs typeface="Arial" pitchFamily="34" charset="0"/>
              </a:rPr>
              <a:t>2 a 6</a:t>
            </a:r>
            <a:r>
              <a:rPr lang="es-ES" sz="2000" spc="2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spc="-5" dirty="0" smtClean="0">
                <a:latin typeface="Arial" pitchFamily="34" charset="0"/>
                <a:cs typeface="Arial" pitchFamily="34" charset="0"/>
              </a:rPr>
              <a:t>años.</a:t>
            </a: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marL="336550" indent="-323850">
              <a:lnSpc>
                <a:spcPct val="100000"/>
              </a:lnSpc>
              <a:spcBef>
                <a:spcPts val="35"/>
              </a:spcBef>
              <a:buClr>
                <a:srgbClr val="B80D0E"/>
              </a:buClr>
              <a:buSzPct val="155000"/>
              <a:buFont typeface="Wingdings"/>
              <a:buChar char=""/>
              <a:tabLst>
                <a:tab pos="337185" algn="l"/>
              </a:tabLst>
            </a:pPr>
            <a:endParaRPr sz="20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spc="-40" dirty="0">
                <a:solidFill>
                  <a:srgbClr val="B80D0E"/>
                </a:solidFill>
                <a:latin typeface="Arial" pitchFamily="34" charset="0"/>
                <a:cs typeface="Arial" pitchFamily="34" charset="0"/>
              </a:rPr>
              <a:t>TRATAMIENTO</a:t>
            </a:r>
            <a:endParaRPr sz="440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285720" y="1500174"/>
            <a:ext cx="8229600" cy="45259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object 3"/>
          <p:cNvSpPr txBox="1"/>
          <p:nvPr/>
        </p:nvSpPr>
        <p:spPr>
          <a:xfrm>
            <a:off x="357158" y="1571612"/>
            <a:ext cx="8572560" cy="324511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8600" algn="just">
              <a:lnSpc>
                <a:spcPct val="100000"/>
              </a:lnSpc>
              <a:spcBef>
                <a:spcPts val="105"/>
              </a:spcBef>
              <a:buClr>
                <a:srgbClr val="B80D0E"/>
              </a:buClr>
              <a:buSzPct val="160000"/>
              <a:buFont typeface="Arial"/>
              <a:buChar char="•"/>
              <a:tabLst>
                <a:tab pos="241300" algn="l"/>
              </a:tabLst>
            </a:pPr>
            <a:r>
              <a:rPr sz="2000" spc="5" smtClean="0">
                <a:latin typeface="Arial" pitchFamily="34" charset="0"/>
                <a:cs typeface="Arial" pitchFamily="34" charset="0"/>
              </a:rPr>
              <a:t>GENERAL</a:t>
            </a:r>
            <a:endParaRPr lang="es-ES" sz="2000" spc="5" dirty="0" smtClean="0">
              <a:latin typeface="Arial" pitchFamily="34" charset="0"/>
              <a:cs typeface="Arial" pitchFamily="34" charset="0"/>
            </a:endParaRPr>
          </a:p>
          <a:p>
            <a:pPr marL="241300" indent="-228600" algn="just">
              <a:lnSpc>
                <a:spcPct val="100000"/>
              </a:lnSpc>
              <a:spcBef>
                <a:spcPts val="105"/>
              </a:spcBef>
              <a:buClr>
                <a:srgbClr val="B80D0E"/>
              </a:buClr>
              <a:buSzPct val="160000"/>
              <a:buFont typeface="Arial"/>
              <a:buChar char="•"/>
              <a:tabLst>
                <a:tab pos="241300" algn="l"/>
              </a:tabLst>
            </a:pPr>
            <a:endParaRPr sz="2000" smtClean="0">
              <a:latin typeface="Arial" pitchFamily="34" charset="0"/>
              <a:cs typeface="Arial" pitchFamily="34" charset="0"/>
            </a:endParaRPr>
          </a:p>
          <a:p>
            <a:pPr marL="241300" indent="-228600" algn="just">
              <a:lnSpc>
                <a:spcPct val="100000"/>
              </a:lnSpc>
              <a:spcBef>
                <a:spcPts val="530"/>
              </a:spcBef>
              <a:buClr>
                <a:srgbClr val="B80D0E"/>
              </a:buClr>
              <a:buSzPct val="160000"/>
              <a:tabLst>
                <a:tab pos="241300" algn="l"/>
              </a:tabLst>
            </a:pPr>
            <a:r>
              <a:rPr sz="2000" smtClean="0">
                <a:latin typeface="Arial" pitchFamily="34" charset="0"/>
                <a:cs typeface="Arial" pitchFamily="34" charset="0"/>
              </a:rPr>
              <a:t>1.-ACTIVIDAD</a:t>
            </a:r>
            <a:r>
              <a:rPr sz="2000" spc="-45" smtClean="0">
                <a:latin typeface="Arial" pitchFamily="34" charset="0"/>
                <a:cs typeface="Arial" pitchFamily="34" charset="0"/>
              </a:rPr>
              <a:t> </a:t>
            </a:r>
            <a:r>
              <a:rPr sz="2000" smtClean="0">
                <a:latin typeface="Arial" pitchFamily="34" charset="0"/>
                <a:cs typeface="Arial" pitchFamily="34" charset="0"/>
              </a:rPr>
              <a:t>FISICA</a:t>
            </a:r>
          </a:p>
          <a:p>
            <a:pPr marL="241300" indent="-228600" algn="just">
              <a:lnSpc>
                <a:spcPct val="100000"/>
              </a:lnSpc>
              <a:spcBef>
                <a:spcPts val="515"/>
              </a:spcBef>
              <a:buClr>
                <a:srgbClr val="B80D0E"/>
              </a:buClr>
              <a:buSzPct val="160000"/>
              <a:tabLst>
                <a:tab pos="241300" algn="l"/>
              </a:tabLst>
            </a:pPr>
            <a:r>
              <a:rPr sz="2000" spc="-10" smtClean="0">
                <a:latin typeface="Arial" pitchFamily="34" charset="0"/>
                <a:cs typeface="Arial" pitchFamily="34" charset="0"/>
              </a:rPr>
              <a:t>2.-DIETA</a:t>
            </a:r>
            <a:endParaRPr sz="2000" smtClean="0">
              <a:latin typeface="Arial" pitchFamily="34" charset="0"/>
              <a:cs typeface="Arial" pitchFamily="34" charset="0"/>
            </a:endParaRPr>
          </a:p>
          <a:p>
            <a:pPr marL="241300" indent="-228600" algn="just">
              <a:lnSpc>
                <a:spcPct val="100000"/>
              </a:lnSpc>
              <a:spcBef>
                <a:spcPts val="515"/>
              </a:spcBef>
              <a:buClr>
                <a:srgbClr val="B80D0E"/>
              </a:buClr>
              <a:buSzPct val="160000"/>
              <a:tabLst>
                <a:tab pos="241300" algn="l"/>
              </a:tabLst>
            </a:pPr>
            <a:r>
              <a:rPr sz="2000" smtClean="0">
                <a:latin typeface="Arial" pitchFamily="34" charset="0"/>
                <a:cs typeface="Arial" pitchFamily="34" charset="0"/>
              </a:rPr>
              <a:t>3.-DIURETICOS.</a:t>
            </a:r>
          </a:p>
          <a:p>
            <a:pPr marL="241300" indent="-228600" algn="just">
              <a:lnSpc>
                <a:spcPct val="100000"/>
              </a:lnSpc>
              <a:spcBef>
                <a:spcPts val="530"/>
              </a:spcBef>
              <a:buClr>
                <a:srgbClr val="B80D0E"/>
              </a:buClr>
              <a:buSzPct val="160000"/>
              <a:tabLst>
                <a:tab pos="241300" algn="l"/>
              </a:tabLst>
            </a:pPr>
            <a:r>
              <a:rPr sz="2000" smtClean="0">
                <a:latin typeface="Arial" pitchFamily="34" charset="0"/>
                <a:cs typeface="Arial" pitchFamily="34" charset="0"/>
              </a:rPr>
              <a:t>4.-ANTIBIOTICOS E</a:t>
            </a:r>
            <a:r>
              <a:rPr sz="2000" spc="-60" smtClean="0">
                <a:latin typeface="Arial" pitchFamily="34" charset="0"/>
                <a:cs typeface="Arial" pitchFamily="34" charset="0"/>
              </a:rPr>
              <a:t> </a:t>
            </a:r>
            <a:r>
              <a:rPr sz="2000" smtClean="0">
                <a:latin typeface="Arial" pitchFamily="34" charset="0"/>
                <a:cs typeface="Arial" pitchFamily="34" charset="0"/>
              </a:rPr>
              <a:t>INMUNIZACIONES.</a:t>
            </a: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marL="241300" indent="-228600" algn="just">
              <a:lnSpc>
                <a:spcPct val="100000"/>
              </a:lnSpc>
              <a:spcBef>
                <a:spcPts val="530"/>
              </a:spcBef>
              <a:buClr>
                <a:srgbClr val="B80D0E"/>
              </a:buClr>
              <a:buSzPct val="160000"/>
              <a:tabLst>
                <a:tab pos="241300" algn="l"/>
              </a:tabLst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5 </a:t>
            </a:r>
            <a:r>
              <a:rPr sz="2000" smtClean="0">
                <a:latin typeface="Arial" pitchFamily="34" charset="0"/>
                <a:cs typeface="Arial" pitchFamily="34" charset="0"/>
              </a:rPr>
              <a:t>-VACUNA</a:t>
            </a:r>
            <a:r>
              <a:rPr sz="2000" spc="-45" smtClean="0">
                <a:latin typeface="Arial" pitchFamily="34" charset="0"/>
                <a:cs typeface="Arial" pitchFamily="34" charset="0"/>
              </a:rPr>
              <a:t> </a:t>
            </a:r>
            <a:r>
              <a:rPr sz="2000" smtClean="0">
                <a:latin typeface="Arial" pitchFamily="34" charset="0"/>
                <a:cs typeface="Arial" pitchFamily="34" charset="0"/>
              </a:rPr>
              <a:t>ANTINEUMOCOCCICA</a:t>
            </a:r>
          </a:p>
          <a:p>
            <a:pPr marL="241300" indent="-228600" algn="just">
              <a:lnSpc>
                <a:spcPct val="100000"/>
              </a:lnSpc>
              <a:spcBef>
                <a:spcPts val="515"/>
              </a:spcBef>
              <a:buClr>
                <a:srgbClr val="B80D0E"/>
              </a:buClr>
              <a:buSzPct val="160000"/>
              <a:tabLst>
                <a:tab pos="241300" algn="l"/>
              </a:tabLst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6</a:t>
            </a:r>
            <a:r>
              <a:rPr sz="2000" smtClean="0">
                <a:latin typeface="Arial" pitchFamily="34" charset="0"/>
                <a:cs typeface="Arial" pitchFamily="34" charset="0"/>
              </a:rPr>
              <a:t>.-PSICOTERAPIA.</a:t>
            </a: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marL="241300" indent="-228600" algn="just">
              <a:lnSpc>
                <a:spcPct val="100000"/>
              </a:lnSpc>
              <a:spcBef>
                <a:spcPts val="515"/>
              </a:spcBef>
              <a:buClr>
                <a:srgbClr val="B80D0E"/>
              </a:buClr>
              <a:buSzPct val="160000"/>
              <a:tabLst>
                <a:tab pos="241300" algn="l"/>
              </a:tabLst>
            </a:pPr>
            <a:endParaRPr sz="20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TRATAMIENTO ESPECÍFICO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241300" indent="-228600" algn="just">
              <a:lnSpc>
                <a:spcPts val="2615"/>
              </a:lnSpc>
              <a:buClr>
                <a:srgbClr val="B80D0E"/>
              </a:buClr>
              <a:buSzPct val="160416"/>
              <a:buFont typeface="Arial"/>
              <a:buChar char="•"/>
              <a:tabLst>
                <a:tab pos="241300" algn="l"/>
              </a:tabLs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SINDROME NEFRÓTICO</a:t>
            </a:r>
            <a:r>
              <a:rPr lang="en-US" spc="-7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pc="-5" dirty="0" smtClean="0">
                <a:latin typeface="Arial" pitchFamily="34" charset="0"/>
                <a:cs typeface="Arial" pitchFamily="34" charset="0"/>
              </a:rPr>
              <a:t>CORTICOSENSIBLE.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41300" indent="-228600" algn="just">
              <a:lnSpc>
                <a:spcPts val="3965"/>
              </a:lnSpc>
              <a:buClr>
                <a:srgbClr val="B80D0E"/>
              </a:buClr>
              <a:buSzPct val="160416"/>
              <a:buFont typeface="Arial"/>
              <a:buChar char="•"/>
              <a:tabLst>
                <a:tab pos="241300" algn="l"/>
                <a:tab pos="3624579" algn="l"/>
              </a:tabLst>
            </a:pPr>
            <a:r>
              <a:rPr lang="en-US" spc="-10" dirty="0" smtClean="0">
                <a:latin typeface="Arial" pitchFamily="34" charset="0"/>
                <a:cs typeface="Arial" pitchFamily="34" charset="0"/>
              </a:rPr>
              <a:t>CICLO</a:t>
            </a:r>
            <a:r>
              <a:rPr lang="en-US" spc="-3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CORTO.-PREDNISONA	</a:t>
            </a:r>
            <a:r>
              <a:rPr lang="en-US" spc="-5" dirty="0" smtClean="0">
                <a:latin typeface="Arial" pitchFamily="34" charset="0"/>
                <a:cs typeface="Arial" pitchFamily="34" charset="0"/>
              </a:rPr>
              <a:t>60MG/M2/DÍA X 2</a:t>
            </a:r>
            <a:r>
              <a:rPr lang="en-US" spc="-3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SEM.</a:t>
            </a:r>
          </a:p>
          <a:p>
            <a:pPr marL="3089910" algn="just">
              <a:lnSpc>
                <a:spcPts val="2365"/>
              </a:lnSpc>
              <a:spcBef>
                <a:spcPts val="130"/>
              </a:spcBef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40MG/M2/ DÍAS </a:t>
            </a:r>
            <a:r>
              <a:rPr lang="en-US" spc="-20" dirty="0" smtClean="0">
                <a:latin typeface="Arial" pitchFamily="34" charset="0"/>
                <a:cs typeface="Arial" pitchFamily="34" charset="0"/>
              </a:rPr>
              <a:t>ALTERNOS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X 2</a:t>
            </a:r>
            <a:r>
              <a:rPr lang="en-US" spc="-1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SEM.</a:t>
            </a:r>
          </a:p>
          <a:p>
            <a:pPr marL="241300" indent="-228600" algn="just">
              <a:lnSpc>
                <a:spcPts val="4105"/>
              </a:lnSpc>
              <a:buClr>
                <a:srgbClr val="B80D0E"/>
              </a:buClr>
              <a:buSzPct val="160416"/>
              <a:buFont typeface="Arial"/>
              <a:buChar char="•"/>
              <a:tabLst>
                <a:tab pos="241300" algn="l"/>
              </a:tabLst>
            </a:pPr>
            <a:r>
              <a:rPr lang="en-US" spc="-10" dirty="0" smtClean="0">
                <a:latin typeface="Arial" pitchFamily="34" charset="0"/>
                <a:cs typeface="Arial" pitchFamily="34" charset="0"/>
              </a:rPr>
              <a:t>CICLO </a:t>
            </a:r>
            <a:r>
              <a:rPr lang="en-US" spc="5" dirty="0" smtClean="0">
                <a:latin typeface="Arial" pitchFamily="34" charset="0"/>
                <a:cs typeface="Arial" pitchFamily="34" charset="0"/>
              </a:rPr>
              <a:t>NORMAL.-PREDNISONA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60MG/M2/ </a:t>
            </a:r>
            <a:r>
              <a:rPr lang="en-US" spc="5" dirty="0" smtClean="0">
                <a:latin typeface="Arial" pitchFamily="34" charset="0"/>
                <a:cs typeface="Arial" pitchFamily="34" charset="0"/>
              </a:rPr>
              <a:t>DÍA </a:t>
            </a:r>
            <a:r>
              <a:rPr lang="en-US" spc="-5" dirty="0" smtClean="0">
                <a:latin typeface="Arial" pitchFamily="34" charset="0"/>
                <a:cs typeface="Arial" pitchFamily="34" charset="0"/>
              </a:rPr>
              <a:t>X 4</a:t>
            </a:r>
            <a:r>
              <a:rPr lang="en-US" spc="-16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SEM.</a:t>
            </a:r>
          </a:p>
          <a:p>
            <a:pPr marL="3144520" algn="just">
              <a:lnSpc>
                <a:spcPts val="2365"/>
              </a:lnSpc>
              <a:spcBef>
                <a:spcPts val="140"/>
              </a:spcBef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40MG/M2/ </a:t>
            </a:r>
            <a:r>
              <a:rPr lang="en-US" spc="5" dirty="0" smtClean="0">
                <a:latin typeface="Arial" pitchFamily="34" charset="0"/>
                <a:cs typeface="Arial" pitchFamily="34" charset="0"/>
              </a:rPr>
              <a:t>DÍAS </a:t>
            </a:r>
            <a:r>
              <a:rPr lang="en-US" spc="-20" dirty="0" smtClean="0">
                <a:latin typeface="Arial" pitchFamily="34" charset="0"/>
                <a:cs typeface="Arial" pitchFamily="34" charset="0"/>
              </a:rPr>
              <a:t>ALTERNOS </a:t>
            </a:r>
            <a:r>
              <a:rPr lang="en-US" spc="-5" dirty="0" smtClean="0">
                <a:latin typeface="Arial" pitchFamily="34" charset="0"/>
                <a:cs typeface="Arial" pitchFamily="34" charset="0"/>
              </a:rPr>
              <a:t>X 4</a:t>
            </a:r>
            <a:r>
              <a:rPr lang="en-US" spc="-1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SEM.</a:t>
            </a:r>
          </a:p>
          <a:p>
            <a:pPr marL="241300" indent="-228600" algn="just">
              <a:lnSpc>
                <a:spcPts val="4105"/>
              </a:lnSpc>
              <a:buClr>
                <a:srgbClr val="B80D0E"/>
              </a:buClr>
              <a:buSzPct val="160416"/>
              <a:buFont typeface="Arial"/>
              <a:buChar char="•"/>
              <a:tabLst>
                <a:tab pos="241300" algn="l"/>
              </a:tabLst>
            </a:pPr>
            <a:r>
              <a:rPr lang="en-US" spc="-10" dirty="0" smtClean="0">
                <a:latin typeface="Arial" pitchFamily="34" charset="0"/>
                <a:cs typeface="Arial" pitchFamily="34" charset="0"/>
              </a:rPr>
              <a:t>CICLO </a:t>
            </a:r>
            <a:r>
              <a:rPr lang="en-US" spc="5" dirty="0" smtClean="0">
                <a:latin typeface="Arial" pitchFamily="34" charset="0"/>
                <a:cs typeface="Arial" pitchFamily="34" charset="0"/>
              </a:rPr>
              <a:t>LARGO.-PREDNISONA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60MG/M2/ </a:t>
            </a:r>
            <a:r>
              <a:rPr lang="en-US" spc="5" dirty="0" smtClean="0">
                <a:latin typeface="Arial" pitchFamily="34" charset="0"/>
                <a:cs typeface="Arial" pitchFamily="34" charset="0"/>
              </a:rPr>
              <a:t>DÍA </a:t>
            </a:r>
            <a:r>
              <a:rPr lang="en-US" spc="-5" dirty="0" smtClean="0">
                <a:latin typeface="Arial" pitchFamily="34" charset="0"/>
                <a:cs typeface="Arial" pitchFamily="34" charset="0"/>
              </a:rPr>
              <a:t>X 6</a:t>
            </a:r>
            <a:r>
              <a:rPr lang="en-US" spc="-1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SEM.</a:t>
            </a:r>
          </a:p>
          <a:p>
            <a:pPr marL="3144520" algn="just">
              <a:lnSpc>
                <a:spcPct val="100000"/>
              </a:lnSpc>
              <a:spcBef>
                <a:spcPts val="130"/>
              </a:spcBef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40MG/M2/ </a:t>
            </a:r>
            <a:r>
              <a:rPr lang="en-US" spc="5" dirty="0" smtClean="0">
                <a:latin typeface="Arial" pitchFamily="34" charset="0"/>
                <a:cs typeface="Arial" pitchFamily="34" charset="0"/>
              </a:rPr>
              <a:t>DÍAS </a:t>
            </a:r>
            <a:r>
              <a:rPr lang="en-US" spc="-20" dirty="0" smtClean="0">
                <a:latin typeface="Arial" pitchFamily="34" charset="0"/>
                <a:cs typeface="Arial" pitchFamily="34" charset="0"/>
              </a:rPr>
              <a:t>ALTERNOS </a:t>
            </a:r>
            <a:r>
              <a:rPr lang="en-US" spc="-5" dirty="0" smtClean="0">
                <a:latin typeface="Arial" pitchFamily="34" charset="0"/>
                <a:cs typeface="Arial" pitchFamily="34" charset="0"/>
              </a:rPr>
              <a:t>X 6</a:t>
            </a:r>
            <a:r>
              <a:rPr lang="en-US" spc="-16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SEM.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7159" y="554482"/>
            <a:ext cx="8429684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FALLO RENAL AGUDO.</a:t>
            </a:r>
            <a:endParaRPr sz="4000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2742" y="1529537"/>
            <a:ext cx="8343900" cy="31464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75610">
              <a:lnSpc>
                <a:spcPct val="100000"/>
              </a:lnSpc>
              <a:spcBef>
                <a:spcPts val="105"/>
              </a:spcBef>
            </a:pPr>
            <a:r>
              <a:rPr sz="3200" b="1" i="1" dirty="0">
                <a:latin typeface="Arial"/>
                <a:cs typeface="Arial"/>
              </a:rPr>
              <a:t>DEFINICIÓN</a:t>
            </a:r>
            <a:r>
              <a:rPr sz="3200" b="1" dirty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4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Síndrome clínico </a:t>
            </a:r>
            <a:r>
              <a:rPr sz="2800" dirty="0">
                <a:latin typeface="Arial"/>
                <a:cs typeface="Arial"/>
              </a:rPr>
              <a:t>que </a:t>
            </a:r>
            <a:r>
              <a:rPr sz="2800" spc="-5" dirty="0">
                <a:latin typeface="Arial"/>
                <a:cs typeface="Arial"/>
              </a:rPr>
              <a:t>cursa </a:t>
            </a:r>
            <a:r>
              <a:rPr sz="2800" dirty="0">
                <a:latin typeface="Arial"/>
                <a:cs typeface="Arial"/>
              </a:rPr>
              <a:t>con una declinación  </a:t>
            </a:r>
            <a:r>
              <a:rPr sz="2800" spc="-5" dirty="0">
                <a:latin typeface="Arial"/>
                <a:cs typeface="Arial"/>
              </a:rPr>
              <a:t>aguda de la </a:t>
            </a:r>
            <a:r>
              <a:rPr sz="2800" dirty="0">
                <a:latin typeface="Arial"/>
                <a:cs typeface="Arial"/>
              </a:rPr>
              <a:t>función renal </a:t>
            </a:r>
            <a:r>
              <a:rPr sz="2800" spc="-10" dirty="0">
                <a:latin typeface="Arial"/>
                <a:cs typeface="Arial"/>
              </a:rPr>
              <a:t>glomérulo-tubular,  </a:t>
            </a:r>
            <a:r>
              <a:rPr sz="2800" dirty="0">
                <a:latin typeface="Arial"/>
                <a:cs typeface="Arial"/>
              </a:rPr>
              <a:t>caracterizado por </a:t>
            </a:r>
            <a:r>
              <a:rPr sz="2800" spc="-5" dirty="0">
                <a:latin typeface="Arial"/>
                <a:cs typeface="Arial"/>
              </a:rPr>
              <a:t>un ↑ de </a:t>
            </a:r>
            <a:r>
              <a:rPr sz="2800" dirty="0">
                <a:latin typeface="Arial"/>
                <a:cs typeface="Arial"/>
              </a:rPr>
              <a:t>azoados </a:t>
            </a:r>
            <a:r>
              <a:rPr sz="2800" spc="-5" dirty="0">
                <a:latin typeface="Arial"/>
                <a:cs typeface="Arial"/>
              </a:rPr>
              <a:t>en </a:t>
            </a:r>
            <a:r>
              <a:rPr sz="2800" dirty="0">
                <a:latin typeface="Arial"/>
                <a:cs typeface="Arial"/>
              </a:rPr>
              <a:t>sangre,  hipercaliemia, </a:t>
            </a:r>
            <a:r>
              <a:rPr sz="2800" spc="-5" dirty="0">
                <a:latin typeface="Arial"/>
                <a:cs typeface="Arial"/>
              </a:rPr>
              <a:t>acidosis metabólica e </a:t>
            </a:r>
            <a:r>
              <a:rPr sz="2800" spc="-60" dirty="0">
                <a:latin typeface="Arial"/>
                <a:cs typeface="Arial"/>
              </a:rPr>
              <a:t>HTA. </a:t>
            </a:r>
            <a:r>
              <a:rPr sz="2800" spc="-5" dirty="0">
                <a:latin typeface="Arial"/>
                <a:cs typeface="Arial"/>
              </a:rPr>
              <a:t>Puede </a:t>
            </a:r>
            <a:r>
              <a:rPr sz="2800" dirty="0">
                <a:latin typeface="Arial"/>
                <a:cs typeface="Arial"/>
              </a:rPr>
              <a:t>ser  reversible parcial </a:t>
            </a:r>
            <a:r>
              <a:rPr sz="2800" spc="-5" dirty="0">
                <a:latin typeface="Arial"/>
                <a:cs typeface="Arial"/>
              </a:rPr>
              <a:t>o totalmente o </a:t>
            </a:r>
            <a:r>
              <a:rPr sz="2800" dirty="0">
                <a:latin typeface="Arial"/>
                <a:cs typeface="Arial"/>
              </a:rPr>
              <a:t>desarrollar</a:t>
            </a:r>
            <a:r>
              <a:rPr sz="2800" spc="8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ERC.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s-E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CLASIFICACIÓN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1800" dirty="0" smtClean="0">
                <a:latin typeface="Arial" pitchFamily="34" charset="0"/>
                <a:cs typeface="Arial" pitchFamily="34" charset="0"/>
              </a:rPr>
              <a:t>PRE- RENAL: Alteración de la perfusión</a:t>
            </a:r>
          </a:p>
          <a:p>
            <a:r>
              <a:rPr lang="es-ES" sz="1800" dirty="0" smtClean="0">
                <a:latin typeface="Arial" pitchFamily="34" charset="0"/>
                <a:cs typeface="Arial" pitchFamily="34" charset="0"/>
              </a:rPr>
              <a:t>RENAL: Enfermedades renales</a:t>
            </a:r>
          </a:p>
          <a:p>
            <a:r>
              <a:rPr lang="es-ES" sz="1800" dirty="0" smtClean="0">
                <a:latin typeface="Arial" pitchFamily="34" charset="0"/>
                <a:cs typeface="Arial" pitchFamily="34" charset="0"/>
              </a:rPr>
              <a:t>POST-RENAL: Trastornos obstructivos</a:t>
            </a:r>
          </a:p>
          <a:p>
            <a:endParaRPr lang="es-E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ES" sz="1800" dirty="0" smtClean="0">
                <a:latin typeface="Arial" pitchFamily="34" charset="0"/>
                <a:cs typeface="Arial" pitchFamily="34" charset="0"/>
              </a:rPr>
              <a:t>Los síntomas y signos  dependen de la enfermedad desencadenante.</a:t>
            </a:r>
          </a:p>
          <a:p>
            <a:r>
              <a:rPr lang="es-ES" sz="1800" dirty="0" smtClean="0">
                <a:latin typeface="Arial" pitchFamily="34" charset="0"/>
                <a:cs typeface="Arial" pitchFamily="34" charset="0"/>
              </a:rPr>
              <a:t>Anemia</a:t>
            </a:r>
          </a:p>
          <a:p>
            <a:r>
              <a:rPr lang="es-ES" sz="1800" dirty="0" smtClean="0">
                <a:latin typeface="Arial" pitchFamily="34" charset="0"/>
                <a:cs typeface="Arial" pitchFamily="34" charset="0"/>
              </a:rPr>
              <a:t>Alteraciones de la diuresis</a:t>
            </a:r>
          </a:p>
          <a:p>
            <a:r>
              <a:rPr lang="es-ES" sz="1800" dirty="0" smtClean="0">
                <a:latin typeface="Arial" pitchFamily="34" charset="0"/>
                <a:cs typeface="Arial" pitchFamily="34" charset="0"/>
              </a:rPr>
              <a:t>Edemas</a:t>
            </a:r>
          </a:p>
          <a:p>
            <a:r>
              <a:rPr lang="es-ES" sz="1800" dirty="0" smtClean="0">
                <a:latin typeface="Arial" pitchFamily="34" charset="0"/>
                <a:cs typeface="Arial" pitchFamily="34" charset="0"/>
              </a:rPr>
              <a:t>HTA</a:t>
            </a:r>
          </a:p>
          <a:p>
            <a:r>
              <a:rPr lang="es-ES" sz="1800" dirty="0" smtClean="0">
                <a:latin typeface="Arial" pitchFamily="34" charset="0"/>
                <a:cs typeface="Arial" pitchFamily="34" charset="0"/>
              </a:rPr>
              <a:t>Letargia</a:t>
            </a:r>
          </a:p>
          <a:p>
            <a:r>
              <a:rPr lang="es-ES" sz="1800" dirty="0" smtClean="0">
                <a:latin typeface="Arial" pitchFamily="34" charset="0"/>
                <a:cs typeface="Arial" pitchFamily="34" charset="0"/>
              </a:rPr>
              <a:t>Vómitos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7159" y="869949"/>
            <a:ext cx="4000528" cy="5661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600" b="0" spc="-10" dirty="0">
                <a:solidFill>
                  <a:srgbClr val="FF0000"/>
                </a:solidFill>
                <a:latin typeface="Impact"/>
                <a:cs typeface="Impact"/>
              </a:rPr>
              <a:t>Anatomia</a:t>
            </a:r>
            <a:r>
              <a:rPr sz="3600" b="0" spc="-30" dirty="0">
                <a:solidFill>
                  <a:srgbClr val="FF0000"/>
                </a:solidFill>
                <a:latin typeface="Impact"/>
                <a:cs typeface="Impact"/>
              </a:rPr>
              <a:t> </a:t>
            </a:r>
            <a:r>
              <a:rPr sz="3600" b="0" spc="-5" dirty="0">
                <a:solidFill>
                  <a:srgbClr val="FF0000"/>
                </a:solidFill>
                <a:latin typeface="Impact"/>
                <a:cs typeface="Impact"/>
              </a:rPr>
              <a:t>Renal</a:t>
            </a:r>
            <a:endParaRPr sz="3600">
              <a:solidFill>
                <a:srgbClr val="FF0000"/>
              </a:solidFill>
              <a:latin typeface="Impact"/>
              <a:cs typeface="Impac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9740" y="1614296"/>
            <a:ext cx="4469450" cy="362919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076960">
              <a:lnSpc>
                <a:spcPct val="100000"/>
              </a:lnSpc>
              <a:spcBef>
                <a:spcPts val="100"/>
              </a:spcBef>
              <a:buSzPct val="94444"/>
              <a:buFont typeface="Wingdings"/>
              <a:buChar char=""/>
              <a:tabLst>
                <a:tab pos="217170" algn="l"/>
              </a:tabLst>
            </a:pPr>
            <a:r>
              <a:rPr sz="1800" b="1" dirty="0">
                <a:latin typeface="Arial" pitchFamily="34" charset="0"/>
                <a:cs typeface="Arial" pitchFamily="34" charset="0"/>
              </a:rPr>
              <a:t>CORTEZA:</a:t>
            </a:r>
            <a:r>
              <a:rPr sz="1800" dirty="0">
                <a:latin typeface="Arial" pitchFamily="34" charset="0"/>
                <a:cs typeface="Arial" pitchFamily="34" charset="0"/>
              </a:rPr>
              <a:t> </a:t>
            </a:r>
            <a:r>
              <a:rPr sz="1800" spc="-5" dirty="0">
                <a:latin typeface="Arial" pitchFamily="34" charset="0"/>
                <a:cs typeface="Arial" pitchFamily="34" charset="0"/>
              </a:rPr>
              <a:t>Glomérulos </a:t>
            </a:r>
            <a:r>
              <a:rPr sz="1800">
                <a:latin typeface="Arial" pitchFamily="34" charset="0"/>
                <a:cs typeface="Arial" pitchFamily="34" charset="0"/>
              </a:rPr>
              <a:t>y</a:t>
            </a:r>
            <a:r>
              <a:rPr sz="1800" spc="-60">
                <a:latin typeface="Arial" pitchFamily="34" charset="0"/>
                <a:cs typeface="Arial" pitchFamily="34" charset="0"/>
              </a:rPr>
              <a:t> </a:t>
            </a:r>
            <a:r>
              <a:rPr lang="es-ES" sz="1800" spc="-60" dirty="0" smtClean="0">
                <a:latin typeface="Arial" pitchFamily="34" charset="0"/>
                <a:cs typeface="Arial" pitchFamily="34" charset="0"/>
              </a:rPr>
              <a:t>túbulos contorneados. </a:t>
            </a:r>
            <a:endParaRPr sz="1800">
              <a:latin typeface="Arial" pitchFamily="34" charset="0"/>
              <a:cs typeface="Arial" pitchFamily="34" charset="0"/>
            </a:endParaRPr>
          </a:p>
          <a:p>
            <a:pPr marL="12700">
              <a:lnSpc>
                <a:spcPct val="100000"/>
              </a:lnSpc>
              <a:spcBef>
                <a:spcPts val="1080"/>
              </a:spcBef>
              <a:buSzPct val="94444"/>
              <a:buFont typeface="Wingdings"/>
              <a:buChar char=""/>
              <a:tabLst>
                <a:tab pos="217170" algn="l"/>
              </a:tabLst>
            </a:pPr>
            <a:r>
              <a:rPr sz="1800" b="1" spc="5" dirty="0">
                <a:latin typeface="Arial" pitchFamily="34" charset="0"/>
                <a:cs typeface="Arial" pitchFamily="34" charset="0"/>
              </a:rPr>
              <a:t>MEDULA </a:t>
            </a:r>
            <a:r>
              <a:rPr sz="1800" b="1" dirty="0">
                <a:latin typeface="Arial" pitchFamily="34" charset="0"/>
                <a:cs typeface="Arial" pitchFamily="34" charset="0"/>
              </a:rPr>
              <a:t>: </a:t>
            </a:r>
            <a:r>
              <a:rPr sz="1800" spc="-10" dirty="0">
                <a:latin typeface="Arial" pitchFamily="34" charset="0"/>
                <a:cs typeface="Arial" pitchFamily="34" charset="0"/>
              </a:rPr>
              <a:t>Túbulos </a:t>
            </a:r>
            <a:r>
              <a:rPr sz="1800" spc="-5" dirty="0">
                <a:latin typeface="Arial" pitchFamily="34" charset="0"/>
                <a:cs typeface="Arial" pitchFamily="34" charset="0"/>
              </a:rPr>
              <a:t>colectores, Asa </a:t>
            </a:r>
            <a:r>
              <a:rPr sz="1800" dirty="0">
                <a:latin typeface="Arial" pitchFamily="34" charset="0"/>
                <a:cs typeface="Arial" pitchFamily="34" charset="0"/>
              </a:rPr>
              <a:t>de</a:t>
            </a:r>
            <a:r>
              <a:rPr sz="1800" spc="15" dirty="0">
                <a:latin typeface="Arial" pitchFamily="34" charset="0"/>
                <a:cs typeface="Arial" pitchFamily="34" charset="0"/>
              </a:rPr>
              <a:t> </a:t>
            </a:r>
            <a:r>
              <a:rPr sz="1800" spc="-10" dirty="0">
                <a:latin typeface="Arial" pitchFamily="34" charset="0"/>
                <a:cs typeface="Arial" pitchFamily="34" charset="0"/>
              </a:rPr>
              <a:t>Henle</a:t>
            </a:r>
            <a:endParaRPr sz="1800">
              <a:latin typeface="Arial" pitchFamily="34" charset="0"/>
              <a:cs typeface="Arial" pitchFamily="34" charset="0"/>
            </a:endParaRPr>
          </a:p>
          <a:p>
            <a:pPr marL="12700">
              <a:lnSpc>
                <a:spcPct val="100000"/>
              </a:lnSpc>
              <a:spcBef>
                <a:spcPts val="1080"/>
              </a:spcBef>
            </a:pPr>
            <a:r>
              <a:rPr lang="es-ES" sz="1800" spc="-5" dirty="0" smtClean="0">
                <a:latin typeface="Arial" pitchFamily="34" charset="0"/>
                <a:cs typeface="Arial" pitchFamily="34" charset="0"/>
              </a:rPr>
              <a:t>               p</a:t>
            </a:r>
            <a:r>
              <a:rPr sz="1800" spc="-5" smtClean="0">
                <a:latin typeface="Arial" pitchFamily="34" charset="0"/>
                <a:cs typeface="Arial" pitchFamily="34" charset="0"/>
              </a:rPr>
              <a:t>irámides</a:t>
            </a:r>
            <a:r>
              <a:rPr sz="1800" spc="-5" dirty="0">
                <a:latin typeface="Arial" pitchFamily="34" charset="0"/>
                <a:cs typeface="Arial" pitchFamily="34" charset="0"/>
              </a:rPr>
              <a:t>, Papilas, Cálices </a:t>
            </a:r>
            <a:r>
              <a:rPr sz="1800" dirty="0">
                <a:latin typeface="Arial" pitchFamily="34" charset="0"/>
                <a:cs typeface="Arial" pitchFamily="34" charset="0"/>
              </a:rPr>
              <a:t>menores</a:t>
            </a:r>
            <a:r>
              <a:rPr sz="1800" spc="25" dirty="0">
                <a:latin typeface="Arial" pitchFamily="34" charset="0"/>
                <a:cs typeface="Arial" pitchFamily="34" charset="0"/>
              </a:rPr>
              <a:t> </a:t>
            </a:r>
            <a:r>
              <a:rPr sz="1800" dirty="0">
                <a:latin typeface="Arial" pitchFamily="34" charset="0"/>
                <a:cs typeface="Arial" pitchFamily="34" charset="0"/>
              </a:rPr>
              <a:t>y</a:t>
            </a:r>
            <a:endParaRPr sz="1800">
              <a:latin typeface="Arial" pitchFamily="34" charset="0"/>
              <a:cs typeface="Arial" pitchFamily="34" charset="0"/>
            </a:endParaRPr>
          </a:p>
          <a:p>
            <a:pPr marR="619760" algn="ctr">
              <a:lnSpc>
                <a:spcPct val="100000"/>
              </a:lnSpc>
              <a:spcBef>
                <a:spcPts val="1080"/>
              </a:spcBef>
            </a:pPr>
            <a:r>
              <a:rPr sz="1800" spc="-5" dirty="0">
                <a:latin typeface="Arial" pitchFamily="34" charset="0"/>
                <a:cs typeface="Arial" pitchFamily="34" charset="0"/>
              </a:rPr>
              <a:t>mayores</a:t>
            </a:r>
            <a:r>
              <a:rPr sz="1800" spc="-5">
                <a:latin typeface="Arial" pitchFamily="34" charset="0"/>
                <a:cs typeface="Arial" pitchFamily="34" charset="0"/>
              </a:rPr>
              <a:t>, </a:t>
            </a:r>
            <a:r>
              <a:rPr sz="1800" spc="-10" smtClean="0">
                <a:latin typeface="Arial" pitchFamily="34" charset="0"/>
                <a:cs typeface="Arial" pitchFamily="34" charset="0"/>
              </a:rPr>
              <a:t>pe</a:t>
            </a:r>
            <a:r>
              <a:rPr lang="es-ES" sz="1800" spc="-10" dirty="0" smtClean="0">
                <a:latin typeface="Arial" pitchFamily="34" charset="0"/>
                <a:cs typeface="Arial" pitchFamily="34" charset="0"/>
              </a:rPr>
              <a:t>l</a:t>
            </a:r>
            <a:r>
              <a:rPr sz="1800" spc="-10" smtClean="0">
                <a:latin typeface="Arial" pitchFamily="34" charset="0"/>
                <a:cs typeface="Arial" pitchFamily="34" charset="0"/>
              </a:rPr>
              <a:t>vi</a:t>
            </a:r>
            <a:r>
              <a:rPr lang="es-ES" sz="1800" spc="-10" dirty="0" smtClean="0">
                <a:latin typeface="Arial" pitchFamily="34" charset="0"/>
                <a:cs typeface="Arial" pitchFamily="34" charset="0"/>
              </a:rPr>
              <a:t>s</a:t>
            </a:r>
            <a:r>
              <a:rPr sz="1800" spc="35" smtClean="0">
                <a:latin typeface="Arial" pitchFamily="34" charset="0"/>
                <a:cs typeface="Arial" pitchFamily="34" charset="0"/>
              </a:rPr>
              <a:t> </a:t>
            </a:r>
            <a:r>
              <a:rPr sz="1800" spc="-5" dirty="0">
                <a:latin typeface="Arial" pitchFamily="34" charset="0"/>
                <a:cs typeface="Arial" pitchFamily="34" charset="0"/>
              </a:rPr>
              <a:t>renal</a:t>
            </a:r>
            <a:endParaRPr sz="1800">
              <a:latin typeface="Arial" pitchFamily="34" charset="0"/>
              <a:cs typeface="Arial" pitchFamily="34" charset="0"/>
            </a:endParaRPr>
          </a:p>
          <a:p>
            <a:pPr marL="12700">
              <a:lnSpc>
                <a:spcPct val="100000"/>
              </a:lnSpc>
              <a:spcBef>
                <a:spcPts val="1080"/>
              </a:spcBef>
              <a:buSzPct val="94444"/>
              <a:buFont typeface="Wingdings"/>
              <a:buChar char=""/>
              <a:tabLst>
                <a:tab pos="217170" algn="l"/>
              </a:tabLst>
            </a:pPr>
            <a:r>
              <a:rPr sz="1800" b="1" spc="-5" dirty="0">
                <a:latin typeface="Arial" pitchFamily="34" charset="0"/>
                <a:cs typeface="Arial" pitchFamily="34" charset="0"/>
              </a:rPr>
              <a:t>URETERES</a:t>
            </a:r>
            <a:endParaRPr sz="1800" b="1">
              <a:latin typeface="Arial" pitchFamily="34" charset="0"/>
              <a:cs typeface="Arial" pitchFamily="34" charset="0"/>
            </a:endParaRPr>
          </a:p>
          <a:p>
            <a:pPr marL="12700">
              <a:lnSpc>
                <a:spcPct val="100000"/>
              </a:lnSpc>
              <a:spcBef>
                <a:spcPts val="1080"/>
              </a:spcBef>
              <a:buSzPct val="94444"/>
              <a:buFont typeface="Wingdings"/>
              <a:buChar char=""/>
              <a:tabLst>
                <a:tab pos="217170" algn="l"/>
              </a:tabLst>
            </a:pPr>
            <a:r>
              <a:rPr sz="1800" b="1" dirty="0">
                <a:latin typeface="Arial" pitchFamily="34" charset="0"/>
                <a:cs typeface="Arial" pitchFamily="34" charset="0"/>
              </a:rPr>
              <a:t>VEJIGA</a:t>
            </a:r>
            <a:endParaRPr sz="1800" b="1">
              <a:latin typeface="Arial" pitchFamily="34" charset="0"/>
              <a:cs typeface="Arial" pitchFamily="34" charset="0"/>
            </a:endParaRPr>
          </a:p>
          <a:p>
            <a:pPr marL="12700">
              <a:lnSpc>
                <a:spcPct val="100000"/>
              </a:lnSpc>
              <a:spcBef>
                <a:spcPts val="1085"/>
              </a:spcBef>
              <a:buSzPct val="94444"/>
              <a:buFont typeface="Wingdings"/>
              <a:buChar char=""/>
              <a:tabLst>
                <a:tab pos="217170" algn="l"/>
              </a:tabLst>
            </a:pPr>
            <a:r>
              <a:rPr sz="1800" b="1" spc="-5" dirty="0">
                <a:latin typeface="Arial" pitchFamily="34" charset="0"/>
                <a:cs typeface="Arial" pitchFamily="34" charset="0"/>
              </a:rPr>
              <a:t>URETRA</a:t>
            </a:r>
            <a:endParaRPr sz="1800" b="1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s-E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FUNCIONES DE LOS RIÑONES</a:t>
            </a:r>
            <a:br>
              <a:rPr lang="es-E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71547"/>
            <a:ext cx="8229600" cy="4643470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endParaRPr lang="es-ES" sz="4000" dirty="0" smtClean="0">
              <a:latin typeface="Times New Roman"/>
              <a:cs typeface="Times New Roman"/>
            </a:endParaRPr>
          </a:p>
          <a:p>
            <a:pPr marL="192405" indent="-179705" algn="just">
              <a:lnSpc>
                <a:spcPct val="100000"/>
              </a:lnSpc>
              <a:spcBef>
                <a:spcPts val="1789"/>
              </a:spcBef>
              <a:buSzPct val="94444"/>
              <a:buFont typeface="Wingdings"/>
              <a:buChar char=""/>
              <a:tabLst>
                <a:tab pos="193040" algn="l"/>
              </a:tabLst>
            </a:pPr>
            <a:r>
              <a:rPr lang="es-ES" sz="3000" spc="-5" dirty="0" smtClean="0">
                <a:latin typeface="Arial" pitchFamily="34" charset="0"/>
                <a:cs typeface="Arial" pitchFamily="34" charset="0"/>
              </a:rPr>
              <a:t> Mantener </a:t>
            </a:r>
            <a:r>
              <a:rPr lang="es-ES" sz="3000" spc="20" dirty="0" smtClean="0">
                <a:latin typeface="Arial" pitchFamily="34" charset="0"/>
                <a:cs typeface="Arial" pitchFamily="34" charset="0"/>
              </a:rPr>
              <a:t>la</a:t>
            </a:r>
            <a:r>
              <a:rPr lang="es-ES" sz="3000" spc="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3000" spc="-10" dirty="0" smtClean="0">
                <a:latin typeface="Arial" pitchFamily="34" charset="0"/>
                <a:cs typeface="Arial" pitchFamily="34" charset="0"/>
              </a:rPr>
              <a:t>homeostasis.</a:t>
            </a:r>
            <a:endParaRPr lang="es-ES" sz="3000" dirty="0" smtClean="0">
              <a:latin typeface="Arial" pitchFamily="34" charset="0"/>
              <a:cs typeface="Arial" pitchFamily="34" charset="0"/>
            </a:endParaRPr>
          </a:p>
          <a:p>
            <a:pPr marL="192405" indent="-179705" algn="just">
              <a:lnSpc>
                <a:spcPct val="100000"/>
              </a:lnSpc>
              <a:spcBef>
                <a:spcPts val="1080"/>
              </a:spcBef>
              <a:buSzPct val="94444"/>
              <a:buFont typeface="Wingdings"/>
              <a:buChar char=""/>
              <a:tabLst>
                <a:tab pos="193040" algn="l"/>
              </a:tabLst>
            </a:pPr>
            <a:r>
              <a:rPr lang="es-ES" sz="3000" spc="-5" dirty="0" smtClean="0">
                <a:latin typeface="Arial" pitchFamily="34" charset="0"/>
                <a:cs typeface="Arial" pitchFamily="34" charset="0"/>
              </a:rPr>
              <a:t> Eliminación </a:t>
            </a:r>
            <a:r>
              <a:rPr lang="es-ES" sz="3000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es-ES" sz="3000" spc="-10" dirty="0" smtClean="0">
                <a:latin typeface="Arial" pitchFamily="34" charset="0"/>
                <a:cs typeface="Arial" pitchFamily="34" charset="0"/>
              </a:rPr>
              <a:t>sustancias </a:t>
            </a:r>
            <a:r>
              <a:rPr lang="es-ES" sz="3000" dirty="0" smtClean="0">
                <a:latin typeface="Arial" pitchFamily="34" charset="0"/>
                <a:cs typeface="Arial" pitchFamily="34" charset="0"/>
              </a:rPr>
              <a:t>de desecho del </a:t>
            </a:r>
            <a:r>
              <a:rPr lang="es-ES" sz="3000" spc="-10" dirty="0" smtClean="0">
                <a:latin typeface="Arial" pitchFamily="34" charset="0"/>
                <a:cs typeface="Arial" pitchFamily="34" charset="0"/>
              </a:rPr>
              <a:t>metabolismo </a:t>
            </a:r>
            <a:r>
              <a:rPr lang="es-ES" sz="3000" dirty="0" smtClean="0">
                <a:latin typeface="Arial" pitchFamily="34" charset="0"/>
                <a:cs typeface="Arial" pitchFamily="34" charset="0"/>
              </a:rPr>
              <a:t>y </a:t>
            </a:r>
            <a:r>
              <a:rPr lang="es-ES" sz="3000" spc="-10" dirty="0" smtClean="0">
                <a:latin typeface="Arial" pitchFamily="34" charset="0"/>
                <a:cs typeface="Arial" pitchFamily="34" charset="0"/>
              </a:rPr>
              <a:t>sustancias</a:t>
            </a:r>
            <a:r>
              <a:rPr lang="es-ES" sz="3000" spc="-8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3000" spc="-5" dirty="0" smtClean="0">
                <a:latin typeface="Arial" pitchFamily="34" charset="0"/>
                <a:cs typeface="Arial" pitchFamily="34" charset="0"/>
              </a:rPr>
              <a:t>extrañas.</a:t>
            </a:r>
            <a:endParaRPr lang="es-ES" sz="3000" dirty="0" smtClean="0">
              <a:latin typeface="Arial" pitchFamily="34" charset="0"/>
              <a:cs typeface="Arial" pitchFamily="34" charset="0"/>
            </a:endParaRPr>
          </a:p>
          <a:p>
            <a:pPr marL="192405" indent="-179705" algn="just">
              <a:lnSpc>
                <a:spcPct val="100000"/>
              </a:lnSpc>
              <a:spcBef>
                <a:spcPts val="1080"/>
              </a:spcBef>
              <a:buSzPct val="94444"/>
              <a:buFont typeface="Wingdings"/>
              <a:buChar char=""/>
              <a:tabLst>
                <a:tab pos="193040" algn="l"/>
              </a:tabLst>
            </a:pPr>
            <a:r>
              <a:rPr lang="es-ES" sz="3000" spc="-5" dirty="0" smtClean="0">
                <a:latin typeface="Arial" pitchFamily="34" charset="0"/>
                <a:cs typeface="Arial" pitchFamily="34" charset="0"/>
              </a:rPr>
              <a:t> Mantenimiento del equilibrio hidromineral </a:t>
            </a:r>
            <a:r>
              <a:rPr lang="es-ES" sz="3000" dirty="0" smtClean="0">
                <a:latin typeface="Arial" pitchFamily="34" charset="0"/>
                <a:cs typeface="Arial" pitchFamily="34" charset="0"/>
              </a:rPr>
              <a:t>y </a:t>
            </a:r>
            <a:r>
              <a:rPr lang="es-ES" sz="3000" spc="-5" dirty="0" smtClean="0">
                <a:latin typeface="Arial" pitchFamily="34" charset="0"/>
                <a:cs typeface="Arial" pitchFamily="34" charset="0"/>
              </a:rPr>
              <a:t>acido</a:t>
            </a:r>
            <a:r>
              <a:rPr lang="es-ES" sz="3000" spc="3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3000" spc="-5" dirty="0" smtClean="0">
                <a:latin typeface="Arial" pitchFamily="34" charset="0"/>
                <a:cs typeface="Arial" pitchFamily="34" charset="0"/>
              </a:rPr>
              <a:t>básico.</a:t>
            </a:r>
            <a:endParaRPr lang="es-ES" sz="3000" dirty="0" smtClean="0">
              <a:latin typeface="Arial" pitchFamily="34" charset="0"/>
              <a:cs typeface="Arial" pitchFamily="34" charset="0"/>
            </a:endParaRPr>
          </a:p>
          <a:p>
            <a:pPr marL="192405" indent="-179705" algn="just">
              <a:lnSpc>
                <a:spcPct val="100000"/>
              </a:lnSpc>
              <a:spcBef>
                <a:spcPts val="1085"/>
              </a:spcBef>
              <a:buSzPct val="94444"/>
              <a:buFont typeface="Wingdings"/>
              <a:buChar char=""/>
              <a:tabLst>
                <a:tab pos="193040" algn="l"/>
              </a:tabLst>
            </a:pPr>
            <a:r>
              <a:rPr lang="es-ES" sz="3000" dirty="0" smtClean="0">
                <a:latin typeface="Arial" pitchFamily="34" charset="0"/>
                <a:cs typeface="Arial" pitchFamily="34" charset="0"/>
              </a:rPr>
              <a:t> Control de </a:t>
            </a:r>
            <a:r>
              <a:rPr lang="es-ES" sz="3000" spc="20" dirty="0" smtClean="0">
                <a:latin typeface="Arial" pitchFamily="34" charset="0"/>
                <a:cs typeface="Arial" pitchFamily="34" charset="0"/>
              </a:rPr>
              <a:t>la </a:t>
            </a:r>
            <a:r>
              <a:rPr lang="es-ES" sz="3000" spc="-5" dirty="0" smtClean="0">
                <a:latin typeface="Arial" pitchFamily="34" charset="0"/>
                <a:cs typeface="Arial" pitchFamily="34" charset="0"/>
              </a:rPr>
              <a:t>tensión</a:t>
            </a:r>
            <a:r>
              <a:rPr lang="es-ES" sz="3000" spc="-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3000" dirty="0" smtClean="0">
                <a:latin typeface="Arial" pitchFamily="34" charset="0"/>
                <a:cs typeface="Arial" pitchFamily="34" charset="0"/>
              </a:rPr>
              <a:t>arterial.</a:t>
            </a:r>
          </a:p>
          <a:p>
            <a:pPr marL="192405" indent="-179705" algn="just">
              <a:lnSpc>
                <a:spcPct val="100000"/>
              </a:lnSpc>
              <a:spcBef>
                <a:spcPts val="1080"/>
              </a:spcBef>
              <a:buSzPct val="94444"/>
              <a:buFont typeface="Wingdings"/>
              <a:buChar char=""/>
              <a:tabLst>
                <a:tab pos="193040" algn="l"/>
              </a:tabLst>
            </a:pPr>
            <a:r>
              <a:rPr lang="es-ES" sz="3000" dirty="0" smtClean="0">
                <a:latin typeface="Arial" pitchFamily="34" charset="0"/>
                <a:cs typeface="Arial" pitchFamily="34" charset="0"/>
              </a:rPr>
              <a:t> Función</a:t>
            </a:r>
            <a:r>
              <a:rPr lang="es-ES" sz="3000" spc="-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3000" dirty="0" smtClean="0">
                <a:latin typeface="Arial" pitchFamily="34" charset="0"/>
                <a:cs typeface="Arial" pitchFamily="34" charset="0"/>
              </a:rPr>
              <a:t>endocrina.</a:t>
            </a:r>
            <a:endParaRPr lang="en-US" sz="3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5" dirty="0" smtClean="0">
                <a:solidFill>
                  <a:srgbClr val="B80D0E"/>
                </a:solidFill>
                <a:latin typeface="Impact"/>
                <a:cs typeface="Impact"/>
              </a:rPr>
              <a:t>SINTOMAS </a:t>
            </a:r>
            <a:r>
              <a:rPr lang="en-US" dirty="0" smtClean="0">
                <a:solidFill>
                  <a:srgbClr val="B80D0E"/>
                </a:solidFill>
                <a:latin typeface="Impact"/>
                <a:cs typeface="Impact"/>
              </a:rPr>
              <a:t>Y SIGNOS</a:t>
            </a:r>
            <a:r>
              <a:rPr lang="en-US" spc="-100" dirty="0" smtClean="0">
                <a:solidFill>
                  <a:srgbClr val="B80D0E"/>
                </a:solidFill>
                <a:latin typeface="Impact"/>
                <a:cs typeface="Impact"/>
              </a:rPr>
              <a:t> </a:t>
            </a:r>
            <a:r>
              <a:rPr lang="en-US" dirty="0" smtClean="0">
                <a:solidFill>
                  <a:srgbClr val="B80D0E"/>
                </a:solidFill>
                <a:latin typeface="Impact"/>
                <a:cs typeface="Impact"/>
              </a:rPr>
              <a:t>RENALES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700" marR="2525395">
              <a:lnSpc>
                <a:spcPct val="100000"/>
              </a:lnSpc>
              <a:spcBef>
                <a:spcPts val="100"/>
              </a:spcBef>
            </a:pPr>
            <a:r>
              <a:rPr lang="es-ES" spc="-5" dirty="0" smtClean="0">
                <a:latin typeface="Arial" pitchFamily="34" charset="0"/>
                <a:cs typeface="Arial" pitchFamily="34" charset="0"/>
              </a:rPr>
              <a:t>Hematuria   </a:t>
            </a:r>
          </a:p>
          <a:p>
            <a:pPr marL="12700" marR="2525395">
              <a:lnSpc>
                <a:spcPct val="100000"/>
              </a:lnSpc>
              <a:spcBef>
                <a:spcPts val="100"/>
              </a:spcBef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Proteinuria  </a:t>
            </a:r>
          </a:p>
          <a:p>
            <a:pPr marL="12700" marR="2525395">
              <a:lnSpc>
                <a:spcPct val="100000"/>
              </a:lnSpc>
              <a:spcBef>
                <a:spcPts val="100"/>
              </a:spcBef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Edemas</a:t>
            </a: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lang="es-ES" spc="-5" dirty="0" smtClean="0">
                <a:latin typeface="Arial" pitchFamily="34" charset="0"/>
                <a:cs typeface="Arial" pitchFamily="34" charset="0"/>
              </a:rPr>
              <a:t>Oligoanuria /Poliuria</a:t>
            </a:r>
          </a:p>
          <a:p>
            <a:pPr marL="12700" marR="5080">
              <a:spcBef>
                <a:spcPts val="5"/>
              </a:spcBef>
            </a:pPr>
            <a:r>
              <a:rPr lang="es-ES" spc="-5" dirty="0" smtClean="0">
                <a:latin typeface="Arial" pitchFamily="34" charset="0"/>
                <a:cs typeface="Arial" pitchFamily="34" charset="0"/>
              </a:rPr>
              <a:t>Trastornos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de la </a:t>
            </a:r>
            <a:r>
              <a:rPr lang="es-ES" spc="-5" dirty="0" smtClean="0">
                <a:latin typeface="Arial" pitchFamily="34" charset="0"/>
                <a:cs typeface="Arial" pitchFamily="34" charset="0"/>
              </a:rPr>
              <a:t>micción</a:t>
            </a: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lang="es-ES" spc="-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Dolor lumbar </a:t>
            </a: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 Hipertensión</a:t>
            </a:r>
            <a:r>
              <a:rPr lang="es-ES" spc="1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arterial</a:t>
            </a:r>
          </a:p>
          <a:p>
            <a:endParaRPr lang="es-ES" spc="-5" dirty="0" smtClean="0">
              <a:latin typeface="Impact"/>
              <a:cs typeface="Impact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9740" y="962913"/>
            <a:ext cx="8327102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dirty="0">
                <a:solidFill>
                  <a:srgbClr val="B80D0E"/>
                </a:solidFill>
                <a:latin typeface="Impact"/>
                <a:cs typeface="Impact"/>
              </a:rPr>
              <a:t>SINDROMES</a:t>
            </a:r>
            <a:r>
              <a:rPr sz="4400" b="0" spc="-95" dirty="0">
                <a:solidFill>
                  <a:srgbClr val="B80D0E"/>
                </a:solidFill>
                <a:latin typeface="Impact"/>
                <a:cs typeface="Impact"/>
              </a:rPr>
              <a:t> </a:t>
            </a:r>
            <a:r>
              <a:rPr sz="4400" b="0" dirty="0">
                <a:solidFill>
                  <a:srgbClr val="B80D0E"/>
                </a:solidFill>
                <a:latin typeface="Impact"/>
                <a:cs typeface="Impact"/>
              </a:rPr>
              <a:t>RENALES</a:t>
            </a:r>
            <a:endParaRPr sz="4400">
              <a:latin typeface="Impact"/>
              <a:cs typeface="Impac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0491" y="2214554"/>
            <a:ext cx="8620665" cy="31290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ts val="3185"/>
              </a:lnSpc>
              <a:buClr>
                <a:srgbClr val="B80D0E"/>
              </a:buClr>
              <a:buSzPct val="160416"/>
              <a:buFont typeface="Wingdings" pitchFamily="2" charset="2"/>
              <a:buChar char="Ø"/>
              <a:tabLst>
                <a:tab pos="241300" algn="l"/>
              </a:tabLst>
            </a:pPr>
            <a:r>
              <a:rPr lang="es-ES" sz="2800" spc="-5" dirty="0" smtClean="0">
                <a:latin typeface="Arial" pitchFamily="34" charset="0"/>
                <a:cs typeface="Arial" pitchFamily="34" charset="0"/>
              </a:rPr>
              <a:t>SINDROME INFECCIOSO  URINARIO  AGUDO</a:t>
            </a:r>
          </a:p>
          <a:p>
            <a:pPr marL="241300" indent="-228600">
              <a:lnSpc>
                <a:spcPts val="3185"/>
              </a:lnSpc>
              <a:buClr>
                <a:srgbClr val="B80D0E"/>
              </a:buClr>
              <a:buSzPct val="160416"/>
              <a:buFont typeface="Wingdings" pitchFamily="2" charset="2"/>
              <a:buChar char="Ø"/>
              <a:tabLst>
                <a:tab pos="241300" algn="l"/>
              </a:tabLst>
            </a:pPr>
            <a:r>
              <a:rPr sz="2800" spc="-5" smtClean="0">
                <a:latin typeface="Arial" pitchFamily="34" charset="0"/>
                <a:cs typeface="Arial" pitchFamily="34" charset="0"/>
              </a:rPr>
              <a:t>SINDROME </a:t>
            </a:r>
            <a:r>
              <a:rPr sz="2800" smtClean="0">
                <a:latin typeface="Arial" pitchFamily="34" charset="0"/>
                <a:cs typeface="Arial" pitchFamily="34" charset="0"/>
              </a:rPr>
              <a:t>NEFRITICO</a:t>
            </a:r>
            <a:endParaRPr sz="2800">
              <a:latin typeface="Arial" pitchFamily="34" charset="0"/>
              <a:cs typeface="Arial" pitchFamily="34" charset="0"/>
            </a:endParaRPr>
          </a:p>
          <a:p>
            <a:pPr marL="241300" indent="-228600">
              <a:lnSpc>
                <a:spcPts val="4460"/>
              </a:lnSpc>
              <a:buClr>
                <a:srgbClr val="B80D0E"/>
              </a:buClr>
              <a:buSzPct val="160416"/>
              <a:buFont typeface="Wingdings" pitchFamily="2" charset="2"/>
              <a:buChar char="Ø"/>
              <a:tabLst>
                <a:tab pos="241300" algn="l"/>
              </a:tabLst>
            </a:pPr>
            <a:r>
              <a:rPr sz="2800" spc="-5" dirty="0">
                <a:latin typeface="Arial" pitchFamily="34" charset="0"/>
                <a:cs typeface="Arial" pitchFamily="34" charset="0"/>
              </a:rPr>
              <a:t>SINDROME</a:t>
            </a:r>
            <a:r>
              <a:rPr sz="2800" spc="-15" dirty="0">
                <a:latin typeface="Arial" pitchFamily="34" charset="0"/>
                <a:cs typeface="Arial" pitchFamily="34" charset="0"/>
              </a:rPr>
              <a:t> </a:t>
            </a:r>
            <a:r>
              <a:rPr sz="2800" dirty="0">
                <a:latin typeface="Arial" pitchFamily="34" charset="0"/>
                <a:cs typeface="Arial" pitchFamily="34" charset="0"/>
              </a:rPr>
              <a:t>NEFROTICO</a:t>
            </a:r>
            <a:endParaRPr sz="2800">
              <a:latin typeface="Arial" pitchFamily="34" charset="0"/>
              <a:cs typeface="Arial" pitchFamily="34" charset="0"/>
            </a:endParaRPr>
          </a:p>
          <a:p>
            <a:pPr marL="241300" indent="-228600">
              <a:lnSpc>
                <a:spcPts val="4460"/>
              </a:lnSpc>
              <a:buClr>
                <a:srgbClr val="B80D0E"/>
              </a:buClr>
              <a:buSzPct val="160416"/>
              <a:buFont typeface="Wingdings" pitchFamily="2" charset="2"/>
              <a:buChar char="Ø"/>
              <a:tabLst>
                <a:tab pos="241300" algn="l"/>
              </a:tabLst>
            </a:pPr>
            <a:r>
              <a:rPr sz="2800" spc="-5" dirty="0">
                <a:latin typeface="Arial" pitchFamily="34" charset="0"/>
                <a:cs typeface="Arial" pitchFamily="34" charset="0"/>
              </a:rPr>
              <a:t>SINDROME</a:t>
            </a:r>
            <a:r>
              <a:rPr sz="2800" spc="-10" dirty="0">
                <a:latin typeface="Arial" pitchFamily="34" charset="0"/>
                <a:cs typeface="Arial" pitchFamily="34" charset="0"/>
              </a:rPr>
              <a:t> </a:t>
            </a:r>
            <a:r>
              <a:rPr sz="2800" dirty="0">
                <a:latin typeface="Arial" pitchFamily="34" charset="0"/>
                <a:cs typeface="Arial" pitchFamily="34" charset="0"/>
              </a:rPr>
              <a:t>TUBULAR</a:t>
            </a:r>
            <a:endParaRPr sz="2800">
              <a:latin typeface="Arial" pitchFamily="34" charset="0"/>
              <a:cs typeface="Arial" pitchFamily="34" charset="0"/>
            </a:endParaRPr>
          </a:p>
          <a:p>
            <a:pPr marL="241300" indent="-228600">
              <a:lnSpc>
                <a:spcPts val="4540"/>
              </a:lnSpc>
              <a:buClr>
                <a:srgbClr val="B80D0E"/>
              </a:buClr>
              <a:buSzPct val="160416"/>
              <a:buFont typeface="Wingdings" pitchFamily="2" charset="2"/>
              <a:buChar char="Ø"/>
              <a:tabLst>
                <a:tab pos="241300" algn="l"/>
              </a:tabLst>
            </a:pPr>
            <a:r>
              <a:rPr sz="2800" spc="-5" smtClean="0">
                <a:latin typeface="Arial" pitchFamily="34" charset="0"/>
                <a:cs typeface="Arial" pitchFamily="34" charset="0"/>
              </a:rPr>
              <a:t>SINDROME </a:t>
            </a:r>
            <a:r>
              <a:rPr sz="2800" dirty="0">
                <a:latin typeface="Arial" pitchFamily="34" charset="0"/>
                <a:cs typeface="Arial" pitchFamily="34" charset="0"/>
              </a:rPr>
              <a:t>DE </a:t>
            </a:r>
            <a:r>
              <a:rPr sz="2800" spc="-5" dirty="0">
                <a:latin typeface="Arial" pitchFamily="34" charset="0"/>
                <a:cs typeface="Arial" pitchFamily="34" charset="0"/>
              </a:rPr>
              <a:t>INSUFICIENCIA </a:t>
            </a:r>
            <a:r>
              <a:rPr sz="2800">
                <a:latin typeface="Arial" pitchFamily="34" charset="0"/>
                <a:cs typeface="Arial" pitchFamily="34" charset="0"/>
              </a:rPr>
              <a:t>RENAL 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sz="2800" smtClean="0">
                <a:latin typeface="Arial" pitchFamily="34" charset="0"/>
                <a:cs typeface="Arial" pitchFamily="34" charset="0"/>
              </a:rPr>
              <a:t>AGUDA </a:t>
            </a:r>
            <a:r>
              <a:rPr sz="2800">
                <a:latin typeface="Arial" pitchFamily="34" charset="0"/>
                <a:cs typeface="Arial" pitchFamily="34" charset="0"/>
              </a:rPr>
              <a:t>O</a:t>
            </a:r>
            <a:r>
              <a:rPr sz="2800" spc="-60">
                <a:latin typeface="Arial" pitchFamily="34" charset="0"/>
                <a:cs typeface="Arial" pitchFamily="34" charset="0"/>
              </a:rPr>
              <a:t> </a:t>
            </a:r>
            <a:r>
              <a:rPr lang="es-ES" sz="2800" spc="-60" dirty="0" smtClean="0">
                <a:latin typeface="Arial" pitchFamily="34" charset="0"/>
                <a:cs typeface="Arial" pitchFamily="34" charset="0"/>
              </a:rPr>
              <a:t> </a:t>
            </a:r>
            <a:r>
              <a:rPr sz="2800" smtClean="0">
                <a:latin typeface="Arial" pitchFamily="34" charset="0"/>
                <a:cs typeface="Arial" pitchFamily="34" charset="0"/>
              </a:rPr>
              <a:t>CRONICA</a:t>
            </a:r>
            <a:endParaRPr sz="28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s-E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ITU. DEFINICIÓN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s-ES" sz="2000" spc="-125" dirty="0" smtClean="0">
                <a:latin typeface="Arial" pitchFamily="34" charset="0"/>
                <a:cs typeface="Arial" pitchFamily="34" charset="0"/>
              </a:rPr>
              <a:t>Es </a:t>
            </a:r>
            <a:r>
              <a:rPr lang="es-ES" sz="2000" spc="-50" dirty="0" smtClean="0">
                <a:latin typeface="Arial" pitchFamily="34" charset="0"/>
                <a:cs typeface="Arial" pitchFamily="34" charset="0"/>
              </a:rPr>
              <a:t>la invasión, </a:t>
            </a:r>
            <a:r>
              <a:rPr lang="es-ES" sz="2000" spc="-20" dirty="0" smtClean="0">
                <a:latin typeface="Arial" pitchFamily="34" charset="0"/>
                <a:cs typeface="Arial" pitchFamily="34" charset="0"/>
              </a:rPr>
              <a:t>multiplicación </a:t>
            </a:r>
            <a:r>
              <a:rPr lang="es-ES" sz="2000" spc="-170" dirty="0" smtClean="0">
                <a:latin typeface="Arial" pitchFamily="34" charset="0"/>
                <a:cs typeface="Arial" pitchFamily="34" charset="0"/>
              </a:rPr>
              <a:t>y  </a:t>
            </a:r>
            <a:r>
              <a:rPr lang="es-ES" sz="2000" spc="-5" dirty="0" smtClean="0">
                <a:latin typeface="Arial" pitchFamily="34" charset="0"/>
                <a:cs typeface="Arial" pitchFamily="34" charset="0"/>
              </a:rPr>
              <a:t>colonización </a:t>
            </a:r>
            <a:r>
              <a:rPr lang="es-ES" sz="2000" spc="-40" dirty="0" smtClean="0">
                <a:latin typeface="Arial" pitchFamily="34" charset="0"/>
                <a:cs typeface="Arial" pitchFamily="34" charset="0"/>
              </a:rPr>
              <a:t>microbiana  </a:t>
            </a:r>
            <a:r>
              <a:rPr lang="es-ES" sz="2000" spc="-15" dirty="0" smtClean="0">
                <a:latin typeface="Arial" pitchFamily="34" charset="0"/>
                <a:cs typeface="Arial" pitchFamily="34" charset="0"/>
              </a:rPr>
              <a:t>del </a:t>
            </a:r>
            <a:r>
              <a:rPr lang="es-ES" sz="2000" spc="-45" dirty="0" smtClean="0">
                <a:latin typeface="Arial" pitchFamily="34" charset="0"/>
                <a:cs typeface="Arial" pitchFamily="34" charset="0"/>
              </a:rPr>
              <a:t>tracto </a:t>
            </a:r>
            <a:r>
              <a:rPr lang="es-ES" sz="2000" spc="-30" dirty="0" smtClean="0">
                <a:latin typeface="Arial" pitchFamily="34" charset="0"/>
                <a:cs typeface="Arial" pitchFamily="34" charset="0"/>
              </a:rPr>
              <a:t>urinario </a:t>
            </a:r>
            <a:r>
              <a:rPr lang="es-ES" sz="2000" spc="-45" dirty="0" smtClean="0">
                <a:latin typeface="Arial" pitchFamily="34" charset="0"/>
                <a:cs typeface="Arial" pitchFamily="34" charset="0"/>
              </a:rPr>
              <a:t>que </a:t>
            </a:r>
            <a:r>
              <a:rPr lang="es-ES" sz="2000" spc="-60" dirty="0" smtClean="0">
                <a:latin typeface="Arial" pitchFamily="34" charset="0"/>
                <a:cs typeface="Arial" pitchFamily="34" charset="0"/>
              </a:rPr>
              <a:t>se </a:t>
            </a:r>
            <a:r>
              <a:rPr lang="es-ES" sz="2000" spc="-50" dirty="0" smtClean="0">
                <a:latin typeface="Arial" pitchFamily="34" charset="0"/>
                <a:cs typeface="Arial" pitchFamily="34" charset="0"/>
              </a:rPr>
              <a:t>manifiesta </a:t>
            </a:r>
            <a:r>
              <a:rPr lang="es-ES" sz="2000" spc="-10" dirty="0" smtClean="0">
                <a:latin typeface="Arial" pitchFamily="34" charset="0"/>
                <a:cs typeface="Arial" pitchFamily="34" charset="0"/>
              </a:rPr>
              <a:t>por </a:t>
            </a:r>
            <a:r>
              <a:rPr lang="es-ES" sz="2000" spc="-50" dirty="0" smtClean="0">
                <a:latin typeface="Arial" pitchFamily="34" charset="0"/>
                <a:cs typeface="Arial" pitchFamily="34" charset="0"/>
              </a:rPr>
              <a:t>la </a:t>
            </a:r>
            <a:r>
              <a:rPr lang="es-ES" sz="2000" spc="-45" dirty="0" smtClean="0">
                <a:latin typeface="Arial" pitchFamily="34" charset="0"/>
                <a:cs typeface="Arial" pitchFamily="34" charset="0"/>
              </a:rPr>
              <a:t>presencia  de bacteriuria</a:t>
            </a:r>
            <a:r>
              <a:rPr lang="es-ES" sz="2000" spc="-114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spc="-40" dirty="0" smtClean="0">
                <a:latin typeface="Arial" pitchFamily="34" charset="0"/>
                <a:cs typeface="Arial" pitchFamily="34" charset="0"/>
              </a:rPr>
              <a:t>significativa.</a:t>
            </a: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marL="12700" algn="just">
              <a:lnSpc>
                <a:spcPct val="100000"/>
              </a:lnSpc>
              <a:spcBef>
                <a:spcPts val="2010"/>
              </a:spcBef>
              <a:buFont typeface="Wingdings"/>
              <a:buChar char=""/>
              <a:tabLst>
                <a:tab pos="328930" algn="l"/>
              </a:tabLst>
            </a:pPr>
            <a:r>
              <a:rPr lang="es-ES" sz="2000" spc="-5" dirty="0" smtClean="0">
                <a:latin typeface="Arial" pitchFamily="34" charset="0"/>
                <a:cs typeface="Arial" pitchFamily="34" charset="0"/>
              </a:rPr>
              <a:t>  Es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una de </a:t>
            </a:r>
            <a:r>
              <a:rPr lang="es-ES" sz="2000" spc="-5" dirty="0" smtClean="0">
                <a:latin typeface="Arial" pitchFamily="34" charset="0"/>
                <a:cs typeface="Arial" pitchFamily="34" charset="0"/>
              </a:rPr>
              <a:t>las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infecciones bacterianas </a:t>
            </a:r>
            <a:r>
              <a:rPr lang="es-ES" sz="2000" spc="-10" dirty="0" smtClean="0">
                <a:latin typeface="Arial" pitchFamily="34" charset="0"/>
                <a:cs typeface="Arial" pitchFamily="34" charset="0"/>
              </a:rPr>
              <a:t>más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frecuente en </a:t>
            </a:r>
            <a:r>
              <a:rPr lang="es-ES" sz="2000" spc="-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niños.</a:t>
            </a:r>
          </a:p>
          <a:p>
            <a:pPr marL="480695" indent="-467995" algn="just">
              <a:lnSpc>
                <a:spcPct val="100000"/>
              </a:lnSpc>
              <a:spcBef>
                <a:spcPts val="1200"/>
              </a:spcBef>
              <a:buFont typeface="Wingdings"/>
              <a:buChar char=""/>
              <a:tabLst>
                <a:tab pos="480695" algn="l"/>
                <a:tab pos="481330" algn="l"/>
              </a:tabLst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Es la </a:t>
            </a:r>
            <a:r>
              <a:rPr lang="es-ES" sz="2000" spc="-5" dirty="0" smtClean="0">
                <a:latin typeface="Arial" pitchFamily="34" charset="0"/>
                <a:cs typeface="Arial" pitchFamily="34" charset="0"/>
              </a:rPr>
              <a:t>enfermedad  </a:t>
            </a:r>
            <a:r>
              <a:rPr lang="es-ES" sz="2000" spc="-10" dirty="0" smtClean="0">
                <a:latin typeface="Arial" pitchFamily="34" charset="0"/>
                <a:cs typeface="Arial" pitchFamily="34" charset="0"/>
              </a:rPr>
              <a:t>más </a:t>
            </a:r>
            <a:r>
              <a:rPr lang="es-ES" sz="2000" spc="-5" dirty="0" smtClean="0">
                <a:latin typeface="Arial" pitchFamily="34" charset="0"/>
                <a:cs typeface="Arial" pitchFamily="34" charset="0"/>
              </a:rPr>
              <a:t>común 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del  riñón y de las vías urinarias</a:t>
            </a:r>
            <a:r>
              <a:rPr lang="es-ES" sz="2000" spc="-95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en la edad pediátrica</a:t>
            </a:r>
            <a:r>
              <a:rPr lang="es-ES" sz="2000" spc="-7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480695" indent="-467995" algn="just">
              <a:lnSpc>
                <a:spcPct val="100000"/>
              </a:lnSpc>
              <a:spcBef>
                <a:spcPts val="1200"/>
              </a:spcBef>
              <a:buFont typeface="Wingdings"/>
              <a:buChar char=""/>
              <a:tabLst>
                <a:tab pos="480695" algn="l"/>
                <a:tab pos="481330" algn="l"/>
              </a:tabLst>
            </a:pPr>
            <a:r>
              <a:rPr lang="es-ES" sz="2000" spc="-5" dirty="0" smtClean="0">
                <a:latin typeface="Arial" pitchFamily="34" charset="0"/>
                <a:cs typeface="Arial" pitchFamily="34" charset="0"/>
              </a:rPr>
              <a:t>Es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causa frecuente de fiebre </a:t>
            </a:r>
            <a:r>
              <a:rPr lang="es-ES" sz="2000" spc="-5" dirty="0" smtClean="0">
                <a:latin typeface="Arial" pitchFamily="34" charset="0"/>
                <a:cs typeface="Arial" pitchFamily="34" charset="0"/>
              </a:rPr>
              <a:t>sin foco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en niños.</a:t>
            </a:r>
          </a:p>
          <a:p>
            <a:pPr marL="480695" indent="-467995" algn="just">
              <a:lnSpc>
                <a:spcPct val="100000"/>
              </a:lnSpc>
              <a:spcBef>
                <a:spcPts val="600"/>
              </a:spcBef>
              <a:buFont typeface="Wingdings"/>
              <a:buChar char=""/>
              <a:tabLst>
                <a:tab pos="480695" algn="l"/>
                <a:tab pos="481330" algn="l"/>
              </a:tabLst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Marcador o signo de </a:t>
            </a:r>
            <a:r>
              <a:rPr lang="es-ES" sz="2000" spc="-5" dirty="0" smtClean="0">
                <a:latin typeface="Arial" pitchFamily="34" charset="0"/>
                <a:cs typeface="Arial" pitchFamily="34" charset="0"/>
              </a:rPr>
              <a:t>anormalidades anatómicas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es-ES" sz="2000" spc="-8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funcionales subyacente, </a:t>
            </a:r>
            <a:r>
              <a:rPr lang="es-ES" sz="2000" spc="-10" dirty="0" smtClean="0">
                <a:latin typeface="Arial" pitchFamily="34" charset="0"/>
                <a:cs typeface="Arial" pitchFamily="34" charset="0"/>
              </a:rPr>
              <a:t>como </a:t>
            </a:r>
            <a:r>
              <a:rPr lang="es-ES" sz="2000" spc="-5" dirty="0" smtClean="0">
                <a:latin typeface="Arial" pitchFamily="34" charset="0"/>
                <a:cs typeface="Arial" pitchFamily="34" charset="0"/>
              </a:rPr>
              <a:t>el</a:t>
            </a:r>
            <a:r>
              <a:rPr lang="es-ES" sz="2000" spc="-3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spc="-55" dirty="0" smtClean="0">
                <a:latin typeface="Arial" pitchFamily="34" charset="0"/>
                <a:cs typeface="Arial" pitchFamily="34" charset="0"/>
              </a:rPr>
              <a:t>RVU.</a:t>
            </a:r>
          </a:p>
          <a:p>
            <a:pPr marL="480695" indent="-467995" algn="just">
              <a:lnSpc>
                <a:spcPct val="100000"/>
              </a:lnSpc>
              <a:spcBef>
                <a:spcPts val="600"/>
              </a:spcBef>
              <a:buFont typeface="Wingdings"/>
              <a:buChar char=""/>
              <a:tabLst>
                <a:tab pos="480695" algn="l"/>
                <a:tab pos="481330" algn="l"/>
              </a:tabLst>
            </a:pPr>
            <a:r>
              <a:rPr lang="es-ES" sz="2000" spc="-10" dirty="0" smtClean="0">
                <a:latin typeface="Arial" pitchFamily="34" charset="0"/>
                <a:cs typeface="Arial" pitchFamily="34" charset="0"/>
              </a:rPr>
              <a:t>Puede </a:t>
            </a:r>
            <a:r>
              <a:rPr lang="es-ES" sz="2000" spc="30" dirty="0" smtClean="0">
                <a:latin typeface="Arial" pitchFamily="34" charset="0"/>
                <a:cs typeface="Arial" pitchFamily="34" charset="0"/>
              </a:rPr>
              <a:t>constituir </a:t>
            </a:r>
            <a:r>
              <a:rPr lang="es-ES" sz="2000" spc="120" dirty="0" smtClean="0">
                <a:latin typeface="Arial" pitchFamily="34" charset="0"/>
                <a:cs typeface="Arial" pitchFamily="34" charset="0"/>
              </a:rPr>
              <a:t>un </a:t>
            </a:r>
            <a:r>
              <a:rPr lang="es-ES" sz="2000" spc="5" dirty="0" smtClean="0">
                <a:latin typeface="Arial" pitchFamily="34" charset="0"/>
                <a:cs typeface="Arial" pitchFamily="34" charset="0"/>
              </a:rPr>
              <a:t>riesgo </a:t>
            </a:r>
            <a:r>
              <a:rPr lang="es-ES" sz="2000" spc="-5" dirty="0" smtClean="0">
                <a:latin typeface="Arial" pitchFamily="34" charset="0"/>
                <a:cs typeface="Arial" pitchFamily="34" charset="0"/>
              </a:rPr>
              <a:t>significativo </a:t>
            </a:r>
            <a:r>
              <a:rPr lang="es-ES" sz="2000" spc="85" dirty="0" smtClean="0">
                <a:latin typeface="Arial" pitchFamily="34" charset="0"/>
                <a:cs typeface="Arial" pitchFamily="34" charset="0"/>
              </a:rPr>
              <a:t>para </a:t>
            </a:r>
            <a:r>
              <a:rPr lang="es-ES" sz="2000" spc="45" dirty="0" smtClean="0">
                <a:latin typeface="Arial" pitchFamily="34" charset="0"/>
                <a:cs typeface="Arial" pitchFamily="34" charset="0"/>
              </a:rPr>
              <a:t>desarrollar  </a:t>
            </a:r>
            <a:r>
              <a:rPr lang="es-ES" sz="2000" spc="5" dirty="0" smtClean="0">
                <a:latin typeface="Arial" pitchFamily="34" charset="0"/>
                <a:cs typeface="Arial" pitchFamily="34" charset="0"/>
              </a:rPr>
              <a:t>pielonefritis </a:t>
            </a:r>
            <a:r>
              <a:rPr lang="es-ES" sz="2000" spc="20" dirty="0" smtClean="0">
                <a:latin typeface="Arial" pitchFamily="34" charset="0"/>
                <a:cs typeface="Arial" pitchFamily="34" charset="0"/>
              </a:rPr>
              <a:t>crónica, </a:t>
            </a:r>
            <a:r>
              <a:rPr lang="es-ES" sz="2000" spc="35" dirty="0" smtClean="0">
                <a:latin typeface="Arial" pitchFamily="34" charset="0"/>
                <a:cs typeface="Arial" pitchFamily="34" charset="0"/>
              </a:rPr>
              <a:t>con </a:t>
            </a:r>
            <a:r>
              <a:rPr lang="es-ES" sz="2000" spc="15" dirty="0" smtClean="0">
                <a:latin typeface="Arial" pitchFamily="34" charset="0"/>
                <a:cs typeface="Arial" pitchFamily="34" charset="0"/>
              </a:rPr>
              <a:t>insuficiencia</a:t>
            </a:r>
            <a:r>
              <a:rPr lang="es-ES" sz="2000" spc="2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spc="60" dirty="0" smtClean="0">
                <a:latin typeface="Arial" pitchFamily="34" charset="0"/>
                <a:cs typeface="Arial" pitchFamily="34" charset="0"/>
              </a:rPr>
              <a:t>renal </a:t>
            </a:r>
            <a:r>
              <a:rPr lang="es-ES" sz="2000" spc="-35" dirty="0" smtClean="0">
                <a:latin typeface="Arial" pitchFamily="34" charset="0"/>
                <a:cs typeface="Arial" pitchFamily="34" charset="0"/>
              </a:rPr>
              <a:t>y/o</a:t>
            </a:r>
            <a:r>
              <a:rPr lang="es-ES" sz="2000" spc="-6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spc="35" dirty="0" smtClean="0">
                <a:latin typeface="Arial" pitchFamily="34" charset="0"/>
                <a:cs typeface="Arial" pitchFamily="34" charset="0"/>
              </a:rPr>
              <a:t>hipertensión  </a:t>
            </a:r>
            <a:r>
              <a:rPr lang="es-ES" sz="2000" spc="30" dirty="0" smtClean="0">
                <a:latin typeface="Arial" pitchFamily="34" charset="0"/>
                <a:cs typeface="Arial" pitchFamily="34" charset="0"/>
              </a:rPr>
              <a:t>arterial, </a:t>
            </a:r>
            <a:r>
              <a:rPr lang="es-ES" sz="2000" spc="60" dirty="0" smtClean="0">
                <a:latin typeface="Arial" pitchFamily="34" charset="0"/>
                <a:cs typeface="Arial" pitchFamily="34" charset="0"/>
              </a:rPr>
              <a:t>por </a:t>
            </a:r>
            <a:r>
              <a:rPr lang="es-ES" sz="2000" spc="20" dirty="0" smtClean="0">
                <a:latin typeface="Arial" pitchFamily="34" charset="0"/>
                <a:cs typeface="Arial" pitchFamily="34" charset="0"/>
              </a:rPr>
              <a:t>manejo </a:t>
            </a:r>
            <a:r>
              <a:rPr lang="es-ES" sz="2000" spc="40" dirty="0" smtClean="0">
                <a:latin typeface="Arial" pitchFamily="34" charset="0"/>
                <a:cs typeface="Arial" pitchFamily="34" charset="0"/>
              </a:rPr>
              <a:t>tardío </a:t>
            </a:r>
            <a:r>
              <a:rPr lang="es-ES" sz="2000" spc="-25" dirty="0" smtClean="0">
                <a:latin typeface="Arial" pitchFamily="34" charset="0"/>
                <a:cs typeface="Arial" pitchFamily="34" charset="0"/>
              </a:rPr>
              <a:t>ó</a:t>
            </a:r>
            <a:r>
              <a:rPr lang="es-ES" sz="2000" spc="-229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spc="5" dirty="0" smtClean="0">
                <a:latin typeface="Arial" pitchFamily="34" charset="0"/>
                <a:cs typeface="Arial" pitchFamily="34" charset="0"/>
              </a:rPr>
              <a:t>insuficiente.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s-E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DIAGNOSTICO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object 8"/>
          <p:cNvSpPr>
            <a:spLocks noGrp="1"/>
          </p:cNvSpPr>
          <p:nvPr>
            <p:ph idx="1"/>
          </p:nvPr>
        </p:nvSpPr>
        <p:spPr>
          <a:xfrm>
            <a:off x="457200" y="2428867"/>
            <a:ext cx="8229600" cy="214314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s-E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OTROS COMPLEMENTARIOS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ULTRASONIDO RENAL</a:t>
            </a:r>
          </a:p>
          <a:p>
            <a:r>
              <a:rPr lang="es-ES" dirty="0" smtClean="0"/>
              <a:t>ESTUDIOS DE FUNCIÓN RENAL</a:t>
            </a:r>
          </a:p>
          <a:p>
            <a:r>
              <a:rPr lang="es-ES" dirty="0" smtClean="0"/>
              <a:t>GANMAGRAFIA RENAL</a:t>
            </a:r>
          </a:p>
          <a:p>
            <a:r>
              <a:rPr lang="es-ES" dirty="0" smtClean="0"/>
              <a:t>URETERO CISTOGRAFIA MICCIONAL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963</Words>
  <Application>Microsoft Office PowerPoint</Application>
  <PresentationFormat>Presentación en pantalla (4:3)</PresentationFormat>
  <Paragraphs>203</Paragraphs>
  <Slides>24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5" baseType="lpstr">
      <vt:lpstr>Tema de Office</vt:lpstr>
      <vt:lpstr>ENFERMEDADES RENALES EN PEDIATRÍA</vt:lpstr>
      <vt:lpstr>SUMARIO</vt:lpstr>
      <vt:lpstr>Anatomia Renal</vt:lpstr>
      <vt:lpstr>FUNCIONES DE LOS RIÑONES </vt:lpstr>
      <vt:lpstr>SINTOMAS Y SIGNOS RENALES</vt:lpstr>
      <vt:lpstr>SINDROMES RENALES</vt:lpstr>
      <vt:lpstr>ITU. DEFINICIÓN</vt:lpstr>
      <vt:lpstr>DIAGNOSTICO</vt:lpstr>
      <vt:lpstr>OTROS COMPLEMENTARIOS</vt:lpstr>
      <vt:lpstr>Diapositiva 10</vt:lpstr>
      <vt:lpstr> GNDA- PE. CONCEPTO </vt:lpstr>
      <vt:lpstr>Diapositiva 12</vt:lpstr>
      <vt:lpstr>Diapositiva 13</vt:lpstr>
      <vt:lpstr>FORMAS CLÍNICAS DE PRESENTACIÓN</vt:lpstr>
      <vt:lpstr>CUADRO CLINICO</vt:lpstr>
      <vt:lpstr>GNAPE DURACIÓN DE LOS SÍNTOMAS Y  SIGNOS</vt:lpstr>
      <vt:lpstr>Diapositiva 17</vt:lpstr>
      <vt:lpstr>EXÁMENES COMPLEMENTARIOS </vt:lpstr>
      <vt:lpstr>TRATAMIENTO</vt:lpstr>
      <vt:lpstr>CONCEPTO</vt:lpstr>
      <vt:lpstr>TRATAMIENTO</vt:lpstr>
      <vt:lpstr>TRATAMIENTO ESPECÍFICO</vt:lpstr>
      <vt:lpstr>FALLO RENAL AGUDO.</vt:lpstr>
      <vt:lpstr>CLASIFICACIÓN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Enfermedades Renales</dc:title>
  <dc:creator>OLGA LIDIA</dc:creator>
  <cp:lastModifiedBy>jose</cp:lastModifiedBy>
  <cp:revision>43</cp:revision>
  <dcterms:created xsi:type="dcterms:W3CDTF">2019-11-02T17:34:37Z</dcterms:created>
  <dcterms:modified xsi:type="dcterms:W3CDTF">2020-09-02T14:56:16Z</dcterms:modified>
</cp:coreProperties>
</file>