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4" r:id="rId16"/>
    <p:sldId id="275" r:id="rId17"/>
    <p:sldId id="276" r:id="rId18"/>
    <p:sldId id="294" r:id="rId19"/>
    <p:sldId id="278" r:id="rId20"/>
    <p:sldId id="358" r:id="rId21"/>
    <p:sldId id="320" r:id="rId22"/>
    <p:sldId id="295" r:id="rId23"/>
    <p:sldId id="281" r:id="rId24"/>
    <p:sldId id="283" r:id="rId25"/>
    <p:sldId id="298" r:id="rId26"/>
    <p:sldId id="284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05" r:id="rId38"/>
    <p:sldId id="308" r:id="rId39"/>
    <p:sldId id="309" r:id="rId40"/>
    <p:sldId id="361" r:id="rId41"/>
    <p:sldId id="319" r:id="rId42"/>
    <p:sldId id="310" r:id="rId43"/>
    <p:sldId id="318" r:id="rId44"/>
    <p:sldId id="324" r:id="rId45"/>
    <p:sldId id="325" r:id="rId46"/>
    <p:sldId id="326" r:id="rId47"/>
    <p:sldId id="327" r:id="rId48"/>
    <p:sldId id="328" r:id="rId49"/>
    <p:sldId id="330" r:id="rId50"/>
    <p:sldId id="332" r:id="rId51"/>
    <p:sldId id="334" r:id="rId52"/>
    <p:sldId id="311" r:id="rId53"/>
    <p:sldId id="312" r:id="rId54"/>
    <p:sldId id="314" r:id="rId55"/>
    <p:sldId id="315" r:id="rId56"/>
    <p:sldId id="317" r:id="rId57"/>
    <p:sldId id="335" r:id="rId58"/>
    <p:sldId id="301" r:id="rId59"/>
    <p:sldId id="304" r:id="rId60"/>
    <p:sldId id="337" r:id="rId61"/>
    <p:sldId id="338" r:id="rId62"/>
    <p:sldId id="341" r:id="rId63"/>
    <p:sldId id="342" r:id="rId64"/>
    <p:sldId id="343" r:id="rId65"/>
    <p:sldId id="345" r:id="rId66"/>
    <p:sldId id="346" r:id="rId67"/>
    <p:sldId id="347" r:id="rId68"/>
    <p:sldId id="362" r:id="rId69"/>
    <p:sldId id="360" r:id="rId7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32AA-12E8-449A-8DA7-1C2714F8FA87}" type="datetimeFigureOut">
              <a:rPr lang="es-ES" smtClean="0"/>
              <a:pPr/>
              <a:t>18/09/2018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F1A63-6D65-4A65-82BF-B419E4C457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56EF5-38E3-4144-A850-28B70B654DD3}" type="slidenum">
              <a:rPr lang="es-ES"/>
              <a:pPr/>
              <a:t>14</a:t>
            </a:fld>
            <a:endParaRPr lang="es-E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1AED53-CBC3-4AC4-9FF7-B08F650C9CA6}" type="slidenum">
              <a:rPr lang="en-US"/>
              <a:pPr/>
              <a:t>38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3B7CD0-FDC8-4D10-93C9-8BEC823BB36C}" type="slidenum">
              <a:rPr lang="en-US"/>
              <a:pPr/>
              <a:t>39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FCC2E6-A2E9-4BAF-A5CD-BA900888BF45}" type="slidenum">
              <a:rPr lang="en-US"/>
              <a:pPr/>
              <a:t>42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BD3851-3B77-489F-A6B3-BB2DC2C7A4A0}" type="slidenum">
              <a:rPr lang="en-US"/>
              <a:pPr/>
              <a:t>52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95695-A8B7-4016-9DF9-79FA0370E613}" type="slidenum">
              <a:rPr lang="en-US"/>
              <a:pPr/>
              <a:t>53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C7327-ED14-4BED-BFC6-E681A78B72F1}" type="slidenum">
              <a:rPr lang="en-US"/>
              <a:pPr/>
              <a:t>54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F82C7-6AF0-49EC-85D2-7AF701A16F5C}" type="slidenum">
              <a:rPr lang="en-US"/>
              <a:pPr/>
              <a:t>55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505E7-189E-4E47-8DF1-D4DA4F263AEA}" type="slidenum">
              <a:rPr lang="en-US"/>
              <a:pPr/>
              <a:t>56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45C22-2A59-4E7E-BF6D-D270CA705A8F}" type="slidenum">
              <a:rPr lang="es-ES"/>
              <a:pPr/>
              <a:t>59</a:t>
            </a:fld>
            <a:endParaRPr lang="es-E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4C73B-8DBF-49A2-9934-05990D766701}" type="slidenum">
              <a:rPr lang="es-ES"/>
              <a:pPr/>
              <a:t>63</a:t>
            </a:fld>
            <a:endParaRPr lang="es-E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89BAD-21D2-4359-8558-0917876A439D}" type="slidenum">
              <a:rPr lang="es-ES"/>
              <a:pPr/>
              <a:t>15</a:t>
            </a:fld>
            <a:endParaRPr lang="es-E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3120D-4B94-4D7C-B9B8-7EBD72274B98}" type="slidenum">
              <a:rPr lang="es-ES"/>
              <a:pPr/>
              <a:t>64</a:t>
            </a:fld>
            <a:endParaRPr lang="es-E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8DAA1-91BC-4B65-AD45-9EB79953D360}" type="slidenum">
              <a:rPr lang="es-ES"/>
              <a:pPr/>
              <a:t>67</a:t>
            </a:fld>
            <a:endParaRPr lang="es-E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FF91F-BFEC-44C8-B61C-F334C5A43AB6}" type="slidenum">
              <a:rPr lang="es-ES"/>
              <a:pPr/>
              <a:t>16</a:t>
            </a:fld>
            <a:endParaRPr lang="es-E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31773-A439-4274-A8CB-620B7107440F}" type="slidenum">
              <a:rPr lang="es-ES"/>
              <a:pPr/>
              <a:t>17</a:t>
            </a:fld>
            <a:endParaRPr lang="es-E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778C8-25CC-4E6A-9E01-522AEE7B045D}" type="slidenum">
              <a:rPr lang="en-US"/>
              <a:pPr/>
              <a:t>18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AAD93-D3B7-43E2-91A4-2435C5BADADE}" type="slidenum">
              <a:rPr lang="en-US"/>
              <a:pPr/>
              <a:t>22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B4028B-BAC1-4225-9BFE-FDFC5C05343F}" type="slidenum">
              <a:rPr lang="es-ES"/>
              <a:pPr/>
              <a:t>31</a:t>
            </a:fld>
            <a:endParaRPr lang="es-E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F51F8-6684-4257-9022-8A34FA61DAFC}" type="slidenum">
              <a:rPr lang="es-ES"/>
              <a:pPr/>
              <a:t>32</a:t>
            </a:fld>
            <a:endParaRPr lang="es-E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2D55E-1BD0-4C68-9E08-A52387DB7CD5}" type="slidenum">
              <a:rPr lang="en-US"/>
              <a:pPr/>
              <a:t>37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9B177A3-00C5-43B2-A38F-BADB417BF7EB}" type="datetimeFigureOut">
              <a:rPr lang="es-ES" smtClean="0"/>
              <a:pPr/>
              <a:t>18/09/2018</a:t>
            </a:fld>
            <a:endParaRPr lang="es-ES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01C2F5D-1180-464D-A284-672962218429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428860" y="5286388"/>
            <a:ext cx="6429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Profesora: Dra. Leticia Mu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ñoz Álvarez</a:t>
            </a: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Departamento de Imagenología.</a:t>
            </a: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Hospital Calixto García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7" name="Picture 9" descr="Copia de extremidad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86148"/>
            <a:ext cx="151765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4" descr="DSC073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5414" y="2571744"/>
            <a:ext cx="2067958" cy="2430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6" descr="SOMA CADER CP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42852"/>
            <a:ext cx="3000396" cy="2286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1234" y="1900252"/>
            <a:ext cx="2201030" cy="33146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14 CuadroTexto"/>
          <p:cNvSpPr txBox="1"/>
          <p:nvPr/>
        </p:nvSpPr>
        <p:spPr>
          <a:xfrm>
            <a:off x="3929058" y="0"/>
            <a:ext cx="4786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6000" dirty="0">
                <a:solidFill>
                  <a:srgbClr val="FFFF00"/>
                </a:solidFill>
                <a:latin typeface="Garamond" pitchFamily="18" charset="0"/>
              </a:rPr>
              <a:t>Imagenología del S.O.M.A.</a:t>
            </a:r>
            <a:endParaRPr lang="es-ES" sz="6000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16" name="Picture 8" descr="CLASE 1 IMAGENOLOGIA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43768" y="1857364"/>
            <a:ext cx="1828828" cy="3448406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357422" y="2000240"/>
            <a:ext cx="4926733" cy="334245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Osteoporosis.</a:t>
            </a:r>
          </a:p>
          <a:p>
            <a:pPr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Osteoesclerosis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Osteólisis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Osteonecrosis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 </a:t>
            </a: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00100" y="357166"/>
            <a:ext cx="74295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Lesiones óseas elementales.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571612"/>
            <a:ext cx="9144000" cy="4819781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indent="-384048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El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fallo de los osteoblastos para depositar matriz ósea, produce un descenso en la masa ósea total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Hueso  cualitativamente normal, pero cuantitativamente escaso.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R="0" lvl="0" indent="-384048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Los huesos se vuelven radiotransparentes. </a:t>
            </a:r>
          </a:p>
          <a:p>
            <a:pPr marR="0" lvl="0" indent="-384048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La arquitectura del hueso se mantiene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786050" y="142766"/>
            <a:ext cx="3563989" cy="92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Osteoporosis.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57356" y="214290"/>
            <a:ext cx="564360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 smtClean="0">
                <a:solidFill>
                  <a:srgbClr val="FFFF00"/>
                </a:solidFill>
                <a:latin typeface="Garamond" pitchFamily="18" charset="0"/>
              </a:rPr>
              <a:t>Tipos de osteoporosis</a:t>
            </a: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57158" y="1357298"/>
            <a:ext cx="292892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CU" sz="2800" b="1" u="sng" dirty="0">
                <a:solidFill>
                  <a:srgbClr val="FFFF00"/>
                </a:solidFill>
                <a:latin typeface="Garamond" pitchFamily="18" charset="0"/>
              </a:rPr>
              <a:t>Localizada</a:t>
            </a:r>
            <a:endParaRPr lang="es-ES" sz="28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00628" y="1428736"/>
            <a:ext cx="2928958" cy="673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CU" sz="2800" b="1" u="sng" dirty="0">
                <a:solidFill>
                  <a:srgbClr val="FFFF00"/>
                </a:solidFill>
                <a:latin typeface="Garamond" pitchFamily="18" charset="0"/>
              </a:rPr>
              <a:t>Generalizada</a:t>
            </a:r>
            <a:endParaRPr lang="es-ES" sz="28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4282" y="2500306"/>
            <a:ext cx="3214710" cy="353943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Desuso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Inflamatoria</a:t>
            </a:r>
          </a:p>
          <a:p>
            <a:pPr marL="0" lvl="1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AR</a:t>
            </a:r>
          </a:p>
          <a:p>
            <a:pPr marL="0" lvl="1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Osteomielitis 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Tumorales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Enfermedad de 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Paget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714744" y="2357430"/>
            <a:ext cx="5214974" cy="440120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Senil-Post </a:t>
            </a: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menopáusica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Medicamentosa (Esteroides</a:t>
            </a: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 heparina</a:t>
            </a: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es-ES" sz="2800" dirty="0" err="1">
                <a:solidFill>
                  <a:srgbClr val="FFFF00"/>
                </a:solidFill>
                <a:latin typeface="Garamond" pitchFamily="18" charset="0"/>
              </a:rPr>
              <a:t>etc</a:t>
            </a: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 ).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Endocrinas(</a:t>
            </a:r>
            <a:r>
              <a:rPr lang="es-ES" sz="2800" dirty="0" err="1" smtClean="0">
                <a:solidFill>
                  <a:srgbClr val="FFFF00"/>
                </a:solidFill>
                <a:latin typeface="Garamond" pitchFamily="18" charset="0"/>
              </a:rPr>
              <a:t>Cushing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es-ES" sz="2800" dirty="0" err="1" smtClean="0">
                <a:solidFill>
                  <a:srgbClr val="FFFF00"/>
                </a:solidFill>
                <a:latin typeface="Garamond" pitchFamily="18" charset="0"/>
              </a:rPr>
              <a:t>hiperparatiroidismo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)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Mieloma múltiple.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Por deficiencias metabólicas  (Alcoholismo, </a:t>
            </a:r>
            <a:r>
              <a:rPr lang="es-ES" sz="2800" dirty="0" smtClean="0">
                <a:solidFill>
                  <a:srgbClr val="FFFF00"/>
                </a:solidFill>
                <a:latin typeface="Garamond" pitchFamily="18" charset="0"/>
              </a:rPr>
              <a:t> malnutrición).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</a:pPr>
            <a:r>
              <a:rPr lang="es-ES" sz="2800" dirty="0">
                <a:solidFill>
                  <a:srgbClr val="FFFF00"/>
                </a:solidFill>
                <a:latin typeface="Garamond" pitchFamily="18" charset="0"/>
              </a:rPr>
              <a:t>O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steoporosis juvenil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571472" y="285728"/>
            <a:ext cx="8229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indent="-384048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SIGNOS RADIOLÓGICOS</a:t>
            </a:r>
            <a:r>
              <a:rPr lang="es-ES" sz="4000" b="1" u="sng" dirty="0" smtClean="0">
                <a:solidFill>
                  <a:srgbClr val="FFFF00"/>
                </a:solidFill>
                <a:latin typeface="Garamond" pitchFamily="18" charset="0"/>
              </a:rPr>
              <a:t>: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03187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marR="0" lvl="0" indent="-514350" algn="just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Disminución difusa de la densidad del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hueso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El hueso se ve más radiotransparente</a:t>
            </a:r>
          </a:p>
          <a:p>
            <a:pPr marL="130302" marR="0" lvl="0" indent="-514350" algn="just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Cortical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afinada.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marR="0" lvl="0" indent="-514350" algn="just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Hueso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frágil. (fracturas patológicas).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marR="0" lvl="0" indent="-514350" algn="just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En la columna vertebral puede producir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colapso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vertebral o vértebras bicóncavas.</a:t>
            </a:r>
          </a:p>
          <a:p>
            <a:pPr marL="130302" marR="0" lvl="0" indent="-514350" algn="just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73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1075"/>
            <a:ext cx="4103688" cy="5545138"/>
          </a:xfrm>
          <a:prstGeom prst="rect">
            <a:avLst/>
          </a:prstGeom>
          <a:noFill/>
        </p:spPr>
      </p:pic>
      <p:pic>
        <p:nvPicPr>
          <p:cNvPr id="12291" name="Picture 3" descr="DSC073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981075"/>
            <a:ext cx="4032250" cy="5543550"/>
          </a:xfrm>
          <a:prstGeom prst="rect">
            <a:avLst/>
          </a:prstGeom>
          <a:noFill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214414" y="107916"/>
            <a:ext cx="6221127" cy="677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OSTEOPOROSIS                  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073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836613"/>
            <a:ext cx="3744912" cy="5616575"/>
          </a:xfrm>
          <a:prstGeom prst="rect">
            <a:avLst/>
          </a:prstGeom>
          <a:noFill/>
        </p:spPr>
      </p:pic>
      <p:pic>
        <p:nvPicPr>
          <p:cNvPr id="14339" name="Picture 3" descr="DSC043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908050"/>
            <a:ext cx="3816350" cy="5545138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50913" y="158750"/>
            <a:ext cx="776802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NORMAL                          OSTEOPOROSIS (AR)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43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333375"/>
            <a:ext cx="6769100" cy="5400675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28795" y="5661025"/>
            <a:ext cx="6530994" cy="677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 smtClean="0">
                <a:solidFill>
                  <a:srgbClr val="FFFF00"/>
                </a:solidFill>
                <a:latin typeface="Garamond" pitchFamily="18" charset="0"/>
              </a:rPr>
              <a:t>OSTEOPOROSIS AR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008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620713"/>
            <a:ext cx="6840537" cy="4668837"/>
          </a:xfrm>
          <a:prstGeom prst="rect">
            <a:avLst/>
          </a:prstGeom>
          <a:noFill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4213" y="5589588"/>
            <a:ext cx="787683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OSTEOPOROSIS (VÉRTEBRAS BICÓNCAVAS)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0" y="1142984"/>
            <a:ext cx="8929718" cy="225908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Aumento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de la reabsorción ósea, pérdida de la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actividad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osteoblástica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y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de la arquitectura ósea.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Localizadas.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857488" y="0"/>
            <a:ext cx="32861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4000" b="1" u="sng" dirty="0" err="1" smtClean="0">
                <a:solidFill>
                  <a:srgbClr val="FFFF00"/>
                </a:solidFill>
                <a:latin typeface="Garamond" pitchFamily="18" charset="0"/>
              </a:rPr>
              <a:t>Osteólisis</a:t>
            </a: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</p:txBody>
      </p:sp>
      <p:sp>
        <p:nvSpPr>
          <p:cNvPr id="4" name="3 Abrir llave"/>
          <p:cNvSpPr/>
          <p:nvPr/>
        </p:nvSpPr>
        <p:spPr>
          <a:xfrm>
            <a:off x="2143108" y="2259056"/>
            <a:ext cx="857256" cy="1071570"/>
          </a:xfrm>
          <a:prstGeom prst="leftBrace">
            <a:avLst>
              <a:gd name="adj1" fmla="val 25000"/>
              <a:gd name="adj2" fmla="val 341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3515547"/>
            <a:ext cx="9144000" cy="2850011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b="1" u="sng" dirty="0" smtClean="0">
                <a:solidFill>
                  <a:srgbClr val="FFFF00"/>
                </a:solidFill>
                <a:latin typeface="Garamond" pitchFamily="18" charset="0"/>
              </a:rPr>
              <a:t>Estudio radiográfico: 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L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esiones radiotransparentes, sin matriz ósea en su interior.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De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bordes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nítidos (irregulares,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o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bien circunscritos)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B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ordes escleróticos o no escleróticos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714612" y="2330494"/>
            <a:ext cx="2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Únicas</a:t>
            </a:r>
          </a:p>
          <a:p>
            <a:pPr>
              <a:buFont typeface="Arial" pitchFamily="34" charset="0"/>
              <a:buChar char="•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Múltiples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714356"/>
            <a:ext cx="84296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u="sng" dirty="0">
                <a:solidFill>
                  <a:srgbClr val="FFFF00"/>
                </a:solidFill>
                <a:latin typeface="Garamond" pitchFamily="18" charset="0"/>
              </a:rPr>
              <a:t>En general se </a:t>
            </a:r>
            <a:r>
              <a:rPr lang="es-ES" sz="3200" u="sng" dirty="0" smtClean="0">
                <a:solidFill>
                  <a:srgbClr val="FFFF00"/>
                </a:solidFill>
                <a:latin typeface="Garamond" pitchFamily="18" charset="0"/>
              </a:rPr>
              <a:t>deben:</a:t>
            </a:r>
          </a:p>
          <a:p>
            <a:pPr marL="130302" indent="-514350" algn="just">
              <a:lnSpc>
                <a:spcPct val="20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Tumores primarios benignos </a:t>
            </a:r>
          </a:p>
          <a:p>
            <a:pPr marL="130302" indent="-514350" algn="just">
              <a:lnSpc>
                <a:spcPct val="20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Tumores primarios malignos </a:t>
            </a:r>
          </a:p>
          <a:p>
            <a:pPr marL="130302" indent="-514350" algn="just">
              <a:lnSpc>
                <a:spcPct val="20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Tumores secundarios. 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lnSpc>
                <a:spcPct val="20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Infecciones: Osteomielitis.</a:t>
            </a:r>
          </a:p>
          <a:p>
            <a:pPr marL="130302" indent="-514350" algn="just">
              <a:lnSpc>
                <a:spcPct val="20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Lesiones pseudotumorales.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Abrir llave"/>
          <p:cNvSpPr/>
          <p:nvPr/>
        </p:nvSpPr>
        <p:spPr>
          <a:xfrm>
            <a:off x="5643570" y="1500174"/>
            <a:ext cx="500066" cy="8572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72198" y="1571612"/>
            <a:ext cx="3071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000" dirty="0" smtClean="0">
                <a:solidFill>
                  <a:srgbClr val="FFFF00"/>
                </a:solidFill>
              </a:rPr>
              <a:t>Encondroma</a:t>
            </a:r>
          </a:p>
          <a:p>
            <a:r>
              <a:rPr lang="es-ES" sz="2000" dirty="0" smtClean="0">
                <a:solidFill>
                  <a:srgbClr val="FFFF00"/>
                </a:solidFill>
              </a:rPr>
              <a:t>C</a:t>
            </a:r>
            <a:r>
              <a:rPr lang="es-CU" sz="2000" dirty="0" smtClean="0">
                <a:solidFill>
                  <a:srgbClr val="FFFF00"/>
                </a:solidFill>
              </a:rPr>
              <a:t>ondroblastoma Benigno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5" name="4 Abrir llave"/>
          <p:cNvSpPr/>
          <p:nvPr/>
        </p:nvSpPr>
        <p:spPr>
          <a:xfrm>
            <a:off x="5429256" y="2643182"/>
            <a:ext cx="285752" cy="10715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Garamond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15008" y="2786058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000" dirty="0" smtClean="0">
                <a:solidFill>
                  <a:srgbClr val="FFFF00"/>
                </a:solidFill>
                <a:latin typeface="Garamond" pitchFamily="18" charset="0"/>
              </a:rPr>
              <a:t>Condrosarcoma</a:t>
            </a:r>
            <a:endParaRPr lang="es-ES" sz="20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000" dirty="0" smtClean="0">
                <a:solidFill>
                  <a:srgbClr val="FFFF00"/>
                </a:solidFill>
                <a:latin typeface="Garamond" pitchFamily="18" charset="0"/>
              </a:rPr>
              <a:t>Mieloma múltiple</a:t>
            </a:r>
            <a:endParaRPr lang="es-ES" sz="20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85728"/>
            <a:ext cx="871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4000" dirty="0">
                <a:solidFill>
                  <a:srgbClr val="FFFF00"/>
                </a:solidFill>
                <a:latin typeface="Garamond" pitchFamily="18" charset="0"/>
              </a:rPr>
              <a:t>Preguntas de control  de  la clase </a:t>
            </a:r>
            <a:r>
              <a:rPr lang="es-ES" sz="4000" dirty="0" smtClean="0">
                <a:solidFill>
                  <a:srgbClr val="FFFF00"/>
                </a:solidFill>
                <a:latin typeface="Garamond" pitchFamily="18" charset="0"/>
              </a:rPr>
              <a:t>anterior: Introducción a la Imagenología</a:t>
            </a:r>
            <a:endParaRPr lang="es-ES" sz="40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5720" y="2071678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600" dirty="0">
                <a:solidFill>
                  <a:srgbClr val="FFFF00"/>
                </a:solidFill>
                <a:latin typeface="Garamond" pitchFamily="18" charset="0"/>
              </a:rPr>
              <a:t>1. Diga el concepto de Imagenología.</a:t>
            </a:r>
            <a:endParaRPr lang="es-ES" sz="36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85720" y="2928934"/>
            <a:ext cx="831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600" dirty="0">
                <a:solidFill>
                  <a:srgbClr val="FFFF00"/>
                </a:solidFill>
                <a:latin typeface="Garamond" pitchFamily="18" charset="0"/>
              </a:rPr>
              <a:t>2. Mencione </a:t>
            </a:r>
            <a:r>
              <a:rPr lang="es-CU" sz="3600" dirty="0" smtClean="0">
                <a:solidFill>
                  <a:srgbClr val="FFFF00"/>
                </a:solidFill>
                <a:latin typeface="Garamond" pitchFamily="18" charset="0"/>
              </a:rPr>
              <a:t>3 </a:t>
            </a:r>
            <a:r>
              <a:rPr lang="es-CU" sz="3600" dirty="0">
                <a:solidFill>
                  <a:srgbClr val="FFFF00"/>
                </a:solidFill>
                <a:latin typeface="Garamond" pitchFamily="18" charset="0"/>
              </a:rPr>
              <a:t>propiedades de los Rayos X.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4282" y="4000504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U" sz="3600" dirty="0">
                <a:solidFill>
                  <a:srgbClr val="FFFF00"/>
                </a:solidFill>
                <a:latin typeface="Garamond" pitchFamily="18" charset="0"/>
              </a:rPr>
              <a:t>3.Mencione la terminología que se utiliza para describir las lesiones por </a:t>
            </a:r>
            <a:r>
              <a:rPr lang="es-CU" sz="3600" dirty="0" smtClean="0">
                <a:solidFill>
                  <a:srgbClr val="FFFF00"/>
                </a:solidFill>
                <a:latin typeface="Garamond" pitchFamily="18" charset="0"/>
              </a:rPr>
              <a:t>ultrasonido. </a:t>
            </a:r>
            <a:endParaRPr lang="es-ES" sz="36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28794" y="214290"/>
            <a:ext cx="557216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CU" sz="4000" b="1" u="sng" dirty="0">
                <a:solidFill>
                  <a:srgbClr val="FFFF00"/>
                </a:solidFill>
                <a:latin typeface="Garamond" pitchFamily="18" charset="0"/>
              </a:rPr>
              <a:t>Tumores </a:t>
            </a:r>
            <a:r>
              <a:rPr lang="es-CU" sz="4000" b="1" u="sng" dirty="0" smtClean="0">
                <a:solidFill>
                  <a:srgbClr val="FFFF00"/>
                </a:solidFill>
                <a:latin typeface="Garamond" pitchFamily="18" charset="0"/>
              </a:rPr>
              <a:t>óseos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1406" y="2000240"/>
            <a:ext cx="4500594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u="sng" dirty="0" smtClean="0">
                <a:solidFill>
                  <a:srgbClr val="FFFF00"/>
                </a:solidFill>
                <a:latin typeface="Garamond" pitchFamily="18" charset="0"/>
              </a:rPr>
              <a:t>Característica de las lesiones:</a:t>
            </a:r>
          </a:p>
          <a:p>
            <a:endParaRPr lang="es-CU" sz="2800" dirty="0" smtClean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Destrucción de la cortical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Invasión a Partes Blandas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Reacción Perióstica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Vascularización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Metástasis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929190" y="1714488"/>
            <a:ext cx="200026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u="sng" dirty="0">
                <a:solidFill>
                  <a:srgbClr val="FFFF00"/>
                </a:solidFill>
                <a:latin typeface="Garamond" pitchFamily="18" charset="0"/>
              </a:rPr>
              <a:t>Tumores Benignos</a:t>
            </a:r>
            <a:endParaRPr lang="es-ES" sz="2800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072330" y="1714488"/>
            <a:ext cx="200026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u="sng" dirty="0">
                <a:solidFill>
                  <a:srgbClr val="FFFF00"/>
                </a:solidFill>
                <a:latin typeface="Garamond" pitchFamily="18" charset="0"/>
              </a:rPr>
              <a:t>Tumores </a:t>
            </a:r>
            <a:r>
              <a:rPr lang="es-CU" sz="2800" u="sng" dirty="0" smtClean="0">
                <a:solidFill>
                  <a:srgbClr val="FFFF00"/>
                </a:solidFill>
                <a:latin typeface="Garamond" pitchFamily="18" charset="0"/>
              </a:rPr>
              <a:t>Malignos</a:t>
            </a:r>
            <a:endParaRPr lang="es-ES" sz="2800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929190" y="2786058"/>
            <a:ext cx="214314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Rara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Rara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No existe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Poca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No existe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00860" y="2816244"/>
            <a:ext cx="214314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 Frecuente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 Frecuente</a:t>
            </a:r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Frecuente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 Sí </a:t>
            </a:r>
          </a:p>
          <a:p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 Sí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n 6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2276475"/>
            <a:ext cx="4525963" cy="3668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5" descr="Imagen 1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 l="7672" r="4384" b="8203"/>
          <a:stretch>
            <a:fillRect/>
          </a:stretch>
        </p:blipFill>
        <p:spPr bwMode="auto">
          <a:xfrm>
            <a:off x="4572000" y="785794"/>
            <a:ext cx="4477093" cy="54514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SC008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692150"/>
            <a:ext cx="5400675" cy="3673475"/>
          </a:xfrm>
          <a:prstGeom prst="rect">
            <a:avLst/>
          </a:prstGeom>
          <a:noFill/>
        </p:spPr>
      </p:pic>
      <p:pic>
        <p:nvPicPr>
          <p:cNvPr id="25605" name="Picture 5" descr="DSC008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292600"/>
            <a:ext cx="3167063" cy="2016125"/>
          </a:xfrm>
          <a:prstGeom prst="rect">
            <a:avLst/>
          </a:prstGeom>
          <a:noFill/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908175" y="4724400"/>
            <a:ext cx="249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b="1">
                <a:solidFill>
                  <a:srgbClr val="FFFF66"/>
                </a:solidFill>
                <a:latin typeface="Arial" charset="0"/>
              </a:rPr>
              <a:t>Osteolisis.</a:t>
            </a:r>
            <a:endParaRPr lang="en-US" sz="3600" b="1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3851275" y="2492375"/>
            <a:ext cx="433388" cy="223202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>
            <a:off x="3563938" y="2276475"/>
            <a:ext cx="71437" cy="244792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843213" y="2205038"/>
            <a:ext cx="288925" cy="2519362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308850" y="3284538"/>
            <a:ext cx="71438" cy="1081087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516688" y="1989138"/>
            <a:ext cx="1885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b="1">
                <a:solidFill>
                  <a:srgbClr val="FFFF66"/>
                </a:solidFill>
                <a:latin typeface="Arial" charset="0"/>
              </a:rPr>
              <a:t>Cráneo </a:t>
            </a:r>
          </a:p>
          <a:p>
            <a:r>
              <a:rPr lang="es-ES" sz="3600" b="1">
                <a:solidFill>
                  <a:srgbClr val="FFFF66"/>
                </a:solidFill>
                <a:latin typeface="Arial" charset="0"/>
              </a:rPr>
              <a:t>Normal.</a:t>
            </a:r>
            <a:endParaRPr lang="en-US" sz="3600" b="1">
              <a:solidFill>
                <a:srgbClr val="FFFF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13aa"/>
          <p:cNvPicPr>
            <a:picLocks noChangeAspect="1" noChangeArrowheads="1"/>
          </p:cNvPicPr>
          <p:nvPr/>
        </p:nvPicPr>
        <p:blipFill>
          <a:blip r:embed="rId2">
            <a:lum bright="-36000" contrast="24000"/>
          </a:blip>
          <a:srcRect/>
          <a:stretch>
            <a:fillRect/>
          </a:stretch>
        </p:blipFill>
        <p:spPr bwMode="auto">
          <a:xfrm>
            <a:off x="1443038" y="1268413"/>
            <a:ext cx="6256337" cy="5313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06588" y="331788"/>
            <a:ext cx="2520950" cy="720725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CORDOMA</a:t>
            </a:r>
            <a:r>
              <a:rPr kumimoji="0" lang="es-ES_trad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 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" name="Picture 8" descr="024aa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250825" y="1285860"/>
            <a:ext cx="4422398" cy="50006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6" descr="1D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4786313" y="1357298"/>
            <a:ext cx="4262327" cy="49292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1285852" y="214290"/>
            <a:ext cx="6659562" cy="579437"/>
          </a:xfrm>
          <a:prstGeom prst="rect">
            <a:avLst/>
          </a:prstGeom>
          <a:ln/>
        </p:spPr>
        <p:txBody>
          <a:bodyPr vert="horz" lIns="45720" rIns="4572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s-ES" sz="3200" b="1" dirty="0">
                <a:solidFill>
                  <a:srgbClr val="FFFF00"/>
                </a:solidFill>
                <a:latin typeface="Garamond" pitchFamily="18" charset="0"/>
                <a:ea typeface="+mj-ea"/>
                <a:cs typeface="+mj-cs"/>
              </a:rPr>
              <a:t>Tumor de células gigantes</a:t>
            </a:r>
          </a:p>
        </p:txBody>
      </p:sp>
      <p:pic>
        <p:nvPicPr>
          <p:cNvPr id="305159" name="Picture 7" descr="17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77119"/>
            <a:ext cx="4106860" cy="5482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5160" name="Picture 8" descr="17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85794"/>
            <a:ext cx="4323429" cy="6042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8504757" cy="50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500034" y="214290"/>
            <a:ext cx="8215370" cy="1000132"/>
          </a:xfrm>
          <a:prstGeom prst="rect">
            <a:avLst/>
          </a:prstGeom>
          <a:ln/>
        </p:spPr>
        <p:txBody>
          <a:bodyPr vert="horz" lIns="45720" rIns="4572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s-CU" sz="3200" b="1" dirty="0">
                <a:solidFill>
                  <a:srgbClr val="FFFF00"/>
                </a:solidFill>
                <a:latin typeface="Garamond" pitchFamily="18" charset="0"/>
                <a:ea typeface="+mj-ea"/>
                <a:cs typeface="+mj-cs"/>
              </a:rPr>
              <a:t>Lesiones ostelíticas en el Mieloma </a:t>
            </a:r>
            <a:r>
              <a:rPr lang="es-CU" sz="3200" b="1" dirty="0" smtClean="0">
                <a:solidFill>
                  <a:srgbClr val="FFFF00"/>
                </a:solidFill>
                <a:latin typeface="Garamond" pitchFamily="18" charset="0"/>
                <a:ea typeface="+mj-ea"/>
                <a:cs typeface="+mj-cs"/>
              </a:rPr>
              <a:t>múltiple.</a:t>
            </a:r>
            <a:endParaRPr lang="es-ES" sz="3200" b="1" dirty="0">
              <a:solidFill>
                <a:srgbClr val="FFFF00"/>
              </a:solidFill>
              <a:latin typeface="Garamond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928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 smtClean="0">
                <a:solidFill>
                  <a:srgbClr val="FFFF00"/>
                </a:solidFill>
                <a:latin typeface="Garamond" pitchFamily="18" charset="0"/>
              </a:rPr>
              <a:t>OSTEOESCLEROSIS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2060575"/>
            <a:ext cx="8229600" cy="3736407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Como respuesta del hueso a una lesión destructiva o a un proceso patológico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osteoformador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 Aumento de la actividad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osteoblástica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Aumento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de la densidad ósea difusa o localizada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Lesión </a:t>
            </a:r>
            <a:r>
              <a:rPr lang="es-ES" sz="3200" dirty="0" err="1">
                <a:solidFill>
                  <a:srgbClr val="FFFF00"/>
                </a:solidFill>
                <a:latin typeface="Garamond" pitchFamily="18" charset="0"/>
              </a:rPr>
              <a:t>osteoblástica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28596" y="357166"/>
            <a:ext cx="822960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indent="-384048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lang="es-ES" sz="2800" b="1" u="sng" dirty="0">
                <a:solidFill>
                  <a:srgbClr val="FFFF00"/>
                </a:solidFill>
                <a:latin typeface="Garamond" pitchFamily="18" charset="0"/>
              </a:rPr>
              <a:t>CAUSAS </a:t>
            </a:r>
            <a:r>
              <a:rPr lang="es-ES" sz="2800" b="1" u="sng" dirty="0" smtClean="0">
                <a:solidFill>
                  <a:srgbClr val="FFFF00"/>
                </a:solidFill>
                <a:latin typeface="Garamond" pitchFamily="18" charset="0"/>
              </a:rPr>
              <a:t> FUNDAMENTALES</a:t>
            </a:r>
            <a:r>
              <a:rPr lang="es-ES" sz="2800" b="1" u="sng" dirty="0" smtClean="0">
                <a:solidFill>
                  <a:srgbClr val="FFFF00"/>
                </a:solidFill>
                <a:latin typeface="Garamond" pitchFamily="18" charset="0"/>
              </a:rPr>
              <a:t>:</a:t>
            </a:r>
            <a:endParaRPr lang="es-ES" sz="28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16113"/>
            <a:ext cx="6329378" cy="35394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Lesiones tumorales.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Intoxicación por metales.</a:t>
            </a: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Osteomielitis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Paget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Lesiones óseas condensantes</a:t>
            </a: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 pitchFamily="34" charset="0"/>
              <a:buChar char="•"/>
              <a:tabLst/>
              <a:defRPr/>
            </a:pP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00694" y="1643050"/>
            <a:ext cx="2786050" cy="117570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+mj-lt"/>
              <a:buAutoNum type="arabicPeriod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Primarias 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+mj-lt"/>
              <a:buAutoNum type="arabicPeriod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Metastásicas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5" name="4 Abrir llave"/>
          <p:cNvSpPr/>
          <p:nvPr/>
        </p:nvSpPr>
        <p:spPr>
          <a:xfrm>
            <a:off x="4572000" y="1428736"/>
            <a:ext cx="1571636" cy="164307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4282" y="1928802"/>
            <a:ext cx="8715436" cy="4425827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Aumento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localizado o difuso de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la densidad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ósea. </a:t>
            </a:r>
            <a:endParaRPr lang="es-ES" sz="32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Trabéculas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óseas muy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engrosadas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En los huesos largos la cortical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se ensancha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y la medular se reduce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Cráneo y cara: Desaparece el diploe, esclerosis de la base del cráneo, disminuye la neumatización de los SPN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Columna vertebral: vértebra en marfil</a:t>
            </a: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43174" y="285728"/>
            <a:ext cx="468269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 Signos radiológicos.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1000108"/>
            <a:ext cx="8072494" cy="4339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U" sz="4400" dirty="0">
                <a:solidFill>
                  <a:srgbClr val="FFFF00"/>
                </a:solidFill>
                <a:latin typeface="Garamond" pitchFamily="18" charset="0"/>
              </a:rPr>
              <a:t>Sumario</a:t>
            </a:r>
            <a:r>
              <a:rPr lang="es-CU" sz="4400" dirty="0" smtClean="0">
                <a:solidFill>
                  <a:srgbClr val="FFFF00"/>
                </a:solidFill>
                <a:latin typeface="Garamond" pitchFamily="18" charset="0"/>
              </a:rPr>
              <a:t>:</a:t>
            </a:r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pPr indent="-342900" algn="just">
              <a:lnSpc>
                <a:spcPct val="150000"/>
              </a:lnSpc>
              <a:buFontTx/>
              <a:buAutoNum type="arabicPeriod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Técnicas imagenológicas para el estudio del soma.</a:t>
            </a:r>
          </a:p>
          <a:p>
            <a:pPr indent="-342900" algn="just">
              <a:lnSpc>
                <a:spcPct val="150000"/>
              </a:lnSpc>
              <a:buAutoNum type="arabicPeriod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Anatomía </a:t>
            </a: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radiológica normal del SOMA.</a:t>
            </a:r>
          </a:p>
          <a:p>
            <a:pPr indent="-342900" algn="just">
              <a:lnSpc>
                <a:spcPct val="150000"/>
              </a:lnSpc>
              <a:buAutoNum type="arabicPeriod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Lesiones </a:t>
            </a: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óseas elementales.</a:t>
            </a:r>
          </a:p>
          <a:p>
            <a:pPr indent="-342900" algn="just">
              <a:lnSpc>
                <a:spcPct val="150000"/>
              </a:lnSpc>
              <a:buAutoNum type="arabicPeriod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Fracturas. Clasificación</a:t>
            </a:r>
          </a:p>
          <a:p>
            <a:pPr indent="-342900" algn="just">
              <a:lnSpc>
                <a:spcPct val="150000"/>
              </a:lnSpc>
              <a:buAutoNum type="arabicPeriod"/>
            </a:pP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Articulaciones. Artropatías y luxaciones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39338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25" y="714356"/>
            <a:ext cx="402907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428860" y="40774"/>
            <a:ext cx="3500462" cy="673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CU" sz="2800" b="1" u="sng" dirty="0">
                <a:solidFill>
                  <a:srgbClr val="FFFF00"/>
                </a:solidFill>
                <a:latin typeface="Garamond" pitchFamily="18" charset="0"/>
              </a:rPr>
              <a:t>Albert Shömberg</a:t>
            </a:r>
            <a:endParaRPr lang="es-ES" sz="28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008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"/>
            <a:ext cx="7705725" cy="5040313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35238" y="5775325"/>
            <a:ext cx="373198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 err="1">
                <a:solidFill>
                  <a:srgbClr val="FFFF00"/>
                </a:solidFill>
                <a:latin typeface="Garamond" pitchFamily="18" charset="0"/>
              </a:rPr>
              <a:t>OSTEOESCLEROSIS.</a:t>
            </a:r>
            <a:endParaRPr lang="en-US" sz="2800" b="1" dirty="0" err="1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008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04"/>
            <a:ext cx="6475068" cy="4452947"/>
          </a:xfrm>
          <a:prstGeom prst="rect">
            <a:avLst/>
          </a:prstGeom>
          <a:noFill/>
        </p:spPr>
      </p:pic>
      <p:pic>
        <p:nvPicPr>
          <p:cNvPr id="25603" name="Picture 3" descr="DSC008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4500570"/>
            <a:ext cx="3024187" cy="2087563"/>
          </a:xfrm>
          <a:prstGeom prst="rect">
            <a:avLst/>
          </a:prstGeo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14282" y="5857892"/>
            <a:ext cx="528641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 err="1" smtClean="0">
                <a:solidFill>
                  <a:srgbClr val="FFFF00"/>
                </a:solidFill>
                <a:latin typeface="Garamond" pitchFamily="18" charset="0"/>
              </a:rPr>
              <a:t>Osteoesclerosis</a:t>
            </a:r>
            <a:r>
              <a:rPr lang="es-ES" sz="2800" b="1" dirty="0" smtClean="0">
                <a:solidFill>
                  <a:srgbClr val="FFFF00"/>
                </a:solidFill>
                <a:latin typeface="Garamond" pitchFamily="18" charset="0"/>
              </a:rPr>
              <a:t> difusa(PAGET</a:t>
            </a: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)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308850" y="3284538"/>
            <a:ext cx="73025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643702" y="2428868"/>
            <a:ext cx="190949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 err="1">
                <a:solidFill>
                  <a:srgbClr val="FFFF00"/>
                </a:solidFill>
                <a:latin typeface="Garamond" pitchFamily="18" charset="0"/>
              </a:rPr>
              <a:t>CRÁNEO </a:t>
            </a:r>
          </a:p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 err="1">
                <a:solidFill>
                  <a:srgbClr val="FFFF00"/>
                </a:solidFill>
                <a:latin typeface="Garamond" pitchFamily="18" charset="0"/>
              </a:rPr>
              <a:t>NORMAL.</a:t>
            </a:r>
            <a:endParaRPr lang="en-US" sz="2800" b="1" dirty="0" err="1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08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907"/>
            <a:ext cx="6083300" cy="4482618"/>
          </a:xfrm>
          <a:prstGeom prst="rect">
            <a:avLst/>
          </a:prstGeom>
          <a:noFill/>
        </p:spPr>
      </p:pic>
      <p:pic>
        <p:nvPicPr>
          <p:cNvPr id="3" name="Picture 5" descr="DSC008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2" y="3929065"/>
            <a:ext cx="3563937" cy="2714645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42988" y="4724400"/>
            <a:ext cx="402907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Osteoesclerosis</a:t>
            </a:r>
          </a:p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    Localizada.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7235825" y="3068638"/>
            <a:ext cx="215900" cy="136842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16688" y="1857364"/>
            <a:ext cx="262731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Cráneo </a:t>
            </a:r>
          </a:p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normal.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1214414" y="1714488"/>
            <a:ext cx="649288" cy="2808287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3071802" y="2357430"/>
            <a:ext cx="431800" cy="23749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1928794" y="214290"/>
            <a:ext cx="525621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Osteoma temporal</a:t>
            </a:r>
          </a:p>
        </p:txBody>
      </p:sp>
      <p:pic>
        <p:nvPicPr>
          <p:cNvPr id="245768" name="Picture 8" descr="153ba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85720" y="1785926"/>
            <a:ext cx="8412413" cy="428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350"/>
            <a:ext cx="7543824" cy="738664"/>
          </a:xfr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buClr>
                <a:srgbClr val="FFFF00"/>
              </a:buClr>
              <a:buSzPct val="80000"/>
            </a:pPr>
            <a:r>
              <a:rPr lang="es-ES" sz="2800" b="1" dirty="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rPr>
              <a:t>Osteoma </a:t>
            </a:r>
            <a:r>
              <a:rPr lang="es-ES" sz="2800" b="1" dirty="0" err="1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rPr>
              <a:t>osteoide</a:t>
            </a:r>
            <a:endParaRPr lang="es-ES" sz="2800" b="1" dirty="0">
              <a:solidFill>
                <a:srgbClr val="FFFF00"/>
              </a:solidFill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48843" name="Picture 11" descr="156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7362845" cy="5511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156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429024" cy="6345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14" descr="156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7" y="1639618"/>
            <a:ext cx="5143504" cy="4415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643438" y="260350"/>
            <a:ext cx="335758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-384048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Osteoma osteoide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42876" y="1071546"/>
            <a:ext cx="8858280" cy="334245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Indica la muerte celular en los tejidos óseos.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Séptica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Aséptica (por obliteración vascular) (necrosis isquémica, necrosis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avascular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e infarto óseo)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Pueden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observarse focos de hueso viable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, dentro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del área de </a:t>
            </a:r>
            <a:r>
              <a:rPr lang="es-ES" sz="3200" dirty="0" err="1">
                <a:solidFill>
                  <a:srgbClr val="FFFF00"/>
                </a:solidFill>
                <a:latin typeface="Garamond" pitchFamily="18" charset="0"/>
              </a:rPr>
              <a:t>osteonecrosis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, llamados secuestros óseos.</a:t>
            </a: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28860" y="0"/>
            <a:ext cx="351750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4000" b="1" u="sng" dirty="0" err="1">
                <a:solidFill>
                  <a:srgbClr val="FFFF00"/>
                </a:solidFill>
                <a:latin typeface="Garamond" pitchFamily="18" charset="0"/>
              </a:rPr>
              <a:t>Osteonecrosis</a:t>
            </a: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42876" y="4734197"/>
            <a:ext cx="8858280" cy="1766637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3200" u="sng" dirty="0">
                <a:solidFill>
                  <a:srgbClr val="FFFF00"/>
                </a:solidFill>
                <a:latin typeface="Garamond" pitchFamily="18" charset="0"/>
              </a:rPr>
              <a:t>Causas</a:t>
            </a:r>
            <a:r>
              <a:rPr lang="es-CU" sz="3200" u="sng" dirty="0" smtClean="0">
                <a:solidFill>
                  <a:srgbClr val="FFFF00"/>
                </a:solidFill>
                <a:latin typeface="Garamond" pitchFamily="18" charset="0"/>
              </a:rPr>
              <a:t>: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Osteomielitis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Necrosis aséptica epifisiaria (cabeza femoral)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DSC043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642918"/>
            <a:ext cx="5715040" cy="6016790"/>
          </a:xfrm>
          <a:prstGeom prst="rect">
            <a:avLst/>
          </a:prstGeo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0" y="38716"/>
            <a:ext cx="9144000" cy="117570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  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Necrosis Aséptica de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la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Cabeza Femoral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Pac: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F.  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Año 1981.</a:t>
            </a: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DSC044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571480"/>
            <a:ext cx="6286512" cy="6128605"/>
          </a:xfrm>
          <a:prstGeom prst="rect">
            <a:avLst/>
          </a:prstGeom>
          <a:noFill/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85720" y="0"/>
            <a:ext cx="613927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Pac: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F.  1991. 10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años después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0"/>
            <a:ext cx="835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U" sz="4000" b="1" u="sng" dirty="0">
                <a:solidFill>
                  <a:srgbClr val="FFFF00"/>
                </a:solidFill>
                <a:latin typeface="Garamond" pitchFamily="18" charset="0"/>
              </a:rPr>
              <a:t>Modalidades Diagnósticas para el estudio del SOMA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14282" y="1357298"/>
            <a:ext cx="7143800" cy="206210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>
                <a:solidFill>
                  <a:srgbClr val="FFFF00"/>
                </a:solidFill>
                <a:latin typeface="Garamond" pitchFamily="18" charset="0"/>
              </a:rPr>
              <a:t>Radiografía </a:t>
            </a:r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convencional (Rx):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Estudio más sencillo.</a:t>
            </a:r>
          </a:p>
          <a:p>
            <a:pPr algn="just">
              <a:buFont typeface="Arial" pitchFamily="34" charset="0"/>
              <a:buChar char="•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Brinda la primera información diagnóstica.</a:t>
            </a:r>
          </a:p>
          <a:p>
            <a:pPr algn="just"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R</a:t>
            </a: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ealizar dos vistas. Comparativas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28728" y="3566228"/>
            <a:ext cx="7500990" cy="107721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Tomografía Lineal: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Para ver mejor las características de la lesión.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5720" y="4714884"/>
            <a:ext cx="6072230" cy="206210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Ultrasonido (US):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En el estudio de las articulaciones.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En el esrtudio de las partes blandas.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E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l uso del US Doppler.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Wallpapers - Paisajes by Alms!! (1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71802" y="428604"/>
            <a:ext cx="249286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SzPct val="80000"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 Fracturas.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00034" y="2000240"/>
            <a:ext cx="7358114" cy="3145476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Solución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de continuidad de un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hueso.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Rx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se ven como líneas radiotransparentes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Curarse forman un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callo óseo.</a:t>
            </a:r>
          </a:p>
          <a:p>
            <a:pPr marL="130302" indent="-514350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4282" y="1357298"/>
            <a:ext cx="8929718" cy="4179606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3200" u="sng" dirty="0">
                <a:solidFill>
                  <a:srgbClr val="FFFF00"/>
                </a:solidFill>
                <a:latin typeface="Garamond" pitchFamily="18" charset="0"/>
              </a:rPr>
              <a:t>Tipos de fracturas: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3200" u="sng" dirty="0" smtClean="0">
                <a:solidFill>
                  <a:srgbClr val="FFFF00"/>
                </a:solidFill>
                <a:latin typeface="Garamond" pitchFamily="18" charset="0"/>
              </a:rPr>
              <a:t>Completas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: Penetra </a:t>
            </a: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todo el espesor del hueso y rompe ambas 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corticales 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Linea de fractura: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3200" u="sng" dirty="0" smtClean="0">
                <a:solidFill>
                  <a:srgbClr val="FFFF00"/>
                </a:solidFill>
                <a:latin typeface="Garamond" pitchFamily="18" charset="0"/>
              </a:rPr>
              <a:t>Incompletas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: 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Rompe </a:t>
            </a:r>
            <a:r>
              <a:rPr lang="es-CU" sz="2800" dirty="0">
                <a:solidFill>
                  <a:srgbClr val="FFFF00"/>
                </a:solidFill>
                <a:latin typeface="Garamond" pitchFamily="18" charset="0"/>
              </a:rPr>
              <a:t>sólo una cortical y no penetra todo el </a:t>
            </a: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hueso.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-Tallo verde      -Elevada         -Arqueadas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28596" y="500042"/>
            <a:ext cx="8045003" cy="58477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Se debe tener en cuenta al analizar una fractura: 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7" name="6 Abrir llave"/>
          <p:cNvSpPr/>
          <p:nvPr/>
        </p:nvSpPr>
        <p:spPr>
          <a:xfrm>
            <a:off x="2786050" y="2643182"/>
            <a:ext cx="785818" cy="12858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8358214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500430" y="2714620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U" sz="2400" dirty="0">
                <a:solidFill>
                  <a:srgbClr val="FFFF00"/>
                </a:solidFill>
                <a:latin typeface="Garamond" pitchFamily="18" charset="0"/>
              </a:rPr>
              <a:t>Oblicuas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>
                <a:solidFill>
                  <a:srgbClr val="FFFF00"/>
                </a:solidFill>
                <a:latin typeface="Garamond" pitchFamily="18" charset="0"/>
              </a:rPr>
              <a:t>T</a:t>
            </a:r>
            <a:r>
              <a:rPr lang="es-CU" sz="2400" dirty="0">
                <a:solidFill>
                  <a:srgbClr val="FFFF00"/>
                </a:solidFill>
                <a:latin typeface="Garamond" pitchFamily="18" charset="0"/>
              </a:rPr>
              <a:t>ransversas</a:t>
            </a:r>
          </a:p>
          <a:p>
            <a:pPr>
              <a:buFont typeface="Arial" pitchFamily="34" charset="0"/>
              <a:buChar char="•"/>
            </a:pPr>
            <a:r>
              <a:rPr lang="es-CU" sz="2400" dirty="0">
                <a:solidFill>
                  <a:srgbClr val="FFFF00"/>
                </a:solidFill>
                <a:latin typeface="Garamond" pitchFamily="18" charset="0"/>
              </a:rPr>
              <a:t>Espiral</a:t>
            </a:r>
            <a:endParaRPr lang="es-ES" sz="24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214290"/>
            <a:ext cx="4714908" cy="235756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3200" u="sng" dirty="0">
                <a:solidFill>
                  <a:srgbClr val="FFFF00"/>
                </a:solidFill>
                <a:latin typeface="Garamond" pitchFamily="18" charset="0"/>
              </a:rPr>
              <a:t>Mecanismo deproducción</a:t>
            </a: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: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Traumáticas agudas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P</a:t>
            </a: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or estr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é</a:t>
            </a: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s 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patológicas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28596" y="3786190"/>
            <a:ext cx="5000660" cy="58477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Según las caras de la fractura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: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715008" y="2227597"/>
            <a:ext cx="3143272" cy="4130361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A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frontadas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Desplazadas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A</a:t>
            </a:r>
            <a:r>
              <a:rPr lang="es-CU" sz="3200" dirty="0">
                <a:solidFill>
                  <a:srgbClr val="FFFF00"/>
                </a:solidFill>
                <a:latin typeface="Garamond" pitchFamily="18" charset="0"/>
              </a:rPr>
              <a:t>nguladas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C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abalgadas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Penetradas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C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on diastasis</a:t>
            </a:r>
          </a:p>
          <a:p>
            <a:pPr marL="130302" indent="-514350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Con minutas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pic>
        <p:nvPicPr>
          <p:cNvPr id="39939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3467"/>
            <a:ext cx="4195764" cy="6263533"/>
          </a:xfrm>
          <a:prstGeom prst="rect">
            <a:avLst/>
          </a:prstGeom>
          <a:noFill/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71472" y="2857496"/>
            <a:ext cx="2645854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>
                <a:solidFill>
                  <a:srgbClr val="FFFF00"/>
                </a:solidFill>
                <a:latin typeface="Garamond" pitchFamily="18" charset="0"/>
              </a:rPr>
              <a:t>FRACTURA </a:t>
            </a:r>
          </a:p>
          <a:p>
            <a:pPr algn="ctr" eaLnBrk="0" hangingPunct="0"/>
            <a:r>
              <a:rPr lang="es-MX" sz="2800" b="1">
                <a:solidFill>
                  <a:srgbClr val="FFFF00"/>
                </a:solidFill>
                <a:latin typeface="Garamond" pitchFamily="18" charset="0"/>
              </a:rPr>
              <a:t>INCOMPLETA</a:t>
            </a:r>
            <a:endParaRPr lang="es-ES" sz="2800" b="1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pic>
        <p:nvPicPr>
          <p:cNvPr id="40963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81000"/>
            <a:ext cx="4903788" cy="6162675"/>
          </a:xfrm>
          <a:prstGeom prst="rect">
            <a:avLst/>
          </a:prstGeom>
          <a:noFill/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09575" y="2665413"/>
            <a:ext cx="2693366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latin typeface="Garamond" pitchFamily="18" charset="0"/>
              </a:rPr>
              <a:t>FRACTURA </a:t>
            </a:r>
          </a:p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latin typeface="Garamond" pitchFamily="18" charset="0"/>
              </a:rPr>
              <a:t>CON </a:t>
            </a:r>
          </a:p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latin typeface="Garamond" pitchFamily="18" charset="0"/>
              </a:rPr>
              <a:t>ANGULACION</a:t>
            </a:r>
            <a:endParaRPr lang="es-E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pic>
        <p:nvPicPr>
          <p:cNvPr id="3075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28600"/>
            <a:ext cx="4683125" cy="6276975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2425" y="2436813"/>
            <a:ext cx="3468194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FRACTURA </a:t>
            </a:r>
          </a:p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CON </a:t>
            </a:r>
          </a:p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FRAGMENTACION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ct en sutura grande front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04813"/>
            <a:ext cx="5324475" cy="5761037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03213" y="2246313"/>
            <a:ext cx="220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>
                <a:solidFill>
                  <a:srgbClr val="FFFF00"/>
                </a:solidFill>
                <a:latin typeface="Times New Roman" pitchFamily="18" charset="0"/>
              </a:rPr>
              <a:t>FRACTURA</a:t>
            </a:r>
          </a:p>
          <a:p>
            <a:r>
              <a:rPr lang="es-ES" sz="2800">
                <a:solidFill>
                  <a:srgbClr val="FFFF00"/>
                </a:solidFill>
                <a:latin typeface="Times New Roman" pitchFamily="18" charset="0"/>
              </a:rPr>
              <a:t>DE CRÁNEO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484438" y="1412875"/>
            <a:ext cx="1871662" cy="136842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act en sutura gran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587375"/>
            <a:ext cx="5832475" cy="6010275"/>
          </a:xfrm>
          <a:prstGeom prst="rect">
            <a:avLst/>
          </a:prstGeom>
          <a:noFill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0825" y="2852738"/>
            <a:ext cx="220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  <a:latin typeface="Times New Roman" pitchFamily="18" charset="0"/>
              </a:rPr>
              <a:t>FRACTURA</a:t>
            </a:r>
          </a:p>
          <a:p>
            <a:r>
              <a:rPr lang="es-ES" sz="2800" dirty="0">
                <a:solidFill>
                  <a:srgbClr val="FFFF00"/>
                </a:solidFill>
                <a:latin typeface="Times New Roman" pitchFamily="18" charset="0"/>
              </a:rPr>
              <a:t>DE CRÁNEO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2339975" y="981075"/>
            <a:ext cx="3960813" cy="21605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4500563" y="1412875"/>
            <a:ext cx="1584325" cy="5762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pic>
        <p:nvPicPr>
          <p:cNvPr id="7171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8101013" cy="5076825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86013" y="379413"/>
            <a:ext cx="443388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 dirty="0">
                <a:solidFill>
                  <a:srgbClr val="FFFF00"/>
                </a:solidFill>
              </a:rPr>
              <a:t>FRACTURA VERTEBRAL</a:t>
            </a:r>
            <a:endParaRPr lang="es-E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285728"/>
            <a:ext cx="8429684" cy="304698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Tomografía Axial Computarizada (TAC):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Brinda mejor información de la lesión, así como de la extensión a tejidos vecinos y a distancia.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I</a:t>
            </a: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mportante en el estudio articular.</a:t>
            </a: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TAC contrastada para evaluar el grado de vascularización de la lesión.</a:t>
            </a:r>
            <a:endParaRPr lang="es-CU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5720" y="3786190"/>
            <a:ext cx="8643998" cy="255454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Resonancia Magnética por Imágenes (RMI):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Ideal por su alta sensibilidad y especificidad para estudiar articulaciones, columna vertebral y partes blandas.</a:t>
            </a: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Técnica de mielografía, estudio del canal medular.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pic>
        <p:nvPicPr>
          <p:cNvPr id="9219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85800"/>
            <a:ext cx="5451475" cy="5619750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7175" y="2741613"/>
            <a:ext cx="2554288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FRACTURA</a:t>
            </a:r>
          </a:p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PATOLOGICA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arct radi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33375"/>
            <a:ext cx="5761037" cy="6264275"/>
          </a:xfrm>
          <a:prstGeom prst="rect">
            <a:avLst/>
          </a:prstGeom>
          <a:noFill/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 flipH="1" flipV="1">
            <a:off x="3708400" y="3357563"/>
            <a:ext cx="719138" cy="1439862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5148263" y="3141663"/>
            <a:ext cx="1368425" cy="1727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048125" y="5021263"/>
            <a:ext cx="160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>
                <a:solidFill>
                  <a:srgbClr val="FF9900"/>
                </a:solidFill>
                <a:latin typeface="Garamond" pitchFamily="18" charset="0"/>
              </a:rPr>
              <a:t>FRACTURAS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DSC008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404813"/>
            <a:ext cx="6913562" cy="5184775"/>
          </a:xfrm>
          <a:prstGeom prst="rect">
            <a:avLst/>
          </a:prstGeom>
          <a:noFill/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4211638" y="3141663"/>
            <a:ext cx="0" cy="2808287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411413" y="6021388"/>
            <a:ext cx="4281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 b="1">
                <a:solidFill>
                  <a:srgbClr val="FFFF66"/>
                </a:solidFill>
              </a:rPr>
              <a:t>Fractura de un arco costal.</a:t>
            </a:r>
            <a:endParaRPr lang="en-US" sz="2800" b="1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DSC008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476250"/>
            <a:ext cx="4103688" cy="5832475"/>
          </a:xfrm>
          <a:prstGeom prst="rect">
            <a:avLst/>
          </a:prstGeom>
          <a:noFill/>
        </p:spPr>
      </p:pic>
      <p:sp>
        <p:nvSpPr>
          <p:cNvPr id="90117" name="Line 5"/>
          <p:cNvSpPr>
            <a:spLocks noChangeShapeType="1"/>
          </p:cNvSpPr>
          <p:nvPr/>
        </p:nvSpPr>
        <p:spPr bwMode="auto">
          <a:xfrm flipH="1" flipV="1">
            <a:off x="2268538" y="3644900"/>
            <a:ext cx="2374900" cy="72072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 flipH="1" flipV="1">
            <a:off x="2268538" y="3213100"/>
            <a:ext cx="2808287" cy="144463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H="1">
            <a:off x="2411413" y="2565400"/>
            <a:ext cx="3168650" cy="1428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468313" y="2349500"/>
            <a:ext cx="17414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b="1">
                <a:solidFill>
                  <a:srgbClr val="FFFF66"/>
                </a:solidFill>
              </a:rPr>
              <a:t>Fractura</a:t>
            </a:r>
          </a:p>
          <a:p>
            <a:r>
              <a:rPr lang="es-ES" sz="3200" b="1">
                <a:solidFill>
                  <a:srgbClr val="FFFF66"/>
                </a:solidFill>
              </a:rPr>
              <a:t>      de</a:t>
            </a:r>
          </a:p>
          <a:p>
            <a:r>
              <a:rPr lang="es-ES" sz="3200" b="1">
                <a:solidFill>
                  <a:srgbClr val="FFFF66"/>
                </a:solidFill>
              </a:rPr>
              <a:t> Cráneo.</a:t>
            </a:r>
            <a:endParaRPr lang="en-US" sz="3200" b="1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Picture 5" descr="DSC043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76250"/>
            <a:ext cx="3959225" cy="5545138"/>
          </a:xfrm>
          <a:prstGeom prst="rect">
            <a:avLst/>
          </a:prstGeom>
          <a:noFill/>
        </p:spPr>
      </p:pic>
      <p:pic>
        <p:nvPicPr>
          <p:cNvPr id="98310" name="Picture 6" descr="DSC043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76250"/>
            <a:ext cx="4319587" cy="5545138"/>
          </a:xfrm>
          <a:prstGeom prst="rect">
            <a:avLst/>
          </a:prstGeom>
          <a:noFill/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2339975" y="6021388"/>
            <a:ext cx="4738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 b="1">
                <a:solidFill>
                  <a:srgbClr val="FFFF66"/>
                </a:solidFill>
              </a:rPr>
              <a:t>Utilidad de las vistas oblicuas.</a:t>
            </a:r>
            <a:endParaRPr lang="en-US" sz="2800" b="1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151206" cy="4708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Complicaciones de las fracturas</a:t>
            </a:r>
            <a:r>
              <a:rPr lang="es-ES" sz="4000" b="1" u="sng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40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No </a:t>
            </a:r>
            <a:r>
              <a:rPr lang="es-ES" sz="4000" b="1" dirty="0">
                <a:solidFill>
                  <a:srgbClr val="FFFF00"/>
                </a:solidFill>
                <a:latin typeface="Garamond" pitchFamily="18" charset="0"/>
              </a:rPr>
              <a:t>consolidación </a:t>
            </a: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(</a:t>
            </a:r>
            <a:r>
              <a:rPr lang="es-ES" sz="4000" b="1" dirty="0" err="1" smtClean="0">
                <a:solidFill>
                  <a:srgbClr val="FFFF00"/>
                </a:solidFill>
                <a:latin typeface="Garamond" pitchFamily="18" charset="0"/>
              </a:rPr>
              <a:t>pseudoartrosis</a:t>
            </a: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 ).</a:t>
            </a:r>
            <a:endParaRPr lang="es-ES" sz="40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Necrosis </a:t>
            </a:r>
            <a:r>
              <a:rPr lang="es-ES" sz="4000" b="1" dirty="0">
                <a:solidFill>
                  <a:srgbClr val="FFFF00"/>
                </a:solidFill>
                <a:latin typeface="Garamond" pitchFamily="18" charset="0"/>
              </a:rPr>
              <a:t>aséptica</a:t>
            </a: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  <a:endParaRPr lang="es-ES" sz="40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Infección.</a:t>
            </a:r>
            <a:endParaRPr lang="es-ES" sz="40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4000" b="1" dirty="0" smtClean="0">
                <a:solidFill>
                  <a:srgbClr val="FFFF00"/>
                </a:solidFill>
                <a:latin typeface="Garamond" pitchFamily="18" charset="0"/>
              </a:rPr>
              <a:t>Hemorragia.</a:t>
            </a:r>
            <a:endParaRPr lang="en-US" sz="40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SC044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4392613" cy="5832475"/>
          </a:xfrm>
          <a:prstGeom prst="rect">
            <a:avLst/>
          </a:prstGeom>
          <a:noFill/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3203575" y="3429000"/>
            <a:ext cx="2160588" cy="2159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364163" y="3068638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b="1">
                <a:solidFill>
                  <a:srgbClr val="FFFF66"/>
                </a:solidFill>
                <a:latin typeface="Arial" charset="0"/>
              </a:rPr>
              <a:t>Seudoartrosis.</a:t>
            </a:r>
            <a:endParaRPr lang="en-US" sz="3600" b="1">
              <a:solidFill>
                <a:srgbClr val="FFFF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71736" y="1000108"/>
            <a:ext cx="3311548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CU" sz="4000" b="1" u="sng" dirty="0">
                <a:solidFill>
                  <a:srgbClr val="FFFF00"/>
                </a:solidFill>
                <a:latin typeface="Garamond" pitchFamily="18" charset="0"/>
              </a:rPr>
              <a:t>Articulaciones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14414" y="2857496"/>
            <a:ext cx="5857916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U" sz="4000" b="1" u="sng" dirty="0" smtClean="0">
                <a:solidFill>
                  <a:srgbClr val="FFFF00"/>
                </a:solidFill>
                <a:latin typeface="Garamond" pitchFamily="18" charset="0"/>
              </a:rPr>
              <a:t>Luxaciones  y Artropatías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928926" y="0"/>
            <a:ext cx="2593018" cy="1015663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4000" b="1" u="sng" dirty="0" smtClean="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rPr>
              <a:t>Luxaciones</a:t>
            </a:r>
            <a:endParaRPr lang="es-ES" sz="4000" b="1" u="sng" dirty="0">
              <a:solidFill>
                <a:srgbClr val="FFFF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16758"/>
          </a:xfr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MX" sz="3200" dirty="0" smtClean="0">
                <a:solidFill>
                  <a:srgbClr val="FFFF00"/>
                </a:solidFill>
                <a:latin typeface="Garamond" pitchFamily="18" charset="0"/>
              </a:rPr>
              <a:t>Pérdida de la relación normal de las estructuras óseas que conforman una articulación. </a:t>
            </a: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MX" sz="3200" dirty="0" smtClean="0">
                <a:solidFill>
                  <a:srgbClr val="FFFF00"/>
                </a:solidFill>
                <a:latin typeface="Garamond" pitchFamily="18" charset="0"/>
              </a:rPr>
              <a:t>Causas:       -Traumáticas</a:t>
            </a:r>
          </a:p>
          <a:p>
            <a:pPr marL="130302" indent="-514350" algn="just">
              <a:buClr>
                <a:srgbClr val="FFFF00"/>
              </a:buClr>
              <a:buNone/>
            </a:pPr>
            <a:r>
              <a:rPr lang="es-MX" sz="3200" dirty="0" smtClean="0">
                <a:solidFill>
                  <a:srgbClr val="FFFF00"/>
                </a:solidFill>
                <a:latin typeface="Garamond" pitchFamily="18" charset="0"/>
              </a:rPr>
              <a:t>  		      -Alteraciones en las estructuras blandas que la conforman ( hombro y en la </a:t>
            </a:r>
            <a:r>
              <a:rPr lang="es-MX" sz="3200" dirty="0" err="1" smtClean="0">
                <a:solidFill>
                  <a:srgbClr val="FFFF00"/>
                </a:solidFill>
                <a:latin typeface="Garamond" pitchFamily="18" charset="0"/>
              </a:rPr>
              <a:t>Témporomandibular</a:t>
            </a:r>
            <a:r>
              <a:rPr lang="es-MX" sz="3200" dirty="0" smtClean="0">
                <a:solidFill>
                  <a:srgbClr val="FFFF00"/>
                </a:solidFill>
                <a:latin typeface="Garamond" pitchFamily="18" charset="0"/>
              </a:rPr>
              <a:t>)</a:t>
            </a:r>
            <a:endParaRPr lang="es-MX" sz="3200" dirty="0">
              <a:solidFill>
                <a:srgbClr val="FFFF00"/>
              </a:solidFill>
              <a:latin typeface="Garamond" pitchFamily="18" charset="0"/>
            </a:endParaRP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MX" sz="3200" dirty="0" smtClean="0">
                <a:solidFill>
                  <a:srgbClr val="FFFF00"/>
                </a:solidFill>
                <a:latin typeface="Garamond" pitchFamily="18" charset="0"/>
              </a:rPr>
              <a:t>   Clasifican: Subluxaciones</a:t>
            </a:r>
          </a:p>
          <a:p>
            <a:pPr marL="130302" indent="-514350" algn="just">
              <a:buClr>
                <a:srgbClr val="FFFF00"/>
              </a:buClr>
              <a:buNone/>
            </a:pPr>
            <a:r>
              <a:rPr lang="es-MX" sz="3200" dirty="0" smtClean="0">
                <a:solidFill>
                  <a:srgbClr val="FFFF00"/>
                </a:solidFill>
                <a:latin typeface="Garamond" pitchFamily="18" charset="0"/>
              </a:rPr>
              <a:t>                 	       Luxaciones</a:t>
            </a: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008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268413"/>
            <a:ext cx="7489825" cy="5111750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619250" y="406400"/>
            <a:ext cx="5761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</a:rPr>
              <a:t>LUXACIÓN.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571480"/>
            <a:ext cx="7500990" cy="255454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Angiografía por sustracción digital: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Para evaluar la vascularización de procesos expansivos.</a:t>
            </a: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Para embolizar determinados procesos tumorales.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28728" y="3566228"/>
            <a:ext cx="7500990" cy="107721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Medicina nuclear: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Brinda información anatómica y funcional.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00100" y="5143512"/>
            <a:ext cx="7858180" cy="107721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U" sz="3200" b="1" u="sng" dirty="0" smtClean="0">
                <a:solidFill>
                  <a:srgbClr val="FFFF00"/>
                </a:solidFill>
                <a:latin typeface="Garamond" pitchFamily="18" charset="0"/>
              </a:rPr>
              <a:t>Densitometría ósea:</a:t>
            </a:r>
            <a:endParaRPr lang="es-CU" sz="3200" b="1" u="sng" dirty="0">
              <a:solidFill>
                <a:srgbClr val="FFFF00"/>
              </a:solidFill>
              <a:latin typeface="Garamond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CU" sz="3200" dirty="0" smtClean="0">
                <a:solidFill>
                  <a:srgbClr val="FFFF00"/>
                </a:solidFill>
                <a:latin typeface="Garamond" pitchFamily="18" charset="0"/>
              </a:rPr>
              <a:t>Diagnóstico y seguimiento de la osteoporosis.</a:t>
            </a:r>
            <a:endParaRPr lang="es-ES" sz="32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068638"/>
            <a:ext cx="446563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14348" y="785794"/>
            <a:ext cx="750099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u="sng" dirty="0" smtClean="0">
                <a:solidFill>
                  <a:srgbClr val="FFFF00"/>
                </a:solidFill>
                <a:latin typeface="Garamond" pitchFamily="18" charset="0"/>
              </a:rPr>
              <a:t>Artrosis </a:t>
            </a: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o artropatía degenerativa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5676910" cy="1015663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4000" b="1" u="sng" dirty="0" smtClean="0">
                <a:solidFill>
                  <a:srgbClr val="FFFF00"/>
                </a:solidFill>
                <a:latin typeface="Garamond" pitchFamily="18" charset="0"/>
                <a:ea typeface="+mn-ea"/>
                <a:cs typeface="+mn-cs"/>
              </a:rPr>
              <a:t>Artropatía Degenerativa</a:t>
            </a:r>
            <a:endParaRPr lang="es-ES" sz="4000" b="1" u="sng" dirty="0" smtClean="0">
              <a:solidFill>
                <a:srgbClr val="FFFF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435975" cy="4645631"/>
          </a:xfr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marL="130302" indent="-514350" algn="just">
              <a:lnSpc>
                <a:spcPct val="115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ES_tradnl" sz="3200" dirty="0" smtClean="0">
                <a:solidFill>
                  <a:srgbClr val="FFFF00"/>
                </a:solidFill>
                <a:latin typeface="Garamond" pitchFamily="18" charset="0"/>
              </a:rPr>
              <a:t>Deterioro del cartílago articular (desgaste).</a:t>
            </a: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Pinzamiento de la interlínea articular(desgaste del cartílago )</a:t>
            </a: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Engrosamiento de la lámina ósea  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subcondral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  (reacción ósea por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hiperpresión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)</a:t>
            </a: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Osteofitos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marginales ( Puentes óseos )</a:t>
            </a:r>
          </a:p>
          <a:p>
            <a:pPr marL="130302" indent="-514350"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Geodas de </a:t>
            </a:r>
            <a:r>
              <a:rPr lang="es-ES" sz="3200" dirty="0" err="1" smtClean="0">
                <a:solidFill>
                  <a:srgbClr val="FFFF00"/>
                </a:solidFill>
                <a:latin typeface="Garamond" pitchFamily="18" charset="0"/>
              </a:rPr>
              <a:t>hiperpresión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 (Inconstantes)</a:t>
            </a:r>
          </a:p>
          <a:p>
            <a:pPr marL="130302" indent="-514350" algn="just">
              <a:lnSpc>
                <a:spcPct val="115000"/>
              </a:lnSpc>
              <a:buClr>
                <a:srgbClr val="FFFF00"/>
              </a:buClr>
              <a:buFont typeface="Arial" pitchFamily="34" charset="0"/>
              <a:buChar char="•"/>
            </a:pPr>
            <a:endParaRPr lang="es-ES" sz="3200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76250"/>
            <a:ext cx="84391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043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49275"/>
            <a:ext cx="4103687" cy="4824413"/>
          </a:xfrm>
          <a:prstGeom prst="rect">
            <a:avLst/>
          </a:prstGeom>
          <a:noFill/>
        </p:spPr>
      </p:pic>
      <p:pic>
        <p:nvPicPr>
          <p:cNvPr id="36867" name="Picture 3" descr="DSC043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549275"/>
            <a:ext cx="3744913" cy="4824413"/>
          </a:xfrm>
          <a:prstGeom prst="rect">
            <a:avLst/>
          </a:prstGeom>
          <a:noFill/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059113" y="5805488"/>
            <a:ext cx="33162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FFFF00"/>
                </a:solidFill>
                <a:latin typeface="Garamond" pitchFamily="18" charset="0"/>
              </a:rPr>
              <a:t>OSTEOARTROSIS.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008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"/>
            <a:ext cx="3960812" cy="5903913"/>
          </a:xfrm>
          <a:prstGeom prst="rect">
            <a:avLst/>
          </a:prstGeom>
          <a:noFill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219700" y="2497138"/>
            <a:ext cx="23971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b="1">
                <a:solidFill>
                  <a:srgbClr val="FFFF00"/>
                </a:solidFill>
              </a:rPr>
              <a:t>ARTROSIS </a:t>
            </a:r>
          </a:p>
          <a:p>
            <a:r>
              <a:rPr lang="es-ES" sz="3200" b="1">
                <a:solidFill>
                  <a:srgbClr val="FFFF00"/>
                </a:solidFill>
              </a:rPr>
              <a:t>CERVICAL</a:t>
            </a:r>
            <a:r>
              <a:rPr lang="es-ES" sz="2800" b="1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>
                <a:solidFill>
                  <a:srgbClr val="FFFF00"/>
                </a:solidFill>
              </a:rPr>
              <a:t/>
            </a:r>
            <a:br>
              <a:rPr lang="es-ES" sz="4000" b="1" dirty="0">
                <a:solidFill>
                  <a:srgbClr val="FFFF00"/>
                </a:solidFill>
              </a:rPr>
            </a:br>
            <a:r>
              <a:rPr lang="es-ES" sz="4000" b="1" dirty="0" smtClean="0">
                <a:solidFill>
                  <a:srgbClr val="FFFF00"/>
                </a:solidFill>
              </a:rPr>
              <a:t>Artrosis</a:t>
            </a:r>
            <a:r>
              <a:rPr lang="es-ES" sz="4000" b="1" dirty="0">
                <a:solidFill>
                  <a:srgbClr val="FFFF00"/>
                </a:solidFill>
              </a:rPr>
              <a:t/>
            </a:r>
            <a:br>
              <a:rPr lang="es-ES" sz="4000" b="1" dirty="0">
                <a:solidFill>
                  <a:srgbClr val="FFFF00"/>
                </a:solidFill>
              </a:rPr>
            </a:br>
            <a:endParaRPr lang="es-ES" sz="3600" dirty="0">
              <a:solidFill>
                <a:srgbClr val="FFFF00"/>
              </a:solidFill>
            </a:endParaRPr>
          </a:p>
        </p:txBody>
      </p:sp>
      <p:pic>
        <p:nvPicPr>
          <p:cNvPr id="11267" name="Picture 3" descr="ARTRITIS REUMATOID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628775"/>
            <a:ext cx="7200900" cy="4895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81000" y="1447800"/>
            <a:ext cx="2924175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es-ES_tradnl" sz="2400">
              <a:latin typeface="Times New Roman" pitchFamily="18" charset="0"/>
            </a:endParaRPr>
          </a:p>
          <a:p>
            <a:pPr eaLnBrk="0" hangingPunct="0"/>
            <a:r>
              <a:rPr lang="es-ES_tradnl" sz="2800" b="1">
                <a:solidFill>
                  <a:srgbClr val="FAFD00"/>
                </a:solidFill>
              </a:rPr>
              <a:t>			</a:t>
            </a:r>
            <a:endParaRPr lang="es-ES_tradnl" sz="2800" b="1"/>
          </a:p>
        </p:txBody>
      </p:sp>
      <p:pic>
        <p:nvPicPr>
          <p:cNvPr id="51203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172200" cy="5324475"/>
          </a:xfrm>
          <a:prstGeom prst="rect">
            <a:avLst/>
          </a:prstGeom>
          <a:noFill/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43063" y="371475"/>
            <a:ext cx="55673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ARTROPATIA DEGENERATIVA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43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4032250" cy="6048375"/>
          </a:xfrm>
          <a:prstGeom prst="rect">
            <a:avLst/>
          </a:prstGeom>
          <a:noFill/>
        </p:spPr>
      </p:pic>
      <p:pic>
        <p:nvPicPr>
          <p:cNvPr id="16387" name="Picture 3" descr="SA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4813"/>
            <a:ext cx="4248150" cy="604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5786" y="214290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FF00"/>
                </a:solidFill>
                <a:latin typeface="Garamond" pitchFamily="18" charset="0"/>
              </a:rPr>
              <a:t>Preguntas de </a:t>
            </a:r>
            <a:r>
              <a:rPr lang="es-CU" sz="4800" dirty="0" smtClean="0">
                <a:solidFill>
                  <a:srgbClr val="FFFF00"/>
                </a:solidFill>
                <a:latin typeface="Garamond" pitchFamily="18" charset="0"/>
              </a:rPr>
              <a:t> control</a:t>
            </a:r>
            <a:endParaRPr lang="es-ES" sz="48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2844" y="1285860"/>
            <a:ext cx="36433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Mencione las lesiones óseas elementales</a:t>
            </a:r>
          </a:p>
          <a:p>
            <a:pPr marL="342900" indent="-342900" algn="just">
              <a:buAutoNum type="arabicPeriod"/>
            </a:pPr>
            <a:r>
              <a:rPr lang="es-CU" sz="2800" dirty="0" smtClean="0">
                <a:solidFill>
                  <a:srgbClr val="FFFF00"/>
                </a:solidFill>
                <a:latin typeface="Garamond" pitchFamily="18" charset="0"/>
              </a:rPr>
              <a:t>Diga tipo de fractura según mecanismo de producción y caras fracturadas.</a:t>
            </a:r>
          </a:p>
          <a:p>
            <a:pPr marL="342900" indent="-342900" algn="just">
              <a:buAutoNum type="arabicPeriod"/>
            </a:pPr>
            <a:endParaRPr lang="es-CU" sz="2800" dirty="0" smtClean="0">
              <a:solidFill>
                <a:srgbClr val="FFFF00"/>
              </a:solidFill>
              <a:latin typeface="Garamond" pitchFamily="18" charset="0"/>
            </a:endParaRPr>
          </a:p>
          <a:p>
            <a:pPr algn="just"/>
            <a:endParaRPr lang="es-CU" sz="2800" dirty="0">
              <a:solidFill>
                <a:srgbClr val="FFFF00"/>
              </a:solidFill>
              <a:latin typeface="Garamond" pitchFamily="18" charset="0"/>
            </a:endParaRPr>
          </a:p>
          <a:p>
            <a:pPr algn="just"/>
            <a:endParaRPr lang="es-ES" sz="2800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4" name="Picture 3" descr="Diapositiv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857232"/>
            <a:ext cx="4972907" cy="5734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Wallpapers - Paisajes by Alms!! (10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86512" y="5214950"/>
            <a:ext cx="2428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9600" dirty="0" smtClean="0">
                <a:solidFill>
                  <a:schemeClr val="bg1"/>
                </a:solidFill>
                <a:latin typeface="Bauhaus 93" pitchFamily="82" charset="0"/>
              </a:rPr>
              <a:t>FIN</a:t>
            </a:r>
            <a:endParaRPr lang="es-ES" sz="9600" dirty="0">
              <a:solidFill>
                <a:schemeClr val="bg1"/>
              </a:solidFill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u="sng" dirty="0">
                <a:solidFill>
                  <a:srgbClr val="FFFF00"/>
                </a:solidFill>
                <a:latin typeface="Garamond" pitchFamily="18" charset="0"/>
              </a:rPr>
              <a:t>HUESO NORMAL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5720" y="1214422"/>
            <a:ext cx="8572560" cy="53904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indent="-384048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El tejido óseo  es un tejido conectivo compuesto por </a:t>
            </a:r>
            <a:r>
              <a:rPr lang="es-ES" sz="3200" dirty="0" err="1">
                <a:solidFill>
                  <a:srgbClr val="FFFF00"/>
                </a:solidFill>
                <a:latin typeface="Garamond" pitchFamily="18" charset="0"/>
              </a:rPr>
              <a:t>osteocitos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 y una sustancia intercelular calcificada. </a:t>
            </a:r>
          </a:p>
          <a:p>
            <a:pPr marR="0" lvl="0" indent="-384048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El tejido óseo es un tejido vivo que se remodela por formación (osteoblastos) y </a:t>
            </a:r>
            <a:r>
              <a:rPr lang="es-ES" sz="3200" dirty="0" smtClean="0">
                <a:solidFill>
                  <a:srgbClr val="FFFF00"/>
                </a:solidFill>
                <a:latin typeface="Garamond" pitchFamily="18" charset="0"/>
              </a:rPr>
              <a:t>reabsorción </a:t>
            </a: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(osteoclastos)</a:t>
            </a:r>
          </a:p>
          <a:p>
            <a:pPr marR="0" lvl="0" indent="-384048"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s-ES" sz="3200" dirty="0">
                <a:solidFill>
                  <a:srgbClr val="FFFF00"/>
                </a:solidFill>
                <a:latin typeface="Garamond" pitchFamily="18" charset="0"/>
              </a:rPr>
              <a:t>El hueso esta constituido por tejido esponjoso y tejido compacto.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SC073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85728"/>
            <a:ext cx="4300925" cy="6500834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285992"/>
            <a:ext cx="3929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2400" b="1" u="sng" dirty="0" smtClean="0">
                <a:solidFill>
                  <a:srgbClr val="FFFF00"/>
                </a:solidFill>
                <a:latin typeface="Garamond" pitchFamily="18" charset="0"/>
              </a:rPr>
              <a:t>ANATOMÍA RADIOLÓGICA </a:t>
            </a:r>
            <a:r>
              <a:rPr lang="es-ES" sz="2400" b="1" u="sng" dirty="0" smtClean="0">
                <a:solidFill>
                  <a:srgbClr val="FFFF00"/>
                </a:solidFill>
                <a:latin typeface="Garamond" pitchFamily="18" charset="0"/>
              </a:rPr>
              <a:t>DE HUESOS </a:t>
            </a:r>
            <a:r>
              <a:rPr lang="es-ES" sz="2400" b="1" u="sng" dirty="0">
                <a:solidFill>
                  <a:srgbClr val="FFFF00"/>
                </a:solidFill>
                <a:latin typeface="Garamond" pitchFamily="18" charset="0"/>
              </a:rPr>
              <a:t>LARGOS.</a:t>
            </a:r>
            <a:endParaRPr lang="en-US" sz="24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500034" y="139463"/>
            <a:ext cx="81740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u="sng" dirty="0">
                <a:solidFill>
                  <a:srgbClr val="FFFF00"/>
                </a:solidFill>
                <a:latin typeface="Garamond" pitchFamily="18" charset="0"/>
              </a:rPr>
              <a:t>LESIONES </a:t>
            </a:r>
            <a:r>
              <a:rPr lang="es-ES" sz="3600" b="1" u="sng" dirty="0" smtClean="0">
                <a:solidFill>
                  <a:srgbClr val="FFFF00"/>
                </a:solidFill>
                <a:latin typeface="Garamond" pitchFamily="18" charset="0"/>
              </a:rPr>
              <a:t>ÓSEAS ELEMENTALES</a:t>
            </a:r>
            <a:endParaRPr lang="es-ES" sz="3600" b="1" u="sng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3" name="Picture 4" descr="DSC008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000504"/>
            <a:ext cx="3393131" cy="2500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5" descr="DSC073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5473" y="714356"/>
            <a:ext cx="2748527" cy="4024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DSC008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714356"/>
            <a:ext cx="4201073" cy="2857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4" descr="DSC043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928934"/>
            <a:ext cx="2643206" cy="3643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1636</TotalTime>
  <Words>1119</Words>
  <Application>Microsoft Office PowerPoint</Application>
  <PresentationFormat>Presentación en pantalla (4:3)</PresentationFormat>
  <Paragraphs>292</Paragraphs>
  <Slides>69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0" baseType="lpstr">
      <vt:lpstr>Técnico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Osteoma osteoide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Luxaciones</vt:lpstr>
      <vt:lpstr>Diapositiva 59</vt:lpstr>
      <vt:lpstr>Diapositiva 60</vt:lpstr>
      <vt:lpstr>Artropatía Degenerativa</vt:lpstr>
      <vt:lpstr>Diapositiva 62</vt:lpstr>
      <vt:lpstr>Diapositiva 63</vt:lpstr>
      <vt:lpstr>Diapositiva 64</vt:lpstr>
      <vt:lpstr> Artrosis </vt:lpstr>
      <vt:lpstr>Diapositiva 66</vt:lpstr>
      <vt:lpstr>Diapositiva 67</vt:lpstr>
      <vt:lpstr>Diapositiva 68</vt:lpstr>
      <vt:lpstr>Diapositiva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Leticia Munoz</dc:creator>
  <cp:lastModifiedBy>Leticia Munoz</cp:lastModifiedBy>
  <cp:revision>52</cp:revision>
  <dcterms:created xsi:type="dcterms:W3CDTF">2018-09-17T01:03:23Z</dcterms:created>
  <dcterms:modified xsi:type="dcterms:W3CDTF">2018-09-18T16:56:33Z</dcterms:modified>
</cp:coreProperties>
</file>