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8" r:id="rId4"/>
    <p:sldId id="260" r:id="rId5"/>
    <p:sldId id="261" r:id="rId6"/>
    <p:sldId id="262" r:id="rId7"/>
    <p:sldId id="279" r:id="rId8"/>
    <p:sldId id="280" r:id="rId9"/>
    <p:sldId id="268" r:id="rId10"/>
    <p:sldId id="271" r:id="rId11"/>
    <p:sldId id="269" r:id="rId12"/>
    <p:sldId id="270" r:id="rId13"/>
    <p:sldId id="276" r:id="rId14"/>
    <p:sldId id="277" r:id="rId15"/>
    <p:sldId id="266" r:id="rId16"/>
    <p:sldId id="267" r:id="rId17"/>
    <p:sldId id="272" r:id="rId18"/>
    <p:sldId id="274" r:id="rId19"/>
    <p:sldId id="275" r:id="rId20"/>
    <p:sldId id="263" r:id="rId21"/>
    <p:sldId id="264" r:id="rId22"/>
    <p:sldId id="257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F2FEE-DD4D-4E8B-B016-BCD682876B45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871ED-6BB1-49D4-B77F-D256577B923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1666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fld id="{C8BA7906-1829-444C-98D9-6787CAA6A407}" type="slidenum">
              <a:rPr lang="es-ES_tradnl" sz="1200"/>
              <a:pPr/>
              <a:t>18</a:t>
            </a:fld>
            <a:endParaRPr lang="es-ES_tradnl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xmlns="" val="1545260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7788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2809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3047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1666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6340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5028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5274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468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97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4179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0510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7A63-939B-4399-AB3D-E085AF453787}" type="datetimeFigureOut">
              <a:rPr lang="es-ES" smtClean="0"/>
              <a:pPr/>
              <a:t>11/05/2019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DF160-633C-42CB-A8C8-9DD198FDE69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8541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848872" cy="2664295"/>
          </a:xfrm>
        </p:spPr>
        <p:txBody>
          <a:bodyPr>
            <a:normAutofit fontScale="90000"/>
          </a:bodyPr>
          <a:lstStyle/>
          <a:p>
            <a:r>
              <a:rPr lang="es-ES_tradnl" sz="4000" dirty="0" smtClean="0"/>
              <a:t>Asignatura: Introducción a la MGI</a:t>
            </a:r>
            <a:br>
              <a:rPr lang="es-ES_tradnl" sz="4000" dirty="0" smtClean="0"/>
            </a:br>
            <a:r>
              <a:rPr lang="es-ES_tradnl" sz="4000" dirty="0" smtClean="0"/>
              <a:t>Tema: </a:t>
            </a:r>
            <a:r>
              <a:rPr lang="es-ES_tradnl" sz="4000" dirty="0" smtClean="0"/>
              <a:t>Medicina General Integral</a:t>
            </a:r>
            <a:br>
              <a:rPr lang="es-ES_tradnl" sz="4000" dirty="0" smtClean="0"/>
            </a:br>
            <a:r>
              <a:rPr lang="es-ES_tradnl" sz="4000" dirty="0" smtClean="0"/>
              <a:t>Título: Historia </a:t>
            </a:r>
            <a:r>
              <a:rPr lang="es-ES_tradnl" sz="4000" dirty="0"/>
              <a:t>de salud familiar. </a:t>
            </a:r>
            <a:r>
              <a:rPr lang="es-ES" sz="4000" dirty="0"/>
              <a:t/>
            </a:r>
            <a:br>
              <a:rPr lang="es-ES" sz="4000" dirty="0"/>
            </a:br>
            <a:r>
              <a:rPr lang="es-ES_tradnl" sz="4000" dirty="0"/>
              <a:t> </a:t>
            </a:r>
            <a:r>
              <a:rPr lang="es-ES_tradnl" sz="4000" dirty="0" smtClean="0"/>
              <a:t>           Historia Clínica individual. </a:t>
            </a:r>
            <a:br>
              <a:rPr lang="es-ES_tradnl" sz="4000" dirty="0" smtClean="0"/>
            </a:br>
            <a:r>
              <a:rPr lang="es-ES" sz="4000" dirty="0" err="1"/>
              <a:t>Dispensarización</a:t>
            </a:r>
            <a:endParaRPr lang="es-ES" sz="4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899592" y="486916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Dra. Maite Sánchez Pérez</a:t>
            </a:r>
          </a:p>
          <a:p>
            <a:r>
              <a:rPr lang="es-ES" sz="2400" dirty="0" smtClean="0">
                <a:solidFill>
                  <a:srgbClr val="FF0000"/>
                </a:solidFill>
              </a:rPr>
              <a:t>Especialista de 1er grado en Medicina General Integral</a:t>
            </a:r>
          </a:p>
          <a:p>
            <a:r>
              <a:rPr lang="es-ES" sz="2400" dirty="0" smtClean="0">
                <a:solidFill>
                  <a:srgbClr val="FF0000"/>
                </a:solidFill>
              </a:rPr>
              <a:t>Profesora Auxiliar 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2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Características Sico-Sociales: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B: </a:t>
            </a:r>
            <a:r>
              <a:rPr lang="es-ES" dirty="0" smtClean="0"/>
              <a:t>Miembros </a:t>
            </a:r>
            <a:r>
              <a:rPr lang="es-ES" dirty="0"/>
              <a:t>en edad laboral trabajan o estudian, los niños estudian, relaciones armónicas familiares y con los vecinos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</a:t>
            </a:r>
            <a:r>
              <a:rPr lang="es-ES" dirty="0"/>
              <a:t> Algún miembro no estudia o trabaja, tienen conflictos con vecinos por patrones inadecuados y no participa en tareas sociales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M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ES" dirty="0" smtClean="0"/>
              <a:t>Se </a:t>
            </a:r>
            <a:r>
              <a:rPr lang="es-ES" dirty="0"/>
              <a:t>agrega a lo anterior actividades delictivas y no relaciones organizaciones de masas</a:t>
            </a:r>
          </a:p>
        </p:txBody>
      </p:sp>
    </p:spTree>
    <p:extLst>
      <p:ext uri="{BB962C8B-B14F-4D97-AF65-F5344CB8AC3E}">
        <p14:creationId xmlns:p14="http://schemas.microsoft.com/office/powerpoint/2010/main" xmlns="" val="1161437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Satisfacción de las Necesidades Básicas (NB):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T</a:t>
            </a:r>
            <a:r>
              <a:rPr lang="es-ES" dirty="0" smtClean="0"/>
              <a:t>ener </a:t>
            </a:r>
            <a:r>
              <a:rPr lang="es-ES" dirty="0"/>
              <a:t>en cuenta las entradas económicas y su uso en las NB.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B</a:t>
            </a:r>
            <a:r>
              <a:rPr lang="es-ES" b="1" dirty="0"/>
              <a:t>: </a:t>
            </a:r>
            <a:r>
              <a:rPr lang="es-ES" dirty="0"/>
              <a:t>S</a:t>
            </a:r>
            <a:r>
              <a:rPr lang="es-ES" dirty="0" smtClean="0"/>
              <a:t>atisfacen </a:t>
            </a:r>
            <a:r>
              <a:rPr lang="es-ES" dirty="0"/>
              <a:t>las necesidades de alimentación, recreación, instrucción y garantizar la higiene personal y ambiental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 </a:t>
            </a:r>
            <a:r>
              <a:rPr lang="es-ES" dirty="0"/>
              <a:t>No satisfacen alguna NB o parcialmente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M</a:t>
            </a:r>
            <a:r>
              <a:rPr lang="es-ES" b="1" dirty="0"/>
              <a:t>: </a:t>
            </a:r>
            <a:r>
              <a:rPr lang="es-ES" dirty="0"/>
              <a:t>Presentan serias dificultades en alguna NB</a:t>
            </a:r>
          </a:p>
        </p:txBody>
      </p:sp>
    </p:spTree>
    <p:extLst>
      <p:ext uri="{BB962C8B-B14F-4D97-AF65-F5344CB8AC3E}">
        <p14:creationId xmlns:p14="http://schemas.microsoft.com/office/powerpoint/2010/main" xmlns="" val="3256062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Hacinamiento: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dirty="0" smtClean="0"/>
              <a:t>B</a:t>
            </a:r>
            <a:r>
              <a:rPr lang="es-ES" b="1" dirty="0"/>
              <a:t>: </a:t>
            </a:r>
            <a:r>
              <a:rPr lang="es-ES" dirty="0"/>
              <a:t>Cuando menor o igual a 2, existe sala y comedor y tiene posibilidades aislamiento de adolescentes y adultos de distinto sexo </a:t>
            </a:r>
            <a:endParaRPr lang="es-ES" dirty="0" smtClean="0"/>
          </a:p>
          <a:p>
            <a:pPr marL="0" indent="0" algn="just">
              <a:buNone/>
            </a:pPr>
            <a:r>
              <a:rPr lang="es-ES" b="1" dirty="0" smtClean="0"/>
              <a:t>R</a:t>
            </a:r>
            <a:r>
              <a:rPr lang="es-ES" b="1" dirty="0"/>
              <a:t>: </a:t>
            </a:r>
            <a:r>
              <a:rPr lang="es-ES" dirty="0"/>
              <a:t>Índice igual anterior y no hay posibilidades de aislamiento </a:t>
            </a:r>
            <a:endParaRPr lang="es-ES" dirty="0" smtClean="0"/>
          </a:p>
          <a:p>
            <a:pPr marL="0" indent="0" algn="just">
              <a:buNone/>
            </a:pPr>
            <a:r>
              <a:rPr lang="es-ES" b="1" dirty="0" smtClean="0"/>
              <a:t>M</a:t>
            </a:r>
            <a:r>
              <a:rPr lang="es-ES" b="1" dirty="0"/>
              <a:t>: </a:t>
            </a:r>
            <a:r>
              <a:rPr lang="es-ES" dirty="0"/>
              <a:t>Índice mayor de 2 y carece de sala y comedor y no hay posibilidades de </a:t>
            </a:r>
            <a:r>
              <a:rPr lang="es-ES" dirty="0" smtClean="0"/>
              <a:t>aislamiento.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163503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Condiciones del medio </a:t>
            </a:r>
            <a:r>
              <a:rPr lang="es-ES" b="1" dirty="0" smtClean="0"/>
              <a:t>ambiente:</a:t>
            </a:r>
            <a:endParaRPr lang="es-E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67544" y="1916832"/>
            <a:ext cx="80648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B: </a:t>
            </a:r>
            <a:r>
              <a:rPr lang="es-ES" sz="3200" dirty="0"/>
              <a:t>No hay agente </a:t>
            </a:r>
            <a:r>
              <a:rPr lang="es-ES" sz="3200" dirty="0" smtClean="0"/>
              <a:t>agresor, </a:t>
            </a:r>
            <a:r>
              <a:rPr lang="es-ES" sz="3200" dirty="0"/>
              <a:t>o de estarlo, no origina afectaciones a la salud.</a:t>
            </a:r>
          </a:p>
          <a:p>
            <a:r>
              <a:rPr lang="es-ES" sz="3200" dirty="0" smtClean="0"/>
              <a:t>R: </a:t>
            </a:r>
            <a:r>
              <a:rPr lang="es-ES" sz="3200" dirty="0"/>
              <a:t>Presencia de agentes agresores y originan afectaciones a la salud que pueden eliminarse</a:t>
            </a:r>
          </a:p>
          <a:p>
            <a:r>
              <a:rPr lang="es-ES" sz="3200" dirty="0"/>
              <a:t>con relativa facilidad.</a:t>
            </a:r>
          </a:p>
          <a:p>
            <a:r>
              <a:rPr lang="es-ES" sz="3200" dirty="0" smtClean="0"/>
              <a:t>M: </a:t>
            </a:r>
            <a:r>
              <a:rPr lang="es-ES" sz="3200" dirty="0"/>
              <a:t>Presencia de agentes agresores, y originan afecciones a la salud graves que no pueden</a:t>
            </a:r>
          </a:p>
          <a:p>
            <a:r>
              <a:rPr lang="es-ES" sz="3200" dirty="0"/>
              <a:t>eliminarse fácilmente.</a:t>
            </a:r>
          </a:p>
        </p:txBody>
      </p:sp>
    </p:spTree>
    <p:extLst>
      <p:ext uri="{BB962C8B-B14F-4D97-AF65-F5344CB8AC3E}">
        <p14:creationId xmlns:p14="http://schemas.microsoft.com/office/powerpoint/2010/main" xmlns="" val="407027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60355" y="2708920"/>
            <a:ext cx="7623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Historia Clínica Individual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1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 Datos Generales de la Historia Clínica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/>
              <a:t>1) </a:t>
            </a:r>
            <a:r>
              <a:rPr lang="es-ES" b="1" u="sng" dirty="0" smtClean="0"/>
              <a:t>Datos </a:t>
            </a:r>
            <a:r>
              <a:rPr lang="es-ES" b="1" u="sng" dirty="0"/>
              <a:t>de identidad personal</a:t>
            </a:r>
            <a:r>
              <a:rPr lang="es-ES" b="1" u="sng" dirty="0" smtClean="0"/>
              <a:t>:</a:t>
            </a:r>
          </a:p>
          <a:p>
            <a:pPr marL="0" indent="0">
              <a:buNone/>
            </a:pPr>
            <a:r>
              <a:rPr lang="es-ES" b="1" dirty="0" smtClean="0"/>
              <a:t>a</a:t>
            </a:r>
            <a:r>
              <a:rPr lang="es-ES" b="1" dirty="0"/>
              <a:t>) Nombre y Apellidos. 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b) Edad </a:t>
            </a:r>
            <a:r>
              <a:rPr lang="es-ES" b="1" u="sng" dirty="0" smtClean="0"/>
              <a:t> </a:t>
            </a:r>
          </a:p>
          <a:p>
            <a:pPr marL="0" indent="0">
              <a:buNone/>
            </a:pPr>
            <a:r>
              <a:rPr lang="es-ES" b="1" dirty="0" smtClean="0"/>
              <a:t>c</a:t>
            </a:r>
            <a:r>
              <a:rPr lang="es-ES" b="1" dirty="0"/>
              <a:t>) </a:t>
            </a:r>
            <a:r>
              <a:rPr lang="es-ES" b="1" dirty="0" smtClean="0"/>
              <a:t>Sexo</a:t>
            </a:r>
          </a:p>
          <a:p>
            <a:pPr marL="0" indent="0">
              <a:buNone/>
            </a:pPr>
            <a:r>
              <a:rPr lang="es-ES" b="1" dirty="0"/>
              <a:t>d) Color de la piel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e) Ocupación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f) Estado civil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g) Dirección particular 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h) Grupo sanguíneo </a:t>
            </a:r>
            <a:r>
              <a:rPr lang="es-ES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4041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2) </a:t>
            </a:r>
            <a:r>
              <a:rPr lang="es-ES" b="1" u="sng" dirty="0"/>
              <a:t>Motivo de Consulta (M.C)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Ejemplos de motivo de consulta </a:t>
            </a:r>
            <a:r>
              <a:rPr lang="es-ES" dirty="0" smtClean="0"/>
              <a:t>frecuentes </a:t>
            </a:r>
            <a:r>
              <a:rPr lang="es-ES" dirty="0"/>
              <a:t>en nuestro medio: </a:t>
            </a:r>
          </a:p>
          <a:p>
            <a:r>
              <a:rPr lang="es-ES" dirty="0" smtClean="0"/>
              <a:t>Dolor </a:t>
            </a:r>
            <a:r>
              <a:rPr lang="es-ES" dirty="0"/>
              <a:t>de cabeza. </a:t>
            </a:r>
          </a:p>
          <a:p>
            <a:r>
              <a:rPr lang="es-ES" dirty="0" smtClean="0"/>
              <a:t>Diarrea</a:t>
            </a:r>
            <a:r>
              <a:rPr lang="es-ES" dirty="0"/>
              <a:t>. </a:t>
            </a:r>
          </a:p>
          <a:p>
            <a:r>
              <a:rPr lang="es-ES" dirty="0" smtClean="0"/>
              <a:t>Dolor </a:t>
            </a:r>
            <a:r>
              <a:rPr lang="es-ES" dirty="0"/>
              <a:t>en el pecho. </a:t>
            </a:r>
          </a:p>
          <a:p>
            <a:r>
              <a:rPr lang="es-ES" dirty="0" smtClean="0"/>
              <a:t>Vómitos </a:t>
            </a:r>
            <a:r>
              <a:rPr lang="es-ES" dirty="0"/>
              <a:t>de sangre. </a:t>
            </a:r>
          </a:p>
          <a:p>
            <a:r>
              <a:rPr lang="es-ES" dirty="0" smtClean="0"/>
              <a:t>Fiebre</a:t>
            </a:r>
            <a:r>
              <a:rPr lang="es-ES" dirty="0"/>
              <a:t>. </a:t>
            </a:r>
          </a:p>
          <a:p>
            <a:r>
              <a:rPr lang="es-ES" dirty="0" smtClean="0"/>
              <a:t>Diarrea </a:t>
            </a:r>
            <a:r>
              <a:rPr lang="es-ES" dirty="0"/>
              <a:t>con sangre. </a:t>
            </a:r>
          </a:p>
          <a:p>
            <a:r>
              <a:rPr lang="es-ES" dirty="0" smtClean="0"/>
              <a:t>Calambres</a:t>
            </a:r>
            <a:r>
              <a:rPr lang="es-E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981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Tahoma" panose="020B0604030504040204" pitchFamily="34" charset="0"/>
              </a:rPr>
              <a:t>DISPENSARIZACIÓN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4000" dirty="0">
                <a:solidFill>
                  <a:srgbClr val="000099"/>
                </a:solidFill>
              </a:rPr>
              <a:t>Es  un proceso organizado, continuo y dinámico, que permite la evaluación e intervención planificada y programada, liderado y coordinado por el equipo básico de salud, sobre  la situación de salud de personas y </a:t>
            </a:r>
            <a:r>
              <a:rPr lang="es-ES_tradnl" sz="4000" dirty="0" smtClean="0">
                <a:solidFill>
                  <a:srgbClr val="000099"/>
                </a:solidFill>
              </a:rPr>
              <a:t>familias</a:t>
            </a:r>
            <a:r>
              <a:rPr lang="es-ES" sz="4000" dirty="0" smtClean="0">
                <a:solidFill>
                  <a:srgbClr val="000099"/>
                </a:solidFill>
              </a:rPr>
              <a:t>.</a:t>
            </a:r>
            <a:endParaRPr lang="es-ES_tradnl" sz="4000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1768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74134" y="869245"/>
            <a:ext cx="8255113" cy="4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2489" dirty="0">
                <a:solidFill>
                  <a:srgbClr val="002060"/>
                </a:solidFill>
              </a:rPr>
              <a:t>MOMENTOS DEL PROCESO DE DISPENSARIZACION</a:t>
            </a:r>
            <a:endParaRPr lang="es-ES_tradnl" sz="2489" b="0" dirty="0">
              <a:solidFill>
                <a:srgbClr val="002060"/>
              </a:solidFill>
            </a:endParaRPr>
          </a:p>
        </p:txBody>
      </p:sp>
      <p:sp>
        <p:nvSpPr>
          <p:cNvPr id="11267" name="Oval 8"/>
          <p:cNvSpPr>
            <a:spLocks noChangeArrowheads="1"/>
          </p:cNvSpPr>
          <p:nvPr/>
        </p:nvSpPr>
        <p:spPr bwMode="auto">
          <a:xfrm>
            <a:off x="190501" y="1803400"/>
            <a:ext cx="3276600" cy="1016000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3556">
                <a:solidFill>
                  <a:srgbClr val="000099"/>
                </a:solidFill>
              </a:rPr>
              <a:t>REGISTRO</a:t>
            </a:r>
            <a:endParaRPr lang="es-ES_tradnl" sz="2844">
              <a:solidFill>
                <a:srgbClr val="000099"/>
              </a:solidFill>
            </a:endParaRPr>
          </a:p>
        </p:txBody>
      </p:sp>
      <p:sp>
        <p:nvSpPr>
          <p:cNvPr id="11268" name="Oval 10"/>
          <p:cNvSpPr>
            <a:spLocks noChangeArrowheads="1"/>
          </p:cNvSpPr>
          <p:nvPr/>
        </p:nvSpPr>
        <p:spPr bwMode="auto">
          <a:xfrm>
            <a:off x="2247901" y="2548467"/>
            <a:ext cx="4038600" cy="2235200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2844">
                <a:solidFill>
                  <a:srgbClr val="000099"/>
                </a:solidFill>
              </a:rPr>
              <a:t>EVALUACION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 PERIODICA DEL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ESTADO DE 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SALUD</a:t>
            </a:r>
          </a:p>
        </p:txBody>
      </p:sp>
      <p:sp>
        <p:nvSpPr>
          <p:cNvPr id="11269" name="Oval 12"/>
          <p:cNvSpPr>
            <a:spLocks noChangeArrowheads="1"/>
          </p:cNvSpPr>
          <p:nvPr/>
        </p:nvSpPr>
        <p:spPr bwMode="auto">
          <a:xfrm>
            <a:off x="5207000" y="4241800"/>
            <a:ext cx="3810000" cy="1964267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2844">
                <a:solidFill>
                  <a:srgbClr val="000099"/>
                </a:solidFill>
              </a:rPr>
              <a:t>INTERVENCION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CONTINUADA</a:t>
            </a:r>
          </a:p>
        </p:txBody>
      </p:sp>
    </p:spTree>
    <p:extLst>
      <p:ext uri="{BB962C8B-B14F-4D97-AF65-F5344CB8AC3E}">
        <p14:creationId xmlns:p14="http://schemas.microsoft.com/office/powerpoint/2010/main" xmlns="" val="24719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83634" y="2788356"/>
            <a:ext cx="8513233" cy="282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3556" dirty="0">
                <a:solidFill>
                  <a:srgbClr val="002060"/>
                </a:solidFill>
              </a:rPr>
              <a:t>Grupo    I. Personas Supuestamente Sanas</a:t>
            </a:r>
            <a:r>
              <a:rPr lang="es-ES" sz="3556" dirty="0">
                <a:solidFill>
                  <a:srgbClr val="002060"/>
                </a:solidFill>
              </a:rPr>
              <a:t> </a:t>
            </a:r>
            <a:endParaRPr lang="es-ES_tradnl" sz="3556" dirty="0">
              <a:solidFill>
                <a:srgbClr val="002060"/>
              </a:solidFill>
            </a:endParaRPr>
          </a:p>
          <a:p>
            <a:r>
              <a:rPr lang="es-ES_tradnl" sz="3556" dirty="0">
                <a:solidFill>
                  <a:srgbClr val="002060"/>
                </a:solidFill>
              </a:rPr>
              <a:t>Grupo  II. Personas con Riesgos</a:t>
            </a:r>
            <a:r>
              <a:rPr lang="es-ES" sz="3556" dirty="0">
                <a:solidFill>
                  <a:srgbClr val="002060"/>
                </a:solidFill>
              </a:rPr>
              <a:t> </a:t>
            </a:r>
            <a:endParaRPr lang="es-ES_tradnl" sz="3556" dirty="0">
              <a:solidFill>
                <a:srgbClr val="002060"/>
              </a:solidFill>
            </a:endParaRPr>
          </a:p>
          <a:p>
            <a:r>
              <a:rPr lang="es-ES_tradnl" sz="3556" dirty="0">
                <a:solidFill>
                  <a:srgbClr val="002060"/>
                </a:solidFill>
              </a:rPr>
              <a:t>Grupo III. Personas Enfermas</a:t>
            </a:r>
            <a:r>
              <a:rPr lang="es-ES" sz="3556" dirty="0">
                <a:solidFill>
                  <a:srgbClr val="002060"/>
                </a:solidFill>
              </a:rPr>
              <a:t> </a:t>
            </a:r>
            <a:r>
              <a:rPr lang="es-ES_tradnl" sz="3556" dirty="0">
                <a:solidFill>
                  <a:srgbClr val="002060"/>
                </a:solidFill>
              </a:rPr>
              <a:t> </a:t>
            </a:r>
          </a:p>
          <a:p>
            <a:r>
              <a:rPr lang="es-ES_tradnl" sz="3556" dirty="0">
                <a:solidFill>
                  <a:srgbClr val="002060"/>
                </a:solidFill>
              </a:rPr>
              <a:t>Grupo IV. Personas con discapacidades o </a:t>
            </a:r>
          </a:p>
          <a:p>
            <a:r>
              <a:rPr lang="es-ES_tradnl" sz="3556" dirty="0">
                <a:solidFill>
                  <a:srgbClr val="002060"/>
                </a:solidFill>
              </a:rPr>
              <a:t>                     minusvalía</a:t>
            </a:r>
            <a:r>
              <a:rPr lang="es-ES" sz="3556" dirty="0">
                <a:solidFill>
                  <a:srgbClr val="002060"/>
                </a:solidFill>
              </a:rPr>
              <a:t> </a:t>
            </a:r>
            <a:endParaRPr lang="es-ES_tradnl" sz="3556" dirty="0">
              <a:solidFill>
                <a:srgbClr val="00206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51143" y="1151467"/>
            <a:ext cx="7790915" cy="69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3911" dirty="0">
                <a:solidFill>
                  <a:srgbClr val="002060"/>
                </a:solidFill>
              </a:rPr>
              <a:t>Grupos </a:t>
            </a:r>
            <a:r>
              <a:rPr lang="es-ES_tradnl" sz="3911" dirty="0" err="1">
                <a:solidFill>
                  <a:srgbClr val="002060"/>
                </a:solidFill>
              </a:rPr>
              <a:t>dispensariales</a:t>
            </a:r>
            <a:r>
              <a:rPr lang="es-ES_tradnl" sz="3911" dirty="0">
                <a:solidFill>
                  <a:srgbClr val="002060"/>
                </a:solidFill>
              </a:rPr>
              <a:t> establecidos:</a:t>
            </a:r>
          </a:p>
        </p:txBody>
      </p:sp>
    </p:spTree>
    <p:extLst>
      <p:ext uri="{BB962C8B-B14F-4D97-AF65-F5344CB8AC3E}">
        <p14:creationId xmlns:p14="http://schemas.microsoft.com/office/powerpoint/2010/main" xmlns="" val="191491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rgbClr val="FF0000"/>
                </a:solidFill>
              </a:rPr>
              <a:t>Sumario:</a:t>
            </a:r>
            <a:endParaRPr lang="es-E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705275"/>
          </a:xfrm>
        </p:spPr>
        <p:txBody>
          <a:bodyPr>
            <a:normAutofit fontScale="85000" lnSpcReduction="20000"/>
          </a:bodyPr>
          <a:lstStyle/>
          <a:p>
            <a:r>
              <a:rPr lang="es-ES_tradnl" sz="4000" dirty="0"/>
              <a:t>Historia de salud familiar. Elementos </a:t>
            </a:r>
            <a:r>
              <a:rPr lang="es-ES_tradnl" sz="4000" dirty="0" smtClean="0"/>
              <a:t>Básicos.</a:t>
            </a:r>
            <a:endParaRPr lang="es-ES" sz="4000" dirty="0" smtClean="0"/>
          </a:p>
          <a:p>
            <a:r>
              <a:rPr lang="es-ES_tradnl" sz="4000" dirty="0" smtClean="0"/>
              <a:t>La </a:t>
            </a:r>
            <a:r>
              <a:rPr lang="es-ES_tradnl" sz="4000" dirty="0"/>
              <a:t>Historia Clínica individual. Generalidades</a:t>
            </a:r>
            <a:r>
              <a:rPr lang="es-ES_tradnl" sz="4000" dirty="0" smtClean="0"/>
              <a:t>.</a:t>
            </a:r>
            <a:r>
              <a:rPr lang="es-ES" sz="4000" dirty="0"/>
              <a:t> </a:t>
            </a:r>
            <a:endParaRPr lang="es-ES" sz="4000" dirty="0" smtClean="0"/>
          </a:p>
          <a:p>
            <a:r>
              <a:rPr lang="es-ES" sz="4000" dirty="0" err="1" smtClean="0"/>
              <a:t>Dispensarización</a:t>
            </a:r>
            <a:r>
              <a:rPr lang="es-ES" sz="4000" dirty="0"/>
              <a:t>: C</a:t>
            </a:r>
            <a:r>
              <a:rPr lang="es-ES" sz="4000" dirty="0" smtClean="0"/>
              <a:t>oncepto</a:t>
            </a:r>
            <a:r>
              <a:rPr lang="es-ES" sz="4000" dirty="0"/>
              <a:t>. Principios. Atributos que la caracterizan. Clasificación de las   personas y familias según grupos </a:t>
            </a:r>
            <a:r>
              <a:rPr lang="es-ES" sz="4000" dirty="0" err="1"/>
              <a:t>dispensariales</a:t>
            </a:r>
            <a:r>
              <a:rPr lang="es-ES" sz="4000" dirty="0"/>
              <a:t>. </a:t>
            </a:r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322718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Orientación del Seminario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 smtClean="0"/>
              <a:t>    Objetivos </a:t>
            </a:r>
            <a:r>
              <a:rPr lang="es-ES" b="1" dirty="0"/>
              <a:t>generales de tema</a:t>
            </a:r>
            <a:r>
              <a:rPr lang="es-ES" b="1" dirty="0" smtClean="0"/>
              <a:t>:</a:t>
            </a:r>
          </a:p>
          <a:p>
            <a:pPr marL="0" indent="0">
              <a:buNone/>
            </a:pPr>
            <a:endParaRPr lang="es-ES" dirty="0"/>
          </a:p>
          <a:p>
            <a:pPr lvl="0"/>
            <a:r>
              <a:rPr lang="es-ES" dirty="0"/>
              <a:t>Interpretar el trabajo de la Medicina General Integral y describir su evolución histórica. </a:t>
            </a:r>
          </a:p>
          <a:p>
            <a:pPr lvl="0"/>
            <a:r>
              <a:rPr lang="es-ES" dirty="0"/>
              <a:t>Identificar los aspectos más relevantes en la formación académica del especialista en Medicina General Integral, sus principales funciones y las normas éticas de su actuación profesional. </a:t>
            </a:r>
          </a:p>
          <a:p>
            <a:pPr lvl="0"/>
            <a:r>
              <a:rPr lang="es-ES" dirty="0"/>
              <a:t>Caracterizar los aspectos fundamentales del Programa de </a:t>
            </a:r>
            <a:r>
              <a:rPr lang="es-ES" dirty="0" smtClean="0"/>
              <a:t>trabajo del médico y enfermera de la familia.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054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Exposición por equipos: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s-ES" dirty="0"/>
              <a:t>Evolución histórica de la Medicina General Integral </a:t>
            </a:r>
          </a:p>
          <a:p>
            <a:pPr lvl="0"/>
            <a:r>
              <a:rPr lang="es-ES" dirty="0"/>
              <a:t>Programa de Trabajo del Médico y la Enfermera de la Familia. </a:t>
            </a:r>
          </a:p>
          <a:p>
            <a:pPr lvl="0"/>
            <a:r>
              <a:rPr lang="es-ES" dirty="0"/>
              <a:t>Código de Honor del Médico y la Enfermera de la Familia. </a:t>
            </a:r>
          </a:p>
          <a:p>
            <a:pPr lvl="0"/>
            <a:r>
              <a:rPr lang="es-ES" dirty="0"/>
              <a:t>La especialidad de Medicina General Integral. Formación académica del especialista en el área de salud. Perfil del egresado. </a:t>
            </a:r>
          </a:p>
          <a:p>
            <a:pPr lvl="0"/>
            <a:r>
              <a:rPr lang="es-ES" dirty="0"/>
              <a:t>Funciones del especialista de Medicina General Integral: atención médica, docente- educativa, investigativa y gerencial. Impacto social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513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580526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Médico familiar </a:t>
            </a:r>
            <a:r>
              <a:rPr lang="es-ES" dirty="0" smtClean="0"/>
              <a:t>(Pablo </a:t>
            </a:r>
            <a:r>
              <a:rPr lang="es-ES" dirty="0"/>
              <a:t>Picasso, 1897)</a:t>
            </a:r>
          </a:p>
        </p:txBody>
      </p:sp>
    </p:spTree>
    <p:extLst>
      <p:ext uri="{BB962C8B-B14F-4D97-AF65-F5344CB8AC3E}">
        <p14:creationId xmlns:p14="http://schemas.microsoft.com/office/powerpoint/2010/main" xmlns="" val="21084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Objetivos: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88432"/>
          </a:xfrm>
        </p:spPr>
        <p:txBody>
          <a:bodyPr>
            <a:noAutofit/>
          </a:bodyPr>
          <a:lstStyle/>
          <a:p>
            <a:r>
              <a:rPr lang="es-ES" sz="2800" dirty="0" smtClean="0"/>
              <a:t>Familiarizarse con los modelos de </a:t>
            </a:r>
            <a:r>
              <a:rPr lang="es-ES_tradnl" sz="2800" dirty="0"/>
              <a:t>Historia de salud </a:t>
            </a:r>
            <a:r>
              <a:rPr lang="es-ES_tradnl" sz="2800" dirty="0" smtClean="0"/>
              <a:t>familiar e </a:t>
            </a:r>
            <a:r>
              <a:rPr lang="es-ES_tradnl" sz="2800" dirty="0"/>
              <a:t>Historia Clínica </a:t>
            </a:r>
            <a:r>
              <a:rPr lang="es-ES_tradnl" sz="2800" dirty="0" smtClean="0"/>
              <a:t>individual, esenciales para recoger información obtenida en la entrevista médica y para evaluar el estado de salud individual y familiar.</a:t>
            </a:r>
          </a:p>
          <a:p>
            <a:r>
              <a:rPr lang="es-ES_tradnl" sz="2800" dirty="0" smtClean="0"/>
              <a:t>Identificar la </a:t>
            </a:r>
            <a:r>
              <a:rPr lang="es-ES_tradnl" sz="2800" dirty="0" err="1" smtClean="0"/>
              <a:t>dispensarización</a:t>
            </a:r>
            <a:r>
              <a:rPr lang="es-ES_tradnl" sz="2800" dirty="0" smtClean="0"/>
              <a:t> como proceso elemental de evaluación del estado de salud de la población.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1516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M</a:t>
            </a:r>
            <a:r>
              <a:rPr lang="es-ES" dirty="0" smtClean="0"/>
              <a:t>odelo </a:t>
            </a:r>
            <a:r>
              <a:rPr lang="es-ES" dirty="0"/>
              <a:t>en el cual se vierte información esencial acerca de las personas y </a:t>
            </a:r>
            <a:r>
              <a:rPr lang="es-ES" dirty="0" smtClean="0"/>
              <a:t>familias </a:t>
            </a:r>
            <a:r>
              <a:rPr lang="es-ES" dirty="0"/>
              <a:t>atendidas por un Equipo Básico de Salud (EBS). </a:t>
            </a:r>
            <a:endParaRPr lang="es-ES" dirty="0" smtClean="0"/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Anverso: </a:t>
            </a:r>
          </a:p>
          <a:p>
            <a:pPr>
              <a:buFontTx/>
              <a:buChar char="-"/>
            </a:pPr>
            <a:r>
              <a:rPr lang="es-ES" dirty="0" smtClean="0"/>
              <a:t>Ubicación </a:t>
            </a:r>
            <a:r>
              <a:rPr lang="es-ES" dirty="0"/>
              <a:t>geográfica de la familia y </a:t>
            </a:r>
            <a:r>
              <a:rPr lang="es-ES" dirty="0" smtClean="0"/>
              <a:t>cada </a:t>
            </a:r>
            <a:r>
              <a:rPr lang="es-ES" dirty="0"/>
              <a:t>uno de los moradores de la </a:t>
            </a:r>
            <a:r>
              <a:rPr lang="es-ES" dirty="0" smtClean="0"/>
              <a:t>vivienda.       </a:t>
            </a:r>
          </a:p>
          <a:p>
            <a:pPr>
              <a:buFontTx/>
              <a:buChar char="-"/>
            </a:pPr>
            <a:r>
              <a:rPr lang="es-ES" dirty="0" smtClean="0"/>
              <a:t>Características </a:t>
            </a:r>
            <a:r>
              <a:rPr lang="es-ES" dirty="0"/>
              <a:t>higiénicas de la </a:t>
            </a:r>
            <a:r>
              <a:rPr lang="es-ES" dirty="0" smtClean="0"/>
              <a:t>vivienda.</a:t>
            </a:r>
          </a:p>
          <a:p>
            <a:pPr>
              <a:buFontTx/>
              <a:buChar char="-"/>
            </a:pPr>
            <a:r>
              <a:rPr lang="es-ES" dirty="0" smtClean="0"/>
              <a:t>Condiciones </a:t>
            </a:r>
            <a:r>
              <a:rPr lang="es-ES" dirty="0"/>
              <a:t>socioeconómicas de la </a:t>
            </a:r>
            <a:r>
              <a:rPr lang="es-ES" dirty="0" smtClean="0"/>
              <a:t>familia.</a:t>
            </a:r>
          </a:p>
          <a:p>
            <a:pPr>
              <a:buFontTx/>
              <a:buChar char="-"/>
            </a:pPr>
            <a:r>
              <a:rPr lang="es-ES" dirty="0" smtClean="0"/>
              <a:t>Satisfacción </a:t>
            </a:r>
            <a:r>
              <a:rPr lang="es-ES" dirty="0"/>
              <a:t>de sus necesidades básicas.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95898" y="404664"/>
            <a:ext cx="7664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Historia de Salud Familiar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Confección de HSF (Visita al hogar)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P</a:t>
            </a:r>
            <a:r>
              <a:rPr lang="es-ES" dirty="0" smtClean="0"/>
              <a:t>resentación </a:t>
            </a:r>
            <a:r>
              <a:rPr lang="es-ES" dirty="0"/>
              <a:t>y solicitud de permiso para realizar la </a:t>
            </a:r>
            <a:r>
              <a:rPr lang="es-ES" dirty="0" smtClean="0"/>
              <a:t>visita.</a:t>
            </a:r>
          </a:p>
          <a:p>
            <a:r>
              <a:rPr lang="es-ES" dirty="0" smtClean="0"/>
              <a:t>Cumplimiento de </a:t>
            </a:r>
            <a:r>
              <a:rPr lang="es-ES" dirty="0"/>
              <a:t>los principios de la ética </a:t>
            </a:r>
            <a:r>
              <a:rPr lang="es-ES" dirty="0" smtClean="0"/>
              <a:t>médica. </a:t>
            </a:r>
          </a:p>
          <a:p>
            <a:r>
              <a:rPr lang="es-ES" dirty="0" smtClean="0"/>
              <a:t>Entrevista </a:t>
            </a:r>
            <a:r>
              <a:rPr lang="es-ES" dirty="0"/>
              <a:t>a los miembros de la familia que se hallen en la </a:t>
            </a:r>
            <a:r>
              <a:rPr lang="es-ES" dirty="0" smtClean="0"/>
              <a:t>vivienda. </a:t>
            </a:r>
          </a:p>
          <a:p>
            <a:r>
              <a:rPr lang="es-ES" dirty="0"/>
              <a:t>S</a:t>
            </a:r>
            <a:r>
              <a:rPr lang="es-ES" dirty="0" smtClean="0"/>
              <a:t>ituación </a:t>
            </a:r>
            <a:r>
              <a:rPr lang="es-ES" dirty="0"/>
              <a:t>de salud de los integrantes (nombre y apellidos, fecha de nacimiento, nivel de escolaridad, profesión u </a:t>
            </a:r>
            <a:r>
              <a:rPr lang="es-ES" dirty="0" smtClean="0"/>
              <a:t>oficio, </a:t>
            </a:r>
            <a:r>
              <a:rPr lang="es-ES" dirty="0"/>
              <a:t>labor que realiza, grupo de </a:t>
            </a:r>
            <a:r>
              <a:rPr lang="es-ES" dirty="0" err="1"/>
              <a:t>dispensarización</a:t>
            </a:r>
            <a:r>
              <a:rPr lang="es-ES" dirty="0"/>
              <a:t> al que pertenece, factores de riesgo o </a:t>
            </a:r>
            <a:r>
              <a:rPr lang="es-ES" dirty="0" smtClean="0"/>
              <a:t>enfermedades).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804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Confección de HSF (Visita al hogar</a:t>
            </a:r>
            <a:r>
              <a:rPr lang="es-ES" b="1" dirty="0" smtClean="0">
                <a:solidFill>
                  <a:srgbClr val="FF0000"/>
                </a:solidFill>
              </a:rPr>
              <a:t>) (cont.)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es-ES" dirty="0" smtClean="0"/>
              <a:t>Condiciones </a:t>
            </a:r>
            <a:r>
              <a:rPr lang="es-ES" dirty="0"/>
              <a:t>socioeconómicas de la familia (cultura sanitaria, características psicosociales y satisfacción de las necesidades básicas).</a:t>
            </a:r>
          </a:p>
          <a:p>
            <a:pPr lvl="0" hangingPunct="0"/>
            <a:r>
              <a:rPr lang="es-ES" dirty="0" smtClean="0"/>
              <a:t>Solicitar </a:t>
            </a:r>
            <a:r>
              <a:rPr lang="es-ES" dirty="0"/>
              <a:t>permiso </a:t>
            </a:r>
            <a:r>
              <a:rPr lang="es-ES" dirty="0" smtClean="0"/>
              <a:t>a </a:t>
            </a:r>
            <a:r>
              <a:rPr lang="es-ES" dirty="0"/>
              <a:t>la familia para realizar una inspección ocular a la </a:t>
            </a:r>
            <a:r>
              <a:rPr lang="es-ES" dirty="0" smtClean="0"/>
              <a:t>vivienda (características </a:t>
            </a:r>
            <a:r>
              <a:rPr lang="es-ES" dirty="0"/>
              <a:t>higiénicas (índice de hacinamiento y aislamiento de los habitantes, riesgo de accidentes, riesgo ambiental, condiciones estructurales).</a:t>
            </a:r>
          </a:p>
          <a:p>
            <a:pPr lvl="0" hangingPunct="0"/>
            <a:r>
              <a:rPr lang="es-ES" dirty="0"/>
              <a:t> </a:t>
            </a:r>
            <a:r>
              <a:rPr lang="es-ES" dirty="0" smtClean="0"/>
              <a:t>Registrar los </a:t>
            </a:r>
            <a:r>
              <a:rPr lang="es-ES" dirty="0"/>
              <a:t>datos en el modelo de  Historia de Salud Familiar.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023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143000"/>
          </a:xfrm>
        </p:spPr>
        <p:txBody>
          <a:bodyPr>
            <a:noAutofit/>
          </a:bodyPr>
          <a:lstStyle/>
          <a:p>
            <a:r>
              <a:rPr lang="es-ES" sz="4000" b="1" dirty="0"/>
              <a:t>Condiciones estructurales de la vivienda: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55576" y="197896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B: </a:t>
            </a:r>
            <a:r>
              <a:rPr lang="es-ES" sz="2800" dirty="0"/>
              <a:t>Sólida, puntal de 2,5 metros y más; elementos diferenciados, buen mantenimiento y</a:t>
            </a:r>
          </a:p>
          <a:p>
            <a:r>
              <a:rPr lang="es-ES" sz="2800" dirty="0"/>
              <a:t>buena ventilación e iluminación.</a:t>
            </a:r>
          </a:p>
          <a:p>
            <a:r>
              <a:rPr lang="es-ES" sz="2800" dirty="0" smtClean="0"/>
              <a:t>R: </a:t>
            </a:r>
            <a:r>
              <a:rPr lang="es-ES" sz="2800" dirty="0"/>
              <a:t>Sólida, puntal de 2,5 metros y más; elementos diferenciados, buena ventilación e iluminación,</a:t>
            </a:r>
          </a:p>
          <a:p>
            <a:r>
              <a:rPr lang="es-ES" sz="2800" dirty="0"/>
              <a:t>pero requiere reparación.</a:t>
            </a:r>
          </a:p>
          <a:p>
            <a:r>
              <a:rPr lang="es-ES" sz="2800" dirty="0" smtClean="0"/>
              <a:t>M: </a:t>
            </a:r>
            <a:r>
              <a:rPr lang="es-ES" sz="2800" dirty="0"/>
              <a:t>Insegura (grietas y/o apuntalamientos); puntal bajo sin clara separación entre los elementos,</a:t>
            </a:r>
          </a:p>
          <a:p>
            <a:r>
              <a:rPr lang="es-ES" sz="2800" dirty="0"/>
              <a:t>con mala ventilación e iluminación.</a:t>
            </a:r>
          </a:p>
        </p:txBody>
      </p:sp>
    </p:spTree>
    <p:extLst>
      <p:ext uri="{BB962C8B-B14F-4D97-AF65-F5344CB8AC3E}">
        <p14:creationId xmlns:p14="http://schemas.microsoft.com/office/powerpoint/2010/main" xmlns="" val="303526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Animales en la vivienda: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83568" y="1762938"/>
            <a:ext cx="80032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B: </a:t>
            </a:r>
            <a:r>
              <a:rPr lang="es-ES" sz="3600" dirty="0"/>
              <a:t>No hay animales, o los que hay no afectan la higiene (no incluye animales de corral).</a:t>
            </a:r>
          </a:p>
          <a:p>
            <a:r>
              <a:rPr lang="es-ES" sz="3600" dirty="0" smtClean="0"/>
              <a:t>R: </a:t>
            </a:r>
            <a:r>
              <a:rPr lang="es-ES" sz="3600" dirty="0"/>
              <a:t>Hay animales y se requieren medidas para evitar un problema higiénico.</a:t>
            </a:r>
          </a:p>
          <a:p>
            <a:r>
              <a:rPr lang="es-ES" sz="3600" dirty="0" smtClean="0"/>
              <a:t>M: </a:t>
            </a:r>
            <a:r>
              <a:rPr lang="es-ES" sz="3600" dirty="0"/>
              <a:t>Hay animales y constituyen un problema higiénico.</a:t>
            </a:r>
          </a:p>
        </p:txBody>
      </p:sp>
    </p:spTree>
    <p:extLst>
      <p:ext uri="{BB962C8B-B14F-4D97-AF65-F5344CB8AC3E}">
        <p14:creationId xmlns:p14="http://schemas.microsoft.com/office/powerpoint/2010/main" xmlns="" val="372693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s-ES" b="1" dirty="0"/>
              <a:t>Cultura sanitaria:</a:t>
            </a:r>
            <a:r>
              <a:rPr lang="es-ES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B</a:t>
            </a:r>
            <a:r>
              <a:rPr lang="es-ES" b="1" dirty="0"/>
              <a:t>:</a:t>
            </a:r>
            <a:r>
              <a:rPr lang="es-ES" dirty="0"/>
              <a:t> Aceptan orientación médica y promoción que cumplen, Higiene personal y colectiva buena.</a:t>
            </a:r>
            <a:r>
              <a:rPr lang="es-ES" b="1" dirty="0"/>
              <a:t>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</a:t>
            </a:r>
            <a:r>
              <a:rPr lang="es-ES" dirty="0"/>
              <a:t> Aceptan parcialmente orientaciones, higiene personal y colectiva no es buena. </a:t>
            </a:r>
          </a:p>
          <a:p>
            <a:pPr marL="0" indent="0">
              <a:buNone/>
            </a:pPr>
            <a:r>
              <a:rPr lang="es-ES" b="1" dirty="0"/>
              <a:t>M: </a:t>
            </a:r>
            <a:r>
              <a:rPr lang="es-ES" dirty="0"/>
              <a:t>No aceptan consejos, higiene es </a:t>
            </a:r>
            <a:r>
              <a:rPr lang="es-ES" dirty="0" smtClean="0"/>
              <a:t>deficiente.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9085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1058</Words>
  <Application>Microsoft Office PowerPoint</Application>
  <PresentationFormat>Presentación en pantalla (4:3)</PresentationFormat>
  <Paragraphs>112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Asignatura: Introducción a la MGI Tema: Medicina General Integral Título: Historia de salud familiar.              Historia Clínica individual.  Dispensarización</vt:lpstr>
      <vt:lpstr>Sumario:</vt:lpstr>
      <vt:lpstr>Objetivos:</vt:lpstr>
      <vt:lpstr>Diapositiva 4</vt:lpstr>
      <vt:lpstr>Confección de HSF (Visita al hogar)</vt:lpstr>
      <vt:lpstr>Confección de HSF (Visita al hogar) (cont.)</vt:lpstr>
      <vt:lpstr>Condiciones estructurales de la vivienda:</vt:lpstr>
      <vt:lpstr>Animales en la vivienda:</vt:lpstr>
      <vt:lpstr>Cultura sanitaria: </vt:lpstr>
      <vt:lpstr>Características Sico-Sociales: </vt:lpstr>
      <vt:lpstr>Satisfacción de las Necesidades Básicas (NB): </vt:lpstr>
      <vt:lpstr>Hacinamiento: </vt:lpstr>
      <vt:lpstr>Condiciones del medio ambiente:</vt:lpstr>
      <vt:lpstr>Diapositiva 14</vt:lpstr>
      <vt:lpstr>  Datos Generales de la Historia Clínica </vt:lpstr>
      <vt:lpstr>2) Motivo de Consulta (M.C) </vt:lpstr>
      <vt:lpstr>DISPENSARIZACIÓN</vt:lpstr>
      <vt:lpstr>Diapositiva 18</vt:lpstr>
      <vt:lpstr>Diapositiva 19</vt:lpstr>
      <vt:lpstr>Orientación del Seminario </vt:lpstr>
      <vt:lpstr>Exposición por equipos: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de salud familiar. Elementos Básicos.  La Historia Clínica: individual y familiar. Generalidades.</dc:title>
  <dc:creator>JESSICA</dc:creator>
  <cp:lastModifiedBy>Dr</cp:lastModifiedBy>
  <cp:revision>26</cp:revision>
  <dcterms:created xsi:type="dcterms:W3CDTF">2014-09-27T09:40:45Z</dcterms:created>
  <dcterms:modified xsi:type="dcterms:W3CDTF">2019-05-11T18:51:12Z</dcterms:modified>
</cp:coreProperties>
</file>