
<file path=[Content_Types].xml><?xml version="1.0" encoding="utf-8"?>
<Types xmlns="http://schemas.openxmlformats.org/package/2006/content-types">
  <Default Extension="png" ContentType="image/png"/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257" r:id="rId3"/>
    <p:sldId id="258" r:id="rId4"/>
    <p:sldId id="259" r:id="rId5"/>
    <p:sldId id="264" r:id="rId6"/>
    <p:sldId id="265" r:id="rId7"/>
    <p:sldId id="263" r:id="rId8"/>
    <p:sldId id="266" r:id="rId9"/>
    <p:sldId id="268" r:id="rId10"/>
    <p:sldId id="269" r:id="rId11"/>
    <p:sldId id="270" r:id="rId12"/>
    <p:sldId id="271" r:id="rId13"/>
    <p:sldId id="276" r:id="rId14"/>
    <p:sldId id="260" r:id="rId15"/>
    <p:sldId id="272" r:id="rId16"/>
    <p:sldId id="273" r:id="rId17"/>
    <p:sldId id="274" r:id="rId18"/>
    <p:sldId id="275" r:id="rId19"/>
    <p:sldId id="277" r:id="rId20"/>
    <p:sldId id="283" r:id="rId21"/>
    <p:sldId id="278" r:id="rId22"/>
    <p:sldId id="279" r:id="rId23"/>
    <p:sldId id="280" r:id="rId24"/>
    <p:sldId id="281" r:id="rId25"/>
    <p:sldId id="282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62" r:id="rId4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E01C3A-2330-4EF1-A131-4FB033CCEC16}" type="datetimeFigureOut">
              <a:rPr lang="es-ES" smtClean="0"/>
              <a:t>06/12/2018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922635-3ED8-47E0-9417-22B2664DA9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6452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9pPr>
          </a:lstStyle>
          <a:p>
            <a:fld id="{8306FDF3-96E6-43BE-AB7D-FEB08E350A4B}" type="slidenum">
              <a:rPr lang="es-ES_tradnl" sz="1200"/>
              <a:pPr/>
              <a:t>19</a:t>
            </a:fld>
            <a:endParaRPr lang="es-ES_tradnl" sz="120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9609295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9pPr>
          </a:lstStyle>
          <a:p>
            <a:fld id="{C8BA7906-1829-444C-98D9-6787CAA6A407}" type="slidenum">
              <a:rPr lang="es-ES_tradnl" sz="1200"/>
              <a:pPr/>
              <a:t>20</a:t>
            </a:fld>
            <a:endParaRPr lang="es-ES_tradnl" sz="120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3942286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9pPr>
          </a:lstStyle>
          <a:p>
            <a:fld id="{2151ACA2-B727-40CE-BDF7-A851593AE5FD}" type="slidenum">
              <a:rPr lang="es-ES_tradnl" sz="1200"/>
              <a:pPr/>
              <a:t>25</a:t>
            </a:fld>
            <a:endParaRPr lang="es-ES_tradnl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2806678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320EA-FD20-4DF1-9B60-32ED262DB04B}" type="datetimeFigureOut">
              <a:rPr lang="es-ES" smtClean="0"/>
              <a:t>06/12/2018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6704-5368-4788-B108-32DC455BBC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7531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320EA-FD20-4DF1-9B60-32ED262DB04B}" type="datetimeFigureOut">
              <a:rPr lang="es-ES" smtClean="0"/>
              <a:t>06/12/2018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6704-5368-4788-B108-32DC455BBC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6958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320EA-FD20-4DF1-9B60-32ED262DB04B}" type="datetimeFigureOut">
              <a:rPr lang="es-ES" smtClean="0"/>
              <a:t>06/12/2018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6704-5368-4788-B108-32DC455BBC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7557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320EA-FD20-4DF1-9B60-32ED262DB04B}" type="datetimeFigureOut">
              <a:rPr lang="es-ES" smtClean="0"/>
              <a:t>06/12/2018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6704-5368-4788-B108-32DC455BBC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0553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320EA-FD20-4DF1-9B60-32ED262DB04B}" type="datetimeFigureOut">
              <a:rPr lang="es-ES" smtClean="0"/>
              <a:t>06/12/2018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6704-5368-4788-B108-32DC455BBC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1936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320EA-FD20-4DF1-9B60-32ED262DB04B}" type="datetimeFigureOut">
              <a:rPr lang="es-ES" smtClean="0"/>
              <a:t>06/12/2018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6704-5368-4788-B108-32DC455BBC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7016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320EA-FD20-4DF1-9B60-32ED262DB04B}" type="datetimeFigureOut">
              <a:rPr lang="es-ES" smtClean="0"/>
              <a:t>06/12/2018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6704-5368-4788-B108-32DC455BBC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6275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320EA-FD20-4DF1-9B60-32ED262DB04B}" type="datetimeFigureOut">
              <a:rPr lang="es-ES" smtClean="0"/>
              <a:t>06/12/2018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6704-5368-4788-B108-32DC455BBC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7881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320EA-FD20-4DF1-9B60-32ED262DB04B}" type="datetimeFigureOut">
              <a:rPr lang="es-ES" smtClean="0"/>
              <a:t>06/12/2018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6704-5368-4788-B108-32DC455BBC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0569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320EA-FD20-4DF1-9B60-32ED262DB04B}" type="datetimeFigureOut">
              <a:rPr lang="es-ES" smtClean="0"/>
              <a:t>06/12/2018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6704-5368-4788-B108-32DC455BBC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6642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320EA-FD20-4DF1-9B60-32ED262DB04B}" type="datetimeFigureOut">
              <a:rPr lang="es-ES" smtClean="0"/>
              <a:t>06/12/2018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6704-5368-4788-B108-32DC455BBC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0036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320EA-FD20-4DF1-9B60-32ED262DB04B}" type="datetimeFigureOut">
              <a:rPr lang="es-ES" smtClean="0"/>
              <a:t>06/12/2018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A6704-5368-4788-B108-32DC455BBC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0345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ASIGNATURA: INTRODUCCIÓN A LA MGI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4268688"/>
            <a:ext cx="6400800" cy="1752600"/>
          </a:xfrm>
        </p:spPr>
        <p:txBody>
          <a:bodyPr/>
          <a:lstStyle/>
          <a:p>
            <a:r>
              <a:rPr lang="es-ES" dirty="0" smtClean="0">
                <a:solidFill>
                  <a:srgbClr val="C00000"/>
                </a:solidFill>
              </a:rPr>
              <a:t>Dra</a:t>
            </a:r>
            <a:r>
              <a:rPr lang="es-ES" dirty="0" smtClean="0">
                <a:solidFill>
                  <a:srgbClr val="C00000"/>
                </a:solidFill>
              </a:rPr>
              <a:t>. Maite Sánchez </a:t>
            </a:r>
            <a:r>
              <a:rPr lang="es-ES" dirty="0" smtClean="0">
                <a:solidFill>
                  <a:srgbClr val="C00000"/>
                </a:solidFill>
              </a:rPr>
              <a:t>Pérez</a:t>
            </a:r>
          </a:p>
          <a:p>
            <a:r>
              <a:rPr lang="es-ES" dirty="0" smtClean="0">
                <a:solidFill>
                  <a:srgbClr val="C00000"/>
                </a:solidFill>
              </a:rPr>
              <a:t>Prof. Auxiliar</a:t>
            </a:r>
            <a:endParaRPr lang="es-E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97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>
                <a:solidFill>
                  <a:srgbClr val="C00000"/>
                </a:solidFill>
              </a:rPr>
              <a:t>Código de honor del médico y la enfermera de la </a:t>
            </a:r>
            <a:r>
              <a:rPr lang="es-ES" b="1" dirty="0" smtClean="0">
                <a:solidFill>
                  <a:srgbClr val="C00000"/>
                </a:solidFill>
              </a:rPr>
              <a:t>familia</a:t>
            </a:r>
            <a:endParaRPr lang="es-ES" dirty="0">
              <a:solidFill>
                <a:srgbClr val="C0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Promover </a:t>
            </a:r>
            <a:r>
              <a:rPr lang="es-ES" dirty="0"/>
              <a:t>amistad, confianza y respeto </a:t>
            </a:r>
            <a:endParaRPr lang="es-ES" dirty="0" smtClean="0"/>
          </a:p>
          <a:p>
            <a:r>
              <a:rPr lang="es-ES" dirty="0"/>
              <a:t>S</a:t>
            </a:r>
            <a:r>
              <a:rPr lang="es-ES" dirty="0" smtClean="0"/>
              <a:t>er </a:t>
            </a:r>
            <a:r>
              <a:rPr lang="es-ES" dirty="0"/>
              <a:t>guardián de la </a:t>
            </a:r>
            <a:r>
              <a:rPr lang="es-ES" dirty="0" smtClean="0"/>
              <a:t>salud</a:t>
            </a:r>
          </a:p>
          <a:p>
            <a:r>
              <a:rPr lang="es-ES" dirty="0"/>
              <a:t>P</a:t>
            </a:r>
            <a:r>
              <a:rPr lang="es-ES" dirty="0" smtClean="0"/>
              <a:t>aciencia</a:t>
            </a:r>
            <a:r>
              <a:rPr lang="es-ES" dirty="0"/>
              <a:t>, sencillez y </a:t>
            </a:r>
            <a:r>
              <a:rPr lang="es-ES" dirty="0" smtClean="0"/>
              <a:t>perseverancia</a:t>
            </a:r>
          </a:p>
          <a:p>
            <a:r>
              <a:rPr lang="es-ES" dirty="0"/>
              <a:t>O</a:t>
            </a:r>
            <a:r>
              <a:rPr lang="es-ES" dirty="0" smtClean="0"/>
              <a:t>bservador </a:t>
            </a:r>
            <a:r>
              <a:rPr lang="es-ES" dirty="0"/>
              <a:t>perspicaz y aprender a escuchar </a:t>
            </a:r>
            <a:endParaRPr lang="es-ES" dirty="0" smtClean="0"/>
          </a:p>
          <a:p>
            <a:r>
              <a:rPr lang="es-ES" dirty="0" smtClean="0"/>
              <a:t>Lenguaje claro </a:t>
            </a:r>
          </a:p>
          <a:p>
            <a:r>
              <a:rPr lang="es-ES" dirty="0" smtClean="0"/>
              <a:t>Reservado, respetar el pudor y privacidad</a:t>
            </a:r>
          </a:p>
          <a:p>
            <a:r>
              <a:rPr lang="es-ES" dirty="0"/>
              <a:t>E</a:t>
            </a:r>
            <a:r>
              <a:rPr lang="es-ES" dirty="0" smtClean="0"/>
              <a:t>studio diario</a:t>
            </a:r>
          </a:p>
          <a:p>
            <a:r>
              <a:rPr lang="es-ES" dirty="0"/>
              <a:t>S</a:t>
            </a:r>
            <a:r>
              <a:rPr lang="es-ES" dirty="0" smtClean="0"/>
              <a:t>encillez</a:t>
            </a:r>
            <a:r>
              <a:rPr lang="es-ES" dirty="0"/>
              <a:t>, afabilidad y dedicación</a:t>
            </a:r>
          </a:p>
        </p:txBody>
      </p:sp>
    </p:spTree>
    <p:extLst>
      <p:ext uri="{BB962C8B-B14F-4D97-AF65-F5344CB8AC3E}">
        <p14:creationId xmlns:p14="http://schemas.microsoft.com/office/powerpoint/2010/main" val="321088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rgbClr val="C00000"/>
                </a:solidFill>
              </a:rPr>
              <a:t>Especialidad en MGI</a:t>
            </a:r>
            <a:endParaRPr lang="es-ES" b="1" dirty="0">
              <a:solidFill>
                <a:srgbClr val="C0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27373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s-ES" b="1" dirty="0" smtClean="0"/>
              <a:t>    Perfil </a:t>
            </a:r>
            <a:r>
              <a:rPr lang="es-ES" b="1" dirty="0"/>
              <a:t>del egresado:</a:t>
            </a:r>
            <a:endParaRPr lang="es-ES" dirty="0"/>
          </a:p>
          <a:p>
            <a:pPr lvl="0"/>
            <a:r>
              <a:rPr lang="es-ES" dirty="0"/>
              <a:t>Perfil político-ideológico</a:t>
            </a:r>
          </a:p>
          <a:p>
            <a:pPr lvl="0"/>
            <a:r>
              <a:rPr lang="es-ES" dirty="0"/>
              <a:t>Perfil Profesional (funciones)</a:t>
            </a:r>
          </a:p>
          <a:p>
            <a:pPr lvl="0"/>
            <a:r>
              <a:rPr lang="es-ES" dirty="0"/>
              <a:t>Perfil ocupacional.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4283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b="1" dirty="0">
                <a:solidFill>
                  <a:srgbClr val="C00000"/>
                </a:solidFill>
              </a:rPr>
              <a:t>Funciones del Especialista en Medicina General Integral</a:t>
            </a:r>
            <a:endParaRPr lang="es-ES" dirty="0">
              <a:solidFill>
                <a:srgbClr val="C0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921299"/>
          </a:xfrm>
        </p:spPr>
        <p:txBody>
          <a:bodyPr/>
          <a:lstStyle/>
          <a:p>
            <a:pPr lvl="1"/>
            <a:r>
              <a:rPr lang="es-ES" u="sng" dirty="0"/>
              <a:t>Atención Médica Integral</a:t>
            </a:r>
            <a:endParaRPr lang="es-ES" sz="2400" dirty="0"/>
          </a:p>
          <a:p>
            <a:pPr lvl="1"/>
            <a:r>
              <a:rPr lang="es-ES" u="sng" dirty="0"/>
              <a:t>Docente y  Educativa</a:t>
            </a:r>
            <a:endParaRPr lang="es-ES" sz="2400" dirty="0"/>
          </a:p>
          <a:p>
            <a:pPr lvl="1"/>
            <a:r>
              <a:rPr lang="es-ES" u="sng" dirty="0"/>
              <a:t>Administración</a:t>
            </a:r>
            <a:endParaRPr lang="es-ES" sz="2400" dirty="0"/>
          </a:p>
          <a:p>
            <a:pPr lvl="1"/>
            <a:r>
              <a:rPr lang="es-ES" u="sng" dirty="0"/>
              <a:t>Investigación</a:t>
            </a:r>
            <a:endParaRPr lang="es-ES" sz="2400" dirty="0"/>
          </a:p>
          <a:p>
            <a:pPr lvl="1"/>
            <a:r>
              <a:rPr lang="es-ES" u="sng" dirty="0" smtClean="0"/>
              <a:t>Especiales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403898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1560" y="1556211"/>
            <a:ext cx="7821372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</a:tabLst>
            </a:pPr>
            <a:r>
              <a:rPr kumimoji="0" 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El Programa de Atención Integral a la Familia. </a:t>
            </a:r>
            <a:br>
              <a:rPr kumimoji="0" 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es-E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Dispensarización</a:t>
            </a:r>
            <a:r>
              <a:rPr kumimoji="0" 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: concepto. </a:t>
            </a:r>
            <a:br>
              <a:rPr kumimoji="0" 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Propósitos. </a:t>
            </a:r>
            <a:br>
              <a:rPr kumimoji="0" 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Clasificación de las   personas y familias según </a:t>
            </a:r>
            <a:br>
              <a:rPr kumimoji="0" 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grupos </a:t>
            </a:r>
            <a:r>
              <a:rPr kumimoji="0" lang="es-E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dispensariales</a:t>
            </a:r>
            <a:r>
              <a:rPr kumimoji="0" 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kumimoji="0" lang="es-E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</a:tabLst>
            </a:pPr>
            <a:r>
              <a:rPr kumimoji="0" 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La Historia Clínica: individual y familiar. </a:t>
            </a:r>
            <a:br>
              <a:rPr kumimoji="0" 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Generalidades.</a:t>
            </a:r>
            <a:r>
              <a:rPr kumimoji="0" 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18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27809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_tradnl" dirty="0"/>
              <a:t>El Programa de Atención Integral a la Familia. Generalidades.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1713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>
            <a:normAutofit/>
          </a:bodyPr>
          <a:lstStyle/>
          <a:p>
            <a:r>
              <a:rPr lang="es-ES" b="1" i="1" dirty="0">
                <a:solidFill>
                  <a:srgbClr val="C00000"/>
                </a:solidFill>
              </a:rPr>
              <a:t>Objetivo </a:t>
            </a:r>
            <a:r>
              <a:rPr lang="es-ES" b="1" i="1" dirty="0" smtClean="0">
                <a:solidFill>
                  <a:srgbClr val="C00000"/>
                </a:solidFill>
              </a:rPr>
              <a:t>General</a:t>
            </a:r>
            <a:endParaRPr lang="es-ES" dirty="0">
              <a:solidFill>
                <a:srgbClr val="C0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87413"/>
            <a:ext cx="8229600" cy="4525963"/>
          </a:xfrm>
        </p:spPr>
        <p:txBody>
          <a:bodyPr/>
          <a:lstStyle/>
          <a:p>
            <a:r>
              <a:rPr lang="es-ES" dirty="0"/>
              <a:t>Mejorar el estado de salud de la población mediante acciones integrales dirigidas al individuo, a la familia, a la comunidad y al ambiente, mediante una íntima vinculación con las masas.</a:t>
            </a:r>
          </a:p>
        </p:txBody>
      </p:sp>
    </p:spTree>
    <p:extLst>
      <p:ext uri="{BB962C8B-B14F-4D97-AF65-F5344CB8AC3E}">
        <p14:creationId xmlns:p14="http://schemas.microsoft.com/office/powerpoint/2010/main" val="45175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i="1" dirty="0">
                <a:solidFill>
                  <a:srgbClr val="C00000"/>
                </a:solidFill>
              </a:rPr>
              <a:t>Objetivos </a:t>
            </a:r>
            <a:r>
              <a:rPr lang="es-ES" b="1" i="1" dirty="0" smtClean="0">
                <a:solidFill>
                  <a:srgbClr val="C00000"/>
                </a:solidFill>
              </a:rPr>
              <a:t>Específicos</a:t>
            </a:r>
            <a:endParaRPr lang="es-ES" dirty="0">
              <a:solidFill>
                <a:srgbClr val="C0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s-ES" dirty="0"/>
              <a:t>Promover la salud a través de cambios positivos en los conocimientos, hábitos de vida y costumbres </a:t>
            </a:r>
            <a:r>
              <a:rPr lang="es-ES" dirty="0" err="1"/>
              <a:t>higienicosanitarias</a:t>
            </a:r>
            <a:r>
              <a:rPr lang="es-ES" dirty="0"/>
              <a:t> de la población.</a:t>
            </a:r>
          </a:p>
          <a:p>
            <a:pPr lvl="0"/>
            <a:r>
              <a:rPr lang="es-ES" dirty="0"/>
              <a:t>Prevenir la aparición de enfermedades y daños a la salud de la población.</a:t>
            </a:r>
          </a:p>
          <a:p>
            <a:pPr lvl="0"/>
            <a:r>
              <a:rPr lang="es-ES" dirty="0"/>
              <a:t>Garantizar el diagnóstico temprano y la atención médica integral, ambulatoria y hospitalaria, oportuna y continua a la comunidad</a:t>
            </a:r>
            <a:r>
              <a:rPr lang="es-ES" dirty="0" smtClean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1799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/>
          <a:lstStyle/>
          <a:p>
            <a:r>
              <a:rPr lang="es-ES" b="1" i="1" dirty="0">
                <a:solidFill>
                  <a:srgbClr val="C00000"/>
                </a:solidFill>
              </a:rPr>
              <a:t>Objetivos </a:t>
            </a:r>
            <a:r>
              <a:rPr lang="es-ES" b="1" i="1" dirty="0" smtClean="0">
                <a:solidFill>
                  <a:srgbClr val="C00000"/>
                </a:solidFill>
              </a:rPr>
              <a:t>Específicos (cont.)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071389"/>
            <a:ext cx="8229600" cy="4525963"/>
          </a:xfrm>
        </p:spPr>
        <p:txBody>
          <a:bodyPr/>
          <a:lstStyle/>
          <a:p>
            <a:pPr lvl="0"/>
            <a:r>
              <a:rPr lang="es-ES" dirty="0"/>
              <a:t>Desarrollar la rehabilitación con base comunitaria dirigida a la población </a:t>
            </a:r>
            <a:r>
              <a:rPr lang="es-ES" dirty="0" smtClean="0"/>
              <a:t>discapacitada </a:t>
            </a:r>
            <a:r>
              <a:rPr lang="es-ES" dirty="0"/>
              <a:t>física o psíquicamente.</a:t>
            </a:r>
          </a:p>
          <a:p>
            <a:pPr lvl="0"/>
            <a:r>
              <a:rPr lang="es-ES" dirty="0"/>
              <a:t>Alcanzar cambios positivos en el saneamiento ambiental de su radio de acción, así como de las condiciones higiénicas en que viven las familias bajo su control</a:t>
            </a:r>
            <a:r>
              <a:rPr lang="es-ES" dirty="0" smtClean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1548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i="1" dirty="0">
                <a:solidFill>
                  <a:srgbClr val="C00000"/>
                </a:solidFill>
              </a:rPr>
              <a:t>Objetivos Específicos (cont.)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s-ES" dirty="0"/>
              <a:t>Lograr cambios positivos en la integración social de la familia y la comunidad.</a:t>
            </a:r>
          </a:p>
          <a:p>
            <a:pPr lvl="0"/>
            <a:r>
              <a:rPr lang="es-ES" dirty="0"/>
              <a:t>Lograr la formación de un especialista de Medicina General Integral de alta calidad científica y ética con disposición de servir a la humanidad donde sea necesario, acorde con la tradición internacionalista del pueblo cubano.</a:t>
            </a:r>
          </a:p>
          <a:p>
            <a:pPr lvl="0"/>
            <a:r>
              <a:rPr lang="es-ES" dirty="0"/>
              <a:t>Desarrollar investigaciones que respondan a las necesidades de salud de la población</a:t>
            </a:r>
            <a:r>
              <a:rPr lang="es-ES" dirty="0" smtClean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7106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0" y="2400301"/>
            <a:ext cx="9144000" cy="285204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81264" tIns="40633" rIns="81264" bIns="40633">
            <a:spAutoFit/>
          </a:bodyPr>
          <a:lstStyle/>
          <a:p>
            <a:pPr algn="ctr">
              <a:defRPr/>
            </a:pPr>
            <a:r>
              <a:rPr lang="es-ES_tradnl" sz="3600" dirty="0">
                <a:solidFill>
                  <a:srgbClr val="000099"/>
                </a:solidFill>
              </a:rPr>
              <a:t>Es  un proceso organizado, continuo y dinámico, que permite la evaluación e intervención planificada y programada, liderado y coordinado por el equipo básico de salud, sobre  la situación de salud de personas y familias</a:t>
            </a:r>
            <a:r>
              <a:rPr lang="es-ES" sz="3600" dirty="0">
                <a:solidFill>
                  <a:srgbClr val="000099"/>
                </a:solidFill>
              </a:rPr>
              <a:t> </a:t>
            </a:r>
            <a:endParaRPr lang="es-ES_tradnl" sz="3600" dirty="0">
              <a:solidFill>
                <a:srgbClr val="000099"/>
              </a:solidFill>
            </a:endParaRP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2880078" y="1095022"/>
            <a:ext cx="164180" cy="410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264" tIns="40633" rIns="81264" bIns="40633">
            <a:spAutoFit/>
          </a:bodyPr>
          <a:lstStyle>
            <a:lvl1pPr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9pPr>
          </a:lstStyle>
          <a:p>
            <a:endParaRPr lang="es-ES" sz="2133" b="0"/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2803878" y="1095022"/>
            <a:ext cx="164180" cy="410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264" tIns="40633" rIns="81264" bIns="40633">
            <a:spAutoFit/>
          </a:bodyPr>
          <a:lstStyle>
            <a:lvl1pPr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9pPr>
          </a:lstStyle>
          <a:p>
            <a:endParaRPr lang="es-ES" sz="2133" b="0"/>
          </a:p>
        </p:txBody>
      </p:sp>
      <p:sp>
        <p:nvSpPr>
          <p:cNvPr id="7173" name="Text Box 6"/>
          <p:cNvSpPr txBox="1">
            <a:spLocks noChangeArrowheads="1"/>
          </p:cNvSpPr>
          <p:nvPr/>
        </p:nvSpPr>
        <p:spPr bwMode="auto">
          <a:xfrm>
            <a:off x="475545" y="1361723"/>
            <a:ext cx="8718252" cy="519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264" tIns="40633" rIns="81264" bIns="40633">
            <a:spAutoFit/>
          </a:bodyPr>
          <a:lstStyle>
            <a:lvl1pPr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sz="2844" u="sng">
                <a:solidFill>
                  <a:schemeClr val="bg1"/>
                </a:solidFill>
              </a:rPr>
              <a:t>Programa del Médico y Enfermera de la Familia . 2011</a:t>
            </a:r>
            <a:endParaRPr lang="es-ES_tradnl" sz="2844" b="0">
              <a:solidFill>
                <a:schemeClr val="bg1"/>
              </a:solidFill>
            </a:endParaRPr>
          </a:p>
        </p:txBody>
      </p:sp>
      <p:sp>
        <p:nvSpPr>
          <p:cNvPr id="7174" name="Text Box 8"/>
          <p:cNvSpPr txBox="1">
            <a:spLocks noChangeArrowheads="1"/>
          </p:cNvSpPr>
          <p:nvPr/>
        </p:nvSpPr>
        <p:spPr bwMode="auto">
          <a:xfrm>
            <a:off x="2032000" y="639234"/>
            <a:ext cx="5399523" cy="683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264" tIns="40633" rIns="81264" bIns="40633">
            <a:spAutoFit/>
          </a:bodyPr>
          <a:lstStyle>
            <a:lvl1pPr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sz="3911" dirty="0">
                <a:solidFill>
                  <a:srgbClr val="FF0000"/>
                </a:solidFill>
                <a:latin typeface="Tahoma" panose="020B0604030504040204" pitchFamily="34" charset="0"/>
              </a:rPr>
              <a:t>DISPENSARIZACIÓN</a:t>
            </a:r>
          </a:p>
        </p:txBody>
      </p:sp>
    </p:spTree>
    <p:extLst>
      <p:ext uri="{BB962C8B-B14F-4D97-AF65-F5344CB8AC3E}">
        <p14:creationId xmlns:p14="http://schemas.microsoft.com/office/powerpoint/2010/main" val="286656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368152"/>
          </a:xfrm>
        </p:spPr>
        <p:txBody>
          <a:bodyPr>
            <a:normAutofit fontScale="90000"/>
          </a:bodyPr>
          <a:lstStyle/>
          <a:p>
            <a:pPr algn="l"/>
            <a:r>
              <a:rPr lang="es-ES_tradnl" b="1" dirty="0" smtClean="0"/>
              <a:t/>
            </a:r>
            <a:br>
              <a:rPr lang="es-ES_tradnl" b="1" dirty="0" smtClean="0"/>
            </a:br>
            <a:r>
              <a:rPr lang="es-ES_tradnl" b="1" dirty="0" smtClean="0"/>
              <a:t>Tema </a:t>
            </a:r>
            <a:r>
              <a:rPr lang="es-ES_tradnl" b="1" dirty="0"/>
              <a:t>V. Medicina General </a:t>
            </a:r>
            <a:r>
              <a:rPr lang="es-ES_tradnl" b="1" dirty="0" smtClean="0"/>
              <a:t>Integral</a:t>
            </a:r>
            <a:br>
              <a:rPr lang="es-ES_tradnl" b="1" dirty="0" smtClean="0"/>
            </a:br>
            <a:r>
              <a:rPr lang="es-ES_tradnl" b="1" dirty="0" smtClean="0"/>
              <a:t/>
            </a:r>
            <a:br>
              <a:rPr lang="es-ES_tradnl" b="1" dirty="0" smtClean="0"/>
            </a:br>
            <a:r>
              <a:rPr lang="es-ES_tradnl" b="1" dirty="0" smtClean="0">
                <a:solidFill>
                  <a:srgbClr val="C00000"/>
                </a:solidFill>
              </a:rPr>
              <a:t>Sumario:</a:t>
            </a:r>
            <a:endParaRPr lang="es-ES" dirty="0">
              <a:solidFill>
                <a:srgbClr val="C00000"/>
              </a:solidFill>
            </a:endParaRPr>
          </a:p>
        </p:txBody>
      </p:sp>
      <p:sp>
        <p:nvSpPr>
          <p:cNvPr id="12" name="Rectangle 1"/>
          <p:cNvSpPr txBox="1">
            <a:spLocks noChangeArrowheads="1"/>
          </p:cNvSpPr>
          <p:nvPr/>
        </p:nvSpPr>
        <p:spPr bwMode="auto">
          <a:xfrm>
            <a:off x="888138" y="2708920"/>
            <a:ext cx="7367723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s-ES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Concepto y evolución histórica de la MGI Programa de trabajo 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s-ES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 código de honor del médico y la enfermera de la familia. 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s-ES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especialidad de MGI. Formación académica del especialista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s-ES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en el área de salud. Perfil del egresado. 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s-ES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Funciones del especialista de Medicina General. 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s-ES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Impacto social.</a:t>
            </a:r>
            <a:r>
              <a:rPr lang="es-ES" sz="2000" dirty="0" smtClean="0"/>
              <a:t> </a:t>
            </a:r>
            <a:endParaRPr lang="es-ES" sz="2000" dirty="0" smtClean="0">
              <a:latin typeface="Arial" panose="020B0604020202020204" pitchFamily="34" charset="0"/>
            </a:endParaRPr>
          </a:p>
        </p:txBody>
      </p:sp>
      <p:sp>
        <p:nvSpPr>
          <p:cNvPr id="16" name="Marcador de contenido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4267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474134" y="869245"/>
            <a:ext cx="8255113" cy="4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264" tIns="40633" rIns="81264" bIns="40633">
            <a:spAutoFit/>
          </a:bodyPr>
          <a:lstStyle>
            <a:lvl1pPr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sz="2489" dirty="0">
                <a:solidFill>
                  <a:srgbClr val="002060"/>
                </a:solidFill>
              </a:rPr>
              <a:t>MOMENTOS DEL PROCESO DE DISPENSARIZACION</a:t>
            </a:r>
            <a:endParaRPr lang="es-ES_tradnl" sz="2489" b="0" dirty="0">
              <a:solidFill>
                <a:srgbClr val="002060"/>
              </a:solidFill>
            </a:endParaRPr>
          </a:p>
        </p:txBody>
      </p:sp>
      <p:sp>
        <p:nvSpPr>
          <p:cNvPr id="11267" name="Oval 8"/>
          <p:cNvSpPr>
            <a:spLocks noChangeArrowheads="1"/>
          </p:cNvSpPr>
          <p:nvPr/>
        </p:nvSpPr>
        <p:spPr bwMode="auto">
          <a:xfrm>
            <a:off x="190501" y="1803400"/>
            <a:ext cx="3276600" cy="1016000"/>
          </a:xfrm>
          <a:prstGeom prst="ellipse">
            <a:avLst/>
          </a:prstGeom>
          <a:solidFill>
            <a:srgbClr val="00B0F0"/>
          </a:solidFill>
          <a:ln w="57150">
            <a:solidFill>
              <a:srgbClr val="FFFF00"/>
            </a:solidFill>
            <a:round/>
            <a:headEnd/>
            <a:tailEnd/>
          </a:ln>
        </p:spPr>
        <p:txBody>
          <a:bodyPr wrap="none" lIns="81264" tIns="40633" rIns="81264" bIns="40633" anchor="ctr"/>
          <a:lstStyle>
            <a:lvl1pPr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ES_tradnl" sz="3556">
                <a:solidFill>
                  <a:srgbClr val="000099"/>
                </a:solidFill>
              </a:rPr>
              <a:t>REGISTRO</a:t>
            </a:r>
            <a:endParaRPr lang="es-ES_tradnl" sz="2844">
              <a:solidFill>
                <a:srgbClr val="000099"/>
              </a:solidFill>
            </a:endParaRPr>
          </a:p>
        </p:txBody>
      </p:sp>
      <p:sp>
        <p:nvSpPr>
          <p:cNvPr id="11268" name="Oval 10"/>
          <p:cNvSpPr>
            <a:spLocks noChangeArrowheads="1"/>
          </p:cNvSpPr>
          <p:nvPr/>
        </p:nvSpPr>
        <p:spPr bwMode="auto">
          <a:xfrm>
            <a:off x="2247901" y="2548467"/>
            <a:ext cx="4038600" cy="2235200"/>
          </a:xfrm>
          <a:prstGeom prst="ellipse">
            <a:avLst/>
          </a:prstGeom>
          <a:solidFill>
            <a:srgbClr val="00B0F0"/>
          </a:solidFill>
          <a:ln w="57150">
            <a:solidFill>
              <a:srgbClr val="FFFF00"/>
            </a:solidFill>
            <a:round/>
            <a:headEnd/>
            <a:tailEnd/>
          </a:ln>
        </p:spPr>
        <p:txBody>
          <a:bodyPr wrap="none" lIns="81264" tIns="40633" rIns="81264" bIns="40633" anchor="ctr"/>
          <a:lstStyle>
            <a:lvl1pPr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ES_tradnl" sz="2844">
                <a:solidFill>
                  <a:srgbClr val="000099"/>
                </a:solidFill>
              </a:rPr>
              <a:t>EVALUACION</a:t>
            </a:r>
          </a:p>
          <a:p>
            <a:pPr algn="ctr"/>
            <a:r>
              <a:rPr lang="es-ES_tradnl" sz="2844">
                <a:solidFill>
                  <a:srgbClr val="000099"/>
                </a:solidFill>
              </a:rPr>
              <a:t> PERIODICA DEL</a:t>
            </a:r>
          </a:p>
          <a:p>
            <a:pPr algn="ctr"/>
            <a:r>
              <a:rPr lang="es-ES_tradnl" sz="2844">
                <a:solidFill>
                  <a:srgbClr val="000099"/>
                </a:solidFill>
              </a:rPr>
              <a:t>ESTADO DE </a:t>
            </a:r>
          </a:p>
          <a:p>
            <a:pPr algn="ctr"/>
            <a:r>
              <a:rPr lang="es-ES_tradnl" sz="2844">
                <a:solidFill>
                  <a:srgbClr val="000099"/>
                </a:solidFill>
              </a:rPr>
              <a:t>SALUD</a:t>
            </a:r>
          </a:p>
        </p:txBody>
      </p:sp>
      <p:sp>
        <p:nvSpPr>
          <p:cNvPr id="11269" name="Oval 12"/>
          <p:cNvSpPr>
            <a:spLocks noChangeArrowheads="1"/>
          </p:cNvSpPr>
          <p:nvPr/>
        </p:nvSpPr>
        <p:spPr bwMode="auto">
          <a:xfrm>
            <a:off x="5207000" y="4241800"/>
            <a:ext cx="3810000" cy="1964267"/>
          </a:xfrm>
          <a:prstGeom prst="ellipse">
            <a:avLst/>
          </a:prstGeom>
          <a:solidFill>
            <a:srgbClr val="00B0F0"/>
          </a:solidFill>
          <a:ln w="57150">
            <a:solidFill>
              <a:srgbClr val="FFFF00"/>
            </a:solidFill>
            <a:round/>
            <a:headEnd/>
            <a:tailEnd/>
          </a:ln>
        </p:spPr>
        <p:txBody>
          <a:bodyPr wrap="none" lIns="81264" tIns="40633" rIns="81264" bIns="40633" anchor="ctr"/>
          <a:lstStyle>
            <a:lvl1pPr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ES_tradnl" sz="2844">
                <a:solidFill>
                  <a:srgbClr val="000099"/>
                </a:solidFill>
              </a:rPr>
              <a:t>INTERVENCION</a:t>
            </a:r>
          </a:p>
          <a:p>
            <a:pPr algn="ctr"/>
            <a:r>
              <a:rPr lang="es-ES_tradnl" sz="2844">
                <a:solidFill>
                  <a:srgbClr val="000099"/>
                </a:solidFill>
              </a:rPr>
              <a:t>CONTINUADA</a:t>
            </a:r>
          </a:p>
        </p:txBody>
      </p:sp>
    </p:spTree>
    <p:extLst>
      <p:ext uri="{BB962C8B-B14F-4D97-AF65-F5344CB8AC3E}">
        <p14:creationId xmlns:p14="http://schemas.microsoft.com/office/powerpoint/2010/main" val="153851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2912533" y="548923"/>
            <a:ext cx="374185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sz="4800" dirty="0">
                <a:solidFill>
                  <a:schemeClr val="tx1"/>
                </a:solidFill>
              </a:rPr>
              <a:t>Propósitos</a:t>
            </a:r>
            <a:r>
              <a:rPr lang="es-ES_tradnl" sz="3556" dirty="0">
                <a:solidFill>
                  <a:schemeClr val="tx1"/>
                </a:solidFill>
              </a:rPr>
              <a:t>: (1)</a:t>
            </a:r>
          </a:p>
        </p:txBody>
      </p:sp>
      <p:sp>
        <p:nvSpPr>
          <p:cNvPr id="8195" name="Text Box 11"/>
          <p:cNvSpPr txBox="1">
            <a:spLocks noChangeArrowheads="1"/>
          </p:cNvSpPr>
          <p:nvPr/>
        </p:nvSpPr>
        <p:spPr bwMode="auto">
          <a:xfrm>
            <a:off x="203200" y="4394200"/>
            <a:ext cx="887306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es-ES_tradnl" sz="3200" dirty="0">
                <a:solidFill>
                  <a:srgbClr val="FF0000"/>
                </a:solidFill>
              </a:rPr>
              <a:t>Promover estilos de vida saludables en los individuos y familias</a:t>
            </a:r>
            <a:r>
              <a:rPr lang="es-ES_tradnl" sz="32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8196" name="Text Box 12"/>
          <p:cNvSpPr txBox="1">
            <a:spLocks noChangeArrowheads="1"/>
          </p:cNvSpPr>
          <p:nvPr/>
        </p:nvSpPr>
        <p:spPr bwMode="auto">
          <a:xfrm>
            <a:off x="203200" y="3124200"/>
            <a:ext cx="887306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es-ES_tradnl" sz="3200" dirty="0">
                <a:solidFill>
                  <a:srgbClr val="FF0000"/>
                </a:solidFill>
              </a:rPr>
              <a:t>Elevar la satisfacción de la población con los servicios de salud que brinda el sistema.</a:t>
            </a:r>
          </a:p>
        </p:txBody>
      </p:sp>
      <p:sp>
        <p:nvSpPr>
          <p:cNvPr id="8197" name="Text Box 13"/>
          <p:cNvSpPr txBox="1">
            <a:spLocks noChangeArrowheads="1"/>
          </p:cNvSpPr>
          <p:nvPr/>
        </p:nvSpPr>
        <p:spPr bwMode="auto">
          <a:xfrm>
            <a:off x="203200" y="1854200"/>
            <a:ext cx="89027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es-ES_tradnl" sz="3200" dirty="0">
                <a:solidFill>
                  <a:srgbClr val="FF0000"/>
                </a:solidFill>
              </a:rPr>
              <a:t>Desarrollar un proceso de mejora continua del estado de salud de los individuos y familias.</a:t>
            </a:r>
          </a:p>
        </p:txBody>
      </p:sp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0" y="1464733"/>
            <a:ext cx="9144000" cy="5012267"/>
          </a:xfrm>
          <a:prstGeom prst="rect">
            <a:avLst/>
          </a:prstGeom>
          <a:noFill/>
          <a:ln w="762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ES" sz="16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60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0"/>
          <p:cNvSpPr txBox="1">
            <a:spLocks noChangeArrowheads="1"/>
          </p:cNvSpPr>
          <p:nvPr/>
        </p:nvSpPr>
        <p:spPr bwMode="auto">
          <a:xfrm>
            <a:off x="317501" y="1711678"/>
            <a:ext cx="8555566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es-ES_tradnl" sz="3200" dirty="0">
                <a:solidFill>
                  <a:srgbClr val="FF0000"/>
                </a:solidFill>
              </a:rPr>
              <a:t>Determinar el estado de salud de individuos y familias.</a:t>
            </a:r>
          </a:p>
        </p:txBody>
      </p:sp>
      <p:sp>
        <p:nvSpPr>
          <p:cNvPr id="9219" name="Text Box 9"/>
          <p:cNvSpPr txBox="1">
            <a:spLocks noChangeArrowheads="1"/>
          </p:cNvSpPr>
          <p:nvPr/>
        </p:nvSpPr>
        <p:spPr bwMode="auto">
          <a:xfrm>
            <a:off x="317501" y="2809523"/>
            <a:ext cx="8555566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es-ES_tradnl" sz="3200" dirty="0">
                <a:solidFill>
                  <a:srgbClr val="FF0000"/>
                </a:solidFill>
              </a:rPr>
              <a:t>Identificar e investigar riesgos, enfermedades y otros daños a la salud individual </a:t>
            </a:r>
            <a:r>
              <a:rPr lang="es-ES_tradnl" sz="3200" dirty="0">
                <a:solidFill>
                  <a:schemeClr val="bg1"/>
                </a:solidFill>
              </a:rPr>
              <a:t>y familiar.</a:t>
            </a:r>
          </a:p>
        </p:txBody>
      </p:sp>
      <p:sp>
        <p:nvSpPr>
          <p:cNvPr id="9220" name="Text Box 3"/>
          <p:cNvSpPr txBox="1">
            <a:spLocks noChangeArrowheads="1"/>
          </p:cNvSpPr>
          <p:nvPr/>
        </p:nvSpPr>
        <p:spPr bwMode="auto">
          <a:xfrm>
            <a:off x="2912533" y="548923"/>
            <a:ext cx="374185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sz="4800" dirty="0">
                <a:solidFill>
                  <a:schemeClr val="tx1"/>
                </a:solidFill>
              </a:rPr>
              <a:t>Propósitos</a:t>
            </a:r>
            <a:r>
              <a:rPr lang="es-ES_tradnl" sz="3556" dirty="0">
                <a:solidFill>
                  <a:schemeClr val="tx1"/>
                </a:solidFill>
              </a:rPr>
              <a:t>: (2)</a:t>
            </a:r>
          </a:p>
        </p:txBody>
      </p:sp>
      <p:sp>
        <p:nvSpPr>
          <p:cNvPr id="9221" name="Text Box 9"/>
          <p:cNvSpPr txBox="1">
            <a:spLocks noChangeArrowheads="1"/>
          </p:cNvSpPr>
          <p:nvPr/>
        </p:nvSpPr>
        <p:spPr bwMode="auto">
          <a:xfrm>
            <a:off x="381000" y="4127501"/>
            <a:ext cx="8855886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es-ES_tradnl" sz="3200" dirty="0">
                <a:solidFill>
                  <a:srgbClr val="FF0000"/>
                </a:solidFill>
              </a:rPr>
              <a:t>Facilitar la intervención multidisciplinaria en los</a:t>
            </a:r>
          </a:p>
          <a:p>
            <a:r>
              <a:rPr lang="es-ES_tradnl" sz="3200" dirty="0">
                <a:solidFill>
                  <a:srgbClr val="FF0000"/>
                </a:solidFill>
              </a:rPr>
              <a:t> problema de salud individual </a:t>
            </a:r>
            <a:r>
              <a:rPr lang="es-ES_tradnl" sz="3200" dirty="0">
                <a:solidFill>
                  <a:schemeClr val="bg1"/>
                </a:solidFill>
              </a:rPr>
              <a:t>y familiar.</a:t>
            </a:r>
          </a:p>
        </p:txBody>
      </p:sp>
    </p:spTree>
    <p:extLst>
      <p:ext uri="{BB962C8B-B14F-4D97-AF65-F5344CB8AC3E}">
        <p14:creationId xmlns:p14="http://schemas.microsoft.com/office/powerpoint/2010/main" val="232506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/>
          <p:cNvSpPr txBox="1">
            <a:spLocks noChangeArrowheads="1"/>
          </p:cNvSpPr>
          <p:nvPr/>
        </p:nvSpPr>
        <p:spPr bwMode="auto">
          <a:xfrm>
            <a:off x="3304823" y="1955801"/>
            <a:ext cx="184731" cy="5300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9pPr>
          </a:lstStyle>
          <a:p>
            <a:endParaRPr lang="es-ES" sz="2844"/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3163711" y="740834"/>
            <a:ext cx="402078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sz="4800" dirty="0">
                <a:solidFill>
                  <a:schemeClr val="tx1"/>
                </a:solidFill>
              </a:rPr>
              <a:t>Propósitos: (3)</a:t>
            </a: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0" y="1938867"/>
            <a:ext cx="312906" cy="967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endParaRPr lang="es-ES_tradnl" sz="2844"/>
          </a:p>
          <a:p>
            <a:pPr>
              <a:buFontTx/>
              <a:buChar char="•"/>
            </a:pPr>
            <a:endParaRPr lang="es-ES_tradnl" sz="2844"/>
          </a:p>
        </p:txBody>
      </p:sp>
      <p:sp>
        <p:nvSpPr>
          <p:cNvPr id="10245" name="Text Box 6"/>
          <p:cNvSpPr txBox="1">
            <a:spLocks noChangeArrowheads="1"/>
          </p:cNvSpPr>
          <p:nvPr/>
        </p:nvSpPr>
        <p:spPr bwMode="auto">
          <a:xfrm>
            <a:off x="283634" y="4699000"/>
            <a:ext cx="8825429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es-ES_tradnl" sz="3200" dirty="0">
                <a:solidFill>
                  <a:srgbClr val="FF0000"/>
                </a:solidFill>
              </a:rPr>
              <a:t>Mejorar la eficiencia en el trabajo del sistema de</a:t>
            </a:r>
          </a:p>
          <a:p>
            <a:r>
              <a:rPr lang="es-ES_tradnl" sz="3200" dirty="0">
                <a:solidFill>
                  <a:srgbClr val="FF0000"/>
                </a:solidFill>
              </a:rPr>
              <a:t>   medicina familiar.</a:t>
            </a:r>
          </a:p>
        </p:txBody>
      </p:sp>
      <p:sp>
        <p:nvSpPr>
          <p:cNvPr id="10246" name="Text Box 7"/>
          <p:cNvSpPr txBox="1">
            <a:spLocks noChangeArrowheads="1"/>
          </p:cNvSpPr>
          <p:nvPr/>
        </p:nvSpPr>
        <p:spPr bwMode="auto">
          <a:xfrm>
            <a:off x="1460501" y="3873501"/>
            <a:ext cx="605306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sz="3200" dirty="0">
                <a:solidFill>
                  <a:schemeClr val="bg1"/>
                </a:solidFill>
              </a:rPr>
              <a:t> </a:t>
            </a:r>
            <a:r>
              <a:rPr lang="es-ES_tradnl" sz="3200" dirty="0">
                <a:solidFill>
                  <a:srgbClr val="FF0000"/>
                </a:solidFill>
              </a:rPr>
              <a:t>Análisis de la Situación de Salud</a:t>
            </a:r>
            <a:r>
              <a:rPr lang="es-ES_tradnl" sz="32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0247" name="Text Box 8"/>
          <p:cNvSpPr txBox="1">
            <a:spLocks noChangeArrowheads="1"/>
          </p:cNvSpPr>
          <p:nvPr/>
        </p:nvSpPr>
        <p:spPr bwMode="auto">
          <a:xfrm>
            <a:off x="254000" y="2349501"/>
            <a:ext cx="8681736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es-ES_tradnl" sz="3200" dirty="0">
                <a:solidFill>
                  <a:srgbClr val="FF0000"/>
                </a:solidFill>
              </a:rPr>
              <a:t>Aportar la información necesaria sobre la salud</a:t>
            </a:r>
          </a:p>
          <a:p>
            <a:r>
              <a:rPr lang="es-ES_tradnl" sz="3200" dirty="0">
                <a:solidFill>
                  <a:srgbClr val="FF0000"/>
                </a:solidFill>
              </a:rPr>
              <a:t>   individual  y familiar para el desarrollo del</a:t>
            </a:r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0" y="1735667"/>
            <a:ext cx="9144000" cy="4470400"/>
          </a:xfrm>
          <a:prstGeom prst="rect">
            <a:avLst/>
          </a:prstGeom>
          <a:noFill/>
          <a:ln w="762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ES" sz="1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34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283634" y="2788356"/>
            <a:ext cx="8513233" cy="282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sz="3556" dirty="0">
                <a:solidFill>
                  <a:srgbClr val="FF0000"/>
                </a:solidFill>
              </a:rPr>
              <a:t>Grupo    I. Personas Supuestamente Sanas</a:t>
            </a:r>
            <a:r>
              <a:rPr lang="es-ES" sz="3556" dirty="0">
                <a:solidFill>
                  <a:srgbClr val="FF0000"/>
                </a:solidFill>
              </a:rPr>
              <a:t> </a:t>
            </a:r>
            <a:endParaRPr lang="es-ES_tradnl" sz="3556" dirty="0">
              <a:solidFill>
                <a:srgbClr val="FF0000"/>
              </a:solidFill>
            </a:endParaRPr>
          </a:p>
          <a:p>
            <a:r>
              <a:rPr lang="es-ES_tradnl" sz="3556" dirty="0">
                <a:solidFill>
                  <a:srgbClr val="FF0000"/>
                </a:solidFill>
              </a:rPr>
              <a:t>Grupo  II. Personas con Riesgos</a:t>
            </a:r>
            <a:r>
              <a:rPr lang="es-ES" sz="3556" dirty="0">
                <a:solidFill>
                  <a:srgbClr val="FF0000"/>
                </a:solidFill>
              </a:rPr>
              <a:t> </a:t>
            </a:r>
            <a:endParaRPr lang="es-ES_tradnl" sz="3556" dirty="0">
              <a:solidFill>
                <a:srgbClr val="FF0000"/>
              </a:solidFill>
            </a:endParaRPr>
          </a:p>
          <a:p>
            <a:r>
              <a:rPr lang="es-ES_tradnl" sz="3556" dirty="0">
                <a:solidFill>
                  <a:srgbClr val="FF0000"/>
                </a:solidFill>
              </a:rPr>
              <a:t>Grupo III. Personas Enfermas</a:t>
            </a:r>
            <a:r>
              <a:rPr lang="es-ES" sz="3556" dirty="0">
                <a:solidFill>
                  <a:srgbClr val="FF0000"/>
                </a:solidFill>
              </a:rPr>
              <a:t> </a:t>
            </a:r>
            <a:r>
              <a:rPr lang="es-ES_tradnl" sz="3556" dirty="0">
                <a:solidFill>
                  <a:srgbClr val="FF0000"/>
                </a:solidFill>
              </a:rPr>
              <a:t> </a:t>
            </a:r>
          </a:p>
          <a:p>
            <a:r>
              <a:rPr lang="es-ES_tradnl" sz="3556" dirty="0">
                <a:solidFill>
                  <a:srgbClr val="FF0000"/>
                </a:solidFill>
              </a:rPr>
              <a:t>Grupo IV. Personas con discapacidades o </a:t>
            </a:r>
          </a:p>
          <a:p>
            <a:r>
              <a:rPr lang="es-ES_tradnl" sz="3556" dirty="0">
                <a:solidFill>
                  <a:srgbClr val="FF0000"/>
                </a:solidFill>
              </a:rPr>
              <a:t>                     minusvalía</a:t>
            </a:r>
            <a:r>
              <a:rPr lang="es-ES" sz="3556" dirty="0">
                <a:solidFill>
                  <a:srgbClr val="FF0000"/>
                </a:solidFill>
              </a:rPr>
              <a:t> </a:t>
            </a:r>
            <a:endParaRPr lang="es-ES_tradnl" sz="3556" dirty="0">
              <a:solidFill>
                <a:srgbClr val="FF0000"/>
              </a:solidFill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651143" y="1151467"/>
            <a:ext cx="7790915" cy="694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s-ES_tradnl" sz="3911" dirty="0">
                <a:solidFill>
                  <a:srgbClr val="FF0000"/>
                </a:solidFill>
              </a:rPr>
              <a:t>Grupos </a:t>
            </a:r>
            <a:r>
              <a:rPr lang="es-ES_tradnl" sz="3911" dirty="0" err="1">
                <a:solidFill>
                  <a:srgbClr val="FF0000"/>
                </a:solidFill>
              </a:rPr>
              <a:t>dispensariales</a:t>
            </a:r>
            <a:r>
              <a:rPr lang="es-ES_tradnl" sz="3911" dirty="0">
                <a:solidFill>
                  <a:srgbClr val="FF0000"/>
                </a:solidFill>
              </a:rPr>
              <a:t> establecidos:</a:t>
            </a:r>
          </a:p>
        </p:txBody>
      </p:sp>
    </p:spTree>
    <p:extLst>
      <p:ext uri="{BB962C8B-B14F-4D97-AF65-F5344CB8AC3E}">
        <p14:creationId xmlns:p14="http://schemas.microsoft.com/office/powerpoint/2010/main" val="184734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3"/>
          <p:cNvSpPr txBox="1">
            <a:spLocks noChangeArrowheads="1"/>
          </p:cNvSpPr>
          <p:nvPr/>
        </p:nvSpPr>
        <p:spPr bwMode="auto">
          <a:xfrm>
            <a:off x="745067" y="1193800"/>
            <a:ext cx="7810439" cy="629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264" tIns="40633" rIns="81264" bIns="40633">
            <a:spAutoFit/>
          </a:bodyPr>
          <a:lstStyle>
            <a:lvl1pPr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sz="3556" dirty="0">
                <a:solidFill>
                  <a:srgbClr val="FF0000"/>
                </a:solidFill>
              </a:rPr>
              <a:t>Clasificación de las Familias Evaluadas</a:t>
            </a:r>
          </a:p>
        </p:txBody>
      </p:sp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859367" y="2084212"/>
            <a:ext cx="7524044" cy="402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264" tIns="40633" rIns="81264" bIns="40633">
            <a:spAutoFit/>
          </a:bodyPr>
          <a:lstStyle>
            <a:lvl1pPr marL="457200" indent="-4572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00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sz="3200" dirty="0">
                <a:solidFill>
                  <a:srgbClr val="FF0000"/>
                </a:solidFill>
              </a:rPr>
              <a:t>Familia sin problema de salud familiar.</a:t>
            </a:r>
          </a:p>
          <a:p>
            <a:pPr>
              <a:buFontTx/>
              <a:buAutoNum type="arabicPeriod"/>
            </a:pPr>
            <a:r>
              <a:rPr lang="es-ES" sz="3200" dirty="0">
                <a:solidFill>
                  <a:srgbClr val="FF0000"/>
                </a:solidFill>
              </a:rPr>
              <a:t>Familia con problema de salud familiar </a:t>
            </a:r>
          </a:p>
          <a:p>
            <a:endParaRPr lang="es-ES" sz="3200" dirty="0">
              <a:solidFill>
                <a:srgbClr val="FF0000"/>
              </a:solidFill>
            </a:endParaRPr>
          </a:p>
          <a:p>
            <a:r>
              <a:rPr lang="es-ES" sz="3200" dirty="0">
                <a:solidFill>
                  <a:srgbClr val="FF0000"/>
                </a:solidFill>
              </a:rPr>
              <a:t>En la (s) esfera (s) de:</a:t>
            </a:r>
          </a:p>
          <a:p>
            <a:endParaRPr lang="en-US" sz="3200" dirty="0">
              <a:solidFill>
                <a:srgbClr val="FF0000"/>
              </a:solidFill>
            </a:endParaRPr>
          </a:p>
          <a:p>
            <a:pPr>
              <a:buFontTx/>
              <a:buChar char="•"/>
            </a:pP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Condiciones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materiales</a:t>
            </a:r>
            <a:r>
              <a:rPr lang="en-US" sz="3200" dirty="0">
                <a:solidFill>
                  <a:srgbClr val="FF0000"/>
                </a:solidFill>
              </a:rPr>
              <a:t> de </a:t>
            </a:r>
            <a:r>
              <a:rPr lang="en-US" sz="3200" dirty="0" err="1">
                <a:solidFill>
                  <a:srgbClr val="FF0000"/>
                </a:solidFill>
              </a:rPr>
              <a:t>vida</a:t>
            </a:r>
            <a:endParaRPr lang="es-ES" sz="3200" dirty="0">
              <a:solidFill>
                <a:srgbClr val="FF0000"/>
              </a:solidFill>
            </a:endParaRPr>
          </a:p>
          <a:p>
            <a:pPr>
              <a:buFontTx/>
              <a:buChar char="•"/>
            </a:pPr>
            <a:r>
              <a:rPr lang="es-ES" sz="3200" dirty="0">
                <a:solidFill>
                  <a:srgbClr val="FF0000"/>
                </a:solidFill>
              </a:rPr>
              <a:t> Salud de los integrantes de la familia. </a:t>
            </a:r>
            <a:endParaRPr lang="en-US" sz="3200" dirty="0">
              <a:solidFill>
                <a:srgbClr val="FF0000"/>
              </a:solidFill>
            </a:endParaRPr>
          </a:p>
          <a:p>
            <a:pPr>
              <a:buFontTx/>
              <a:buChar char="•"/>
            </a:pP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Funcionamiento</a:t>
            </a:r>
            <a:r>
              <a:rPr lang="en-US" sz="3200" dirty="0">
                <a:solidFill>
                  <a:srgbClr val="FF0000"/>
                </a:solidFill>
              </a:rPr>
              <a:t> Familiar. </a:t>
            </a:r>
            <a:endParaRPr lang="es-ES_tradnl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05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dirty="0"/>
              <a:t>M</a:t>
            </a:r>
            <a:r>
              <a:rPr lang="es-ES" dirty="0" smtClean="0"/>
              <a:t>odelo </a:t>
            </a:r>
            <a:r>
              <a:rPr lang="es-ES" dirty="0"/>
              <a:t>en el cual se vierte información esencial acerca de las personas y </a:t>
            </a:r>
            <a:r>
              <a:rPr lang="es-ES" dirty="0" smtClean="0"/>
              <a:t>familias </a:t>
            </a:r>
            <a:r>
              <a:rPr lang="es-ES" dirty="0"/>
              <a:t>atendidas por un Equipo Básico de Salud (EBS). </a:t>
            </a:r>
            <a:endParaRPr lang="es-ES" dirty="0" smtClean="0"/>
          </a:p>
          <a:p>
            <a:pPr marL="0" indent="0">
              <a:buNone/>
            </a:pPr>
            <a:endParaRPr lang="es-ES" b="1" dirty="0" smtClean="0"/>
          </a:p>
          <a:p>
            <a:pPr marL="0" indent="0">
              <a:buNone/>
            </a:pPr>
            <a:r>
              <a:rPr lang="es-ES" b="1" dirty="0" smtClean="0"/>
              <a:t>Anverso: </a:t>
            </a:r>
          </a:p>
          <a:p>
            <a:pPr>
              <a:buFontTx/>
              <a:buChar char="-"/>
            </a:pPr>
            <a:r>
              <a:rPr lang="es-ES" dirty="0" smtClean="0"/>
              <a:t>Ubicación </a:t>
            </a:r>
            <a:r>
              <a:rPr lang="es-ES" dirty="0"/>
              <a:t>geográfica de la familia y </a:t>
            </a:r>
            <a:r>
              <a:rPr lang="es-ES" dirty="0" smtClean="0"/>
              <a:t>cada </a:t>
            </a:r>
            <a:r>
              <a:rPr lang="es-ES" dirty="0"/>
              <a:t>uno de los moradores de la </a:t>
            </a:r>
            <a:r>
              <a:rPr lang="es-ES" dirty="0" smtClean="0"/>
              <a:t>vivienda.       </a:t>
            </a:r>
          </a:p>
          <a:p>
            <a:pPr>
              <a:buFontTx/>
              <a:buChar char="-"/>
            </a:pPr>
            <a:r>
              <a:rPr lang="es-ES" dirty="0" smtClean="0"/>
              <a:t>Características </a:t>
            </a:r>
            <a:r>
              <a:rPr lang="es-ES" dirty="0"/>
              <a:t>higiénicas de la </a:t>
            </a:r>
            <a:r>
              <a:rPr lang="es-ES" dirty="0" smtClean="0"/>
              <a:t>vivienda.</a:t>
            </a:r>
          </a:p>
          <a:p>
            <a:pPr>
              <a:buFontTx/>
              <a:buChar char="-"/>
            </a:pPr>
            <a:r>
              <a:rPr lang="es-ES" dirty="0" smtClean="0"/>
              <a:t>Condiciones </a:t>
            </a:r>
            <a:r>
              <a:rPr lang="es-ES" dirty="0"/>
              <a:t>socioeconómicas de la </a:t>
            </a:r>
            <a:r>
              <a:rPr lang="es-ES" dirty="0" smtClean="0"/>
              <a:t>familia.</a:t>
            </a:r>
          </a:p>
          <a:p>
            <a:pPr>
              <a:buFontTx/>
              <a:buChar char="-"/>
            </a:pPr>
            <a:r>
              <a:rPr lang="es-ES" dirty="0" smtClean="0"/>
              <a:t>Satisfacción </a:t>
            </a:r>
            <a:r>
              <a:rPr lang="es-ES" dirty="0"/>
              <a:t>de sus necesidades básicas.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795898" y="404664"/>
            <a:ext cx="76645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Historia de Salud Familiar</a:t>
            </a:r>
            <a:endParaRPr lang="es-E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5829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rgbClr val="FF0000"/>
                </a:solidFill>
              </a:rPr>
              <a:t>Confección de HSF (Visita al hogar)</a:t>
            </a:r>
            <a:endParaRPr lang="es-ES" b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/>
              <a:t>P</a:t>
            </a:r>
            <a:r>
              <a:rPr lang="es-ES" dirty="0" smtClean="0"/>
              <a:t>resentación </a:t>
            </a:r>
            <a:r>
              <a:rPr lang="es-ES" dirty="0"/>
              <a:t>y solicitud de permiso para realizar la </a:t>
            </a:r>
            <a:r>
              <a:rPr lang="es-ES" dirty="0" smtClean="0"/>
              <a:t>visita.</a:t>
            </a:r>
          </a:p>
          <a:p>
            <a:r>
              <a:rPr lang="es-ES" dirty="0" smtClean="0"/>
              <a:t>Cumplimiento de </a:t>
            </a:r>
            <a:r>
              <a:rPr lang="es-ES" dirty="0"/>
              <a:t>los principios de la ética </a:t>
            </a:r>
            <a:r>
              <a:rPr lang="es-ES" dirty="0" smtClean="0"/>
              <a:t>médica. </a:t>
            </a:r>
          </a:p>
          <a:p>
            <a:r>
              <a:rPr lang="es-ES" dirty="0" smtClean="0"/>
              <a:t>Entrevista </a:t>
            </a:r>
            <a:r>
              <a:rPr lang="es-ES" dirty="0"/>
              <a:t>a los miembros de la familia que se hallen en la </a:t>
            </a:r>
            <a:r>
              <a:rPr lang="es-ES" dirty="0" smtClean="0"/>
              <a:t>vivienda. </a:t>
            </a:r>
          </a:p>
          <a:p>
            <a:r>
              <a:rPr lang="es-ES" dirty="0"/>
              <a:t>S</a:t>
            </a:r>
            <a:r>
              <a:rPr lang="es-ES" dirty="0" smtClean="0"/>
              <a:t>ituación </a:t>
            </a:r>
            <a:r>
              <a:rPr lang="es-ES" dirty="0"/>
              <a:t>de salud de los integrantes (nombre y apellidos, fecha de nacimiento, nivel de escolaridad, profesión u </a:t>
            </a:r>
            <a:r>
              <a:rPr lang="es-ES" dirty="0" smtClean="0"/>
              <a:t>oficio, </a:t>
            </a:r>
            <a:r>
              <a:rPr lang="es-ES" dirty="0"/>
              <a:t>labor que realiza, grupo de </a:t>
            </a:r>
            <a:r>
              <a:rPr lang="es-ES" dirty="0" err="1"/>
              <a:t>dispensarización</a:t>
            </a:r>
            <a:r>
              <a:rPr lang="es-ES" dirty="0"/>
              <a:t> al que pertenece, factores de riesgo o </a:t>
            </a:r>
            <a:r>
              <a:rPr lang="es-ES" dirty="0" smtClean="0"/>
              <a:t>enfermedades).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3698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Confección de HSF (Visita al hogar</a:t>
            </a:r>
            <a:r>
              <a:rPr lang="es-ES" b="1" dirty="0" smtClean="0">
                <a:solidFill>
                  <a:srgbClr val="FF0000"/>
                </a:solidFill>
              </a:rPr>
              <a:t>) (cont.)</a:t>
            </a:r>
            <a:endParaRPr lang="es-ES" b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hangingPunct="0"/>
            <a:r>
              <a:rPr lang="es-ES" dirty="0" smtClean="0"/>
              <a:t>Condiciones </a:t>
            </a:r>
            <a:r>
              <a:rPr lang="es-ES" dirty="0"/>
              <a:t>socioeconómicas de la familia (cultura sanitaria, características psicosociales y satisfacción de las necesidades básicas).</a:t>
            </a:r>
          </a:p>
          <a:p>
            <a:pPr lvl="0" hangingPunct="0"/>
            <a:r>
              <a:rPr lang="es-ES" dirty="0" smtClean="0"/>
              <a:t>Solicitar </a:t>
            </a:r>
            <a:r>
              <a:rPr lang="es-ES" dirty="0"/>
              <a:t>permiso </a:t>
            </a:r>
            <a:r>
              <a:rPr lang="es-ES" dirty="0" smtClean="0"/>
              <a:t>a </a:t>
            </a:r>
            <a:r>
              <a:rPr lang="es-ES" dirty="0"/>
              <a:t>la familia para realizar una inspección ocular a la </a:t>
            </a:r>
            <a:r>
              <a:rPr lang="es-ES" dirty="0" smtClean="0"/>
              <a:t>vivienda (características </a:t>
            </a:r>
            <a:r>
              <a:rPr lang="es-ES" dirty="0"/>
              <a:t>higiénicas (índice de hacinamiento y aislamiento de los habitantes, riesgo de accidentes, riesgo ambiental, condiciones estructurales).</a:t>
            </a:r>
          </a:p>
          <a:p>
            <a:pPr lvl="0" hangingPunct="0"/>
            <a:r>
              <a:rPr lang="es-ES" dirty="0"/>
              <a:t> </a:t>
            </a:r>
            <a:r>
              <a:rPr lang="es-ES" dirty="0" smtClean="0"/>
              <a:t>Registrar los </a:t>
            </a:r>
            <a:r>
              <a:rPr lang="es-ES" dirty="0"/>
              <a:t>datos en el modelo de  Historia de Salud Familiar.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4541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352928" cy="1143000"/>
          </a:xfrm>
        </p:spPr>
        <p:txBody>
          <a:bodyPr>
            <a:noAutofit/>
          </a:bodyPr>
          <a:lstStyle/>
          <a:p>
            <a:r>
              <a:rPr lang="es-ES" sz="4000" b="1" dirty="0"/>
              <a:t>Condiciones estructurales de la vivienda: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755576" y="1978962"/>
            <a:ext cx="77768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B: </a:t>
            </a:r>
            <a:r>
              <a:rPr lang="es-ES" sz="2800" dirty="0"/>
              <a:t>Sólida, puntal de 2,5 metros y más; elementos diferenciados, buen mantenimiento y</a:t>
            </a:r>
          </a:p>
          <a:p>
            <a:r>
              <a:rPr lang="es-ES" sz="2800" dirty="0"/>
              <a:t>buena ventilación e iluminación.</a:t>
            </a:r>
          </a:p>
          <a:p>
            <a:r>
              <a:rPr lang="es-ES" sz="2800" dirty="0" smtClean="0"/>
              <a:t>R: </a:t>
            </a:r>
            <a:r>
              <a:rPr lang="es-ES" sz="2800" dirty="0"/>
              <a:t>Sólida, puntal de 2,5 metros y más; elementos diferenciados, buena ventilación e iluminación,</a:t>
            </a:r>
          </a:p>
          <a:p>
            <a:r>
              <a:rPr lang="es-ES" sz="2800" dirty="0"/>
              <a:t>pero requiere reparación.</a:t>
            </a:r>
          </a:p>
          <a:p>
            <a:r>
              <a:rPr lang="es-ES" sz="2800" dirty="0" smtClean="0"/>
              <a:t>M: </a:t>
            </a:r>
            <a:r>
              <a:rPr lang="es-ES" sz="2800" dirty="0"/>
              <a:t>Insegura (grietas y/o apuntalamientos); puntal bajo sin clara separación entre los elementos,</a:t>
            </a:r>
          </a:p>
          <a:p>
            <a:r>
              <a:rPr lang="es-ES" sz="2800" dirty="0"/>
              <a:t>con mala ventilación e iluminación.</a:t>
            </a:r>
          </a:p>
        </p:txBody>
      </p:sp>
    </p:spTree>
    <p:extLst>
      <p:ext uri="{BB962C8B-B14F-4D97-AF65-F5344CB8AC3E}">
        <p14:creationId xmlns:p14="http://schemas.microsoft.com/office/powerpoint/2010/main" val="301122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rgbClr val="C00000"/>
                </a:solidFill>
              </a:rPr>
              <a:t>EVOLUCIÓN HISTÓRICA</a:t>
            </a:r>
            <a:endParaRPr lang="es-ES" b="1" dirty="0">
              <a:solidFill>
                <a:srgbClr val="C0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D</a:t>
            </a:r>
            <a:r>
              <a:rPr lang="es-ES" dirty="0" smtClean="0"/>
              <a:t>écada </a:t>
            </a:r>
            <a:r>
              <a:rPr lang="es-ES" dirty="0"/>
              <a:t>de los </a:t>
            </a:r>
            <a:r>
              <a:rPr lang="es-ES" dirty="0" smtClean="0"/>
              <a:t>50</a:t>
            </a:r>
          </a:p>
          <a:p>
            <a:r>
              <a:rPr lang="es-ES" dirty="0" smtClean="0"/>
              <a:t>1959: </a:t>
            </a:r>
            <a:r>
              <a:rPr lang="es-ES" u="sng" dirty="0" smtClean="0"/>
              <a:t>gratuidad </a:t>
            </a:r>
            <a:r>
              <a:rPr lang="es-ES" u="sng" dirty="0"/>
              <a:t>y accesibilidad</a:t>
            </a:r>
            <a:r>
              <a:rPr lang="es-ES" u="sng" dirty="0" smtClean="0"/>
              <a:t>.</a:t>
            </a:r>
          </a:p>
          <a:p>
            <a:r>
              <a:rPr lang="es-ES" dirty="0" smtClean="0"/>
              <a:t>Años 60: </a:t>
            </a:r>
            <a:r>
              <a:rPr lang="es-ES" dirty="0"/>
              <a:t>P</a:t>
            </a:r>
            <a:r>
              <a:rPr lang="es-ES" dirty="0" smtClean="0"/>
              <a:t>oliclínico </a:t>
            </a:r>
            <a:r>
              <a:rPr lang="es-ES" dirty="0"/>
              <a:t>integral </a:t>
            </a:r>
            <a:endParaRPr lang="es-ES" dirty="0" smtClean="0"/>
          </a:p>
          <a:p>
            <a:r>
              <a:rPr lang="es-ES" dirty="0" smtClean="0"/>
              <a:t>Años 70: Modelo </a:t>
            </a:r>
            <a:r>
              <a:rPr lang="es-ES" dirty="0"/>
              <a:t>de medicina </a:t>
            </a:r>
            <a:r>
              <a:rPr lang="es-ES" dirty="0" smtClean="0"/>
              <a:t>comunitaria</a:t>
            </a:r>
          </a:p>
          <a:p>
            <a:r>
              <a:rPr lang="es-ES" dirty="0" smtClean="0"/>
              <a:t>Años 80: 1984 (</a:t>
            </a:r>
            <a:r>
              <a:rPr lang="es-ES" u="sng" dirty="0"/>
              <a:t>M</a:t>
            </a:r>
            <a:r>
              <a:rPr lang="es-ES" u="sng" dirty="0" smtClean="0"/>
              <a:t>édico </a:t>
            </a:r>
            <a:r>
              <a:rPr lang="es-ES" u="sng" dirty="0"/>
              <a:t>general integral </a:t>
            </a:r>
            <a:r>
              <a:rPr lang="es-ES" u="sng" dirty="0" smtClean="0"/>
              <a:t>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7476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Animales en la vivienda: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683568" y="1762938"/>
            <a:ext cx="800323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/>
              <a:t>B: </a:t>
            </a:r>
            <a:r>
              <a:rPr lang="es-ES" sz="3600" dirty="0"/>
              <a:t>No hay animales, o los que hay no afectan la higiene (no incluye animales de corral).</a:t>
            </a:r>
          </a:p>
          <a:p>
            <a:r>
              <a:rPr lang="es-ES" sz="3600" dirty="0" smtClean="0"/>
              <a:t>R: </a:t>
            </a:r>
            <a:r>
              <a:rPr lang="es-ES" sz="3600" dirty="0"/>
              <a:t>Hay animales y se requieren medidas para evitar un problema higiénico.</a:t>
            </a:r>
          </a:p>
          <a:p>
            <a:r>
              <a:rPr lang="es-ES" sz="3600" dirty="0" smtClean="0"/>
              <a:t>M: </a:t>
            </a:r>
            <a:r>
              <a:rPr lang="es-ES" sz="3600" dirty="0"/>
              <a:t>Hay animales y constituyen un problema higiénico.</a:t>
            </a:r>
          </a:p>
        </p:txBody>
      </p:sp>
    </p:spTree>
    <p:extLst>
      <p:ext uri="{BB962C8B-B14F-4D97-AF65-F5344CB8AC3E}">
        <p14:creationId xmlns:p14="http://schemas.microsoft.com/office/powerpoint/2010/main" val="346812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/>
          <a:lstStyle/>
          <a:p>
            <a:r>
              <a:rPr lang="es-ES" b="1" dirty="0"/>
              <a:t>Cultura sanitaria:</a:t>
            </a:r>
            <a:r>
              <a:rPr lang="es-ES" dirty="0"/>
              <a:t>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b="1" dirty="0" smtClean="0"/>
              <a:t>B</a:t>
            </a:r>
            <a:r>
              <a:rPr lang="es-ES" b="1" dirty="0"/>
              <a:t>:</a:t>
            </a:r>
            <a:r>
              <a:rPr lang="es-ES" dirty="0"/>
              <a:t> Aceptan orientación médica y promoción que cumplen, Higiene personal y colectiva buena.</a:t>
            </a:r>
            <a:r>
              <a:rPr lang="es-ES" b="1" dirty="0"/>
              <a:t> </a:t>
            </a:r>
            <a:endParaRPr lang="es-ES" b="1" dirty="0" smtClean="0"/>
          </a:p>
          <a:p>
            <a:pPr marL="0" indent="0">
              <a:buNone/>
            </a:pPr>
            <a:r>
              <a:rPr lang="es-ES" b="1" dirty="0" smtClean="0"/>
              <a:t>R</a:t>
            </a:r>
            <a:r>
              <a:rPr lang="es-ES" b="1" dirty="0"/>
              <a:t>:</a:t>
            </a:r>
            <a:r>
              <a:rPr lang="es-ES" dirty="0"/>
              <a:t> Aceptan parcialmente orientaciones, higiene personal y colectiva no es buena. </a:t>
            </a:r>
          </a:p>
          <a:p>
            <a:pPr marL="0" indent="0">
              <a:buNone/>
            </a:pPr>
            <a:r>
              <a:rPr lang="es-ES" b="1" dirty="0"/>
              <a:t>M: </a:t>
            </a:r>
            <a:r>
              <a:rPr lang="es-ES" dirty="0"/>
              <a:t>No aceptan consejos, higiene es </a:t>
            </a:r>
            <a:r>
              <a:rPr lang="es-ES" dirty="0" smtClean="0"/>
              <a:t>deficiente.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8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Características Sico-Sociales: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b="1" dirty="0" smtClean="0"/>
              <a:t>B: </a:t>
            </a:r>
            <a:r>
              <a:rPr lang="es-ES" dirty="0" smtClean="0"/>
              <a:t>Miembros </a:t>
            </a:r>
            <a:r>
              <a:rPr lang="es-ES" dirty="0"/>
              <a:t>en edad laboral trabajan o estudian, los niños estudian, relaciones armónicas familiares y con los vecinos </a:t>
            </a:r>
            <a:endParaRPr lang="es-ES" dirty="0" smtClean="0"/>
          </a:p>
          <a:p>
            <a:pPr marL="0" indent="0">
              <a:buNone/>
            </a:pPr>
            <a:r>
              <a:rPr lang="es-ES" b="1" dirty="0" smtClean="0"/>
              <a:t>R</a:t>
            </a:r>
            <a:r>
              <a:rPr lang="es-ES" b="1" dirty="0"/>
              <a:t>:</a:t>
            </a:r>
            <a:r>
              <a:rPr lang="es-ES" dirty="0"/>
              <a:t> Algún miembro no estudia o trabaja, tienen conflictos con vecinos por patrones inadecuados y no participa en tareas sociales </a:t>
            </a:r>
            <a:endParaRPr lang="es-ES" dirty="0" smtClean="0"/>
          </a:p>
          <a:p>
            <a:pPr marL="0" indent="0">
              <a:buNone/>
            </a:pPr>
            <a:r>
              <a:rPr lang="es-ES" b="1" dirty="0" smtClean="0"/>
              <a:t>M</a:t>
            </a:r>
            <a:r>
              <a:rPr lang="es-ES" b="1" dirty="0"/>
              <a:t>:</a:t>
            </a:r>
            <a:r>
              <a:rPr lang="es-ES" dirty="0"/>
              <a:t> </a:t>
            </a:r>
            <a:r>
              <a:rPr lang="es-ES" dirty="0" smtClean="0"/>
              <a:t>Se </a:t>
            </a:r>
            <a:r>
              <a:rPr lang="es-ES" dirty="0"/>
              <a:t>agrega a lo anterior actividades delictivas y no relaciones organizaciones de masas</a:t>
            </a:r>
          </a:p>
        </p:txBody>
      </p:sp>
    </p:spTree>
    <p:extLst>
      <p:ext uri="{BB962C8B-B14F-4D97-AF65-F5344CB8AC3E}">
        <p14:creationId xmlns:p14="http://schemas.microsoft.com/office/powerpoint/2010/main" val="205989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/>
              <a:t>Satisfacción de las Necesidades Básicas (NB):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T</a:t>
            </a:r>
            <a:r>
              <a:rPr lang="es-ES" dirty="0" smtClean="0"/>
              <a:t>ener </a:t>
            </a:r>
            <a:r>
              <a:rPr lang="es-ES" dirty="0"/>
              <a:t>en cuenta las entradas económicas y su uso en las NB. </a:t>
            </a:r>
            <a:endParaRPr lang="es-ES" dirty="0" smtClean="0"/>
          </a:p>
          <a:p>
            <a:pPr marL="0" indent="0">
              <a:buNone/>
            </a:pPr>
            <a:r>
              <a:rPr lang="es-ES" b="1" dirty="0" smtClean="0"/>
              <a:t>B</a:t>
            </a:r>
            <a:r>
              <a:rPr lang="es-ES" b="1" dirty="0"/>
              <a:t>: </a:t>
            </a:r>
            <a:r>
              <a:rPr lang="es-ES" dirty="0"/>
              <a:t>S</a:t>
            </a:r>
            <a:r>
              <a:rPr lang="es-ES" dirty="0" smtClean="0"/>
              <a:t>atisfacen </a:t>
            </a:r>
            <a:r>
              <a:rPr lang="es-ES" dirty="0"/>
              <a:t>las necesidades de alimentación, recreación, instrucción y garantizar la higiene personal y ambiental </a:t>
            </a:r>
            <a:endParaRPr lang="es-ES" dirty="0" smtClean="0"/>
          </a:p>
          <a:p>
            <a:pPr marL="0" indent="0">
              <a:buNone/>
            </a:pPr>
            <a:r>
              <a:rPr lang="es-ES" b="1" dirty="0" smtClean="0"/>
              <a:t>R</a:t>
            </a:r>
            <a:r>
              <a:rPr lang="es-ES" b="1" dirty="0"/>
              <a:t>: </a:t>
            </a:r>
            <a:r>
              <a:rPr lang="es-ES" dirty="0"/>
              <a:t>No satisfacen alguna NB o parcialmente </a:t>
            </a:r>
            <a:endParaRPr lang="es-ES" dirty="0" smtClean="0"/>
          </a:p>
          <a:p>
            <a:pPr marL="0" indent="0">
              <a:buNone/>
            </a:pPr>
            <a:r>
              <a:rPr lang="es-ES" b="1" dirty="0" smtClean="0"/>
              <a:t>M</a:t>
            </a:r>
            <a:r>
              <a:rPr lang="es-ES" b="1" dirty="0"/>
              <a:t>: </a:t>
            </a:r>
            <a:r>
              <a:rPr lang="es-ES" dirty="0"/>
              <a:t>Presentan serias dificultades en alguna NB</a:t>
            </a:r>
          </a:p>
        </p:txBody>
      </p:sp>
    </p:spTree>
    <p:extLst>
      <p:ext uri="{BB962C8B-B14F-4D97-AF65-F5344CB8AC3E}">
        <p14:creationId xmlns:p14="http://schemas.microsoft.com/office/powerpoint/2010/main" val="179421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Hacinamiento: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b="1" dirty="0" smtClean="0"/>
              <a:t>B</a:t>
            </a:r>
            <a:r>
              <a:rPr lang="es-ES" b="1" dirty="0"/>
              <a:t>: </a:t>
            </a:r>
            <a:r>
              <a:rPr lang="es-ES" dirty="0"/>
              <a:t>Cuando menor o igual a 2, existe sala y comedor y tiene posibilidades aislamiento de adolescentes y adultos de distinto sexo </a:t>
            </a:r>
            <a:endParaRPr lang="es-ES" dirty="0" smtClean="0"/>
          </a:p>
          <a:p>
            <a:pPr marL="0" indent="0" algn="just">
              <a:buNone/>
            </a:pPr>
            <a:r>
              <a:rPr lang="es-ES" b="1" dirty="0" smtClean="0"/>
              <a:t>R</a:t>
            </a:r>
            <a:r>
              <a:rPr lang="es-ES" b="1" dirty="0"/>
              <a:t>: </a:t>
            </a:r>
            <a:r>
              <a:rPr lang="es-ES" dirty="0"/>
              <a:t>Índice igual anterior y no hay posibilidades de aislamiento </a:t>
            </a:r>
            <a:endParaRPr lang="es-ES" dirty="0" smtClean="0"/>
          </a:p>
          <a:p>
            <a:pPr marL="0" indent="0" algn="just">
              <a:buNone/>
            </a:pPr>
            <a:r>
              <a:rPr lang="es-ES" b="1" dirty="0" smtClean="0"/>
              <a:t>M</a:t>
            </a:r>
            <a:r>
              <a:rPr lang="es-ES" b="1" dirty="0"/>
              <a:t>: </a:t>
            </a:r>
            <a:r>
              <a:rPr lang="es-ES" dirty="0"/>
              <a:t>Índice mayor de 2 y carece de sala y comedor y no hay posibilidades de </a:t>
            </a:r>
            <a:r>
              <a:rPr lang="es-ES" dirty="0" smtClean="0"/>
              <a:t>aislamiento.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3147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Condiciones del medio </a:t>
            </a:r>
            <a:r>
              <a:rPr lang="es-ES" b="1" dirty="0" smtClean="0"/>
              <a:t>ambiente:</a:t>
            </a:r>
            <a:endParaRPr lang="es-ES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467544" y="1916832"/>
            <a:ext cx="806489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/>
              <a:t>B: </a:t>
            </a:r>
            <a:r>
              <a:rPr lang="es-ES" sz="3200" dirty="0"/>
              <a:t>No hay agente </a:t>
            </a:r>
            <a:r>
              <a:rPr lang="es-ES" sz="3200" dirty="0" smtClean="0"/>
              <a:t>agresor, </a:t>
            </a:r>
            <a:r>
              <a:rPr lang="es-ES" sz="3200" dirty="0"/>
              <a:t>o de estarlo, no origina afectaciones a la salud.</a:t>
            </a:r>
          </a:p>
          <a:p>
            <a:r>
              <a:rPr lang="es-ES" sz="3200" dirty="0" smtClean="0"/>
              <a:t>R: </a:t>
            </a:r>
            <a:r>
              <a:rPr lang="es-ES" sz="3200" dirty="0"/>
              <a:t>Presencia de agentes agresores y originan afectaciones a la salud que pueden eliminarse</a:t>
            </a:r>
          </a:p>
          <a:p>
            <a:r>
              <a:rPr lang="es-ES" sz="3200" dirty="0"/>
              <a:t>con relativa facilidad.</a:t>
            </a:r>
          </a:p>
          <a:p>
            <a:r>
              <a:rPr lang="es-ES" sz="3200" dirty="0" smtClean="0"/>
              <a:t>M: </a:t>
            </a:r>
            <a:r>
              <a:rPr lang="es-ES" sz="3200" dirty="0"/>
              <a:t>Presencia de agentes agresores, y originan afecciones a la salud graves que no pueden</a:t>
            </a:r>
          </a:p>
          <a:p>
            <a:r>
              <a:rPr lang="es-ES" sz="3200" dirty="0"/>
              <a:t>eliminarse fácilmente.</a:t>
            </a:r>
          </a:p>
        </p:txBody>
      </p:sp>
    </p:spTree>
    <p:extLst>
      <p:ext uri="{BB962C8B-B14F-4D97-AF65-F5344CB8AC3E}">
        <p14:creationId xmlns:p14="http://schemas.microsoft.com/office/powerpoint/2010/main" val="24022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60355" y="2708920"/>
            <a:ext cx="76233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Historia Clínica Individual</a:t>
            </a:r>
            <a:endParaRPr lang="es-E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3170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/>
            </a:r>
            <a:br>
              <a:rPr lang="es-ES" dirty="0"/>
            </a:br>
            <a:r>
              <a:rPr lang="es-ES" dirty="0"/>
              <a:t> Datos Generales de la Historia Clínica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dirty="0" smtClean="0"/>
              <a:t> </a:t>
            </a:r>
            <a:r>
              <a:rPr lang="es-ES" b="1" dirty="0"/>
              <a:t>1) </a:t>
            </a:r>
            <a:r>
              <a:rPr lang="es-ES" b="1" u="sng" dirty="0" smtClean="0"/>
              <a:t>Datos </a:t>
            </a:r>
            <a:r>
              <a:rPr lang="es-ES" b="1" u="sng" dirty="0"/>
              <a:t>de identidad personal</a:t>
            </a:r>
            <a:r>
              <a:rPr lang="es-ES" b="1" u="sng" dirty="0" smtClean="0"/>
              <a:t>:</a:t>
            </a:r>
          </a:p>
          <a:p>
            <a:pPr marL="0" indent="0">
              <a:buNone/>
            </a:pPr>
            <a:r>
              <a:rPr lang="es-ES" b="1" dirty="0" smtClean="0"/>
              <a:t>a</a:t>
            </a:r>
            <a:r>
              <a:rPr lang="es-ES" b="1" dirty="0"/>
              <a:t>) Nombre y Apellidos. </a:t>
            </a:r>
            <a:endParaRPr lang="es-ES" dirty="0"/>
          </a:p>
          <a:p>
            <a:pPr marL="0" indent="0">
              <a:buNone/>
            </a:pPr>
            <a:r>
              <a:rPr lang="es-ES" b="1" dirty="0"/>
              <a:t>b) Edad </a:t>
            </a:r>
            <a:r>
              <a:rPr lang="es-ES" b="1" u="sng" dirty="0" smtClean="0"/>
              <a:t> </a:t>
            </a:r>
          </a:p>
          <a:p>
            <a:pPr marL="0" indent="0">
              <a:buNone/>
            </a:pPr>
            <a:r>
              <a:rPr lang="es-ES" b="1" dirty="0" smtClean="0"/>
              <a:t>c</a:t>
            </a:r>
            <a:r>
              <a:rPr lang="es-ES" b="1" dirty="0"/>
              <a:t>) </a:t>
            </a:r>
            <a:r>
              <a:rPr lang="es-ES" b="1" dirty="0" smtClean="0"/>
              <a:t>Sexo</a:t>
            </a:r>
          </a:p>
          <a:p>
            <a:pPr marL="0" indent="0">
              <a:buNone/>
            </a:pPr>
            <a:r>
              <a:rPr lang="es-ES" b="1" dirty="0"/>
              <a:t>d) Color de la piel </a:t>
            </a:r>
            <a:endParaRPr lang="es-ES" b="1" dirty="0" smtClean="0"/>
          </a:p>
          <a:p>
            <a:pPr marL="0" indent="0">
              <a:buNone/>
            </a:pPr>
            <a:r>
              <a:rPr lang="es-ES" b="1" dirty="0"/>
              <a:t>e) Ocupación </a:t>
            </a:r>
            <a:endParaRPr lang="es-ES" b="1" dirty="0" smtClean="0"/>
          </a:p>
          <a:p>
            <a:pPr marL="0" indent="0">
              <a:buNone/>
            </a:pPr>
            <a:r>
              <a:rPr lang="es-ES" b="1" dirty="0"/>
              <a:t>f) Estado civil </a:t>
            </a:r>
            <a:endParaRPr lang="es-ES" b="1" dirty="0" smtClean="0"/>
          </a:p>
          <a:p>
            <a:pPr marL="0" indent="0">
              <a:buNone/>
            </a:pPr>
            <a:r>
              <a:rPr lang="es-ES" b="1" dirty="0"/>
              <a:t>g) Dirección particular </a:t>
            </a:r>
            <a:endParaRPr lang="es-ES" dirty="0"/>
          </a:p>
          <a:p>
            <a:pPr marL="0" indent="0">
              <a:buNone/>
            </a:pPr>
            <a:r>
              <a:rPr lang="es-ES" b="1" dirty="0"/>
              <a:t>h) Grupo sanguíneo </a:t>
            </a:r>
            <a:r>
              <a:rPr lang="es-ES" b="1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656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2) </a:t>
            </a:r>
            <a:r>
              <a:rPr lang="es-ES" b="1" u="sng" dirty="0"/>
              <a:t>Motivo de Consulta (M.C)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dirty="0"/>
              <a:t>Ejemplos de motivo de consulta </a:t>
            </a:r>
            <a:r>
              <a:rPr lang="es-ES" dirty="0" smtClean="0"/>
              <a:t>frecuentes </a:t>
            </a:r>
            <a:r>
              <a:rPr lang="es-ES" dirty="0"/>
              <a:t>en nuestro medio: </a:t>
            </a:r>
          </a:p>
          <a:p>
            <a:r>
              <a:rPr lang="es-ES" dirty="0" smtClean="0"/>
              <a:t>Dolor </a:t>
            </a:r>
            <a:r>
              <a:rPr lang="es-ES" dirty="0"/>
              <a:t>de cabeza. </a:t>
            </a:r>
          </a:p>
          <a:p>
            <a:r>
              <a:rPr lang="es-ES" dirty="0" smtClean="0"/>
              <a:t>Diarrea</a:t>
            </a:r>
            <a:r>
              <a:rPr lang="es-ES" dirty="0"/>
              <a:t>. </a:t>
            </a:r>
          </a:p>
          <a:p>
            <a:r>
              <a:rPr lang="es-ES" dirty="0" smtClean="0"/>
              <a:t>Dolor </a:t>
            </a:r>
            <a:r>
              <a:rPr lang="es-ES" dirty="0"/>
              <a:t>en el pecho. </a:t>
            </a:r>
          </a:p>
          <a:p>
            <a:r>
              <a:rPr lang="es-ES" dirty="0" smtClean="0"/>
              <a:t>Vómitos </a:t>
            </a:r>
            <a:r>
              <a:rPr lang="es-ES" dirty="0"/>
              <a:t>de sangre. </a:t>
            </a:r>
          </a:p>
          <a:p>
            <a:r>
              <a:rPr lang="es-ES" dirty="0" smtClean="0"/>
              <a:t>Fiebre</a:t>
            </a:r>
            <a:r>
              <a:rPr lang="es-ES" dirty="0"/>
              <a:t>. </a:t>
            </a:r>
          </a:p>
          <a:p>
            <a:r>
              <a:rPr lang="es-ES" dirty="0" smtClean="0"/>
              <a:t>Diarrea </a:t>
            </a:r>
            <a:r>
              <a:rPr lang="es-ES" dirty="0"/>
              <a:t>con sangre. </a:t>
            </a:r>
          </a:p>
          <a:p>
            <a:r>
              <a:rPr lang="es-ES" dirty="0" smtClean="0"/>
              <a:t>Calambres</a:t>
            </a:r>
            <a:r>
              <a:rPr lang="es-E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7529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ChangeArrowheads="1"/>
          </p:cNvSpPr>
          <p:nvPr/>
        </p:nvSpPr>
        <p:spPr bwMode="auto">
          <a:xfrm>
            <a:off x="1876778" y="1404938"/>
            <a:ext cx="9144000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endParaRPr lang="es-ES"/>
          </a:p>
        </p:txBody>
      </p:sp>
      <p:pic>
        <p:nvPicPr>
          <p:cNvPr id="12697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6980" name="Rectangle 4"/>
          <p:cNvSpPr>
            <a:spLocks noChangeArrowheads="1"/>
          </p:cNvSpPr>
          <p:nvPr/>
        </p:nvSpPr>
        <p:spPr bwMode="auto">
          <a:xfrm>
            <a:off x="0" y="44624"/>
            <a:ext cx="9144000" cy="1324081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marL="342900" indent="-342900" eaLnBrk="0" hangingPunct="0">
              <a:spcBef>
                <a:spcPct val="50000"/>
              </a:spcBef>
            </a:pPr>
            <a:r>
              <a:rPr lang="es-MX" sz="2000" i="0" dirty="0">
                <a:solidFill>
                  <a:srgbClr val="FFFF00"/>
                </a:solidFill>
                <a:latin typeface="Arial Unicode MS" pitchFamily="34" charset="-128"/>
              </a:rPr>
              <a:t>    </a:t>
            </a:r>
            <a:r>
              <a:rPr lang="es-MX" sz="2000" b="1" i="0" dirty="0">
                <a:solidFill>
                  <a:srgbClr val="FFFF00"/>
                </a:solidFill>
                <a:latin typeface="Arial Unicode MS" pitchFamily="34" charset="-128"/>
              </a:rPr>
              <a:t>EL MÉDICO SERÁ ALGO MÁS QUE ALGUIEN QUE ATIENDE A UNO QUE SE ENFERMA Y VA  AL HOSPITAL, SINO QUE TENDRÁ UN PAPEL ESPECIAL EN LA MEDICINA PREVENTIVA,..., EN FIN SERÁ UN &lt;&lt; </a:t>
            </a:r>
            <a:r>
              <a:rPr lang="es-MX" sz="2000" b="1" i="0" u="sng" dirty="0">
                <a:solidFill>
                  <a:srgbClr val="FFFF00"/>
                </a:solidFill>
                <a:latin typeface="Arial Unicode MS" pitchFamily="34" charset="-128"/>
              </a:rPr>
              <a:t>GUARDIÁN DE LA SALUD</a:t>
            </a:r>
            <a:r>
              <a:rPr lang="es-MX" sz="2000" b="1" i="0" dirty="0">
                <a:solidFill>
                  <a:srgbClr val="FFFF00"/>
                </a:solidFill>
                <a:latin typeface="Arial Unicode MS" pitchFamily="34" charset="-128"/>
              </a:rPr>
              <a:t>&gt;&gt;</a:t>
            </a:r>
            <a:endParaRPr lang="es-ES" sz="2000" b="1" i="0" dirty="0">
              <a:solidFill>
                <a:srgbClr val="FFFF00"/>
              </a:solidFill>
              <a:latin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45367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Marcador de contenido" descr="Recorte de pantalla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052737"/>
            <a:ext cx="6264696" cy="4896544"/>
          </a:xfrm>
        </p:spPr>
      </p:pic>
    </p:spTree>
    <p:extLst>
      <p:ext uri="{BB962C8B-B14F-4D97-AF65-F5344CB8AC3E}">
        <p14:creationId xmlns:p14="http://schemas.microsoft.com/office/powerpoint/2010/main" val="1376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Recorte de pantal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060848"/>
            <a:ext cx="7920880" cy="2160240"/>
          </a:xfrm>
          <a:prstGeom prst="rect">
            <a:avLst/>
          </a:prstGeom>
        </p:spPr>
      </p:pic>
      <p:pic>
        <p:nvPicPr>
          <p:cNvPr id="4" name="3 Imagen" descr="Recorte de pantall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149080"/>
            <a:ext cx="7324398" cy="504056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971600" y="764704"/>
            <a:ext cx="6696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b="1" dirty="0" smtClean="0">
                <a:solidFill>
                  <a:srgbClr val="C00000"/>
                </a:solidFill>
              </a:rPr>
              <a:t>CONCEPTO</a:t>
            </a:r>
            <a:endParaRPr lang="es-ES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29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>
                <a:solidFill>
                  <a:srgbClr val="C00000"/>
                </a:solidFill>
              </a:rPr>
              <a:t>Características de la atención médica en MGI</a:t>
            </a:r>
            <a:endParaRPr lang="es-ES" b="1" dirty="0">
              <a:solidFill>
                <a:srgbClr val="C0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/>
          <a:lstStyle/>
          <a:p>
            <a:r>
              <a:rPr lang="es-ES" dirty="0" smtClean="0"/>
              <a:t>Integral</a:t>
            </a:r>
          </a:p>
          <a:p>
            <a:r>
              <a:rPr lang="es-ES" dirty="0" smtClean="0"/>
              <a:t>Sectorizada</a:t>
            </a:r>
          </a:p>
          <a:p>
            <a:r>
              <a:rPr lang="es-ES" dirty="0" smtClean="0"/>
              <a:t>Regionalizada</a:t>
            </a:r>
          </a:p>
          <a:p>
            <a:r>
              <a:rPr lang="es-ES" dirty="0" smtClean="0"/>
              <a:t>Continuada</a:t>
            </a:r>
          </a:p>
          <a:p>
            <a:r>
              <a:rPr lang="es-ES" dirty="0" err="1" smtClean="0"/>
              <a:t>Dispensarizada</a:t>
            </a:r>
            <a:endParaRPr lang="es-ES" dirty="0" smtClean="0"/>
          </a:p>
          <a:p>
            <a:r>
              <a:rPr lang="es-ES" dirty="0"/>
              <a:t>En </a:t>
            </a:r>
            <a:r>
              <a:rPr lang="es-ES" dirty="0" smtClean="0"/>
              <a:t>equipo</a:t>
            </a:r>
          </a:p>
          <a:p>
            <a:r>
              <a:rPr lang="es-ES" dirty="0"/>
              <a:t>Con participación comunitaria</a:t>
            </a:r>
          </a:p>
        </p:txBody>
      </p:sp>
    </p:spTree>
    <p:extLst>
      <p:ext uri="{BB962C8B-B14F-4D97-AF65-F5344CB8AC3E}">
        <p14:creationId xmlns:p14="http://schemas.microsoft.com/office/powerpoint/2010/main" val="124509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Recorte de pantal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908720"/>
            <a:ext cx="6624736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36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791072"/>
          </a:xfrm>
        </p:spPr>
        <p:txBody>
          <a:bodyPr>
            <a:normAutofit fontScale="90000"/>
          </a:bodyPr>
          <a:lstStyle/>
          <a:p>
            <a:r>
              <a:rPr lang="es-ES" b="1" dirty="0">
                <a:solidFill>
                  <a:srgbClr val="C00000"/>
                </a:solidFill>
              </a:rPr>
              <a:t>Programa de trabajo del médico y la enfermera de la familia</a:t>
            </a:r>
            <a:br>
              <a:rPr lang="es-ES" b="1" dirty="0">
                <a:solidFill>
                  <a:srgbClr val="C00000"/>
                </a:solidFill>
              </a:rPr>
            </a:br>
            <a:endParaRPr lang="es-ES" dirty="0">
              <a:solidFill>
                <a:srgbClr val="C00000"/>
              </a:solidFill>
            </a:endParaRPr>
          </a:p>
        </p:txBody>
      </p:sp>
      <p:pic>
        <p:nvPicPr>
          <p:cNvPr id="3" name="2 Imagen" descr="Recorte de pantal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6258" y="2348880"/>
            <a:ext cx="3791479" cy="354379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06844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>
                <a:solidFill>
                  <a:srgbClr val="C00000"/>
                </a:solidFill>
              </a:rPr>
              <a:t>Premisas generales</a:t>
            </a:r>
            <a:endParaRPr lang="es-ES" dirty="0">
              <a:solidFill>
                <a:srgbClr val="C0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P</a:t>
            </a:r>
            <a:r>
              <a:rPr lang="es-ES_tradnl" dirty="0" smtClean="0"/>
              <a:t>oblación </a:t>
            </a:r>
            <a:r>
              <a:rPr lang="es-ES_tradnl" dirty="0"/>
              <a:t>que no exceda los </a:t>
            </a:r>
            <a:r>
              <a:rPr lang="es-ES_tradnl" u="sng" dirty="0"/>
              <a:t>1500 </a:t>
            </a:r>
            <a:r>
              <a:rPr lang="es-ES_tradnl" u="sng" dirty="0" smtClean="0"/>
              <a:t>habitantes</a:t>
            </a:r>
          </a:p>
          <a:p>
            <a:r>
              <a:rPr lang="es-ES" dirty="0"/>
              <a:t>8 horas de trabajo </a:t>
            </a:r>
            <a:endParaRPr lang="es-ES" dirty="0" smtClean="0"/>
          </a:p>
          <a:p>
            <a:r>
              <a:rPr lang="es-ES" dirty="0"/>
              <a:t>P</a:t>
            </a:r>
            <a:r>
              <a:rPr lang="es-ES" dirty="0" smtClean="0"/>
              <a:t>ancarta </a:t>
            </a:r>
            <a:r>
              <a:rPr lang="es-ES" dirty="0"/>
              <a:t>informativa </a:t>
            </a:r>
            <a:endParaRPr lang="es-ES" dirty="0" smtClean="0"/>
          </a:p>
          <a:p>
            <a:r>
              <a:rPr lang="es-ES_tradnl" dirty="0"/>
              <a:t>R</a:t>
            </a:r>
            <a:r>
              <a:rPr lang="es-ES_tradnl" dirty="0" smtClean="0"/>
              <a:t>euniones </a:t>
            </a:r>
            <a:r>
              <a:rPr lang="es-ES_tradnl" dirty="0"/>
              <a:t>del Grupo Básico de Trabajo (4 horas mensuales</a:t>
            </a:r>
            <a:r>
              <a:rPr lang="es-ES_tradnl" dirty="0" smtClean="0"/>
              <a:t>)</a:t>
            </a:r>
          </a:p>
          <a:p>
            <a:r>
              <a:rPr lang="es-ES" dirty="0"/>
              <a:t>I</a:t>
            </a:r>
            <a:r>
              <a:rPr lang="es-ES" dirty="0" smtClean="0"/>
              <a:t>ngreso </a:t>
            </a:r>
            <a:r>
              <a:rPr lang="es-ES" dirty="0"/>
              <a:t>en el </a:t>
            </a:r>
            <a:r>
              <a:rPr lang="es-ES" dirty="0" smtClean="0"/>
              <a:t>hogar, </a:t>
            </a:r>
            <a:r>
              <a:rPr lang="es-ES" dirty="0" err="1" smtClean="0"/>
              <a:t>dispensarización</a:t>
            </a:r>
            <a:r>
              <a:rPr lang="es-ES" dirty="0" smtClean="0"/>
              <a:t> </a:t>
            </a:r>
            <a:r>
              <a:rPr lang="es-ES" dirty="0"/>
              <a:t>y </a:t>
            </a:r>
            <a:r>
              <a:rPr lang="es-ES" dirty="0" smtClean="0"/>
              <a:t>análisis </a:t>
            </a:r>
            <a:r>
              <a:rPr lang="es-ES" dirty="0"/>
              <a:t>de la situación de salud (ASS) </a:t>
            </a:r>
          </a:p>
        </p:txBody>
      </p:sp>
    </p:spTree>
    <p:extLst>
      <p:ext uri="{BB962C8B-B14F-4D97-AF65-F5344CB8AC3E}">
        <p14:creationId xmlns:p14="http://schemas.microsoft.com/office/powerpoint/2010/main" val="7416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</TotalTime>
  <Words>1512</Words>
  <Application>Microsoft Office PowerPoint</Application>
  <PresentationFormat>Presentación en pantalla (4:3)</PresentationFormat>
  <Paragraphs>184</Paragraphs>
  <Slides>39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39</vt:i4>
      </vt:variant>
    </vt:vector>
  </HeadingPairs>
  <TitlesOfParts>
    <vt:vector size="45" baseType="lpstr">
      <vt:lpstr>Arial Unicode MS</vt:lpstr>
      <vt:lpstr>Arial</vt:lpstr>
      <vt:lpstr>Calibri</vt:lpstr>
      <vt:lpstr>Tahoma</vt:lpstr>
      <vt:lpstr>Times New Roman</vt:lpstr>
      <vt:lpstr>Tema de Office</vt:lpstr>
      <vt:lpstr>ASIGNATURA: INTRODUCCIÓN A LA MGI</vt:lpstr>
      <vt:lpstr> Tema V. Medicina General Integral  Sumario:</vt:lpstr>
      <vt:lpstr>EVOLUCIÓN HISTÓRICA</vt:lpstr>
      <vt:lpstr>Presentación de PowerPoint</vt:lpstr>
      <vt:lpstr>Presentación de PowerPoint</vt:lpstr>
      <vt:lpstr>Características de la atención médica en MGI</vt:lpstr>
      <vt:lpstr>Presentación de PowerPoint</vt:lpstr>
      <vt:lpstr>Programa de trabajo del médico y la enfermera de la familia </vt:lpstr>
      <vt:lpstr>Premisas generales</vt:lpstr>
      <vt:lpstr>Código de honor del médico y la enfermera de la familia</vt:lpstr>
      <vt:lpstr>Especialidad en MGI</vt:lpstr>
      <vt:lpstr>Funciones del Especialista en Medicina General Integral</vt:lpstr>
      <vt:lpstr>El Programa de Atención Integral a la Familia.  Dispensarización: concepto.  Propósitos.  Clasificación de las   personas y familias según  grupos dispensariales.  La Historia Clínica: individual y familiar.  Generalidades. </vt:lpstr>
      <vt:lpstr>El Programa de Atención Integral a la Familia. Generalidades. </vt:lpstr>
      <vt:lpstr>Objetivo General</vt:lpstr>
      <vt:lpstr>Objetivos Específicos</vt:lpstr>
      <vt:lpstr>Objetivos Específicos (cont.)</vt:lpstr>
      <vt:lpstr>Objetivos Específicos (cont.)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Confección de HSF (Visita al hogar)</vt:lpstr>
      <vt:lpstr>Confección de HSF (Visita al hogar) (cont.)</vt:lpstr>
      <vt:lpstr>Condiciones estructurales de la vivienda:</vt:lpstr>
      <vt:lpstr>Animales en la vivienda:</vt:lpstr>
      <vt:lpstr>Cultura sanitaria: </vt:lpstr>
      <vt:lpstr>Características Sico-Sociales: </vt:lpstr>
      <vt:lpstr>Satisfacción de las Necesidades Básicas (NB): </vt:lpstr>
      <vt:lpstr>Hacinamiento: </vt:lpstr>
      <vt:lpstr>Condiciones del medio ambiente:</vt:lpstr>
      <vt:lpstr>Presentación de PowerPoint</vt:lpstr>
      <vt:lpstr>  Datos Generales de la Historia Clínica </vt:lpstr>
      <vt:lpstr>2) Motivo de Consulta (M.C) 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JESSICA</dc:creator>
  <cp:lastModifiedBy>MaiteS</cp:lastModifiedBy>
  <cp:revision>25</cp:revision>
  <dcterms:created xsi:type="dcterms:W3CDTF">2014-09-27T09:36:51Z</dcterms:created>
  <dcterms:modified xsi:type="dcterms:W3CDTF">2018-12-06T09:31:47Z</dcterms:modified>
</cp:coreProperties>
</file>