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B68DA21E-AF39-48DD-80B9-9D0D6AEC2D4F}" type="datetimeFigureOut">
              <a:rPr lang="es-ES" smtClean="0"/>
              <a:pPr/>
              <a:t>08/09/2020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FE0C842-3B64-48E1-A22B-85E9817E850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p>
            <a:fld id="{B68DA21E-AF39-48DD-80B9-9D0D6AEC2D4F}" type="datetimeFigureOut">
              <a:rPr lang="es-ES" smtClean="0"/>
              <a:pPr/>
              <a:t>08/09/2020</a:t>
            </a:fld>
            <a:endParaRPr lang="es-ES"/>
          </a:p>
        </p:txBody>
      </p:sp>
      <p:sp>
        <p:nvSpPr>
          <p:cNvPr id="6" name="5 Marcador de pie de página"/>
          <p:cNvSpPr>
            <a:spLocks noGrp="1"/>
          </p:cNvSpPr>
          <p:nvPr>
            <p:ph type="ftr" sz="quarter" idx="11"/>
          </p:nvPr>
        </p:nvSpPr>
        <p:spPr>
          <a:xfrm>
            <a:off x="914400" y="55499"/>
            <a:ext cx="5562600" cy="365125"/>
          </a:xfrm>
        </p:spPr>
        <p:txBody>
          <a:bodyPr/>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p>
            <a:fld id="{8FE0C842-3B64-48E1-A22B-85E9817E850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68DA21E-AF39-48DD-80B9-9D0D6AEC2D4F}" type="datetimeFigureOut">
              <a:rPr lang="es-ES" smtClean="0"/>
              <a:pPr/>
              <a:t>08/09/2020</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FE0C842-3B64-48E1-A22B-85E9817E850F}"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zim://A/Agua.html" TargetMode="External"/><Relationship Id="rId2" Type="http://schemas.openxmlformats.org/officeDocument/2006/relationships/hyperlink" Target="zim://A/Microorganismo.htm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zim://A/Oxidaci%C3%B3n.html" TargetMode="External"/><Relationship Id="rId3" Type="http://schemas.openxmlformats.org/officeDocument/2006/relationships/hyperlink" Target="zim://A/Alimento.html" TargetMode="External"/><Relationship Id="rId7" Type="http://schemas.openxmlformats.org/officeDocument/2006/relationships/hyperlink" Target="zim://A/Microorganismo.html" TargetMode="External"/><Relationship Id="rId2" Type="http://schemas.openxmlformats.org/officeDocument/2006/relationships/hyperlink" Target="zim://A/Procesado_de_alimentos.html" TargetMode="External"/><Relationship Id="rId1" Type="http://schemas.openxmlformats.org/officeDocument/2006/relationships/slideLayout" Target="../slideLayouts/slideLayout1.xml"/><Relationship Id="rId6" Type="http://schemas.openxmlformats.org/officeDocument/2006/relationships/hyperlink" Target="zim://A/Fungus.html" TargetMode="External"/><Relationship Id="rId5" Type="http://schemas.openxmlformats.org/officeDocument/2006/relationships/hyperlink" Target="zim://A/Levadura.html" TargetMode="External"/><Relationship Id="rId10" Type="http://schemas.openxmlformats.org/officeDocument/2006/relationships/hyperlink" Target="zim://A/Enranciamiento.html" TargetMode="External"/><Relationship Id="rId4" Type="http://schemas.openxmlformats.org/officeDocument/2006/relationships/hyperlink" Target="zim://A/Nutrici%C3%B3n.html" TargetMode="External"/><Relationship Id="rId9" Type="http://schemas.openxmlformats.org/officeDocument/2006/relationships/hyperlink" Target="zim://A/Grasa.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zim://A/Alimento.html" TargetMode="External"/><Relationship Id="rId3" Type="http://schemas.openxmlformats.org/officeDocument/2006/relationships/hyperlink" Target="zim://A/Salud_ambiental.html" TargetMode="External"/><Relationship Id="rId7" Type="http://schemas.openxmlformats.org/officeDocument/2006/relationships/hyperlink" Target="zim://A/Excremento.html" TargetMode="External"/><Relationship Id="rId12" Type="http://schemas.openxmlformats.org/officeDocument/2006/relationships/hyperlink" Target="zim://A/Saneamiento_ambiental.html" TargetMode="External"/><Relationship Id="rId2" Type="http://schemas.openxmlformats.org/officeDocument/2006/relationships/hyperlink" Target="zim://A/Salud_p%C3%BAblica.html" TargetMode="External"/><Relationship Id="rId1" Type="http://schemas.openxmlformats.org/officeDocument/2006/relationships/slideLayout" Target="../slideLayouts/slideLayout1.xml"/><Relationship Id="rId6" Type="http://schemas.openxmlformats.org/officeDocument/2006/relationships/hyperlink" Target="zim://A/Residuo_org%C3%A1nico.html" TargetMode="External"/><Relationship Id="rId11" Type="http://schemas.openxmlformats.org/officeDocument/2006/relationships/hyperlink" Target="zim://A/Contaminaci%C3%B3n.html" TargetMode="External"/><Relationship Id="rId5" Type="http://schemas.openxmlformats.org/officeDocument/2006/relationships/hyperlink" Target="zim://A/Aguas_residuales.html" TargetMode="External"/><Relationship Id="rId10" Type="http://schemas.openxmlformats.org/officeDocument/2006/relationships/hyperlink" Target="zim://A/Higiene.html" TargetMode="External"/><Relationship Id="rId4" Type="http://schemas.openxmlformats.org/officeDocument/2006/relationships/hyperlink" Target="zim://A/Agua_potable.html" TargetMode="External"/><Relationship Id="rId9" Type="http://schemas.openxmlformats.org/officeDocument/2006/relationships/hyperlink" Target="zim://A/Residuos_s%C3%B3lidos.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zim://A/Salud.html" TargetMode="External"/><Relationship Id="rId2" Type="http://schemas.openxmlformats.org/officeDocument/2006/relationships/hyperlink" Target="zim://A/Individuo.html" TargetMode="External"/><Relationship Id="rId1" Type="http://schemas.openxmlformats.org/officeDocument/2006/relationships/slideLayout" Target="../slideLayouts/slideLayout1.xml"/><Relationship Id="rId5" Type="http://schemas.openxmlformats.org/officeDocument/2006/relationships/hyperlink" Target="zim://A/Cuerpo_humano.html" TargetMode="External"/><Relationship Id="rId4" Type="http://schemas.openxmlformats.org/officeDocument/2006/relationships/hyperlink" Target="zim://A/Limpieza.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zim://A/Enfermedad.html" TargetMode="External"/><Relationship Id="rId2" Type="http://schemas.openxmlformats.org/officeDocument/2006/relationships/hyperlink" Target="zim://A/Medicina_preventiva.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3643314"/>
            <a:ext cx="7772400" cy="2675190"/>
          </a:xfrm>
        </p:spPr>
        <p:txBody>
          <a:bodyPr/>
          <a:lstStyle/>
          <a:p>
            <a:pPr algn="ctr"/>
            <a:r>
              <a:rPr lang="es-ES" sz="2000" dirty="0">
                <a:solidFill>
                  <a:srgbClr val="FFFF00"/>
                </a:solidFill>
                <a:latin typeface="Arial" pitchFamily="34" charset="0"/>
                <a:cs typeface="Arial" pitchFamily="34" charset="0"/>
              </a:rPr>
              <a:t>Dra. Zoraida González Mendoza</a:t>
            </a: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Especialista de I Grado en Higiene y epidemiología militar y general. Instructora </a:t>
            </a:r>
          </a:p>
        </p:txBody>
      </p:sp>
      <p:sp>
        <p:nvSpPr>
          <p:cNvPr id="3" name="2 Subtítulo"/>
          <p:cNvSpPr>
            <a:spLocks noGrp="1"/>
          </p:cNvSpPr>
          <p:nvPr>
            <p:ph type="subTitle" idx="1"/>
          </p:nvPr>
        </p:nvSpPr>
        <p:spPr>
          <a:xfrm>
            <a:off x="914400" y="928670"/>
            <a:ext cx="7772400" cy="1857388"/>
          </a:xfrm>
        </p:spPr>
        <p:txBody>
          <a:bodyPr>
            <a:noAutofit/>
          </a:bodyPr>
          <a:lstStyle/>
          <a:p>
            <a:pPr algn="ctr"/>
            <a:r>
              <a:rPr lang="es-ES_tradnl" sz="3200" u="sng" dirty="0">
                <a:solidFill>
                  <a:srgbClr val="FFFF00"/>
                </a:solidFill>
                <a:latin typeface="Arial" pitchFamily="34" charset="0"/>
                <a:cs typeface="Arial" pitchFamily="34" charset="0"/>
              </a:rPr>
              <a:t>TEMA XI-C-1</a:t>
            </a:r>
          </a:p>
          <a:p>
            <a:pPr algn="ctr"/>
            <a:r>
              <a:rPr lang="es-ES_tradnl" sz="3200" b="1" dirty="0">
                <a:solidFill>
                  <a:srgbClr val="FFFF00"/>
                </a:solidFill>
                <a:latin typeface="Arial" pitchFamily="34" charset="0"/>
                <a:cs typeface="Arial" pitchFamily="34" charset="0"/>
              </a:rPr>
              <a:t>SANEAMIENTO AMBIENTAL EN SITUACIONES EXCEPCIONALES Y DESASTRES</a:t>
            </a:r>
            <a:endParaRPr lang="es-ES" sz="3200" dirty="0">
              <a:solidFill>
                <a:srgbClr val="FFFF00"/>
              </a:solidFill>
              <a:latin typeface="Arial" pitchFamily="34" charset="0"/>
              <a:cs typeface="Arial" pitchFamily="34" charset="0"/>
            </a:endParaRPr>
          </a:p>
          <a:p>
            <a:pPr algn="ctr"/>
            <a:endParaRPr lang="es-ES" sz="3200" dirty="0">
              <a:solidFill>
                <a:srgbClr val="FFFF00"/>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571612"/>
            <a:ext cx="7772400" cy="4746892"/>
          </a:xfrm>
        </p:spPr>
        <p:txBody>
          <a:bodyPr/>
          <a:lstStyle/>
          <a:p>
            <a:r>
              <a:rPr lang="es-ES" sz="2000" dirty="0">
                <a:solidFill>
                  <a:srgbClr val="FFFF00"/>
                </a:solidFill>
                <a:latin typeface="Arial" pitchFamily="34" charset="0"/>
                <a:cs typeface="Arial" pitchFamily="34" charset="0"/>
              </a:rPr>
              <a:t>-El agua es vital para la vida. La cantidad  que se  consumir diariamente varía de acuerdo con el  clima y el tipo  de actividad que esté realizando. </a:t>
            </a:r>
            <a:br>
              <a:rPr lang="es-ES" sz="2000" dirty="0">
                <a:solidFill>
                  <a:srgbClr val="FFFF00"/>
                </a:solidFill>
                <a:latin typeface="Arial" pitchFamily="34" charset="0"/>
                <a:cs typeface="Arial" pitchFamily="34" charset="0"/>
              </a:rPr>
            </a:b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-Al estar varios días sin beber agua el organismo humano  puede llegar a la deshidratación y ello puede ocasionar incluso la muerte.</a:t>
            </a:r>
            <a:br>
              <a:rPr lang="es-ES" sz="2000" dirty="0">
                <a:solidFill>
                  <a:srgbClr val="FFFF00"/>
                </a:solidFill>
                <a:latin typeface="Arial" pitchFamily="34" charset="0"/>
                <a:cs typeface="Arial" pitchFamily="34" charset="0"/>
              </a:rPr>
            </a:b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-Por lo que Los primeros esfuerzos  en situaciones excepcionales y desastres estarán dirigidos han de centrarse en la búsqueda y obtención de tan preciado líquido. </a:t>
            </a:r>
          </a:p>
        </p:txBody>
      </p:sp>
      <p:sp>
        <p:nvSpPr>
          <p:cNvPr id="3" name="2 Subtítulo"/>
          <p:cNvSpPr>
            <a:spLocks noGrp="1"/>
          </p:cNvSpPr>
          <p:nvPr>
            <p:ph type="subTitle" idx="1"/>
          </p:nvPr>
        </p:nvSpPr>
        <p:spPr>
          <a:xfrm>
            <a:off x="914400" y="357166"/>
            <a:ext cx="7772400" cy="1000132"/>
          </a:xfrm>
        </p:spPr>
        <p:txBody>
          <a:bodyPr>
            <a:noAutofit/>
          </a:bodyPr>
          <a:lstStyle/>
          <a:p>
            <a:pPr algn="ctr"/>
            <a:r>
              <a:rPr lang="es-ES" sz="3200" dirty="0">
                <a:solidFill>
                  <a:srgbClr val="FFFF00"/>
                </a:solidFill>
                <a:latin typeface="Arial" pitchFamily="34" charset="0"/>
                <a:cs typeface="Arial" pitchFamily="34" charset="0"/>
              </a:rPr>
              <a:t>III-Calidad sanitaria del agua y los alimentos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857364"/>
            <a:ext cx="7772400" cy="4461140"/>
          </a:xfrm>
        </p:spPr>
        <p:txBody>
          <a:bodyPr/>
          <a:lstStyle/>
          <a:p>
            <a:br>
              <a:rPr lang="es-ES" sz="2000" dirty="0">
                <a:latin typeface="Arial" pitchFamily="34" charset="0"/>
                <a:cs typeface="Arial" pitchFamily="34" charset="0"/>
              </a:rPr>
            </a:br>
            <a:r>
              <a:rPr lang="es-ES" sz="2000" dirty="0">
                <a:latin typeface="Arial" pitchFamily="34" charset="0"/>
                <a:cs typeface="Arial" pitchFamily="34" charset="0"/>
              </a:rPr>
              <a:t> </a:t>
            </a:r>
            <a:r>
              <a:rPr lang="es-ES" sz="2000" dirty="0">
                <a:solidFill>
                  <a:srgbClr val="FFFF00"/>
                </a:solidFill>
                <a:latin typeface="Arial" pitchFamily="34" charset="0"/>
                <a:cs typeface="Arial" pitchFamily="34" charset="0"/>
              </a:rPr>
              <a:t>-Uno de los peligros más graves para la supervivencia lo constituyen las enfermedades trasmitidas por el agua.  Por ello, siempre que sea posible, hay que realizar su tratamiento. </a:t>
            </a:r>
            <a:br>
              <a:rPr lang="es-ES" sz="2000" dirty="0">
                <a:solidFill>
                  <a:srgbClr val="FFFF00"/>
                </a:solidFill>
                <a:latin typeface="Arial" pitchFamily="34" charset="0"/>
                <a:cs typeface="Arial" pitchFamily="34" charset="0"/>
              </a:rPr>
            </a:b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-Si no se puede tratar con tabletas de cloro, gotas de yodo u otro medio, se deja reposar durante varias horas y sin utilizar el sedimento o el agua del fondo, se pasa  a través de una tela y una porción de arena, hasta que se aprecie su mejoramiento.</a:t>
            </a:r>
            <a:br>
              <a:rPr lang="es-ES" sz="2000" dirty="0">
                <a:solidFill>
                  <a:srgbClr val="FFFF00"/>
                </a:solidFill>
                <a:latin typeface="Arial" pitchFamily="34" charset="0"/>
                <a:cs typeface="Arial" pitchFamily="34" charset="0"/>
              </a:rPr>
            </a:br>
            <a:endParaRPr lang="es-ES" sz="20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285728"/>
            <a:ext cx="7772400" cy="1143008"/>
          </a:xfrm>
        </p:spPr>
        <p:txBody>
          <a:bodyPr>
            <a:normAutofit lnSpcReduction="10000"/>
          </a:bodyPr>
          <a:lstStyle/>
          <a:p>
            <a:pPr algn="ctr"/>
            <a:r>
              <a:rPr lang="es-ES" sz="3600" b="1" dirty="0">
                <a:solidFill>
                  <a:srgbClr val="FFFF00"/>
                </a:solidFill>
                <a:latin typeface="Arial" pitchFamily="34" charset="0"/>
                <a:cs typeface="Arial" pitchFamily="34" charset="0"/>
              </a:rPr>
              <a:t>III-Calidad sanitaria del agua. Cont.</a:t>
            </a:r>
            <a:endParaRPr lang="es-ES"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43116"/>
            <a:ext cx="7772400" cy="4175388"/>
          </a:xfrm>
        </p:spPr>
        <p:txBody>
          <a:bodyPr/>
          <a:lstStyle/>
          <a:p>
            <a:r>
              <a:rPr lang="es-ES" sz="2000" dirty="0">
                <a:solidFill>
                  <a:srgbClr val="FFFF00"/>
                </a:solidFill>
                <a:latin typeface="Arial" pitchFamily="34" charset="0"/>
                <a:cs typeface="Arial" pitchFamily="34" charset="0"/>
              </a:rPr>
              <a:t>- Cuando hierva el agua, debe agregársele pedazos de carbón sacados del fogón  y esperar que se asiente, eso le quitará los olores desagradables.</a:t>
            </a: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 </a:t>
            </a: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 Para ello puede improvisarse un filtro de caña brava de un metro de largo, llenarlo de arena y taparle el extremo inferior con tela o hierba.</a:t>
            </a: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 </a:t>
            </a:r>
            <a:br>
              <a:rPr lang="es-ES" sz="2000" dirty="0">
                <a:latin typeface="Arial" pitchFamily="34" charset="0"/>
                <a:cs typeface="Arial" pitchFamily="34" charset="0"/>
              </a:rPr>
            </a:br>
            <a:br>
              <a:rPr lang="es-ES" sz="2000" dirty="0">
                <a:latin typeface="Arial" pitchFamily="34" charset="0"/>
                <a:cs typeface="Arial" pitchFamily="34" charset="0"/>
              </a:rPr>
            </a:br>
            <a:endParaRPr lang="es-ES" sz="2000" dirty="0">
              <a:latin typeface="Arial" pitchFamily="34" charset="0"/>
              <a:cs typeface="Arial" pitchFamily="34" charset="0"/>
            </a:endParaRPr>
          </a:p>
        </p:txBody>
      </p:sp>
      <p:sp>
        <p:nvSpPr>
          <p:cNvPr id="3" name="2 Subtítulo"/>
          <p:cNvSpPr>
            <a:spLocks noGrp="1"/>
          </p:cNvSpPr>
          <p:nvPr>
            <p:ph type="subTitle" idx="1"/>
          </p:nvPr>
        </p:nvSpPr>
        <p:spPr>
          <a:xfrm>
            <a:off x="914400" y="357166"/>
            <a:ext cx="7772400" cy="1214446"/>
          </a:xfrm>
        </p:spPr>
        <p:txBody>
          <a:bodyPr>
            <a:normAutofit/>
          </a:bodyPr>
          <a:lstStyle/>
          <a:p>
            <a:pPr algn="ctr"/>
            <a:r>
              <a:rPr lang="es-ES" sz="3600" b="1" dirty="0">
                <a:solidFill>
                  <a:srgbClr val="FFFF00"/>
                </a:solidFill>
                <a:latin typeface="Arial" pitchFamily="34" charset="0"/>
                <a:cs typeface="Arial" pitchFamily="34" charset="0"/>
              </a:rPr>
              <a:t>III-Calidad sanitaria del agua. Cont.</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714488"/>
            <a:ext cx="7772400" cy="4604016"/>
          </a:xfrm>
        </p:spPr>
        <p:txBody>
          <a:bodyPr/>
          <a:lstStyle/>
          <a:p>
            <a:r>
              <a:rPr lang="es-ES" sz="2000" dirty="0">
                <a:solidFill>
                  <a:srgbClr val="FFFF00"/>
                </a:solidFill>
                <a:latin typeface="Arial" pitchFamily="34" charset="0"/>
                <a:cs typeface="Arial" pitchFamily="34" charset="0"/>
              </a:rPr>
              <a:t>- la alimentación es el factor que  sigue en importancia al agua.  Este, entre otros elementos, aporta la energía que tan necesaria es al combatiente.</a:t>
            </a: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 </a:t>
            </a:r>
            <a:br>
              <a:rPr lang="es-ES" dirty="0"/>
            </a:br>
            <a:r>
              <a:rPr lang="es-ES" sz="2000" dirty="0">
                <a:solidFill>
                  <a:srgbClr val="FFFF00"/>
                </a:solidFill>
              </a:rPr>
              <a:t>-</a:t>
            </a:r>
            <a:r>
              <a:rPr lang="es-ES" sz="2000" dirty="0">
                <a:solidFill>
                  <a:srgbClr val="FFFF00"/>
                </a:solidFill>
                <a:latin typeface="Arial" pitchFamily="34" charset="0"/>
                <a:cs typeface="Arial" pitchFamily="34" charset="0"/>
              </a:rPr>
              <a:t>con poca cantidad de alimentos se puede vivir un tiempo largo, se conoce de personas que han sobrevivido sin comer más de un mes, pero si no se está en condiciones excepcionales no hay que privarse de comida. </a:t>
            </a:r>
          </a:p>
        </p:txBody>
      </p:sp>
      <p:sp>
        <p:nvSpPr>
          <p:cNvPr id="3" name="2 Subtítulo"/>
          <p:cNvSpPr>
            <a:spLocks noGrp="1"/>
          </p:cNvSpPr>
          <p:nvPr>
            <p:ph type="subTitle" idx="1"/>
          </p:nvPr>
        </p:nvSpPr>
        <p:spPr>
          <a:xfrm>
            <a:off x="914400" y="357166"/>
            <a:ext cx="7772400" cy="1285884"/>
          </a:xfrm>
        </p:spPr>
        <p:txBody>
          <a:bodyPr/>
          <a:lstStyle/>
          <a:p>
            <a:pPr algn="ctr"/>
            <a:r>
              <a:rPr lang="es-ES" sz="3600" b="1" dirty="0">
                <a:solidFill>
                  <a:srgbClr val="FFFF00"/>
                </a:solidFill>
                <a:latin typeface="Arial" pitchFamily="34" charset="0"/>
                <a:cs typeface="Arial" pitchFamily="34" charset="0"/>
              </a:rPr>
              <a:t>III-Calidad sanitaria de los alimentos</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214422"/>
            <a:ext cx="7772400" cy="5104082"/>
          </a:xfrm>
        </p:spPr>
        <p:txBody>
          <a:bodyPr/>
          <a:lstStyle/>
          <a:p>
            <a:r>
              <a:rPr lang="es-ES" sz="2000" dirty="0">
                <a:solidFill>
                  <a:srgbClr val="FFFF00"/>
                </a:solidFill>
                <a:latin typeface="Arial" pitchFamily="34" charset="0"/>
                <a:cs typeface="Arial" pitchFamily="34" charset="0"/>
              </a:rPr>
              <a:t>-Muchos organismos se pueden usar para medir la calidad de un alimento. </a:t>
            </a:r>
            <a:br>
              <a:rPr lang="es-ES" sz="2000" dirty="0">
                <a:solidFill>
                  <a:srgbClr val="FFFF00"/>
                </a:solidFill>
                <a:latin typeface="Arial" pitchFamily="34" charset="0"/>
                <a:cs typeface="Arial" pitchFamily="34" charset="0"/>
              </a:rPr>
            </a:b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-Los alimentos pueden tener unos organismos creciendo sobre ellos, cuya presencia puede indicar una menor calidad del alimento. Si proliferan perjudicarán la calidad del producto.</a:t>
            </a:r>
            <a:br>
              <a:rPr lang="es-ES" sz="2000" dirty="0">
                <a:solidFill>
                  <a:srgbClr val="FFFF00"/>
                </a:solidFill>
                <a:latin typeface="Arial" pitchFamily="34" charset="0"/>
                <a:cs typeface="Arial" pitchFamily="34" charset="0"/>
              </a:rPr>
            </a:b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-Existen una serie de características que se han de cumplir para que pueda ser un indicador de calidad.</a:t>
            </a:r>
            <a:br>
              <a:rPr lang="es-ES" sz="2000" dirty="0">
                <a:solidFill>
                  <a:srgbClr val="FFFF00"/>
                </a:solidFill>
                <a:latin typeface="Arial" pitchFamily="34" charset="0"/>
                <a:cs typeface="Arial" pitchFamily="34" charset="0"/>
              </a:rPr>
            </a:br>
            <a:endParaRPr lang="es-ES" sz="2000" dirty="0">
              <a:solidFill>
                <a:srgbClr val="FFFF00"/>
              </a:solidFill>
              <a:latin typeface="Arial" pitchFamily="34" charset="0"/>
              <a:cs typeface="Arial" pitchFamily="34" charset="0"/>
            </a:endParaRPr>
          </a:p>
        </p:txBody>
      </p:sp>
      <p:sp>
        <p:nvSpPr>
          <p:cNvPr id="4" name="2 Subtítulo"/>
          <p:cNvSpPr>
            <a:spLocks noGrp="1"/>
          </p:cNvSpPr>
          <p:nvPr>
            <p:ph type="subTitle" idx="1"/>
          </p:nvPr>
        </p:nvSpPr>
        <p:spPr>
          <a:xfrm>
            <a:off x="914400" y="285750"/>
            <a:ext cx="7772400" cy="1071563"/>
          </a:xfrm>
        </p:spPr>
        <p:txBody>
          <a:bodyPr>
            <a:normAutofit fontScale="92500"/>
          </a:bodyPr>
          <a:lstStyle/>
          <a:p>
            <a:pPr algn="ctr"/>
            <a:r>
              <a:rPr lang="es-ES" sz="3600" b="1" dirty="0">
                <a:solidFill>
                  <a:srgbClr val="FFFF00"/>
                </a:solidFill>
                <a:latin typeface="Arial" pitchFamily="34" charset="0"/>
                <a:cs typeface="Arial" pitchFamily="34" charset="0"/>
              </a:rPr>
              <a:t>III-Calidad sanitaria de los alimentos.</a:t>
            </a:r>
            <a:r>
              <a:rPr lang="es-ES" sz="3200" b="1" dirty="0">
                <a:solidFill>
                  <a:srgbClr val="FFFF00"/>
                </a:solidFill>
                <a:latin typeface="Arial" pitchFamily="34" charset="0"/>
                <a:cs typeface="Arial" pitchFamily="34" charset="0"/>
              </a:rPr>
              <a:t> Cont.</a:t>
            </a:r>
            <a:endParaRPr lang="es-ES" sz="3600" b="1" dirty="0">
              <a:solidFill>
                <a:srgbClr val="FFFF00"/>
              </a:solidFill>
              <a:latin typeface="Arial" pitchFamily="34" charset="0"/>
              <a:cs typeface="Arial" pitchFamily="34" charset="0"/>
            </a:endParaRP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643050"/>
            <a:ext cx="7772400" cy="4675454"/>
          </a:xfrm>
        </p:spPr>
        <p:txBody>
          <a:bodyPr/>
          <a:lstStyle/>
          <a:p>
            <a:r>
              <a:rPr lang="es-ES" sz="2000" dirty="0">
                <a:solidFill>
                  <a:srgbClr val="FFFF00"/>
                </a:solidFill>
                <a:latin typeface="Arial" pitchFamily="34" charset="0"/>
                <a:cs typeface="Arial" pitchFamily="34" charset="0"/>
              </a:rPr>
              <a:t>-Se dispone de distintos métodos de tratamiento del agua que emplean tecnología simple, de bajo costo.</a:t>
            </a:r>
            <a:br>
              <a:rPr lang="es-ES" sz="2000" dirty="0">
                <a:solidFill>
                  <a:srgbClr val="FFFF00"/>
                </a:solidFill>
                <a:latin typeface="Arial" pitchFamily="34" charset="0"/>
                <a:cs typeface="Arial" pitchFamily="34" charset="0"/>
              </a:rPr>
            </a:b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-Estos métodos incluyen tamizado; aeración; almacenamiento y sedimentación; desinfección mediante ebullición, productos químicos, radiación solar y filtración; coagulación y floculación; y desalinización.</a:t>
            </a:r>
            <a:br>
              <a:rPr lang="es-ES" sz="2000" dirty="0">
                <a:solidFill>
                  <a:srgbClr val="FFFF00"/>
                </a:solidFill>
                <a:latin typeface="Arial" pitchFamily="34" charset="0"/>
                <a:cs typeface="Arial" pitchFamily="34" charset="0"/>
              </a:rPr>
            </a:br>
            <a:endParaRPr lang="es-ES" sz="2000" dirty="0">
              <a:solidFill>
                <a:srgbClr val="FFFF00"/>
              </a:solidFill>
              <a:latin typeface="Arial" pitchFamily="34" charset="0"/>
              <a:cs typeface="Arial" pitchFamily="34" charset="0"/>
            </a:endParaRPr>
          </a:p>
        </p:txBody>
      </p:sp>
      <p:sp>
        <p:nvSpPr>
          <p:cNvPr id="3" name="2 Subtítulo"/>
          <p:cNvSpPr>
            <a:spLocks noGrp="1"/>
          </p:cNvSpPr>
          <p:nvPr>
            <p:ph type="subTitle" idx="1"/>
          </p:nvPr>
        </p:nvSpPr>
        <p:spPr>
          <a:xfrm>
            <a:off x="914400" y="428604"/>
            <a:ext cx="7772400" cy="928694"/>
          </a:xfrm>
        </p:spPr>
        <p:txBody>
          <a:bodyPr>
            <a:normAutofit/>
          </a:bodyPr>
          <a:lstStyle/>
          <a:p>
            <a:r>
              <a:rPr lang="es-ES_tradnl" sz="3600" b="1" dirty="0">
                <a:solidFill>
                  <a:srgbClr val="FFFF00"/>
                </a:solidFill>
                <a:latin typeface="Arial" pitchFamily="34" charset="0"/>
                <a:cs typeface="Arial" pitchFamily="34" charset="0"/>
              </a:rPr>
              <a:t>Métodos de desinfección del agua. </a:t>
            </a:r>
            <a:endParaRPr lang="es-ES" sz="3600" b="1" dirty="0">
              <a:solidFill>
                <a:srgbClr val="FFFF00"/>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000240"/>
            <a:ext cx="7772400" cy="4318264"/>
          </a:xfrm>
        </p:spPr>
        <p:txBody>
          <a:bodyPr/>
          <a:lstStyle/>
          <a:p>
            <a:br>
              <a:rPr lang="es-ES" sz="2000" dirty="0">
                <a:latin typeface="Arial" pitchFamily="34" charset="0"/>
                <a:cs typeface="Arial" pitchFamily="34" charset="0"/>
              </a:rPr>
            </a:br>
            <a:r>
              <a:rPr lang="es-ES" sz="2000" dirty="0">
                <a:latin typeface="Arial" pitchFamily="34" charset="0"/>
                <a:cs typeface="Arial" pitchFamily="34" charset="0"/>
              </a:rPr>
              <a:t>La desinfección del agua para uso humano tiene por finalidad la eliminación de los </a:t>
            </a:r>
            <a:r>
              <a:rPr lang="es-ES" sz="2000" u="sng" dirty="0">
                <a:latin typeface="Arial" pitchFamily="34" charset="0"/>
                <a:cs typeface="Arial" pitchFamily="34" charset="0"/>
                <a:hlinkClick r:id="rId2" tooltip="Microorganismo"/>
              </a:rPr>
              <a:t>microorganismos patógenos</a:t>
            </a:r>
            <a:r>
              <a:rPr lang="es-ES" sz="2000" dirty="0">
                <a:latin typeface="Arial" pitchFamily="34" charset="0"/>
                <a:cs typeface="Arial" pitchFamily="34" charset="0"/>
              </a:rPr>
              <a:t> contenidos en el </a:t>
            </a:r>
            <a:r>
              <a:rPr lang="es-ES" sz="2000" u="sng" dirty="0">
                <a:latin typeface="Arial" pitchFamily="34" charset="0"/>
                <a:cs typeface="Arial" pitchFamily="34" charset="0"/>
                <a:hlinkClick r:id="rId3" tooltip="Agua"/>
              </a:rPr>
              <a:t>agua</a:t>
            </a:r>
            <a:r>
              <a:rPr lang="es-ES" sz="2000" dirty="0">
                <a:latin typeface="Arial" pitchFamily="34" charset="0"/>
                <a:cs typeface="Arial" pitchFamily="34" charset="0"/>
              </a:rPr>
              <a:t> que no han sido eliminados en las fases iniciales del tratamiento del agua.</a:t>
            </a:r>
            <a:br>
              <a:rPr lang="es-ES" sz="2000" dirty="0">
                <a:latin typeface="Arial" pitchFamily="34" charset="0"/>
                <a:cs typeface="Arial" pitchFamily="34" charset="0"/>
              </a:rPr>
            </a:br>
            <a:br>
              <a:rPr lang="es-ES" sz="2000" dirty="0">
                <a:latin typeface="Arial" pitchFamily="34" charset="0"/>
                <a:cs typeface="Arial" pitchFamily="34" charset="0"/>
              </a:rPr>
            </a:br>
            <a:br>
              <a:rPr lang="es-ES" sz="2000" dirty="0">
                <a:latin typeface="Arial" pitchFamily="34" charset="0"/>
                <a:cs typeface="Arial" pitchFamily="34" charset="0"/>
              </a:rPr>
            </a:br>
            <a:r>
              <a:rPr lang="es-ES" sz="2000" dirty="0">
                <a:latin typeface="Arial" pitchFamily="34" charset="0"/>
                <a:cs typeface="Arial" pitchFamily="34" charset="0"/>
              </a:rPr>
              <a:t>Métodos: Físicos y químicos.</a:t>
            </a:r>
            <a:br>
              <a:rPr lang="es-ES" sz="2000" dirty="0">
                <a:latin typeface="Arial" pitchFamily="34" charset="0"/>
                <a:cs typeface="Arial" pitchFamily="34" charset="0"/>
              </a:rPr>
            </a:br>
            <a:endParaRPr lang="es-ES" sz="2000" dirty="0">
              <a:latin typeface="Arial" pitchFamily="34" charset="0"/>
              <a:cs typeface="Arial" pitchFamily="34" charset="0"/>
            </a:endParaRPr>
          </a:p>
        </p:txBody>
      </p:sp>
      <p:sp>
        <p:nvSpPr>
          <p:cNvPr id="3" name="2 Subtítulo"/>
          <p:cNvSpPr>
            <a:spLocks noGrp="1"/>
          </p:cNvSpPr>
          <p:nvPr>
            <p:ph type="subTitle" idx="1"/>
          </p:nvPr>
        </p:nvSpPr>
        <p:spPr>
          <a:xfrm>
            <a:off x="914400" y="357166"/>
            <a:ext cx="7772400" cy="1500198"/>
          </a:xfrm>
        </p:spPr>
        <p:txBody>
          <a:bodyPr>
            <a:normAutofit/>
          </a:bodyPr>
          <a:lstStyle/>
          <a:p>
            <a:pPr algn="ctr"/>
            <a:r>
              <a:rPr lang="es-ES_tradnl" sz="3600" b="1" dirty="0">
                <a:solidFill>
                  <a:srgbClr val="FFFF00"/>
                </a:solidFill>
                <a:latin typeface="Arial" pitchFamily="34" charset="0"/>
                <a:cs typeface="Arial" pitchFamily="34" charset="0"/>
              </a:rPr>
              <a:t>Desinfección del agua.</a:t>
            </a:r>
            <a:endParaRPr lang="es-E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714488"/>
            <a:ext cx="7772400" cy="4604016"/>
          </a:xfrm>
        </p:spPr>
        <p:txBody>
          <a:bodyPr/>
          <a:lstStyle/>
          <a:p>
            <a:r>
              <a:rPr lang="es-ES" sz="2000" dirty="0">
                <a:latin typeface="Arial" pitchFamily="34" charset="0"/>
                <a:cs typeface="Arial" pitchFamily="34" charset="0"/>
              </a:rPr>
              <a:t>Se llama conserva al resultado del proceso de la </a:t>
            </a:r>
            <a:r>
              <a:rPr lang="es-ES" sz="2000" u="sng" dirty="0">
                <a:latin typeface="Arial" pitchFamily="34" charset="0"/>
                <a:cs typeface="Arial" pitchFamily="34" charset="0"/>
                <a:hlinkClick r:id="rId2" tooltip="Procesado de alimentos"/>
              </a:rPr>
              <a:t>manipulación</a:t>
            </a:r>
            <a:r>
              <a:rPr lang="es-ES" sz="2000" dirty="0">
                <a:latin typeface="Arial" pitchFamily="34" charset="0"/>
                <a:cs typeface="Arial" pitchFamily="34" charset="0"/>
              </a:rPr>
              <a:t> de los </a:t>
            </a:r>
            <a:r>
              <a:rPr lang="es-ES" sz="2000" u="sng" dirty="0">
                <a:latin typeface="Arial" pitchFamily="34" charset="0"/>
                <a:cs typeface="Arial" pitchFamily="34" charset="0"/>
                <a:hlinkClick r:id="rId3" tooltip="Alimento"/>
              </a:rPr>
              <a:t>alimentos</a:t>
            </a:r>
            <a:r>
              <a:rPr lang="es-ES" sz="2000" dirty="0">
                <a:latin typeface="Arial" pitchFamily="34" charset="0"/>
                <a:cs typeface="Arial" pitchFamily="34" charset="0"/>
              </a:rPr>
              <a:t> de tal forma que se evite o ralentice su deterioro (pérdida de calidad, comestibilidad o valores </a:t>
            </a:r>
            <a:r>
              <a:rPr lang="es-ES" sz="2000" u="sng" dirty="0">
                <a:latin typeface="Arial" pitchFamily="34" charset="0"/>
                <a:cs typeface="Arial" pitchFamily="34" charset="0"/>
                <a:hlinkClick r:id="rId4" tooltip="Nutrición"/>
              </a:rPr>
              <a:t>nutricionales</a:t>
            </a:r>
            <a:r>
              <a:rPr lang="es-ES" sz="2000" dirty="0">
                <a:latin typeface="Arial" pitchFamily="34" charset="0"/>
                <a:cs typeface="Arial" pitchFamily="34" charset="0"/>
              </a:rPr>
              <a:t>).</a:t>
            </a:r>
            <a:br>
              <a:rPr lang="es-ES" sz="2000" dirty="0">
                <a:latin typeface="Arial" pitchFamily="34" charset="0"/>
                <a:cs typeface="Arial" pitchFamily="34" charset="0"/>
              </a:rPr>
            </a:br>
            <a:r>
              <a:rPr lang="es-ES" sz="2000" dirty="0">
                <a:latin typeface="Arial" pitchFamily="34" charset="0"/>
                <a:cs typeface="Arial" pitchFamily="34" charset="0"/>
              </a:rPr>
              <a:t>Esto suele lograrse evitando el crecimiento de pasto natural, </a:t>
            </a:r>
            <a:r>
              <a:rPr lang="es-ES" sz="2000" u="sng" dirty="0">
                <a:latin typeface="Arial" pitchFamily="34" charset="0"/>
                <a:cs typeface="Arial" pitchFamily="34" charset="0"/>
                <a:hlinkClick r:id="rId5" tooltip="Levadura"/>
              </a:rPr>
              <a:t>levaduras</a:t>
            </a:r>
            <a:r>
              <a:rPr lang="es-ES" sz="2000" dirty="0">
                <a:latin typeface="Arial" pitchFamily="34" charset="0"/>
                <a:cs typeface="Arial" pitchFamily="34" charset="0"/>
              </a:rPr>
              <a:t>, </a:t>
            </a:r>
            <a:r>
              <a:rPr lang="es-ES" sz="2000" u="sng" dirty="0">
                <a:latin typeface="Arial" pitchFamily="34" charset="0"/>
                <a:cs typeface="Arial" pitchFamily="34" charset="0"/>
                <a:hlinkClick r:id="rId6" tooltip="Fungus"/>
              </a:rPr>
              <a:t>hongos</a:t>
            </a:r>
            <a:r>
              <a:rPr lang="es-ES" sz="2000" dirty="0">
                <a:latin typeface="Arial" pitchFamily="34" charset="0"/>
                <a:cs typeface="Arial" pitchFamily="34" charset="0"/>
              </a:rPr>
              <a:t> y otros </a:t>
            </a:r>
            <a:r>
              <a:rPr lang="es-ES" sz="2000" u="sng" dirty="0">
                <a:latin typeface="Arial" pitchFamily="34" charset="0"/>
                <a:cs typeface="Arial" pitchFamily="34" charset="0"/>
                <a:hlinkClick r:id="rId7" tooltip="Microorganismo"/>
              </a:rPr>
              <a:t>microorganismos</a:t>
            </a:r>
            <a:r>
              <a:rPr lang="es-ES" sz="2000" dirty="0">
                <a:latin typeface="Arial" pitchFamily="34" charset="0"/>
                <a:cs typeface="Arial" pitchFamily="34" charset="0"/>
              </a:rPr>
              <a:t>, así como retrasando la </a:t>
            </a:r>
            <a:r>
              <a:rPr lang="es-ES" sz="2000" u="sng" dirty="0">
                <a:latin typeface="Arial" pitchFamily="34" charset="0"/>
                <a:cs typeface="Arial" pitchFamily="34" charset="0"/>
                <a:hlinkClick r:id="rId8" tooltip="Oxidación"/>
              </a:rPr>
              <a:t>oxidación</a:t>
            </a:r>
            <a:r>
              <a:rPr lang="es-ES" sz="2000" dirty="0">
                <a:latin typeface="Arial" pitchFamily="34" charset="0"/>
                <a:cs typeface="Arial" pitchFamily="34" charset="0"/>
              </a:rPr>
              <a:t> de las </a:t>
            </a:r>
            <a:r>
              <a:rPr lang="es-ES" sz="2000" u="sng" dirty="0">
                <a:latin typeface="Arial" pitchFamily="34" charset="0"/>
                <a:cs typeface="Arial" pitchFamily="34" charset="0"/>
                <a:hlinkClick r:id="rId9" tooltip="Grasa"/>
              </a:rPr>
              <a:t>grasas</a:t>
            </a:r>
            <a:r>
              <a:rPr lang="es-ES" sz="2000" dirty="0">
                <a:latin typeface="Arial" pitchFamily="34" charset="0"/>
                <a:cs typeface="Arial" pitchFamily="34" charset="0"/>
              </a:rPr>
              <a:t> que provocan su </a:t>
            </a:r>
            <a:r>
              <a:rPr lang="es-ES" sz="2000" u="sng" dirty="0" err="1">
                <a:latin typeface="Arial" pitchFamily="34" charset="0"/>
                <a:cs typeface="Arial" pitchFamily="34" charset="0"/>
                <a:hlinkClick r:id="rId10" tooltip="Enranciamiento"/>
              </a:rPr>
              <a:t>enranciamiento</a:t>
            </a:r>
            <a:r>
              <a:rPr lang="es-ES" sz="2000" dirty="0">
                <a:latin typeface="Arial" pitchFamily="34" charset="0"/>
                <a:cs typeface="Arial" pitchFamily="34" charset="0"/>
              </a:rPr>
              <a:t>.</a:t>
            </a:r>
            <a:br>
              <a:rPr lang="es-ES" sz="2000" dirty="0">
                <a:latin typeface="Arial" pitchFamily="34" charset="0"/>
                <a:cs typeface="Arial" pitchFamily="34" charset="0"/>
              </a:rPr>
            </a:br>
            <a:r>
              <a:rPr lang="es-ES" sz="2000" dirty="0">
                <a:latin typeface="Arial" pitchFamily="34" charset="0"/>
                <a:cs typeface="Arial" pitchFamily="34" charset="0"/>
              </a:rPr>
              <a:t>también incluyen procesos que inhiben la decoloración natural que puede ocurrir durante la preparación de los alimentos, como la reacción de dorado enzimático que sucede tras su corte.</a:t>
            </a:r>
            <a:br>
              <a:rPr lang="es-ES" sz="2000" dirty="0">
                <a:latin typeface="Arial" pitchFamily="34" charset="0"/>
                <a:cs typeface="Arial" pitchFamily="34" charset="0"/>
              </a:rPr>
            </a:br>
            <a:endParaRPr lang="es-ES" sz="2000" dirty="0">
              <a:latin typeface="Arial" pitchFamily="34" charset="0"/>
              <a:cs typeface="Arial" pitchFamily="34" charset="0"/>
            </a:endParaRPr>
          </a:p>
        </p:txBody>
      </p:sp>
      <p:sp>
        <p:nvSpPr>
          <p:cNvPr id="3" name="2 Subtítulo"/>
          <p:cNvSpPr>
            <a:spLocks noGrp="1"/>
          </p:cNvSpPr>
          <p:nvPr>
            <p:ph type="subTitle" idx="1"/>
          </p:nvPr>
        </p:nvSpPr>
        <p:spPr>
          <a:xfrm>
            <a:off x="914400" y="500042"/>
            <a:ext cx="7772400" cy="857256"/>
          </a:xfrm>
        </p:spPr>
        <p:txBody>
          <a:bodyPr>
            <a:normAutofit/>
          </a:bodyPr>
          <a:lstStyle/>
          <a:p>
            <a:r>
              <a:rPr lang="es-ES_tradnl" sz="3600" b="1" dirty="0">
                <a:solidFill>
                  <a:srgbClr val="FFFF00"/>
                </a:solidFill>
                <a:latin typeface="Arial" pitchFamily="34" charset="0"/>
                <a:cs typeface="Arial" pitchFamily="34" charset="0"/>
              </a:rPr>
              <a:t>Conservación de los alimentos. </a:t>
            </a:r>
            <a:endParaRPr lang="es-ES" sz="3600" b="1" dirty="0">
              <a:solidFill>
                <a:srgbClr val="FFFF00"/>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500174"/>
            <a:ext cx="7772400" cy="4818330"/>
          </a:xfrm>
        </p:spPr>
        <p:txBody>
          <a:bodyPr/>
          <a:lstStyle/>
          <a:p>
            <a:pPr marL="285750" indent="-285750"/>
            <a:r>
              <a:rPr lang="es-ES" sz="20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es el control de todos los factores  en el ambiente físico del hombre, que ejercen o no un efecto nocivo sobre su desarrollo físico, salud y supervivencia, e</a:t>
            </a:r>
            <a:r>
              <a:rPr lang="es-ES" sz="2000" b="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S" sz="20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incluye:</a:t>
            </a:r>
            <a:br>
              <a:rPr lang="es-ES" sz="20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s-ES" sz="20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sz="20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es-ES" sz="2000" i="1" dirty="0">
                <a:solidFill>
                  <a:srgbClr val="FFFF00"/>
                </a:solidFill>
                <a:latin typeface="Arial" panose="020B0604020202020204" pitchFamily="34" charset="0"/>
                <a:cs typeface="Arial" panose="020B0604020202020204" pitchFamily="34" charset="0"/>
              </a:rPr>
              <a:t>la disposición final de la basura, </a:t>
            </a:r>
            <a:br>
              <a:rPr lang="es-ES" sz="2000" i="1" dirty="0">
                <a:solidFill>
                  <a:srgbClr val="FFFF00"/>
                </a:solidFill>
                <a:latin typeface="Arial" panose="020B0604020202020204" pitchFamily="34" charset="0"/>
                <a:cs typeface="Arial" panose="020B0604020202020204" pitchFamily="34" charset="0"/>
              </a:rPr>
            </a:br>
            <a:br>
              <a:rPr lang="es-ES" sz="2000" i="1" dirty="0">
                <a:solidFill>
                  <a:srgbClr val="FFFF00"/>
                </a:solidFill>
                <a:latin typeface="Arial" panose="020B0604020202020204" pitchFamily="34" charset="0"/>
                <a:cs typeface="Arial" panose="020B0604020202020204" pitchFamily="34" charset="0"/>
              </a:rPr>
            </a:br>
            <a:r>
              <a:rPr lang="es-ES" sz="2000" i="1" dirty="0">
                <a:solidFill>
                  <a:srgbClr val="FFFF00"/>
                </a:solidFill>
                <a:latin typeface="Arial" panose="020B0604020202020204" pitchFamily="34" charset="0"/>
                <a:cs typeface="Arial" panose="020B0604020202020204" pitchFamily="34" charset="0"/>
              </a:rPr>
              <a:t> 2. los residuos sólidos y líquidos,</a:t>
            </a:r>
            <a:br>
              <a:rPr lang="es-ES" sz="2000" i="1" dirty="0">
                <a:solidFill>
                  <a:srgbClr val="FFFF00"/>
                </a:solidFill>
                <a:latin typeface="Arial" panose="020B0604020202020204" pitchFamily="34" charset="0"/>
                <a:cs typeface="Arial" panose="020B0604020202020204" pitchFamily="34" charset="0"/>
              </a:rPr>
            </a:br>
            <a:br>
              <a:rPr lang="es-ES" sz="2000" i="1" dirty="0">
                <a:solidFill>
                  <a:srgbClr val="FFFF00"/>
                </a:solidFill>
                <a:latin typeface="Arial" panose="020B0604020202020204" pitchFamily="34" charset="0"/>
                <a:cs typeface="Arial" panose="020B0604020202020204" pitchFamily="34" charset="0"/>
              </a:rPr>
            </a:br>
            <a:r>
              <a:rPr lang="es-ES" sz="2000" i="1" dirty="0">
                <a:solidFill>
                  <a:srgbClr val="FFFF00"/>
                </a:solidFill>
                <a:latin typeface="Arial" panose="020B0604020202020204" pitchFamily="34" charset="0"/>
                <a:cs typeface="Arial" panose="020B0604020202020204" pitchFamily="34" charset="0"/>
              </a:rPr>
              <a:t> 3. así como las excretas. </a:t>
            </a:r>
            <a:br>
              <a:rPr lang="es-ES" sz="2000" i="1" dirty="0">
                <a:solidFill>
                  <a:srgbClr val="FFFF00"/>
                </a:solidFill>
                <a:latin typeface="Arial" panose="020B0604020202020204" pitchFamily="34" charset="0"/>
                <a:cs typeface="Arial" panose="020B0604020202020204" pitchFamily="34" charset="0"/>
              </a:rPr>
            </a:br>
            <a:endParaRPr lang="es-ES" sz="2000" dirty="0"/>
          </a:p>
        </p:txBody>
      </p:sp>
      <p:sp>
        <p:nvSpPr>
          <p:cNvPr id="3" name="2 Subtítulo"/>
          <p:cNvSpPr>
            <a:spLocks noGrp="1"/>
          </p:cNvSpPr>
          <p:nvPr>
            <p:ph type="subTitle" idx="1"/>
          </p:nvPr>
        </p:nvSpPr>
        <p:spPr>
          <a:xfrm>
            <a:off x="914400" y="214290"/>
            <a:ext cx="7772400" cy="785818"/>
          </a:xfrm>
        </p:spPr>
        <p:txBody>
          <a:bodyPr>
            <a:normAutofit/>
          </a:bodyPr>
          <a:lstStyle/>
          <a:p>
            <a:pPr algn="ctr"/>
            <a:r>
              <a:rPr lang="es-ES" sz="3200" b="1" u="sng" dirty="0">
                <a:solidFill>
                  <a:srgbClr val="FFFF00"/>
                </a:solidFill>
                <a:latin typeface="Arial" pitchFamily="34" charset="0"/>
                <a:cs typeface="Arial" pitchFamily="34" charset="0"/>
              </a:rPr>
              <a:t>Saneamiento Ambiental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285860"/>
            <a:ext cx="7772400" cy="5032644"/>
          </a:xfrm>
        </p:spPr>
        <p:txBody>
          <a:bodyPr/>
          <a:lstStyle/>
          <a:p>
            <a:pPr>
              <a:lnSpc>
                <a:spcPct val="115000"/>
              </a:lnSpc>
              <a:spcAft>
                <a:spcPts val="1000"/>
              </a:spcAft>
            </a:pPr>
            <a: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t>Para realizar la disposición final de la basura se emplean comúnmente los procedimientos siguientes: </a:t>
            </a:r>
            <a:b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br>
            <a:b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br>
            <a: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t>-Soterramiento (en excavaciones hechas al efecto), </a:t>
            </a:r>
            <a:b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br>
            <a:b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br>
            <a: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t>-Incineración, </a:t>
            </a:r>
            <a:b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br>
            <a:b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br>
            <a: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t>-Evacuación hacia vertederos autorizados.</a:t>
            </a:r>
            <a:br>
              <a:rPr lang="es-ES" sz="2400" i="1" dirty="0">
                <a:solidFill>
                  <a:srgbClr val="FFFF00"/>
                </a:solidFill>
                <a:latin typeface="Arial" panose="020B0604020202020204" pitchFamily="34" charset="0"/>
                <a:ea typeface="Calibri" panose="020F0502020204030204" pitchFamily="34" charset="0"/>
                <a:cs typeface="Arial" panose="020B0604020202020204" pitchFamily="34" charset="0"/>
              </a:rPr>
            </a:br>
            <a:endParaRPr lang="es-ES" sz="2400" dirty="0"/>
          </a:p>
        </p:txBody>
      </p:sp>
      <p:sp>
        <p:nvSpPr>
          <p:cNvPr id="3" name="2 Subtítulo"/>
          <p:cNvSpPr>
            <a:spLocks noGrp="1"/>
          </p:cNvSpPr>
          <p:nvPr>
            <p:ph type="subTitle" idx="1"/>
          </p:nvPr>
        </p:nvSpPr>
        <p:spPr>
          <a:xfrm>
            <a:off x="914400" y="214290"/>
            <a:ext cx="7772400" cy="928694"/>
          </a:xfrm>
        </p:spPr>
        <p:txBody>
          <a:bodyPr>
            <a:normAutofit/>
          </a:bodyPr>
          <a:lstStyle/>
          <a:p>
            <a:r>
              <a:rPr lang="es-ES" sz="3200" b="1" dirty="0">
                <a:solidFill>
                  <a:srgbClr val="FFFF00"/>
                </a:solidFill>
                <a:latin typeface="Arial" panose="020B0604020202020204" pitchFamily="34" charset="0"/>
                <a:ea typeface="Calibri" panose="020F0502020204030204" pitchFamily="34" charset="0"/>
                <a:cs typeface="Arial" panose="020B0604020202020204" pitchFamily="34" charset="0"/>
              </a:rPr>
              <a:t>DISPOSICIÓN FINAL DE LA BASURA</a:t>
            </a:r>
            <a:endParaRPr lang="es-E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428868"/>
            <a:ext cx="7772400" cy="3889636"/>
          </a:xfrm>
        </p:spPr>
        <p:txBody>
          <a:bodyPr/>
          <a:lstStyle/>
          <a:p>
            <a:r>
              <a:rPr lang="es-ES" u="sng" dirty="0">
                <a:solidFill>
                  <a:srgbClr val="FFFF00"/>
                </a:solidFill>
                <a:latin typeface="Arial" pitchFamily="34" charset="0"/>
                <a:cs typeface="Arial" pitchFamily="34" charset="0"/>
              </a:rPr>
              <a:t>Evaluar</a:t>
            </a:r>
            <a:br>
              <a:rPr lang="es-ES" u="sng" dirty="0">
                <a:solidFill>
                  <a:srgbClr val="FFFF00"/>
                </a:solidFill>
                <a:latin typeface="Arial" pitchFamily="34" charset="0"/>
                <a:cs typeface="Arial" pitchFamily="34" charset="0"/>
              </a:rPr>
            </a:br>
            <a:br>
              <a:rPr lang="es-ES" u="sng" dirty="0">
                <a:solidFill>
                  <a:srgbClr val="FFFF00"/>
                </a:solidFill>
                <a:latin typeface="Arial" pitchFamily="34" charset="0"/>
                <a:cs typeface="Arial" pitchFamily="34" charset="0"/>
              </a:rPr>
            </a:br>
            <a:r>
              <a:rPr lang="es-ES" sz="2400" dirty="0">
                <a:solidFill>
                  <a:srgbClr val="FFFF00"/>
                </a:solidFill>
                <a:latin typeface="Arial" pitchFamily="34" charset="0"/>
                <a:cs typeface="Arial" pitchFamily="34" charset="0"/>
              </a:rPr>
              <a:t>la aplicación de las medidas higiénico-sanitarias y antiepidémicas que  garanticen  el estado de salud de la población y las condiciones del medio ambiente en situaciones excepcionales y desastres. </a:t>
            </a:r>
            <a:endParaRPr lang="es-ES" dirty="0"/>
          </a:p>
        </p:txBody>
      </p:sp>
      <p:sp>
        <p:nvSpPr>
          <p:cNvPr id="3" name="2 Subtítulo"/>
          <p:cNvSpPr>
            <a:spLocks noGrp="1"/>
          </p:cNvSpPr>
          <p:nvPr>
            <p:ph type="subTitle" idx="1"/>
          </p:nvPr>
        </p:nvSpPr>
        <p:spPr>
          <a:xfrm>
            <a:off x="914400" y="500042"/>
            <a:ext cx="7772400" cy="1285884"/>
          </a:xfrm>
        </p:spPr>
        <p:txBody>
          <a:bodyPr/>
          <a:lstStyle/>
          <a:p>
            <a:pPr algn="ctr"/>
            <a:r>
              <a:rPr lang="es-ES" sz="3600" b="1" dirty="0">
                <a:solidFill>
                  <a:srgbClr val="FFFF00"/>
                </a:solidFill>
                <a:latin typeface="Arial" pitchFamily="34" charset="0"/>
                <a:cs typeface="Arial" pitchFamily="34" charset="0"/>
              </a:rPr>
              <a:t>OBJETIVO:</a:t>
            </a:r>
            <a:endParaRPr lang="es-ES" sz="3600" b="1" dirty="0">
              <a:latin typeface="Arial" pitchFamily="34" charset="0"/>
              <a:cs typeface="Arial" pitchFamily="34" charset="0"/>
            </a:endParaRPr>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571612"/>
            <a:ext cx="7772400" cy="4746892"/>
          </a:xfrm>
        </p:spPr>
        <p:txBody>
          <a:bodyPr/>
          <a:lstStyle/>
          <a:p>
            <a:r>
              <a:rPr lang="es-ES" sz="2800" b="0" dirty="0">
                <a:solidFill>
                  <a:srgbClr val="FFFF00"/>
                </a:solidFill>
                <a:latin typeface="Arial" panose="020B0604020202020204" pitchFamily="34" charset="0"/>
                <a:ea typeface="Calibri" panose="020F0502020204030204" pitchFamily="34" charset="0"/>
                <a:cs typeface="Times New Roman" panose="02020603050405020304" pitchFamily="18" charset="0"/>
              </a:rPr>
              <a:t>Existen tres formas para lograr la disposición de las excretas:</a:t>
            </a:r>
            <a:br>
              <a:rPr lang="es-ES" sz="3200" dirty="0">
                <a:solidFill>
                  <a:srgbClr val="FFFF00"/>
                </a:solidFill>
                <a:latin typeface="Arial" panose="020B0604020202020204" pitchFamily="34" charset="0"/>
                <a:ea typeface="Calibri" panose="020F0502020204030204" pitchFamily="34" charset="0"/>
                <a:cs typeface="Times New Roman" panose="02020603050405020304" pitchFamily="18" charset="0"/>
              </a:rPr>
            </a:br>
            <a:br>
              <a:rPr lang="es-ES" sz="3200" dirty="0">
                <a:solidFill>
                  <a:srgbClr val="FFFF00"/>
                </a:solidFill>
                <a:latin typeface="Arial" panose="020B0604020202020204" pitchFamily="34" charset="0"/>
                <a:ea typeface="Calibri" panose="020F0502020204030204" pitchFamily="34" charset="0"/>
                <a:cs typeface="Times New Roman" panose="02020603050405020304" pitchFamily="18" charset="0"/>
              </a:rPr>
            </a:br>
            <a:r>
              <a:rPr lang="es-ES" sz="3200" dirty="0">
                <a:solidFill>
                  <a:srgbClr val="FFFF00"/>
                </a:solidFill>
                <a:latin typeface="Arial" panose="020B0604020202020204" pitchFamily="34" charset="0"/>
                <a:ea typeface="Calibri" panose="020F0502020204030204" pitchFamily="34" charset="0"/>
                <a:cs typeface="Times New Roman" panose="02020603050405020304" pitchFamily="18" charset="0"/>
              </a:rPr>
              <a:t> -Hoyo individual</a:t>
            </a:r>
            <a:br>
              <a:rPr lang="es-ES" sz="3200" dirty="0">
                <a:solidFill>
                  <a:srgbClr val="FFFF00"/>
                </a:solidFill>
                <a:latin typeface="Arial" panose="020B0604020202020204" pitchFamily="34" charset="0"/>
                <a:ea typeface="Calibri" panose="020F0502020204030204" pitchFamily="34" charset="0"/>
                <a:cs typeface="Times New Roman" panose="02020603050405020304" pitchFamily="18" charset="0"/>
              </a:rPr>
            </a:br>
            <a:br>
              <a:rPr lang="es-ES" sz="3200" dirty="0">
                <a:solidFill>
                  <a:srgbClr val="FFFF00"/>
                </a:solidFill>
                <a:latin typeface="Arial" panose="020B0604020202020204" pitchFamily="34" charset="0"/>
                <a:ea typeface="Calibri" panose="020F0502020204030204" pitchFamily="34" charset="0"/>
                <a:cs typeface="Times New Roman" panose="02020603050405020304" pitchFamily="18" charset="0"/>
              </a:rPr>
            </a:br>
            <a:r>
              <a:rPr lang="es-ES" sz="3200" dirty="0">
                <a:solidFill>
                  <a:srgbClr val="FFFF00"/>
                </a:solidFill>
                <a:latin typeface="Arial" panose="020B0604020202020204" pitchFamily="34" charset="0"/>
                <a:cs typeface="Arial" panose="020B0604020202020204" pitchFamily="34" charset="0"/>
              </a:rPr>
              <a:t> -Letrina a horcajadas</a:t>
            </a:r>
            <a:br>
              <a:rPr lang="es-ES" sz="3200" dirty="0">
                <a:solidFill>
                  <a:srgbClr val="FFFF00"/>
                </a:solidFill>
                <a:latin typeface="Arial" panose="020B0604020202020204" pitchFamily="34" charset="0"/>
                <a:cs typeface="Arial" panose="020B0604020202020204" pitchFamily="34" charset="0"/>
              </a:rPr>
            </a:br>
            <a:br>
              <a:rPr lang="es-ES" sz="3200" dirty="0">
                <a:solidFill>
                  <a:srgbClr val="FFFF00"/>
                </a:solidFill>
                <a:latin typeface="Arial" panose="020B0604020202020204" pitchFamily="34" charset="0"/>
                <a:cs typeface="Arial" panose="020B0604020202020204" pitchFamily="34" charset="0"/>
              </a:rPr>
            </a:br>
            <a:r>
              <a:rPr lang="es-ES" sz="3200" dirty="0">
                <a:solidFill>
                  <a:srgbClr val="FFFF00"/>
                </a:solidFill>
                <a:latin typeface="Arial" panose="020B0604020202020204" pitchFamily="34" charset="0"/>
                <a:cs typeface="Arial" panose="020B0604020202020204" pitchFamily="34" charset="0"/>
              </a:rPr>
              <a:t> -</a:t>
            </a:r>
            <a:r>
              <a:rPr lang="es-ES" sz="3200" dirty="0">
                <a:solidFill>
                  <a:srgbClr val="FFFF00"/>
                </a:solidFill>
                <a:latin typeface="Arial" panose="020B0604020202020204" pitchFamily="34" charset="0"/>
                <a:ea typeface="Calibri" panose="020F0502020204030204" pitchFamily="34" charset="0"/>
                <a:cs typeface="Arial" panose="020B0604020202020204" pitchFamily="34" charset="0"/>
              </a:rPr>
              <a:t>letrinas sanitarias</a:t>
            </a:r>
            <a:endParaRPr lang="es-ES" sz="3200" dirty="0"/>
          </a:p>
        </p:txBody>
      </p:sp>
      <p:sp>
        <p:nvSpPr>
          <p:cNvPr id="3" name="2 Subtítulo"/>
          <p:cNvSpPr>
            <a:spLocks noGrp="1"/>
          </p:cNvSpPr>
          <p:nvPr>
            <p:ph type="subTitle" idx="1"/>
          </p:nvPr>
        </p:nvSpPr>
        <p:spPr>
          <a:xfrm>
            <a:off x="914400" y="357166"/>
            <a:ext cx="7772400" cy="1143008"/>
          </a:xfrm>
        </p:spPr>
        <p:txBody>
          <a:bodyPr/>
          <a:lstStyle/>
          <a:p>
            <a:r>
              <a:rPr lang="es-ES" sz="3200" b="1" dirty="0">
                <a:solidFill>
                  <a:srgbClr val="FFFF00"/>
                </a:solidFill>
                <a:latin typeface="Arial" panose="020B0604020202020204" pitchFamily="34" charset="0"/>
                <a:ea typeface="Calibri" panose="020F0502020204030204" pitchFamily="34" charset="0"/>
                <a:cs typeface="Arial" panose="020B0604020202020204" pitchFamily="34" charset="0"/>
              </a:rPr>
              <a:t>DISPOSICIÓN FINAL DE EXCRETAS</a:t>
            </a:r>
            <a:br>
              <a:rPr lang="es-ES" b="1" u="sng" dirty="0">
                <a:solidFill>
                  <a:srgbClr val="FFFF00"/>
                </a:solidFill>
                <a:latin typeface="Arial" panose="020B0604020202020204" pitchFamily="34" charset="0"/>
                <a:ea typeface="Calibri" panose="020F0502020204030204" pitchFamily="34" charset="0"/>
                <a:cs typeface="Arial" panose="020B0604020202020204" pitchFamily="34" charset="0"/>
              </a:rPr>
            </a:b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928802"/>
            <a:ext cx="7772400" cy="4389702"/>
          </a:xfrm>
        </p:spPr>
        <p:txBody>
          <a:bodyPr/>
          <a:lstStyle/>
          <a:p>
            <a:br>
              <a:rPr lang="es-ES"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br>
            <a:r>
              <a:rPr lang="es-ES"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-Letrina sanitaria de fosa profunda permeable.</a:t>
            </a:r>
            <a:br>
              <a:rPr lang="es-ES"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br>
            <a:br>
              <a:rPr lang="es-ES"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br>
            <a:r>
              <a:rPr lang="es-ES"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a:t>
            </a:r>
            <a:r>
              <a:rPr lang="es-ES" sz="2400" dirty="0">
                <a:solidFill>
                  <a:srgbClr val="FFFF00"/>
                </a:solidFill>
                <a:latin typeface="Arial" panose="020B0604020202020204" pitchFamily="34" charset="0"/>
                <a:cs typeface="Arial" panose="020B0604020202020204" pitchFamily="34" charset="0"/>
              </a:rPr>
              <a:t>Letrina sanitaria de fosa profunda impermeable.</a:t>
            </a:r>
            <a:br>
              <a:rPr lang="es-ES" sz="2400" dirty="0">
                <a:solidFill>
                  <a:srgbClr val="FFFF00"/>
                </a:solidFill>
                <a:latin typeface="Arial" panose="020B0604020202020204" pitchFamily="34" charset="0"/>
                <a:cs typeface="Arial" panose="020B0604020202020204" pitchFamily="34" charset="0"/>
              </a:rPr>
            </a:br>
            <a:br>
              <a:rPr lang="es-ES" sz="2400" dirty="0">
                <a:solidFill>
                  <a:srgbClr val="FFFF00"/>
                </a:solidFill>
                <a:latin typeface="Arial" panose="020B0604020202020204" pitchFamily="34" charset="0"/>
                <a:cs typeface="Arial" panose="020B0604020202020204" pitchFamily="34" charset="0"/>
              </a:rPr>
            </a:br>
            <a:r>
              <a:rPr lang="es-ES" sz="2400" dirty="0">
                <a:solidFill>
                  <a:srgbClr val="FFFF00"/>
                </a:solidFill>
                <a:latin typeface="Arial" panose="020B0604020202020204" pitchFamily="34" charset="0"/>
                <a:cs typeface="Arial" panose="020B0604020202020204" pitchFamily="34" charset="0"/>
              </a:rPr>
              <a:t>-Letrina elevada</a:t>
            </a:r>
            <a:endParaRPr lang="es-ES" sz="2400" dirty="0"/>
          </a:p>
        </p:txBody>
      </p:sp>
      <p:sp>
        <p:nvSpPr>
          <p:cNvPr id="3" name="2 Subtítulo"/>
          <p:cNvSpPr>
            <a:spLocks noGrp="1"/>
          </p:cNvSpPr>
          <p:nvPr>
            <p:ph type="subTitle" idx="1"/>
          </p:nvPr>
        </p:nvSpPr>
        <p:spPr>
          <a:xfrm>
            <a:off x="914400" y="357166"/>
            <a:ext cx="7772400" cy="1143008"/>
          </a:xfrm>
        </p:spPr>
        <p:txBody>
          <a:bodyPr>
            <a:normAutofit/>
          </a:bodyPr>
          <a:lstStyle/>
          <a:p>
            <a:pPr algn="ctr"/>
            <a:r>
              <a:rPr lang="es-ES" sz="3600" b="1" dirty="0">
                <a:solidFill>
                  <a:srgbClr val="FFFF00"/>
                </a:solidFill>
                <a:latin typeface="Arial" panose="020B0604020202020204" pitchFamily="34" charset="0"/>
                <a:ea typeface="Calibri" panose="020F0502020204030204" pitchFamily="34" charset="0"/>
                <a:cs typeface="Arial" panose="020B0604020202020204" pitchFamily="34" charset="0"/>
              </a:rPr>
              <a:t>Letrinas sanitarias. Tipos:</a:t>
            </a:r>
            <a:endParaRPr lang="es-E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857364"/>
            <a:ext cx="7772400" cy="4461140"/>
          </a:xfrm>
        </p:spPr>
        <p:txBody>
          <a:bodyPr/>
          <a:lstStyle/>
          <a:p>
            <a:r>
              <a:rPr lang="es-ES" sz="2400" dirty="0">
                <a:solidFill>
                  <a:srgbClr val="FFFF00"/>
                </a:solidFill>
                <a:latin typeface="Arial" panose="020B0604020202020204" pitchFamily="34" charset="0"/>
                <a:cs typeface="Arial" panose="020B0604020202020204" pitchFamily="34" charset="0"/>
              </a:rPr>
              <a:t>1. Saneamiento ambiental. Concepto.</a:t>
            </a:r>
            <a:br>
              <a:rPr lang="es-ES" sz="2400" dirty="0">
                <a:solidFill>
                  <a:srgbClr val="FFFF00"/>
                </a:solidFill>
                <a:latin typeface="Arial" panose="020B0604020202020204" pitchFamily="34" charset="0"/>
                <a:cs typeface="Arial" panose="020B0604020202020204" pitchFamily="34" charset="0"/>
              </a:rPr>
            </a:br>
            <a:r>
              <a:rPr lang="es-ES" sz="2400" dirty="0">
                <a:solidFill>
                  <a:srgbClr val="FFFF00"/>
                </a:solidFill>
                <a:latin typeface="Arial" panose="020B0604020202020204" pitchFamily="34" charset="0"/>
                <a:cs typeface="Arial" panose="020B0604020202020204" pitchFamily="34" charset="0"/>
              </a:rPr>
              <a:t>2.</a:t>
            </a:r>
            <a:r>
              <a:rPr lang="es-ES_tradnl" sz="2400" dirty="0">
                <a:solidFill>
                  <a:srgbClr val="FFFF00"/>
                </a:solidFill>
                <a:latin typeface="Arial" panose="020B0604020202020204" pitchFamily="34" charset="0"/>
                <a:cs typeface="Arial" panose="020B0604020202020204" pitchFamily="34" charset="0"/>
              </a:rPr>
              <a:t> Higiene personal. Medidas higiénico–sanitarias y anti epidémicas.</a:t>
            </a:r>
            <a:br>
              <a:rPr lang="es-ES_tradnl" sz="2400" dirty="0">
                <a:solidFill>
                  <a:srgbClr val="FFFF00"/>
                </a:solidFill>
                <a:latin typeface="Arial" panose="020B0604020202020204" pitchFamily="34" charset="0"/>
                <a:cs typeface="Arial" panose="020B0604020202020204" pitchFamily="34" charset="0"/>
              </a:rPr>
            </a:br>
            <a:r>
              <a:rPr lang="es-ES_tradnl" sz="2400" dirty="0">
                <a:solidFill>
                  <a:srgbClr val="FFFF00"/>
                </a:solidFill>
                <a:latin typeface="Arial" panose="020B0604020202020204" pitchFamily="34" charset="0"/>
                <a:cs typeface="Arial" panose="020B0604020202020204" pitchFamily="34" charset="0"/>
              </a:rPr>
              <a:t>3. Calidad sanitaria del agua y los alimentos. Métodos de desinfección.</a:t>
            </a:r>
            <a:br>
              <a:rPr lang="es-ES_tradnl" sz="2400" dirty="0">
                <a:solidFill>
                  <a:srgbClr val="FFFF00"/>
                </a:solidFill>
                <a:latin typeface="Arial" panose="020B0604020202020204" pitchFamily="34" charset="0"/>
                <a:cs typeface="Arial" panose="020B0604020202020204" pitchFamily="34" charset="0"/>
              </a:rPr>
            </a:br>
            <a:r>
              <a:rPr lang="es-ES_tradnl" sz="2400" dirty="0">
                <a:solidFill>
                  <a:srgbClr val="FFFF00"/>
                </a:solidFill>
                <a:latin typeface="Arial" panose="020B0604020202020204" pitchFamily="34" charset="0"/>
                <a:cs typeface="Arial" panose="020B0604020202020204" pitchFamily="34" charset="0"/>
              </a:rPr>
              <a:t>4. Manejo de los residuales sólidos y líquidos.  Instalaciones sanitarias. Tipos. </a:t>
            </a:r>
            <a:br>
              <a:rPr lang="es-ES_tradnl" sz="2400" dirty="0">
                <a:solidFill>
                  <a:srgbClr val="FFFF00"/>
                </a:solidFill>
                <a:latin typeface="Arial" panose="020B0604020202020204" pitchFamily="34" charset="0"/>
                <a:cs typeface="Arial" panose="020B0604020202020204" pitchFamily="34" charset="0"/>
              </a:rPr>
            </a:br>
            <a:r>
              <a:rPr lang="es-ES_tradnl" sz="2400" dirty="0">
                <a:solidFill>
                  <a:srgbClr val="FFFF00"/>
                </a:solidFill>
                <a:latin typeface="Arial" panose="020B0604020202020204" pitchFamily="34" charset="0"/>
                <a:cs typeface="Arial" panose="020B0604020202020204" pitchFamily="34" charset="0"/>
              </a:rPr>
              <a:t>5. Supervivencia. Concepto. Obtención  de agua, animales y plantas comestibles. Conservación de alimentos.</a:t>
            </a:r>
            <a:endParaRPr lang="es-ES" sz="2400" dirty="0">
              <a:solidFill>
                <a:srgbClr val="FFFF00"/>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914400" y="571480"/>
            <a:ext cx="7772400" cy="1000132"/>
          </a:xfrm>
        </p:spPr>
        <p:txBody>
          <a:bodyPr/>
          <a:lstStyle/>
          <a:p>
            <a:pPr algn="ctr"/>
            <a:r>
              <a:rPr lang="es-ES" sz="3600" b="1" dirty="0">
                <a:solidFill>
                  <a:srgbClr val="FFFF00"/>
                </a:solidFill>
                <a:latin typeface="Arial" pitchFamily="34" charset="0"/>
                <a:cs typeface="Arial" pitchFamily="34" charset="0"/>
              </a:rPr>
              <a:t>SUMARIO:</a:t>
            </a:r>
            <a:endParaRPr lang="es-ES" sz="3600" b="1" dirty="0">
              <a:latin typeface="Arial" pitchFamily="34" charset="0"/>
              <a:cs typeface="Arial" pitchFamily="34" charset="0"/>
            </a:endParaRP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357298"/>
            <a:ext cx="7772400" cy="4961206"/>
          </a:xfrm>
        </p:spPr>
        <p:txBody>
          <a:bodyPr/>
          <a:lstStyle/>
          <a:p>
            <a:r>
              <a:rPr lang="es-ES" u="sng" dirty="0">
                <a:solidFill>
                  <a:srgbClr val="FFFF00"/>
                </a:solidFill>
                <a:ea typeface="Times New Roman" panose="02020603050405020304" pitchFamily="18" charset="0"/>
                <a:cs typeface="Arial" panose="020B0604020202020204" pitchFamily="34" charset="0"/>
              </a:rPr>
              <a:t>TIEMPO:</a:t>
            </a:r>
            <a:r>
              <a:rPr lang="es-ES" dirty="0">
                <a:solidFill>
                  <a:srgbClr val="FFFF00"/>
                </a:solidFill>
                <a:ea typeface="Times New Roman" panose="02020603050405020304" pitchFamily="18" charset="0"/>
                <a:cs typeface="Arial" panose="020B0604020202020204" pitchFamily="34" charset="0"/>
              </a:rPr>
              <a:t>  2  Horas.</a:t>
            </a:r>
            <a:br>
              <a:rPr lang="es-ES" dirty="0">
                <a:solidFill>
                  <a:srgbClr val="FFFF00"/>
                </a:solidFill>
                <a:ea typeface="Times New Roman" panose="02020603050405020304" pitchFamily="18" charset="0"/>
                <a:cs typeface="Arial" panose="020B0604020202020204" pitchFamily="34" charset="0"/>
              </a:rPr>
            </a:br>
            <a:r>
              <a:rPr lang="es-ES" sz="2000" u="sng" dirty="0">
                <a:solidFill>
                  <a:srgbClr val="FFFF00"/>
                </a:solidFill>
                <a:ea typeface="Times New Roman" panose="02020603050405020304" pitchFamily="18" charset="0"/>
                <a:cs typeface="Arial" panose="020B0604020202020204" pitchFamily="34" charset="0"/>
              </a:rPr>
              <a:t>BIBLIOGRAFÍA: </a:t>
            </a:r>
            <a:br>
              <a:rPr lang="es-ES" sz="2000" u="sng" dirty="0">
                <a:solidFill>
                  <a:srgbClr val="FFFF00"/>
                </a:solidFill>
                <a:ea typeface="Times New Roman" panose="02020603050405020304" pitchFamily="18" charset="0"/>
                <a:cs typeface="Arial" panose="020B0604020202020204" pitchFamily="34" charset="0"/>
              </a:rPr>
            </a:br>
            <a:r>
              <a:rPr lang="es-ES_tradnl" sz="2000" u="sng" dirty="0">
                <a:solidFill>
                  <a:srgbClr val="FFFF00"/>
                </a:solidFill>
                <a:latin typeface="Arial" pitchFamily="34" charset="0"/>
                <a:cs typeface="Arial" pitchFamily="34" charset="0"/>
              </a:rPr>
              <a:t>Básica:</a:t>
            </a: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Colectivo de autores. Seguridad Nacional y Defensa Nacional para estudiantes de la Educación Superior. Editorial Félix Varela, 2013.</a:t>
            </a:r>
            <a:br>
              <a:rPr lang="es-ES" sz="2000" dirty="0">
                <a:solidFill>
                  <a:srgbClr val="FFFF00"/>
                </a:solidFill>
                <a:latin typeface="Arial" pitchFamily="34" charset="0"/>
                <a:cs typeface="Arial" pitchFamily="34" charset="0"/>
              </a:rPr>
            </a:br>
            <a:r>
              <a:rPr lang="es-ES_tradnl" sz="2000" dirty="0">
                <a:solidFill>
                  <a:srgbClr val="FFFF00"/>
                </a:solidFill>
                <a:latin typeface="Arial" pitchFamily="34" charset="0"/>
                <a:cs typeface="Arial" pitchFamily="34" charset="0"/>
              </a:rPr>
              <a:t>Colectivo de Autores. Preparación para la Defensa. Tomo I. Edit. C. Médicas, 2008.</a:t>
            </a:r>
            <a:br>
              <a:rPr lang="es-ES" sz="2000" dirty="0">
                <a:solidFill>
                  <a:srgbClr val="FFFF00"/>
                </a:solidFill>
                <a:latin typeface="Arial" pitchFamily="34" charset="0"/>
                <a:cs typeface="Arial" pitchFamily="34" charset="0"/>
              </a:rPr>
            </a:br>
            <a:r>
              <a:rPr lang="es-ES_tradnl" sz="2000" dirty="0">
                <a:solidFill>
                  <a:srgbClr val="FFFF00"/>
                </a:solidFill>
                <a:latin typeface="Arial" pitchFamily="34" charset="0"/>
                <a:cs typeface="Arial" pitchFamily="34" charset="0"/>
              </a:rPr>
              <a:t>Colectivo de Autores. Libro de texto Preparación para la Defensa. Cirugía en situaciones de contingencia. Tomó II. Edit. C. Médicas, 2002.</a:t>
            </a:r>
            <a:br>
              <a:rPr lang="es-ES" sz="2000" dirty="0">
                <a:solidFill>
                  <a:srgbClr val="FFFF00"/>
                </a:solidFill>
                <a:latin typeface="Arial" pitchFamily="34" charset="0"/>
                <a:cs typeface="Arial" pitchFamily="34" charset="0"/>
              </a:rPr>
            </a:br>
            <a:r>
              <a:rPr lang="es-ES" sz="2000" dirty="0">
                <a:solidFill>
                  <a:srgbClr val="FFFF00"/>
                </a:solidFill>
                <a:latin typeface="Arial" pitchFamily="34" charset="0"/>
                <a:cs typeface="Arial" pitchFamily="34" charset="0"/>
              </a:rPr>
              <a:t> Manual de la Supervivencia en la Guerra de Todo el Pueblo. Bajo la supervisión de los órganos táctico operativos del EMG. Ministerio de las Fuerzas Armadas, 1994.</a:t>
            </a:r>
          </a:p>
        </p:txBody>
      </p:sp>
      <p:sp>
        <p:nvSpPr>
          <p:cNvPr id="3" name="2 Subtítulo"/>
          <p:cNvSpPr>
            <a:spLocks noGrp="1"/>
          </p:cNvSpPr>
          <p:nvPr>
            <p:ph type="subTitle" idx="1"/>
          </p:nvPr>
        </p:nvSpPr>
        <p:spPr>
          <a:xfrm>
            <a:off x="914400" y="357166"/>
            <a:ext cx="7772400" cy="1000132"/>
          </a:xfrm>
        </p:spPr>
        <p:txBody>
          <a:bodyPr/>
          <a:lstStyle/>
          <a:p>
            <a:r>
              <a:rPr lang="es-ES" sz="3200" b="1" u="sng" dirty="0">
                <a:solidFill>
                  <a:srgbClr val="FFFF00"/>
                </a:solidFill>
                <a:latin typeface="Arial" pitchFamily="34" charset="0"/>
                <a:ea typeface="Times New Roman" panose="02020603050405020304" pitchFamily="18" charset="0"/>
                <a:cs typeface="Arial" pitchFamily="34" charset="0"/>
              </a:rPr>
              <a:t>FORMA DE ENSEÑANZA</a:t>
            </a:r>
            <a:r>
              <a:rPr lang="es-ES" sz="3200" b="1" dirty="0">
                <a:solidFill>
                  <a:srgbClr val="FFFF00"/>
                </a:solidFill>
                <a:latin typeface="Arial" pitchFamily="34" charset="0"/>
                <a:ea typeface="Times New Roman" panose="02020603050405020304" pitchFamily="18" charset="0"/>
                <a:cs typeface="Arial" pitchFamily="34" charset="0"/>
              </a:rPr>
              <a:t>: Conferencia.</a:t>
            </a:r>
            <a:endParaRPr lang="es-ES" sz="3200" dirty="0">
              <a:latin typeface="Arial" pitchFamily="34" charset="0"/>
              <a:cs typeface="Arial" pitchFamily="34" charset="0"/>
            </a:endParaRP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714488"/>
            <a:ext cx="7772400" cy="4604016"/>
          </a:xfrm>
        </p:spPr>
        <p:txBody>
          <a:bodyPr/>
          <a:lstStyle/>
          <a:p>
            <a:r>
              <a:rPr lang="es-ES" sz="2000" dirty="0">
                <a:solidFill>
                  <a:schemeClr val="tx1"/>
                </a:solidFill>
                <a:latin typeface="Arial" pitchFamily="34" charset="0"/>
                <a:cs typeface="Arial" pitchFamily="34" charset="0"/>
              </a:rPr>
              <a:t>El saneamiento ambiental básico es el conjunto de acciones, técnicas y socioeconómicas de </a:t>
            </a:r>
            <a:r>
              <a:rPr lang="es-ES" sz="2000" dirty="0">
                <a:solidFill>
                  <a:schemeClr val="tx1"/>
                </a:solidFill>
                <a:latin typeface="Arial" pitchFamily="34" charset="0"/>
                <a:cs typeface="Arial" pitchFamily="34" charset="0"/>
                <a:hlinkClick r:id="rId2" tooltip="Salud pública"/>
              </a:rPr>
              <a:t>salud</a:t>
            </a:r>
            <a:r>
              <a:rPr lang="es-ES" sz="2000" dirty="0">
                <a:solidFill>
                  <a:srgbClr val="FFFF00"/>
                </a:solidFill>
                <a:latin typeface="Arial" pitchFamily="34" charset="0"/>
                <a:cs typeface="Arial" pitchFamily="34" charset="0"/>
                <a:hlinkClick r:id="rId2" tooltip="Salud pública"/>
              </a:rPr>
              <a:t> </a:t>
            </a:r>
            <a:r>
              <a:rPr lang="es-ES" sz="2000" dirty="0">
                <a:latin typeface="Arial" pitchFamily="34" charset="0"/>
                <a:cs typeface="Arial" pitchFamily="34" charset="0"/>
                <a:hlinkClick r:id="rId2" tooltip="Salud pública"/>
              </a:rPr>
              <a:t>pública</a:t>
            </a:r>
            <a:r>
              <a:rPr lang="es-ES" sz="2000" dirty="0">
                <a:latin typeface="Arial" pitchFamily="34" charset="0"/>
                <a:cs typeface="Arial" pitchFamily="34" charset="0"/>
              </a:rPr>
              <a:t> </a:t>
            </a:r>
            <a:r>
              <a:rPr lang="es-ES" sz="2000" dirty="0">
                <a:solidFill>
                  <a:schemeClr val="tx1"/>
                </a:solidFill>
                <a:latin typeface="Arial" pitchFamily="34" charset="0"/>
                <a:cs typeface="Arial" pitchFamily="34" charset="0"/>
              </a:rPr>
              <a:t>que tienen por objetivo alcanzar niveles crecientes de </a:t>
            </a:r>
            <a:r>
              <a:rPr lang="es-ES" sz="2000" dirty="0">
                <a:latin typeface="Arial" pitchFamily="34" charset="0"/>
                <a:cs typeface="Arial" pitchFamily="34" charset="0"/>
                <a:hlinkClick r:id="rId3" tooltip="Salud ambiental"/>
              </a:rPr>
              <a:t>salubridad ambiental</a:t>
            </a:r>
            <a:r>
              <a:rPr lang="es-ES" sz="2000" dirty="0">
                <a:solidFill>
                  <a:schemeClr val="tx1"/>
                </a:solidFill>
                <a:latin typeface="Arial" pitchFamily="34" charset="0"/>
                <a:cs typeface="Arial" pitchFamily="34" charset="0"/>
              </a:rPr>
              <a:t>. Comprende el manejo sanitario del </a:t>
            </a:r>
            <a:r>
              <a:rPr lang="es-ES" sz="2000" dirty="0">
                <a:latin typeface="Arial" pitchFamily="34" charset="0"/>
                <a:cs typeface="Arial" pitchFamily="34" charset="0"/>
                <a:hlinkClick r:id="rId4" tooltip="Agua potable"/>
              </a:rPr>
              <a:t>agua potable</a:t>
            </a:r>
            <a:r>
              <a:rPr lang="es-ES" sz="2000" dirty="0">
                <a:solidFill>
                  <a:schemeClr val="tx1"/>
                </a:solidFill>
                <a:latin typeface="Arial" pitchFamily="34" charset="0"/>
                <a:cs typeface="Arial" pitchFamily="34" charset="0"/>
              </a:rPr>
              <a:t>,</a:t>
            </a:r>
            <a:r>
              <a:rPr lang="es-ES" sz="2000" dirty="0">
                <a:latin typeface="Arial" pitchFamily="34" charset="0"/>
                <a:cs typeface="Arial" pitchFamily="34" charset="0"/>
              </a:rPr>
              <a:t> </a:t>
            </a:r>
            <a:r>
              <a:rPr lang="es-ES" sz="2000" dirty="0">
                <a:solidFill>
                  <a:schemeClr val="tx1"/>
                </a:solidFill>
                <a:latin typeface="Arial" pitchFamily="34" charset="0"/>
                <a:cs typeface="Arial" pitchFamily="34" charset="0"/>
              </a:rPr>
              <a:t>las</a:t>
            </a:r>
            <a:r>
              <a:rPr lang="es-ES" sz="2000" dirty="0">
                <a:latin typeface="Arial" pitchFamily="34" charset="0"/>
                <a:cs typeface="Arial" pitchFamily="34" charset="0"/>
              </a:rPr>
              <a:t> </a:t>
            </a:r>
            <a:r>
              <a:rPr lang="es-ES" sz="2000" dirty="0">
                <a:latin typeface="Arial" pitchFamily="34" charset="0"/>
                <a:cs typeface="Arial" pitchFamily="34" charset="0"/>
                <a:hlinkClick r:id="rId5" tooltip="Aguas residuales"/>
              </a:rPr>
              <a:t>aguas residuales</a:t>
            </a:r>
            <a:r>
              <a:rPr lang="es-ES" sz="2000" dirty="0">
                <a:solidFill>
                  <a:schemeClr val="tx1"/>
                </a:solidFill>
                <a:latin typeface="Arial" pitchFamily="34" charset="0"/>
                <a:cs typeface="Arial" pitchFamily="34" charset="0"/>
              </a:rPr>
              <a:t>,</a:t>
            </a:r>
            <a:r>
              <a:rPr lang="es-ES" sz="2000" dirty="0">
                <a:latin typeface="Arial" pitchFamily="34" charset="0"/>
                <a:cs typeface="Arial" pitchFamily="34" charset="0"/>
              </a:rPr>
              <a:t> </a:t>
            </a:r>
            <a:r>
              <a:rPr lang="es-ES" sz="2000" dirty="0">
                <a:solidFill>
                  <a:schemeClr val="tx1"/>
                </a:solidFill>
                <a:latin typeface="Arial" pitchFamily="34" charset="0"/>
                <a:cs typeface="Arial" pitchFamily="34" charset="0"/>
              </a:rPr>
              <a:t>los</a:t>
            </a:r>
            <a:r>
              <a:rPr lang="es-ES" sz="2000" dirty="0">
                <a:latin typeface="Arial" pitchFamily="34" charset="0"/>
                <a:cs typeface="Arial" pitchFamily="34" charset="0"/>
              </a:rPr>
              <a:t> </a:t>
            </a:r>
            <a:r>
              <a:rPr lang="es-ES" sz="2000" dirty="0">
                <a:latin typeface="Arial" pitchFamily="34" charset="0"/>
                <a:cs typeface="Arial" pitchFamily="34" charset="0"/>
                <a:hlinkClick r:id="rId6" tooltip="Residuo orgánico"/>
              </a:rPr>
              <a:t>residuos orgánicos</a:t>
            </a:r>
            <a:r>
              <a:rPr lang="es-ES" sz="2000" dirty="0">
                <a:latin typeface="Arial" pitchFamily="34" charset="0"/>
                <a:cs typeface="Arial" pitchFamily="34" charset="0"/>
              </a:rPr>
              <a:t> </a:t>
            </a:r>
            <a:r>
              <a:rPr lang="es-ES" sz="2000" dirty="0">
                <a:solidFill>
                  <a:schemeClr val="tx1"/>
                </a:solidFill>
                <a:latin typeface="Arial" pitchFamily="34" charset="0"/>
                <a:cs typeface="Arial" pitchFamily="34" charset="0"/>
              </a:rPr>
              <a:t>tales como las</a:t>
            </a:r>
            <a:r>
              <a:rPr lang="es-ES" sz="2000" dirty="0">
                <a:latin typeface="Arial" pitchFamily="34" charset="0"/>
                <a:cs typeface="Arial" pitchFamily="34" charset="0"/>
              </a:rPr>
              <a:t> </a:t>
            </a:r>
            <a:r>
              <a:rPr lang="es-ES" sz="2000" dirty="0">
                <a:latin typeface="Arial" pitchFamily="34" charset="0"/>
                <a:cs typeface="Arial" pitchFamily="34" charset="0"/>
                <a:hlinkClick r:id="rId7" tooltip="Excremento"/>
              </a:rPr>
              <a:t>excretas</a:t>
            </a:r>
            <a:r>
              <a:rPr lang="es-ES" sz="2000" dirty="0">
                <a:latin typeface="Arial" pitchFamily="34" charset="0"/>
                <a:cs typeface="Arial" pitchFamily="34" charset="0"/>
              </a:rPr>
              <a:t> </a:t>
            </a:r>
            <a:r>
              <a:rPr lang="es-ES" sz="2000" dirty="0">
                <a:solidFill>
                  <a:schemeClr val="tx1"/>
                </a:solidFill>
                <a:latin typeface="Arial" pitchFamily="34" charset="0"/>
                <a:cs typeface="Arial" pitchFamily="34" charset="0"/>
              </a:rPr>
              <a:t>y residuos</a:t>
            </a:r>
            <a:r>
              <a:rPr lang="es-ES" sz="2000" dirty="0">
                <a:latin typeface="Arial" pitchFamily="34" charset="0"/>
                <a:cs typeface="Arial" pitchFamily="34" charset="0"/>
              </a:rPr>
              <a:t> </a:t>
            </a:r>
            <a:r>
              <a:rPr lang="es-ES" sz="2000" dirty="0">
                <a:latin typeface="Arial" pitchFamily="34" charset="0"/>
                <a:cs typeface="Arial" pitchFamily="34" charset="0"/>
                <a:hlinkClick r:id="rId8" tooltip="Alimento"/>
              </a:rPr>
              <a:t>alimenticios</a:t>
            </a:r>
            <a:r>
              <a:rPr lang="es-ES" sz="2000" dirty="0">
                <a:solidFill>
                  <a:schemeClr val="tx1"/>
                </a:solidFill>
                <a:latin typeface="Arial" pitchFamily="34" charset="0"/>
                <a:cs typeface="Arial" pitchFamily="34" charset="0"/>
              </a:rPr>
              <a:t>, los </a:t>
            </a:r>
            <a:r>
              <a:rPr lang="es-ES" sz="2000" dirty="0">
                <a:latin typeface="Arial" pitchFamily="34" charset="0"/>
                <a:cs typeface="Arial" pitchFamily="34" charset="0"/>
                <a:hlinkClick r:id="rId9" tooltip="Residuos sólidos"/>
              </a:rPr>
              <a:t>residuos sólidos</a:t>
            </a:r>
            <a:r>
              <a:rPr lang="es-ES" sz="2000" dirty="0">
                <a:latin typeface="Arial" pitchFamily="34" charset="0"/>
                <a:cs typeface="Arial" pitchFamily="34" charset="0"/>
              </a:rPr>
              <a:t> </a:t>
            </a:r>
            <a:r>
              <a:rPr lang="es-ES" sz="2000" dirty="0">
                <a:solidFill>
                  <a:schemeClr val="tx1"/>
                </a:solidFill>
                <a:latin typeface="Arial" pitchFamily="34" charset="0"/>
                <a:cs typeface="Arial" pitchFamily="34" charset="0"/>
              </a:rPr>
              <a:t>y el comportamiento </a:t>
            </a:r>
            <a:r>
              <a:rPr lang="es-ES" sz="2000" dirty="0">
                <a:latin typeface="Arial" pitchFamily="34" charset="0"/>
                <a:cs typeface="Arial" pitchFamily="34" charset="0"/>
                <a:hlinkClick r:id="rId10" tooltip="Higiene"/>
              </a:rPr>
              <a:t>higiénico</a:t>
            </a:r>
            <a:r>
              <a:rPr lang="es-ES" sz="2000" dirty="0">
                <a:latin typeface="Arial" pitchFamily="34" charset="0"/>
                <a:cs typeface="Arial" pitchFamily="34" charset="0"/>
              </a:rPr>
              <a:t> </a:t>
            </a:r>
            <a:r>
              <a:rPr lang="es-ES" sz="2000" dirty="0">
                <a:solidFill>
                  <a:schemeClr val="tx1"/>
                </a:solidFill>
                <a:latin typeface="Arial" pitchFamily="34" charset="0"/>
                <a:cs typeface="Arial" pitchFamily="34" charset="0"/>
              </a:rPr>
              <a:t>que reduce los riesgos para la salud y previene la </a:t>
            </a:r>
            <a:r>
              <a:rPr lang="es-ES" sz="2000" dirty="0">
                <a:latin typeface="Arial" pitchFamily="34" charset="0"/>
                <a:cs typeface="Arial" pitchFamily="34" charset="0"/>
                <a:hlinkClick r:id="rId11" tooltip="Contaminación"/>
              </a:rPr>
              <a:t>contaminación</a:t>
            </a:r>
            <a:r>
              <a:rPr lang="es-ES" sz="2000" dirty="0">
                <a:solidFill>
                  <a:schemeClr val="tx1"/>
                </a:solidFill>
                <a:latin typeface="Arial" pitchFamily="34" charset="0"/>
                <a:cs typeface="Arial" pitchFamily="34" charset="0"/>
              </a:rPr>
              <a:t>.</a:t>
            </a:r>
            <a:r>
              <a:rPr lang="es-ES" sz="2000" dirty="0">
                <a:latin typeface="Arial" pitchFamily="34" charset="0"/>
                <a:cs typeface="Arial" pitchFamily="34" charset="0"/>
              </a:rPr>
              <a:t> </a:t>
            </a:r>
            <a:r>
              <a:rPr lang="es-ES" sz="2000" dirty="0">
                <a:solidFill>
                  <a:schemeClr val="tx1"/>
                </a:solidFill>
                <a:latin typeface="Arial" pitchFamily="34" charset="0"/>
                <a:cs typeface="Arial" pitchFamily="34" charset="0"/>
              </a:rPr>
              <a:t>Tiene por finalidad la promoción y el mejoramiento de condiciones de vida urbana y rural.</a:t>
            </a:r>
            <a:r>
              <a:rPr lang="es-ES" sz="2000" baseline="30000" dirty="0">
                <a:solidFill>
                  <a:schemeClr val="tx1"/>
                </a:solidFill>
                <a:latin typeface="Arial" pitchFamily="34" charset="0"/>
                <a:cs typeface="Arial" pitchFamily="34" charset="0"/>
                <a:hlinkClick r:id="rId12"/>
              </a:rPr>
              <a:t>[1]</a:t>
            </a:r>
            <a:br>
              <a:rPr lang="es-ES" sz="2000" dirty="0">
                <a:solidFill>
                  <a:schemeClr val="tx1"/>
                </a:solidFill>
                <a:latin typeface="Arial" pitchFamily="34" charset="0"/>
                <a:cs typeface="Arial" pitchFamily="34" charset="0"/>
              </a:rPr>
            </a:br>
            <a:endParaRPr lang="es-ES" sz="2000" dirty="0">
              <a:solidFill>
                <a:schemeClr val="tx1"/>
              </a:solidFill>
              <a:latin typeface="Arial" pitchFamily="34" charset="0"/>
              <a:cs typeface="Arial" pitchFamily="34" charset="0"/>
            </a:endParaRPr>
          </a:p>
        </p:txBody>
      </p:sp>
      <p:sp>
        <p:nvSpPr>
          <p:cNvPr id="3" name="2 Subtítulo"/>
          <p:cNvSpPr>
            <a:spLocks noGrp="1"/>
          </p:cNvSpPr>
          <p:nvPr>
            <p:ph type="subTitle" idx="1"/>
          </p:nvPr>
        </p:nvSpPr>
        <p:spPr>
          <a:xfrm>
            <a:off x="914400" y="357166"/>
            <a:ext cx="7772400" cy="928694"/>
          </a:xfrm>
        </p:spPr>
        <p:txBody>
          <a:bodyPr>
            <a:normAutofit/>
          </a:bodyPr>
          <a:lstStyle/>
          <a:p>
            <a:pPr algn="ctr"/>
            <a:r>
              <a:rPr lang="es-ES" sz="3600" dirty="0">
                <a:solidFill>
                  <a:srgbClr val="FFFF00"/>
                </a:solidFill>
                <a:latin typeface="Arial" pitchFamily="34" charset="0"/>
                <a:cs typeface="Arial" pitchFamily="34" charset="0"/>
              </a:rPr>
              <a:t>Saneamiento ambiental: Concepto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928802"/>
            <a:ext cx="7772400" cy="4389702"/>
          </a:xfrm>
        </p:spPr>
        <p:txBody>
          <a:bodyPr/>
          <a:lstStyle/>
          <a:p>
            <a:r>
              <a:rPr lang="es-ES" sz="2000" dirty="0">
                <a:latin typeface="Arial" pitchFamily="34" charset="0"/>
                <a:cs typeface="Arial" pitchFamily="34" charset="0"/>
              </a:rPr>
              <a:t>La higiene es el conjunto de conocimientos y técnicas que aplican los </a:t>
            </a:r>
            <a:r>
              <a:rPr lang="es-ES" sz="2000" dirty="0">
                <a:latin typeface="Arial" pitchFamily="34" charset="0"/>
                <a:cs typeface="Arial" pitchFamily="34" charset="0"/>
                <a:hlinkClick r:id="rId2" action="ppaction://hlinkfile" tooltip="Individuo"/>
              </a:rPr>
              <a:t>individuos</a:t>
            </a:r>
            <a:r>
              <a:rPr lang="es-ES" sz="2000" dirty="0">
                <a:latin typeface="Arial" pitchFamily="34" charset="0"/>
                <a:cs typeface="Arial" pitchFamily="34" charset="0"/>
              </a:rPr>
              <a:t> para el control de los factores que ejercen o pueden ejercer efectos nocivos sobre su </a:t>
            </a:r>
            <a:r>
              <a:rPr lang="es-ES" sz="2000" dirty="0">
                <a:latin typeface="Arial" pitchFamily="34" charset="0"/>
                <a:cs typeface="Arial" pitchFamily="34" charset="0"/>
                <a:hlinkClick r:id="rId3" action="ppaction://hlinkfile" tooltip="Salud"/>
              </a:rPr>
              <a:t>salud</a:t>
            </a:r>
            <a:r>
              <a:rPr lang="es-ES" sz="2000" dirty="0">
                <a:latin typeface="Arial" pitchFamily="34" charset="0"/>
                <a:cs typeface="Arial" pitchFamily="34" charset="0"/>
              </a:rPr>
              <a:t>. La higiene personal es el concepto básico del aseo, de la </a:t>
            </a:r>
            <a:r>
              <a:rPr lang="es-ES" sz="2000" dirty="0">
                <a:latin typeface="Arial" pitchFamily="34" charset="0"/>
                <a:cs typeface="Arial" pitchFamily="34" charset="0"/>
                <a:hlinkClick r:id="rId4" action="ppaction://hlinkfile" tooltip="Limpieza"/>
              </a:rPr>
              <a:t>limpieza</a:t>
            </a:r>
            <a:r>
              <a:rPr lang="es-ES" sz="2000" dirty="0">
                <a:latin typeface="Arial" pitchFamily="34" charset="0"/>
                <a:cs typeface="Arial" pitchFamily="34" charset="0"/>
              </a:rPr>
              <a:t> y del cuidado del </a:t>
            </a:r>
            <a:r>
              <a:rPr lang="es-ES" sz="2000" dirty="0">
                <a:latin typeface="Arial" pitchFamily="34" charset="0"/>
                <a:cs typeface="Arial" pitchFamily="34" charset="0"/>
                <a:hlinkClick r:id="rId5" action="ppaction://hlinkfile" tooltip="Cuerpo humano"/>
              </a:rPr>
              <a:t>cuerpo humano</a:t>
            </a:r>
            <a:r>
              <a:rPr lang="es-ES" sz="2000" dirty="0">
                <a:latin typeface="Arial" pitchFamily="34" charset="0"/>
                <a:cs typeface="Arial" pitchFamily="34" charset="0"/>
              </a:rPr>
              <a:t>.</a:t>
            </a:r>
          </a:p>
        </p:txBody>
      </p:sp>
      <p:sp>
        <p:nvSpPr>
          <p:cNvPr id="3" name="2 Subtítulo"/>
          <p:cNvSpPr>
            <a:spLocks noGrp="1"/>
          </p:cNvSpPr>
          <p:nvPr>
            <p:ph type="subTitle" idx="1"/>
          </p:nvPr>
        </p:nvSpPr>
        <p:spPr>
          <a:xfrm>
            <a:off x="914400" y="357166"/>
            <a:ext cx="7772400" cy="928694"/>
          </a:xfrm>
        </p:spPr>
        <p:txBody>
          <a:bodyPr>
            <a:normAutofit/>
          </a:bodyPr>
          <a:lstStyle/>
          <a:p>
            <a:pPr algn="ctr"/>
            <a:r>
              <a:rPr lang="es-ES_tradnl" sz="3600" dirty="0">
                <a:solidFill>
                  <a:srgbClr val="FFFF00"/>
                </a:solidFill>
                <a:latin typeface="Arial" pitchFamily="34" charset="0"/>
                <a:cs typeface="Arial" pitchFamily="34" charset="0"/>
              </a:rPr>
              <a:t>Higiene Personal. Concepto. </a:t>
            </a:r>
            <a:endParaRPr lang="es-ES" sz="3600" dirty="0">
              <a:solidFill>
                <a:srgbClr val="FFFF0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928802"/>
            <a:ext cx="7772400" cy="4389702"/>
          </a:xfrm>
        </p:spPr>
        <p:txBody>
          <a:bodyPr/>
          <a:lstStyle/>
          <a:p>
            <a:br>
              <a:rPr lang="es-ES" dirty="0"/>
            </a:br>
            <a:r>
              <a:rPr lang="es-ES" dirty="0"/>
              <a:t>Mejorar la salud, conservarla y </a:t>
            </a:r>
            <a:r>
              <a:rPr lang="es-ES" dirty="0">
                <a:hlinkClick r:id="rId2" action="ppaction://hlinkfile" tooltip="Medicina preventiva"/>
              </a:rPr>
              <a:t>prevenir</a:t>
            </a:r>
            <a:r>
              <a:rPr lang="es-ES" dirty="0"/>
              <a:t> las </a:t>
            </a:r>
            <a:r>
              <a:rPr lang="es-ES" dirty="0">
                <a:hlinkClick r:id="rId3" action="ppaction://hlinkfile" tooltip="Enfermedad"/>
              </a:rPr>
              <a:t>enfermedades</a:t>
            </a:r>
            <a:r>
              <a:rPr lang="es-ES" dirty="0"/>
              <a:t> o infecciones.</a:t>
            </a:r>
          </a:p>
        </p:txBody>
      </p:sp>
      <p:sp>
        <p:nvSpPr>
          <p:cNvPr id="3" name="2 Subtítulo"/>
          <p:cNvSpPr>
            <a:spLocks noGrp="1"/>
          </p:cNvSpPr>
          <p:nvPr>
            <p:ph type="subTitle" idx="1"/>
          </p:nvPr>
        </p:nvSpPr>
        <p:spPr>
          <a:xfrm>
            <a:off x="914400" y="500042"/>
            <a:ext cx="7772400" cy="1214446"/>
          </a:xfrm>
        </p:spPr>
        <p:txBody>
          <a:bodyPr/>
          <a:lstStyle/>
          <a:p>
            <a:pPr algn="ctr"/>
            <a:r>
              <a:rPr lang="es-ES" sz="3600" b="1" dirty="0">
                <a:solidFill>
                  <a:srgbClr val="FFFF00"/>
                </a:solidFill>
                <a:latin typeface="Arial" pitchFamily="34" charset="0"/>
                <a:cs typeface="Arial" pitchFamily="34" charset="0"/>
              </a:rPr>
              <a:t>Objetivos </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500174"/>
            <a:ext cx="7772400" cy="4818330"/>
          </a:xfrm>
        </p:spPr>
        <p:txBody>
          <a:bodyPr/>
          <a:lstStyle/>
          <a:p>
            <a:pPr marL="457200" indent="-457200">
              <a:defRPr lang="es-ES"/>
            </a:pPr>
            <a:r>
              <a:rPr lang="es-MX" sz="2800" dirty="0">
                <a:solidFill>
                  <a:srgbClr val="FFFF00"/>
                </a:solidFill>
                <a:latin typeface="Arial" pitchFamily="34" charset="0"/>
                <a:ea typeface="Calibri" pitchFamily="2" charset="0"/>
                <a:cs typeface="Arial" pitchFamily="34" charset="0"/>
              </a:rPr>
              <a:t>    </a:t>
            </a:r>
            <a:r>
              <a:rPr lang="es-MX" sz="2400" dirty="0">
                <a:solidFill>
                  <a:srgbClr val="FFFF00"/>
                </a:solidFill>
                <a:latin typeface="Arial" pitchFamily="34" charset="0"/>
                <a:ea typeface="Calibri" pitchFamily="2" charset="0"/>
                <a:cs typeface="Arial" pitchFamily="34" charset="0"/>
              </a:rPr>
              <a:t>1.Organizar y realizar la exploración higiénica y epidemiológica.</a:t>
            </a:r>
            <a:br>
              <a:rPr lang="es-MX" sz="2400" dirty="0">
                <a:solidFill>
                  <a:srgbClr val="FFFF00"/>
                </a:solidFill>
                <a:latin typeface="Arial" pitchFamily="34" charset="0"/>
                <a:ea typeface="Calibri" pitchFamily="2" charset="0"/>
                <a:cs typeface="Arial" pitchFamily="34" charset="0"/>
              </a:rPr>
            </a:br>
            <a:br>
              <a:rPr lang="es-ES" sz="2400" dirty="0">
                <a:solidFill>
                  <a:srgbClr val="FFFF00"/>
                </a:solidFill>
                <a:latin typeface="Arial" pitchFamily="34" charset="0"/>
                <a:ea typeface="Calibri" pitchFamily="2" charset="0"/>
                <a:cs typeface="Arial" pitchFamily="34" charset="0"/>
              </a:rPr>
            </a:br>
            <a:r>
              <a:rPr lang="es-MX" sz="2400" dirty="0">
                <a:solidFill>
                  <a:srgbClr val="FFFF00"/>
                </a:solidFill>
                <a:latin typeface="Arial" pitchFamily="34" charset="0"/>
                <a:ea typeface="Calibri" pitchFamily="2" charset="0"/>
                <a:cs typeface="Arial" pitchFamily="34" charset="0"/>
              </a:rPr>
              <a:t>2.Aislamiento de enfermos infecciosos. </a:t>
            </a:r>
            <a:br>
              <a:rPr lang="es-MX" sz="2400" dirty="0">
                <a:solidFill>
                  <a:srgbClr val="FFFF00"/>
                </a:solidFill>
                <a:latin typeface="Arial" pitchFamily="34" charset="0"/>
                <a:ea typeface="Calibri" pitchFamily="2" charset="0"/>
                <a:cs typeface="Arial" pitchFamily="34" charset="0"/>
              </a:rPr>
            </a:br>
            <a:br>
              <a:rPr lang="es-ES" sz="2400" dirty="0">
                <a:solidFill>
                  <a:srgbClr val="FFFF00"/>
                </a:solidFill>
                <a:latin typeface="Arial" pitchFamily="34" charset="0"/>
                <a:ea typeface="Calibri" pitchFamily="2" charset="0"/>
                <a:cs typeface="Arial" pitchFamily="34" charset="0"/>
              </a:rPr>
            </a:br>
            <a:r>
              <a:rPr lang="es-ES" sz="2400" dirty="0">
                <a:solidFill>
                  <a:srgbClr val="FFFF00"/>
                </a:solidFill>
                <a:latin typeface="Arial" pitchFamily="34" charset="0"/>
                <a:ea typeface="Calibri" pitchFamily="2" charset="0"/>
                <a:cs typeface="Arial" pitchFamily="34" charset="0"/>
              </a:rPr>
              <a:t>3.</a:t>
            </a:r>
            <a:r>
              <a:rPr lang="es-MX" sz="2400" dirty="0">
                <a:solidFill>
                  <a:srgbClr val="FFFF00"/>
                </a:solidFill>
                <a:latin typeface="Arial" pitchFamily="34" charset="0"/>
                <a:ea typeface="Calibri" pitchFamily="2" charset="0"/>
                <a:cs typeface="Arial" pitchFamily="34" charset="0"/>
              </a:rPr>
              <a:t>Encuestas de contactos.</a:t>
            </a:r>
            <a:br>
              <a:rPr lang="es-MX" sz="2400" dirty="0">
                <a:solidFill>
                  <a:srgbClr val="FFFF00"/>
                </a:solidFill>
                <a:latin typeface="Arial" pitchFamily="34" charset="0"/>
                <a:ea typeface="Calibri" pitchFamily="2" charset="0"/>
                <a:cs typeface="Arial" pitchFamily="34" charset="0"/>
              </a:rPr>
            </a:br>
            <a:br>
              <a:rPr lang="es-ES" sz="2400" dirty="0">
                <a:solidFill>
                  <a:srgbClr val="FFFF00"/>
                </a:solidFill>
                <a:latin typeface="Arial" pitchFamily="34" charset="0"/>
                <a:ea typeface="Calibri" pitchFamily="2" charset="0"/>
                <a:cs typeface="Arial" pitchFamily="34" charset="0"/>
              </a:rPr>
            </a:br>
            <a:r>
              <a:rPr lang="es-ES" sz="2400" dirty="0">
                <a:solidFill>
                  <a:srgbClr val="FFFF00"/>
                </a:solidFill>
                <a:latin typeface="Arial" pitchFamily="34" charset="0"/>
                <a:ea typeface="Calibri" pitchFamily="2" charset="0"/>
                <a:cs typeface="Arial" pitchFamily="34" charset="0"/>
              </a:rPr>
              <a:t>4.</a:t>
            </a:r>
            <a:r>
              <a:rPr lang="es-MX" sz="2400" dirty="0">
                <a:solidFill>
                  <a:srgbClr val="FFFF00"/>
                </a:solidFill>
                <a:latin typeface="Arial" pitchFamily="34" charset="0"/>
                <a:ea typeface="Calibri" pitchFamily="2" charset="0"/>
                <a:cs typeface="Arial" pitchFamily="34" charset="0"/>
              </a:rPr>
              <a:t>Notificación inmediata. </a:t>
            </a:r>
            <a:br>
              <a:rPr lang="es-ES" sz="2400" dirty="0">
                <a:solidFill>
                  <a:srgbClr val="FFFF00"/>
                </a:solidFill>
                <a:latin typeface="Arial" pitchFamily="34" charset="0"/>
                <a:ea typeface="Calibri" pitchFamily="2" charset="0"/>
                <a:cs typeface="Arial" pitchFamily="34" charset="0"/>
              </a:rPr>
            </a:br>
            <a:r>
              <a:rPr lang="es-MX" sz="2400" dirty="0">
                <a:solidFill>
                  <a:srgbClr val="FFFF00"/>
                </a:solidFill>
                <a:latin typeface="Arial" pitchFamily="34" charset="0"/>
                <a:ea typeface="Calibri" pitchFamily="2" charset="0"/>
                <a:cs typeface="Arial" pitchFamily="34" charset="0"/>
              </a:rPr>
              <a:t>Toma y remisión de muestras.</a:t>
            </a:r>
            <a:br>
              <a:rPr lang="es-ES" sz="2400" dirty="0">
                <a:solidFill>
                  <a:srgbClr val="FFFF00"/>
                </a:solidFill>
                <a:latin typeface="Arial" pitchFamily="34" charset="0"/>
                <a:cs typeface="Arial" pitchFamily="34" charset="0"/>
              </a:rPr>
            </a:b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285728"/>
            <a:ext cx="7772400" cy="785818"/>
          </a:xfrm>
        </p:spPr>
        <p:txBody>
          <a:bodyPr>
            <a:noAutofit/>
          </a:bodyPr>
          <a:lstStyle/>
          <a:p>
            <a:pPr algn="ctr"/>
            <a:r>
              <a:rPr lang="es-ES" sz="3200" dirty="0">
                <a:solidFill>
                  <a:srgbClr val="FFFF00"/>
                </a:solidFill>
                <a:latin typeface="Arial" pitchFamily="34" charset="0"/>
                <a:cs typeface="Arial" pitchFamily="34" charset="0"/>
              </a:rPr>
              <a:t>Medidas higiénico-sanitarias y antiepidémicas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643050"/>
            <a:ext cx="7772400" cy="4675454"/>
          </a:xfrm>
        </p:spPr>
        <p:txBody>
          <a:bodyPr/>
          <a:lstStyle/>
          <a:p>
            <a:pPr marL="457200" indent="-457200">
              <a:defRPr lang="es-ES"/>
            </a:pPr>
            <a:r>
              <a:rPr lang="es-MX" sz="2400" dirty="0">
                <a:solidFill>
                  <a:srgbClr val="FFFF00"/>
                </a:solidFill>
                <a:latin typeface="Arial" pitchFamily="34" charset="0"/>
                <a:ea typeface="Calibri" pitchFamily="2" charset="0"/>
                <a:cs typeface="Arial" pitchFamily="34" charset="0"/>
              </a:rPr>
              <a:t>     6.Medidas primarias de control epidemiológico.</a:t>
            </a:r>
            <a:br>
              <a:rPr lang="es-MX" sz="2400" dirty="0">
                <a:solidFill>
                  <a:srgbClr val="FFFF00"/>
                </a:solidFill>
                <a:latin typeface="Arial" pitchFamily="34" charset="0"/>
                <a:ea typeface="Calibri" pitchFamily="2" charset="0"/>
                <a:cs typeface="Arial" pitchFamily="34" charset="0"/>
              </a:rPr>
            </a:br>
            <a:br>
              <a:rPr lang="es-ES" sz="2400" dirty="0">
                <a:solidFill>
                  <a:srgbClr val="FFFF00"/>
                </a:solidFill>
                <a:latin typeface="Arial" pitchFamily="34" charset="0"/>
                <a:ea typeface="Calibri" pitchFamily="2" charset="0"/>
                <a:cs typeface="Arial" pitchFamily="34" charset="0"/>
              </a:rPr>
            </a:br>
            <a:r>
              <a:rPr lang="es-MX" sz="2400" dirty="0">
                <a:solidFill>
                  <a:srgbClr val="FFFF00"/>
                </a:solidFill>
                <a:latin typeface="Arial" pitchFamily="34" charset="0"/>
                <a:ea typeface="Calibri" pitchFamily="2" charset="0"/>
                <a:cs typeface="Arial" pitchFamily="34" charset="0"/>
              </a:rPr>
              <a:t>7. Acciones de luchas antivectorial (limitadas). </a:t>
            </a:r>
            <a:br>
              <a:rPr lang="es-MX" sz="2400" dirty="0">
                <a:solidFill>
                  <a:srgbClr val="FFFF00"/>
                </a:solidFill>
                <a:latin typeface="Arial" pitchFamily="34" charset="0"/>
                <a:ea typeface="Calibri" pitchFamily="2" charset="0"/>
                <a:cs typeface="Arial" pitchFamily="34" charset="0"/>
              </a:rPr>
            </a:br>
            <a:br>
              <a:rPr lang="es-ES" sz="2400" dirty="0">
                <a:solidFill>
                  <a:srgbClr val="FFFF00"/>
                </a:solidFill>
                <a:latin typeface="Arial" pitchFamily="34" charset="0"/>
                <a:ea typeface="Calibri" pitchFamily="2" charset="0"/>
                <a:cs typeface="Arial" pitchFamily="34" charset="0"/>
              </a:rPr>
            </a:br>
            <a:r>
              <a:rPr lang="es-MX" sz="2400" dirty="0">
                <a:solidFill>
                  <a:srgbClr val="FFFF00"/>
                </a:solidFill>
                <a:latin typeface="Arial" pitchFamily="34" charset="0"/>
                <a:ea typeface="Calibri" pitchFamily="2" charset="0"/>
                <a:cs typeface="Arial" pitchFamily="34" charset="0"/>
              </a:rPr>
              <a:t>8. Acciones de inspeccione sanitaria popular</a:t>
            </a:r>
            <a:r>
              <a:rPr lang="es-MX" sz="2400">
                <a:solidFill>
                  <a:srgbClr val="FFFF00"/>
                </a:solidFill>
                <a:latin typeface="Arial" pitchFamily="34" charset="0"/>
                <a:ea typeface="Calibri" pitchFamily="2" charset="0"/>
                <a:cs typeface="Arial" pitchFamily="34" charset="0"/>
              </a:rPr>
              <a:t>. </a:t>
            </a:r>
            <a:br>
              <a:rPr lang="es-MX" sz="2400">
                <a:solidFill>
                  <a:srgbClr val="FFFF00"/>
                </a:solidFill>
                <a:latin typeface="Arial" pitchFamily="34" charset="0"/>
                <a:ea typeface="Calibri" pitchFamily="2" charset="0"/>
                <a:cs typeface="Arial" pitchFamily="34" charset="0"/>
              </a:rPr>
            </a:br>
            <a:br>
              <a:rPr lang="es-ES" sz="2400" dirty="0">
                <a:solidFill>
                  <a:srgbClr val="FFFF00"/>
                </a:solidFill>
                <a:latin typeface="Arial" pitchFamily="34" charset="0"/>
                <a:ea typeface="Calibri" pitchFamily="2" charset="0"/>
                <a:cs typeface="Arial" pitchFamily="34" charset="0"/>
              </a:rPr>
            </a:br>
            <a:r>
              <a:rPr lang="es-MX" sz="2400" dirty="0">
                <a:solidFill>
                  <a:srgbClr val="FFFF00"/>
                </a:solidFill>
                <a:latin typeface="Arial" pitchFamily="34" charset="0"/>
                <a:ea typeface="Calibri" pitchFamily="2" charset="0"/>
                <a:cs typeface="Arial" pitchFamily="34" charset="0"/>
              </a:rPr>
              <a:t>9. Divulgación y educación sanitaria, etc.</a:t>
            </a:r>
            <a:br>
              <a:rPr lang="es-ES" sz="2400" dirty="0">
                <a:solidFill>
                  <a:srgbClr val="FFFF00"/>
                </a:solidFill>
                <a:latin typeface="Arial" pitchFamily="34" charset="0"/>
                <a:cs typeface="Arial" pitchFamily="34" charset="0"/>
              </a:rPr>
            </a:br>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914400" y="428604"/>
            <a:ext cx="7772400" cy="1285884"/>
          </a:xfrm>
        </p:spPr>
        <p:txBody>
          <a:bodyPr/>
          <a:lstStyle/>
          <a:p>
            <a:pPr algn="ctr"/>
            <a:r>
              <a:rPr lang="es-ES" sz="3200" dirty="0">
                <a:solidFill>
                  <a:srgbClr val="FFFF00"/>
                </a:solidFill>
                <a:latin typeface="Arial" pitchFamily="34" charset="0"/>
                <a:cs typeface="Arial" pitchFamily="34" charset="0"/>
              </a:rPr>
              <a:t>Medidas higiénico-sanitarias y antiepidémicas. Cont. </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279</TotalTime>
  <Words>1322</Words>
  <Application>Microsoft Office PowerPoint</Application>
  <PresentationFormat>Presentación en pantalla (4:3)</PresentationFormat>
  <Paragraphs>43</Paragraphs>
  <Slides>21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21</vt:i4>
      </vt:variant>
    </vt:vector>
  </HeadingPairs>
  <TitlesOfParts>
    <vt:vector size="28" baseType="lpstr">
      <vt:lpstr>Arial</vt:lpstr>
      <vt:lpstr>Consolas</vt:lpstr>
      <vt:lpstr>Corbel</vt:lpstr>
      <vt:lpstr>Wingdings</vt:lpstr>
      <vt:lpstr>Wingdings 2</vt:lpstr>
      <vt:lpstr>Wingdings 3</vt:lpstr>
      <vt:lpstr>Metro</vt:lpstr>
      <vt:lpstr>Dra. Zoraida González Mendoza Especialista de I Grado en Higiene y epidemiología militar y general. Instructora </vt:lpstr>
      <vt:lpstr>Evaluar  la aplicación de las medidas higiénico-sanitarias y antiepidémicas que  garanticen  el estado de salud de la población y las condiciones del medio ambiente en situaciones excepcionales y desastres. </vt:lpstr>
      <vt:lpstr>1. Saneamiento ambiental. Concepto. 2. Higiene personal. Medidas higiénico–sanitarias y anti epidémicas. 3. Calidad sanitaria del agua y los alimentos. Métodos de desinfección. 4. Manejo de los residuales sólidos y líquidos.  Instalaciones sanitarias. Tipos.  5. Supervivencia. Concepto. Obtención  de agua, animales y plantas comestibles. Conservación de alimentos.</vt:lpstr>
      <vt:lpstr>TIEMPO:  2  Horas. BIBLIOGRAFÍA:  Básica: Colectivo de autores. Seguridad Nacional y Defensa Nacional para estudiantes de la Educación Superior. Editorial Félix Varela, 2013. Colectivo de Autores. Preparación para la Defensa. Tomo I. Edit. C. Médicas, 2008. Colectivo de Autores. Libro de texto Preparación para la Defensa. Cirugía en situaciones de contingencia. Tomó II. Edit. C. Médicas, 2002.  Manual de la Supervivencia en la Guerra de Todo el Pueblo. Bajo la supervisión de los órganos táctico operativos del EMG. Ministerio de las Fuerzas Armadas, 1994.</vt:lpstr>
      <vt:lpstr>El saneamiento ambiental básico es el conjunto de acciones, técnicas y socioeconómicas de salud pública que tienen por objetivo alcanzar niveles crecientes de salubridad ambiental. Comprende el manejo sanitario del agua potable, las aguas residuales, los residuos orgánicos tales como las excretas y residuos alimenticios, los residuos sólidos y el comportamiento higiénico que reduce los riesgos para la salud y previene la contaminación. Tiene por finalidad la promoción y el mejoramiento de condiciones de vida urbana y rural.[1] </vt:lpstr>
      <vt:lpstr>La higiene es el conjunto de conocimientos y técnicas que aplican los individuos para el control de los factores que ejercen o pueden ejercer efectos nocivos sobre su salud. La higiene personal es el concepto básico del aseo, de la limpieza y del cuidado del cuerpo humano.</vt:lpstr>
      <vt:lpstr> Mejorar la salud, conservarla y prevenir las enfermedades o infecciones.</vt:lpstr>
      <vt:lpstr>    1.Organizar y realizar la exploración higiénica y epidemiológica.  2.Aislamiento de enfermos infecciosos.   3.Encuestas de contactos.  4.Notificación inmediata.  Toma y remisión de muestras. </vt:lpstr>
      <vt:lpstr>     6.Medidas primarias de control epidemiológico.  7. Acciones de luchas antivectorial (limitadas).   8. Acciones de inspeccione sanitaria popular.   9. Divulgación y educación sanitaria, etc. </vt:lpstr>
      <vt:lpstr>-El agua es vital para la vida. La cantidad  que se  consumir diariamente varía de acuerdo con el  clima y el tipo  de actividad que esté realizando.   -Al estar varios días sin beber agua el organismo humano  puede llegar a la deshidratación y ello puede ocasionar incluso la muerte.  -Por lo que Los primeros esfuerzos  en situaciones excepcionales y desastres estarán dirigidos han de centrarse en la búsqueda y obtención de tan preciado líquido. </vt:lpstr>
      <vt:lpstr>  -Uno de los peligros más graves para la supervivencia lo constituyen las enfermedades trasmitidas por el agua.  Por ello, siempre que sea posible, hay que realizar su tratamiento.   -Si no se puede tratar con tabletas de cloro, gotas de yodo u otro medio, se deja reposar durante varias horas y sin utilizar el sedimento o el agua del fondo, se pasa  a través de una tela y una porción de arena, hasta que se aprecie su mejoramiento. </vt:lpstr>
      <vt:lpstr>- Cuando hierva el agua, debe agregársele pedazos de carbón sacados del fogón  y esperar que se asiente, eso le quitará los olores desagradables.   - Para ello puede improvisarse un filtro de caña brava de un metro de largo, llenarlo de arena y taparle el extremo inferior con tela o hierba.    </vt:lpstr>
      <vt:lpstr>- la alimentación es el factor que  sigue en importancia al agua.  Este, entre otros elementos, aporta la energía que tan necesaria es al combatiente.   -con poca cantidad de alimentos se puede vivir un tiempo largo, se conoce de personas que han sobrevivido sin comer más de un mes, pero si no se está en condiciones excepcionales no hay que privarse de comida. </vt:lpstr>
      <vt:lpstr>-Muchos organismos se pueden usar para medir la calidad de un alimento.   -Los alimentos pueden tener unos organismos creciendo sobre ellos, cuya presencia puede indicar una menor calidad del alimento. Si proliferan perjudicarán la calidad del producto.  -Existen una serie de características que se han de cumplir para que pueda ser un indicador de calidad. </vt:lpstr>
      <vt:lpstr>-Se dispone de distintos métodos de tratamiento del agua que emplean tecnología simple, de bajo costo.  -Estos métodos incluyen tamizado; aeración; almacenamiento y sedimentación; desinfección mediante ebullición, productos químicos, radiación solar y filtración; coagulación y floculación; y desalinización. </vt:lpstr>
      <vt:lpstr> La desinfección del agua para uso humano tiene por finalidad la eliminación de los microorganismos patógenos contenidos en el agua que no han sido eliminados en las fases iniciales del tratamiento del agua.   Métodos: Físicos y químicos. </vt:lpstr>
      <vt:lpstr>Se llama conserva al resultado del proceso de la manipulación de los alimentos de tal forma que se evite o ralentice su deterioro (pérdida de calidad, comestibilidad o valores nutricionales). Esto suele lograrse evitando el crecimiento de pasto natural, levaduras, hongos y otros microorganismos, así como retrasando la oxidación de las grasas que provocan su enranciamiento. también incluyen procesos que inhiben la decoloración natural que puede ocurrir durante la preparación de los alimentos, como la reacción de dorado enzimático que sucede tras su corte. </vt:lpstr>
      <vt:lpstr>    es el control de todos los factores  en el ambiente físico del hombre, que ejercen o no un efecto nocivo sobre su desarrollo físico, salud y supervivencia, e incluye:  1. la disposición final de la basura,    2. los residuos sólidos y líquidos,   3. así como las excretas.  </vt:lpstr>
      <vt:lpstr>Para realizar la disposición final de la basura se emplean comúnmente los procedimientos siguientes:   -Soterramiento (en excavaciones hechas al efecto),   -Incineración,   -Evacuación hacia vertederos autorizados. </vt:lpstr>
      <vt:lpstr>Existen tres formas para lograr la disposición de las excretas:   -Hoyo individual   -Letrina a horcajadas   -letrinas sanitarias</vt:lpstr>
      <vt:lpstr> -Letrina sanitaria de fosa profunda permeable.  -Letrina sanitaria de fosa profunda impermeable.  -Letrina elevada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XI.-</dc:title>
  <dc:creator>zory</dc:creator>
  <cp:lastModifiedBy>Adriana</cp:lastModifiedBy>
  <cp:revision>37</cp:revision>
  <dcterms:created xsi:type="dcterms:W3CDTF">2019-11-29T20:05:03Z</dcterms:created>
  <dcterms:modified xsi:type="dcterms:W3CDTF">2020-09-08T08:07:19Z</dcterms:modified>
</cp:coreProperties>
</file>