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7" r:id="rId4"/>
    <p:sldId id="262" r:id="rId5"/>
    <p:sldId id="263" r:id="rId6"/>
    <p:sldId id="264" r:id="rId7"/>
    <p:sldId id="265" r:id="rId8"/>
    <p:sldId id="266"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25F43C-722B-4177-BDEE-2F7C04BFE4F9}" type="doc">
      <dgm:prSet loTypeId="urn:microsoft.com/office/officeart/2005/8/layout/venn1" loCatId="relationship" qsTypeId="urn:microsoft.com/office/officeart/2005/8/quickstyle/simple1" qsCatId="simple" csTypeId="urn:microsoft.com/office/officeart/2005/8/colors/accent1_2" csCatId="accent1" phldr="1"/>
      <dgm:spPr/>
    </dgm:pt>
    <dgm:pt modelId="{9D088A7A-B986-4000-BFB7-D446C563230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anose="020B0604020202020204" pitchFamily="34" charset="0"/>
            </a:rPr>
            <a:t>Formadores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anose="020B0604020202020204" pitchFamily="34" charset="0"/>
            </a:rPr>
            <a:t> de masa</a:t>
          </a:r>
        </a:p>
      </dgm:t>
    </dgm:pt>
    <dgm:pt modelId="{78C67259-A8B7-46BC-82D9-2CE8AC56CE49}" type="parTrans" cxnId="{54718C41-58AF-4B98-93E2-1AC904FD322A}">
      <dgm:prSet/>
      <dgm:spPr/>
      <dgm:t>
        <a:bodyPr/>
        <a:lstStyle/>
        <a:p>
          <a:endParaRPr lang="en-US"/>
        </a:p>
      </dgm:t>
    </dgm:pt>
    <dgm:pt modelId="{C7CC32E5-ABD7-434F-A853-13B9FB71C7ED}" type="sibTrans" cxnId="{54718C41-58AF-4B98-93E2-1AC904FD322A}">
      <dgm:prSet/>
      <dgm:spPr/>
      <dgm:t>
        <a:bodyPr/>
        <a:lstStyle/>
        <a:p>
          <a:endParaRPr lang="en-US"/>
        </a:p>
      </dgm:t>
    </dgm:pt>
    <dgm:pt modelId="{60911320-C3A4-4D11-9E8C-3074DA7E767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panose="020B0604020202020204" pitchFamily="34" charset="0"/>
            </a:rPr>
            <a:t>Laxantes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panose="020B0604020202020204" pitchFamily="34" charset="0"/>
            </a:rPr>
            <a:t> Osmóticos</a:t>
          </a:r>
        </a:p>
      </dgm:t>
    </dgm:pt>
    <dgm:pt modelId="{8C6BA2E0-CA41-4319-BCAE-0C3C60CDB9D8}" type="parTrans" cxnId="{8326EA23-9CC3-41F8-8911-94C6FCA8CB47}">
      <dgm:prSet/>
      <dgm:spPr/>
      <dgm:t>
        <a:bodyPr/>
        <a:lstStyle/>
        <a:p>
          <a:endParaRPr lang="en-US"/>
        </a:p>
      </dgm:t>
    </dgm:pt>
    <dgm:pt modelId="{5BFCC0ED-C826-49EA-A2CC-9265DFD8CF1B}" type="sibTrans" cxnId="{8326EA23-9CC3-41F8-8911-94C6FCA8CB47}">
      <dgm:prSet/>
      <dgm:spPr/>
      <dgm:t>
        <a:bodyPr/>
        <a:lstStyle/>
        <a:p>
          <a:endParaRPr lang="en-US"/>
        </a:p>
      </dgm:t>
    </dgm:pt>
    <dgm:pt modelId="{404A9E51-C352-4508-9A63-5E2E150BA3D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anose="020B0604020202020204" pitchFamily="34" charset="0"/>
            </a:rPr>
            <a:t>Suavizantes</a:t>
          </a:r>
        </a:p>
      </dgm:t>
    </dgm:pt>
    <dgm:pt modelId="{787EBA4B-F4BF-4433-826C-EDCF5680070E}" type="parTrans" cxnId="{BE2F981C-5399-4871-82C8-091C947081F9}">
      <dgm:prSet/>
      <dgm:spPr/>
      <dgm:t>
        <a:bodyPr/>
        <a:lstStyle/>
        <a:p>
          <a:endParaRPr lang="en-US"/>
        </a:p>
      </dgm:t>
    </dgm:pt>
    <dgm:pt modelId="{9CEF6335-65AD-4C13-84DF-FF7445A5128B}" type="sibTrans" cxnId="{BE2F981C-5399-4871-82C8-091C947081F9}">
      <dgm:prSet/>
      <dgm:spPr/>
      <dgm:t>
        <a:bodyPr/>
        <a:lstStyle/>
        <a:p>
          <a:endParaRPr lang="en-US"/>
        </a:p>
      </dgm:t>
    </dgm:pt>
    <dgm:pt modelId="{5839BD44-BB75-4E86-88E9-6A46667B34F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panose="020B0604020202020204" pitchFamily="34" charset="0"/>
            </a:rPr>
            <a:t>Estimulantes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panose="020B0604020202020204" pitchFamily="34" charset="0"/>
            </a:rPr>
            <a:t> por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panose="020B0604020202020204" pitchFamily="34" charset="0"/>
            </a:rPr>
            <a:t>Contacto</a:t>
          </a:r>
        </a:p>
      </dgm:t>
    </dgm:pt>
    <dgm:pt modelId="{983ADA9D-57E7-4B25-A46B-ADD236D62CA6}" type="parTrans" cxnId="{06D8834F-83C3-4BC6-8302-81AE659810F9}">
      <dgm:prSet/>
      <dgm:spPr/>
      <dgm:t>
        <a:bodyPr/>
        <a:lstStyle/>
        <a:p>
          <a:endParaRPr lang="en-US"/>
        </a:p>
      </dgm:t>
    </dgm:pt>
    <dgm:pt modelId="{E62EED10-24F0-499F-B0F5-6F1B8334CD41}" type="sibTrans" cxnId="{06D8834F-83C3-4BC6-8302-81AE659810F9}">
      <dgm:prSet/>
      <dgm:spPr/>
      <dgm:t>
        <a:bodyPr/>
        <a:lstStyle/>
        <a:p>
          <a:endParaRPr lang="en-US"/>
        </a:p>
      </dgm:t>
    </dgm:pt>
    <dgm:pt modelId="{5EE1168F-A919-46F9-A747-61321DC1CF5A}" type="pres">
      <dgm:prSet presAssocID="{D325F43C-722B-4177-BDEE-2F7C04BFE4F9}" presName="compositeShape" presStyleCnt="0">
        <dgm:presLayoutVars>
          <dgm:chMax val="7"/>
          <dgm:dir/>
          <dgm:resizeHandles val="exact"/>
        </dgm:presLayoutVars>
      </dgm:prSet>
      <dgm:spPr/>
    </dgm:pt>
    <dgm:pt modelId="{F53C6FF9-1304-4DBD-A286-5A05B255DCE8}" type="pres">
      <dgm:prSet presAssocID="{9D088A7A-B986-4000-BFB7-D446C5632309}" presName="circ1" presStyleLbl="vennNode1" presStyleIdx="0" presStyleCnt="4"/>
      <dgm:spPr/>
      <dgm:t>
        <a:bodyPr/>
        <a:lstStyle/>
        <a:p>
          <a:endParaRPr lang="en-US"/>
        </a:p>
      </dgm:t>
    </dgm:pt>
    <dgm:pt modelId="{4DF81B11-F88B-420A-81C4-A968DD992606}" type="pres">
      <dgm:prSet presAssocID="{9D088A7A-B986-4000-BFB7-D446C5632309}" presName="circ1Tx" presStyleLbl="revTx" presStyleIdx="0" presStyleCnt="0">
        <dgm:presLayoutVars>
          <dgm:chMax val="0"/>
          <dgm:chPref val="0"/>
          <dgm:bulletEnabled val="1"/>
        </dgm:presLayoutVars>
      </dgm:prSet>
      <dgm:spPr/>
      <dgm:t>
        <a:bodyPr/>
        <a:lstStyle/>
        <a:p>
          <a:endParaRPr lang="en-US"/>
        </a:p>
      </dgm:t>
    </dgm:pt>
    <dgm:pt modelId="{B13A6ED8-195F-495A-A8A0-42D150CEC561}" type="pres">
      <dgm:prSet presAssocID="{60911320-C3A4-4D11-9E8C-3074DA7E767B}" presName="circ2" presStyleLbl="vennNode1" presStyleIdx="1" presStyleCnt="4" custScaleX="124020"/>
      <dgm:spPr/>
      <dgm:t>
        <a:bodyPr/>
        <a:lstStyle/>
        <a:p>
          <a:endParaRPr lang="en-US"/>
        </a:p>
      </dgm:t>
    </dgm:pt>
    <dgm:pt modelId="{F2964A54-1A95-4130-A9F3-3FA44C34FB88}" type="pres">
      <dgm:prSet presAssocID="{60911320-C3A4-4D11-9E8C-3074DA7E767B}" presName="circ2Tx" presStyleLbl="revTx" presStyleIdx="0" presStyleCnt="0">
        <dgm:presLayoutVars>
          <dgm:chMax val="0"/>
          <dgm:chPref val="0"/>
          <dgm:bulletEnabled val="1"/>
        </dgm:presLayoutVars>
      </dgm:prSet>
      <dgm:spPr/>
      <dgm:t>
        <a:bodyPr/>
        <a:lstStyle/>
        <a:p>
          <a:endParaRPr lang="en-US"/>
        </a:p>
      </dgm:t>
    </dgm:pt>
    <dgm:pt modelId="{D50EEB7C-5D84-4AFD-8CCB-AFC1F13BB19A}" type="pres">
      <dgm:prSet presAssocID="{404A9E51-C352-4508-9A63-5E2E150BA3D3}" presName="circ3" presStyleLbl="vennNode1" presStyleIdx="2" presStyleCnt="4"/>
      <dgm:spPr/>
      <dgm:t>
        <a:bodyPr/>
        <a:lstStyle/>
        <a:p>
          <a:endParaRPr lang="en-US"/>
        </a:p>
      </dgm:t>
    </dgm:pt>
    <dgm:pt modelId="{2698B1CA-179A-4557-AC03-61B701DF5EC0}" type="pres">
      <dgm:prSet presAssocID="{404A9E51-C352-4508-9A63-5E2E150BA3D3}" presName="circ3Tx" presStyleLbl="revTx" presStyleIdx="0" presStyleCnt="0">
        <dgm:presLayoutVars>
          <dgm:chMax val="0"/>
          <dgm:chPref val="0"/>
          <dgm:bulletEnabled val="1"/>
        </dgm:presLayoutVars>
      </dgm:prSet>
      <dgm:spPr/>
      <dgm:t>
        <a:bodyPr/>
        <a:lstStyle/>
        <a:p>
          <a:endParaRPr lang="en-US"/>
        </a:p>
      </dgm:t>
    </dgm:pt>
    <dgm:pt modelId="{D7C4D813-84FF-43F0-BA91-FF2CC7E8120A}" type="pres">
      <dgm:prSet presAssocID="{5839BD44-BB75-4E86-88E9-6A46667B34FB}" presName="circ4" presStyleLbl="vennNode1" presStyleIdx="3" presStyleCnt="4" custScaleX="134871"/>
      <dgm:spPr/>
      <dgm:t>
        <a:bodyPr/>
        <a:lstStyle/>
        <a:p>
          <a:endParaRPr lang="en-US"/>
        </a:p>
      </dgm:t>
    </dgm:pt>
    <dgm:pt modelId="{CC64DDA9-945A-40A0-9396-68EBD7F6AE1F}" type="pres">
      <dgm:prSet presAssocID="{5839BD44-BB75-4E86-88E9-6A46667B34FB}" presName="circ4Tx" presStyleLbl="revTx" presStyleIdx="0" presStyleCnt="0">
        <dgm:presLayoutVars>
          <dgm:chMax val="0"/>
          <dgm:chPref val="0"/>
          <dgm:bulletEnabled val="1"/>
        </dgm:presLayoutVars>
      </dgm:prSet>
      <dgm:spPr/>
      <dgm:t>
        <a:bodyPr/>
        <a:lstStyle/>
        <a:p>
          <a:endParaRPr lang="en-US"/>
        </a:p>
      </dgm:t>
    </dgm:pt>
  </dgm:ptLst>
  <dgm:cxnLst>
    <dgm:cxn modelId="{37DD77B5-5649-409E-B28B-80FDEF126262}" type="presOf" srcId="{9D088A7A-B986-4000-BFB7-D446C5632309}" destId="{F53C6FF9-1304-4DBD-A286-5A05B255DCE8}" srcOrd="0" destOrd="0" presId="urn:microsoft.com/office/officeart/2005/8/layout/venn1"/>
    <dgm:cxn modelId="{E27DD6E7-629C-4EA1-ACAB-66A8313DB265}" type="presOf" srcId="{60911320-C3A4-4D11-9E8C-3074DA7E767B}" destId="{F2964A54-1A95-4130-A9F3-3FA44C34FB88}" srcOrd="1" destOrd="0" presId="urn:microsoft.com/office/officeart/2005/8/layout/venn1"/>
    <dgm:cxn modelId="{63380D7C-086A-4F75-A30A-AF1771877665}" type="presOf" srcId="{404A9E51-C352-4508-9A63-5E2E150BA3D3}" destId="{D50EEB7C-5D84-4AFD-8CCB-AFC1F13BB19A}" srcOrd="0" destOrd="0" presId="urn:microsoft.com/office/officeart/2005/8/layout/venn1"/>
    <dgm:cxn modelId="{8326EA23-9CC3-41F8-8911-94C6FCA8CB47}" srcId="{D325F43C-722B-4177-BDEE-2F7C04BFE4F9}" destId="{60911320-C3A4-4D11-9E8C-3074DA7E767B}" srcOrd="1" destOrd="0" parTransId="{8C6BA2E0-CA41-4319-BCAE-0C3C60CDB9D8}" sibTransId="{5BFCC0ED-C826-49EA-A2CC-9265DFD8CF1B}"/>
    <dgm:cxn modelId="{1B7D1DD5-4FCF-42CB-9EB4-FD138873E30E}" type="presOf" srcId="{D325F43C-722B-4177-BDEE-2F7C04BFE4F9}" destId="{5EE1168F-A919-46F9-A747-61321DC1CF5A}" srcOrd="0" destOrd="0" presId="urn:microsoft.com/office/officeart/2005/8/layout/venn1"/>
    <dgm:cxn modelId="{2D02DB9B-116A-436F-A724-42E4E60401A0}" type="presOf" srcId="{404A9E51-C352-4508-9A63-5E2E150BA3D3}" destId="{2698B1CA-179A-4557-AC03-61B701DF5EC0}" srcOrd="1" destOrd="0" presId="urn:microsoft.com/office/officeart/2005/8/layout/venn1"/>
    <dgm:cxn modelId="{F0019729-2FF3-4364-BCD1-1BDEA2C401FA}" type="presOf" srcId="{9D088A7A-B986-4000-BFB7-D446C5632309}" destId="{4DF81B11-F88B-420A-81C4-A968DD992606}" srcOrd="1" destOrd="0" presId="urn:microsoft.com/office/officeart/2005/8/layout/venn1"/>
    <dgm:cxn modelId="{F0040FC5-E97E-4642-9DD1-1871630514B4}" type="presOf" srcId="{5839BD44-BB75-4E86-88E9-6A46667B34FB}" destId="{D7C4D813-84FF-43F0-BA91-FF2CC7E8120A}" srcOrd="0" destOrd="0" presId="urn:microsoft.com/office/officeart/2005/8/layout/venn1"/>
    <dgm:cxn modelId="{BE2F981C-5399-4871-82C8-091C947081F9}" srcId="{D325F43C-722B-4177-BDEE-2F7C04BFE4F9}" destId="{404A9E51-C352-4508-9A63-5E2E150BA3D3}" srcOrd="2" destOrd="0" parTransId="{787EBA4B-F4BF-4433-826C-EDCF5680070E}" sibTransId="{9CEF6335-65AD-4C13-84DF-FF7445A5128B}"/>
    <dgm:cxn modelId="{6877330F-C917-435E-AED4-8F635B189178}" type="presOf" srcId="{60911320-C3A4-4D11-9E8C-3074DA7E767B}" destId="{B13A6ED8-195F-495A-A8A0-42D150CEC561}" srcOrd="0" destOrd="0" presId="urn:microsoft.com/office/officeart/2005/8/layout/venn1"/>
    <dgm:cxn modelId="{06D8834F-83C3-4BC6-8302-81AE659810F9}" srcId="{D325F43C-722B-4177-BDEE-2F7C04BFE4F9}" destId="{5839BD44-BB75-4E86-88E9-6A46667B34FB}" srcOrd="3" destOrd="0" parTransId="{983ADA9D-57E7-4B25-A46B-ADD236D62CA6}" sibTransId="{E62EED10-24F0-499F-B0F5-6F1B8334CD41}"/>
    <dgm:cxn modelId="{54718C41-58AF-4B98-93E2-1AC904FD322A}" srcId="{D325F43C-722B-4177-BDEE-2F7C04BFE4F9}" destId="{9D088A7A-B986-4000-BFB7-D446C5632309}" srcOrd="0" destOrd="0" parTransId="{78C67259-A8B7-46BC-82D9-2CE8AC56CE49}" sibTransId="{C7CC32E5-ABD7-434F-A853-13B9FB71C7ED}"/>
    <dgm:cxn modelId="{D958F392-5EF9-4F24-958D-25F2FB55EB35}" type="presOf" srcId="{5839BD44-BB75-4E86-88E9-6A46667B34FB}" destId="{CC64DDA9-945A-40A0-9396-68EBD7F6AE1F}" srcOrd="1" destOrd="0" presId="urn:microsoft.com/office/officeart/2005/8/layout/venn1"/>
    <dgm:cxn modelId="{47810D89-9DCD-4DEE-BB11-EA37E62867F9}" type="presParOf" srcId="{5EE1168F-A919-46F9-A747-61321DC1CF5A}" destId="{F53C6FF9-1304-4DBD-A286-5A05B255DCE8}" srcOrd="0" destOrd="0" presId="urn:microsoft.com/office/officeart/2005/8/layout/venn1"/>
    <dgm:cxn modelId="{EA9CCBEC-1775-4B7B-9278-350D576B6346}" type="presParOf" srcId="{5EE1168F-A919-46F9-A747-61321DC1CF5A}" destId="{4DF81B11-F88B-420A-81C4-A968DD992606}" srcOrd="1" destOrd="0" presId="urn:microsoft.com/office/officeart/2005/8/layout/venn1"/>
    <dgm:cxn modelId="{B3A78D21-4CAE-4C3B-9EFA-C1B4707E8FDE}" type="presParOf" srcId="{5EE1168F-A919-46F9-A747-61321DC1CF5A}" destId="{B13A6ED8-195F-495A-A8A0-42D150CEC561}" srcOrd="2" destOrd="0" presId="urn:microsoft.com/office/officeart/2005/8/layout/venn1"/>
    <dgm:cxn modelId="{E00598EA-7B61-48C9-8193-70267FAA5E34}" type="presParOf" srcId="{5EE1168F-A919-46F9-A747-61321DC1CF5A}" destId="{F2964A54-1A95-4130-A9F3-3FA44C34FB88}" srcOrd="3" destOrd="0" presId="urn:microsoft.com/office/officeart/2005/8/layout/venn1"/>
    <dgm:cxn modelId="{5900D22A-E50D-4635-B181-AD38340CA7DE}" type="presParOf" srcId="{5EE1168F-A919-46F9-A747-61321DC1CF5A}" destId="{D50EEB7C-5D84-4AFD-8CCB-AFC1F13BB19A}" srcOrd="4" destOrd="0" presId="urn:microsoft.com/office/officeart/2005/8/layout/venn1"/>
    <dgm:cxn modelId="{685337BD-0AEA-4A8C-B967-348D6E6CAF58}" type="presParOf" srcId="{5EE1168F-A919-46F9-A747-61321DC1CF5A}" destId="{2698B1CA-179A-4557-AC03-61B701DF5EC0}" srcOrd="5" destOrd="0" presId="urn:microsoft.com/office/officeart/2005/8/layout/venn1"/>
    <dgm:cxn modelId="{1DDDB33A-7125-43F5-B1A7-9A1C61A1383C}" type="presParOf" srcId="{5EE1168F-A919-46F9-A747-61321DC1CF5A}" destId="{D7C4D813-84FF-43F0-BA91-FF2CC7E8120A}" srcOrd="6" destOrd="0" presId="urn:microsoft.com/office/officeart/2005/8/layout/venn1"/>
    <dgm:cxn modelId="{27ED196C-C1FA-4503-8ADC-35DFA0CFA1B2}" type="presParOf" srcId="{5EE1168F-A919-46F9-A747-61321DC1CF5A}" destId="{CC64DDA9-945A-40A0-9396-68EBD7F6AE1F}"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C6FF9-1304-4DBD-A286-5A05B255DCE8}">
      <dsp:nvSpPr>
        <dsp:cNvPr id="0" name=""/>
        <dsp:cNvSpPr/>
      </dsp:nvSpPr>
      <dsp:spPr>
        <a:xfrm>
          <a:off x="2685324" y="53324"/>
          <a:ext cx="2772854" cy="27728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smtClean="0">
              <a:ln>
                <a:noFill/>
              </a:ln>
              <a:solidFill>
                <a:schemeClr val="tx1"/>
              </a:solidFill>
              <a:effectLst/>
              <a:latin typeface="Arial" panose="020B0604020202020204" pitchFamily="34" charset="0"/>
            </a:rPr>
            <a:t>Formadores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smtClean="0">
              <a:ln>
                <a:noFill/>
              </a:ln>
              <a:solidFill>
                <a:schemeClr val="tx1"/>
              </a:solidFill>
              <a:effectLst/>
              <a:latin typeface="Arial" panose="020B0604020202020204" pitchFamily="34" charset="0"/>
            </a:rPr>
            <a:t> de masa</a:t>
          </a:r>
        </a:p>
      </dsp:txBody>
      <dsp:txXfrm>
        <a:off x="3005269" y="426593"/>
        <a:ext cx="2132965" cy="879848"/>
      </dsp:txXfrm>
    </dsp:sp>
    <dsp:sp modelId="{B13A6ED8-195F-495A-A8A0-42D150CEC561}">
      <dsp:nvSpPr>
        <dsp:cNvPr id="0" name=""/>
        <dsp:cNvSpPr/>
      </dsp:nvSpPr>
      <dsp:spPr>
        <a:xfrm>
          <a:off x="3578759" y="1279779"/>
          <a:ext cx="3438894" cy="27728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kern="1200" cap="none" normalizeH="0" baseline="0" dirty="0" smtClean="0">
              <a:ln>
                <a:noFill/>
              </a:ln>
              <a:solidFill>
                <a:schemeClr val="tx1"/>
              </a:solidFill>
              <a:effectLst/>
              <a:latin typeface="Arial" panose="020B0604020202020204" pitchFamily="34" charset="0"/>
            </a:rPr>
            <a:t>Laxantes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kern="1200" cap="none" normalizeH="0" baseline="0" dirty="0" smtClean="0">
              <a:ln>
                <a:noFill/>
              </a:ln>
              <a:solidFill>
                <a:schemeClr val="tx1"/>
              </a:solidFill>
              <a:effectLst/>
              <a:latin typeface="Arial" panose="020B0604020202020204" pitchFamily="34" charset="0"/>
            </a:rPr>
            <a:t> Osmóticos</a:t>
          </a:r>
        </a:p>
      </dsp:txBody>
      <dsp:txXfrm>
        <a:off x="5430471" y="1599723"/>
        <a:ext cx="1322651" cy="2132965"/>
      </dsp:txXfrm>
    </dsp:sp>
    <dsp:sp modelId="{D50EEB7C-5D84-4AFD-8CCB-AFC1F13BB19A}">
      <dsp:nvSpPr>
        <dsp:cNvPr id="0" name=""/>
        <dsp:cNvSpPr/>
      </dsp:nvSpPr>
      <dsp:spPr>
        <a:xfrm>
          <a:off x="2685324" y="2506234"/>
          <a:ext cx="2772854" cy="27728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smtClean="0">
              <a:ln>
                <a:noFill/>
              </a:ln>
              <a:solidFill>
                <a:schemeClr val="tx1"/>
              </a:solidFill>
              <a:effectLst/>
              <a:latin typeface="Arial" panose="020B0604020202020204" pitchFamily="34" charset="0"/>
            </a:rPr>
            <a:t>Suavizantes</a:t>
          </a:r>
        </a:p>
      </dsp:txBody>
      <dsp:txXfrm>
        <a:off x="3005269" y="4025971"/>
        <a:ext cx="2132965" cy="879848"/>
      </dsp:txXfrm>
    </dsp:sp>
    <dsp:sp modelId="{D7C4D813-84FF-43F0-BA91-FF2CC7E8120A}">
      <dsp:nvSpPr>
        <dsp:cNvPr id="0" name=""/>
        <dsp:cNvSpPr/>
      </dsp:nvSpPr>
      <dsp:spPr>
        <a:xfrm>
          <a:off x="975408" y="1279779"/>
          <a:ext cx="3739776" cy="27728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kern="1200" cap="none" normalizeH="0" baseline="0" dirty="0" smtClean="0">
              <a:ln>
                <a:noFill/>
              </a:ln>
              <a:solidFill>
                <a:schemeClr val="tx1"/>
              </a:solidFill>
              <a:effectLst/>
              <a:latin typeface="Arial" panose="020B0604020202020204" pitchFamily="34" charset="0"/>
            </a:rPr>
            <a:t>Estimulantes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kern="1200" cap="none" normalizeH="0" baseline="0" dirty="0" smtClean="0">
              <a:ln>
                <a:noFill/>
              </a:ln>
              <a:solidFill>
                <a:schemeClr val="tx1"/>
              </a:solidFill>
              <a:effectLst/>
              <a:latin typeface="Arial" panose="020B0604020202020204" pitchFamily="34" charset="0"/>
            </a:rPr>
            <a:t> por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kern="1200" cap="none" normalizeH="0" baseline="0" dirty="0" smtClean="0">
              <a:ln>
                <a:noFill/>
              </a:ln>
              <a:solidFill>
                <a:schemeClr val="tx1"/>
              </a:solidFill>
              <a:effectLst/>
              <a:latin typeface="Arial" panose="020B0604020202020204" pitchFamily="34" charset="0"/>
            </a:rPr>
            <a:t>Contacto</a:t>
          </a:r>
        </a:p>
      </dsp:txBody>
      <dsp:txXfrm>
        <a:off x="1263083" y="1599723"/>
        <a:ext cx="1438375" cy="213296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61B9C-DAA4-418B-8173-18762BEAE4A5}" type="datetimeFigureOut">
              <a:rPr lang="es-ES" smtClean="0"/>
              <a:t>31/01/2021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CDC96D-134F-47E0-9D60-AA2A3AA5B715}" type="slidenum">
              <a:rPr lang="es-ES" smtClean="0"/>
              <a:t>‹Nº›</a:t>
            </a:fld>
            <a:endParaRPr lang="es-ES"/>
          </a:p>
        </p:txBody>
      </p:sp>
    </p:spTree>
    <p:extLst>
      <p:ext uri="{BB962C8B-B14F-4D97-AF65-F5344CB8AC3E}">
        <p14:creationId xmlns:p14="http://schemas.microsoft.com/office/powerpoint/2010/main" val="334053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0B6D9F-0D76-4825-B891-F89AEEEFFEDE}" type="slidenum">
              <a:rPr lang="es-ES" altLang="es-ES" smtClean="0"/>
              <a:pPr/>
              <a:t>3</a:t>
            </a:fld>
            <a:endParaRPr lang="es-ES" altLang="es-E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lnSpc>
                <a:spcPct val="80000"/>
              </a:lnSpc>
            </a:pPr>
            <a:r>
              <a:rPr lang="es-ES" altLang="es-ES" sz="900" smtClean="0"/>
              <a:t>La terapéutica del estreñimiento debe dirigirse a regular y facilitar la defecación. </a:t>
            </a:r>
          </a:p>
          <a:p>
            <a:pPr eaLnBrk="1" hangingPunct="1">
              <a:lnSpc>
                <a:spcPct val="80000"/>
              </a:lnSpc>
            </a:pPr>
            <a:r>
              <a:rPr lang="es-ES" altLang="es-ES" sz="900" smtClean="0"/>
              <a:t>Los </a:t>
            </a:r>
            <a:r>
              <a:rPr lang="es-ES" altLang="es-ES" sz="900" b="1" smtClean="0"/>
              <a:t>fármacos</a:t>
            </a:r>
            <a:r>
              <a:rPr lang="es-ES" altLang="es-ES" sz="900" smtClean="0"/>
              <a:t> utilizados en el tratamiento del estreñimiento se denominan </a:t>
            </a:r>
            <a:r>
              <a:rPr lang="es-ES" altLang="es-ES" sz="900" b="1" smtClean="0"/>
              <a:t>laxantes o catárticos</a:t>
            </a:r>
            <a:r>
              <a:rPr lang="es-ES" altLang="es-ES" sz="900" smtClean="0"/>
              <a:t>; al estimular la peristalsis de grandes segmentos del intestino delgado y/o grueso, favorecen la defecación. En razón de su </a:t>
            </a:r>
            <a:r>
              <a:rPr lang="es-ES" altLang="es-ES" sz="900" b="1" smtClean="0"/>
              <a:t>mecanismo de acción</a:t>
            </a:r>
            <a:r>
              <a:rPr lang="es-ES" altLang="es-ES" sz="900" smtClean="0"/>
              <a:t>, los compuestos </a:t>
            </a:r>
            <a:r>
              <a:rPr lang="es-ES" altLang="es-ES" sz="900" b="1" smtClean="0"/>
              <a:t>laxantes</a:t>
            </a:r>
            <a:r>
              <a:rPr lang="es-ES" altLang="es-ES" sz="900" smtClean="0"/>
              <a:t> se pueden clasificar en:</a:t>
            </a:r>
          </a:p>
          <a:p>
            <a:pPr eaLnBrk="1" hangingPunct="1">
              <a:lnSpc>
                <a:spcPct val="80000"/>
              </a:lnSpc>
            </a:pPr>
            <a:r>
              <a:rPr lang="es-ES" altLang="es-ES" sz="900" i="1" smtClean="0"/>
              <a:t>a) </a:t>
            </a:r>
            <a:r>
              <a:rPr lang="es-ES" altLang="es-ES" sz="900" smtClean="0"/>
              <a:t>Sustancias incrementadoras de la masa intestinal: </a:t>
            </a:r>
            <a:r>
              <a:rPr lang="es-ES" altLang="es-ES" sz="900" b="1" u="sng" smtClean="0"/>
              <a:t>Formadores de masa</a:t>
            </a:r>
          </a:p>
          <a:p>
            <a:pPr eaLnBrk="1" hangingPunct="1">
              <a:lnSpc>
                <a:spcPct val="80000"/>
              </a:lnSpc>
            </a:pPr>
            <a:r>
              <a:rPr lang="es-ES" altLang="es-ES" sz="900" smtClean="0"/>
              <a:t>Son sustancias que incrementan, en razón de su propia masa, el volumen del contenido intestinal, lo que estimula la actividad motora. Las principales sustancias son: el salvado, los productos ricos en </a:t>
            </a:r>
            <a:r>
              <a:rPr lang="es-ES" altLang="es-ES" sz="900" b="1" smtClean="0"/>
              <a:t>celulosa, </a:t>
            </a:r>
            <a:r>
              <a:rPr lang="es-ES" altLang="es-ES" sz="900" smtClean="0"/>
              <a:t>la </a:t>
            </a:r>
            <a:r>
              <a:rPr lang="es-ES" altLang="es-ES" sz="900" b="1" smtClean="0"/>
              <a:t>metilcelulosa, </a:t>
            </a:r>
            <a:r>
              <a:rPr lang="es-ES" altLang="es-ES" sz="900" smtClean="0"/>
              <a:t>cutículas y el mucílago de </a:t>
            </a:r>
            <a:r>
              <a:rPr lang="es-ES" altLang="es-ES" sz="900" i="1" smtClean="0"/>
              <a:t>Plantago ovata </a:t>
            </a:r>
            <a:r>
              <a:rPr lang="es-ES" altLang="es-ES" sz="900" smtClean="0"/>
              <a:t>(ispagula) y preparados de </a:t>
            </a:r>
            <a:r>
              <a:rPr lang="es-ES" altLang="es-ES" sz="900" i="1" smtClean="0"/>
              <a:t>Psyllium.</a:t>
            </a:r>
            <a:endParaRPr lang="es-ES" altLang="es-ES" sz="900" smtClean="0"/>
          </a:p>
          <a:p>
            <a:pPr eaLnBrk="1" hangingPunct="1">
              <a:lnSpc>
                <a:spcPct val="80000"/>
              </a:lnSpc>
            </a:pPr>
            <a:r>
              <a:rPr lang="es-ES" altLang="es-ES" sz="900" i="1" smtClean="0"/>
              <a:t>b) </a:t>
            </a:r>
            <a:r>
              <a:rPr lang="es-ES" altLang="es-ES" sz="900" smtClean="0"/>
              <a:t>Agentes suavizantes o lubrificantes del contenido fecal: </a:t>
            </a:r>
            <a:r>
              <a:rPr lang="es-ES" altLang="es-ES" sz="900" b="1" u="sng" smtClean="0"/>
              <a:t>Suavizantes o lubrificantes</a:t>
            </a:r>
          </a:p>
          <a:p>
            <a:pPr eaLnBrk="1" hangingPunct="1">
              <a:lnSpc>
                <a:spcPct val="80000"/>
              </a:lnSpc>
            </a:pPr>
            <a:r>
              <a:rPr lang="es-ES" altLang="es-ES" sz="900" smtClean="0"/>
              <a:t>Son aceites vegetales y minerales que lubrifican y ablandan la masa fecal, favoreciendo su humidificación y cambio de consistencia. Las principales sustancias son: </a:t>
            </a:r>
            <a:r>
              <a:rPr lang="es-ES" altLang="es-ES" sz="900" b="1" smtClean="0"/>
              <a:t>glicerol, </a:t>
            </a:r>
            <a:r>
              <a:rPr lang="es-ES" altLang="es-ES" sz="900" smtClean="0"/>
              <a:t>que se da en forma de supositorio y actúa como lubrificante; </a:t>
            </a:r>
            <a:r>
              <a:rPr lang="es-ES" altLang="es-ES" sz="900" b="1" smtClean="0"/>
              <a:t>dioctilsulfosuccinato </a:t>
            </a:r>
            <a:r>
              <a:rPr lang="es-ES" altLang="es-ES" sz="900" smtClean="0"/>
              <a:t>o </a:t>
            </a:r>
            <a:r>
              <a:rPr lang="es-ES" altLang="es-ES" sz="900" b="1" smtClean="0"/>
              <a:t>docusato sódico </a:t>
            </a:r>
            <a:r>
              <a:rPr lang="es-ES" altLang="es-ES" sz="900" smtClean="0"/>
              <a:t>), agente tensioactivo aniónico que sirve para humedecer y emulsionar las heces, cuya latencia es de 24-48 horas.</a:t>
            </a:r>
          </a:p>
          <a:p>
            <a:pPr eaLnBrk="1" hangingPunct="1">
              <a:lnSpc>
                <a:spcPct val="80000"/>
              </a:lnSpc>
            </a:pPr>
            <a:r>
              <a:rPr lang="es-ES" altLang="es-ES" sz="900" i="1" smtClean="0"/>
              <a:t>c) </a:t>
            </a:r>
            <a:r>
              <a:rPr lang="es-ES" altLang="es-ES" sz="900" smtClean="0"/>
              <a:t>Agentes osmóticos:</a:t>
            </a:r>
            <a:r>
              <a:rPr lang="es-ES" altLang="es-ES" sz="900" b="1" smtClean="0"/>
              <a:t> </a:t>
            </a:r>
            <a:r>
              <a:rPr lang="es-ES" altLang="es-ES" sz="900" b="1" u="sng" smtClean="0"/>
              <a:t>Laxantes osmóticos</a:t>
            </a:r>
          </a:p>
          <a:p>
            <a:pPr eaLnBrk="1" hangingPunct="1">
              <a:lnSpc>
                <a:spcPct val="80000"/>
              </a:lnSpc>
            </a:pPr>
            <a:r>
              <a:rPr lang="es-ES" altLang="es-ES" sz="900" smtClean="0"/>
              <a:t>Son compuestos que se absorben pobremente en el intestino y actúan de forma osmótica atrayendo agua hacia la luz intestinal. El aumento del volumen facilita la estimulación intestinal y el alto contenido en agua favorece su avance y rápida eliminación. Se pueden mencionar las s</a:t>
            </a:r>
            <a:r>
              <a:rPr lang="es-ES" altLang="es-ES" sz="900" i="1" smtClean="0"/>
              <a:t>ales de magnesio y de sodio </a:t>
            </a:r>
            <a:r>
              <a:rPr lang="es-ES" altLang="es-ES" sz="900" smtClean="0"/>
              <a:t>Fosfatos, citratos, carbonatos, sulfatos, hidróxidos; algunas de estas sales son efervescentes.</a:t>
            </a:r>
          </a:p>
          <a:p>
            <a:pPr eaLnBrk="1" hangingPunct="1">
              <a:lnSpc>
                <a:spcPct val="80000"/>
              </a:lnSpc>
            </a:pPr>
            <a:r>
              <a:rPr lang="es-ES" altLang="es-ES" sz="900" i="1" smtClean="0"/>
              <a:t>d) </a:t>
            </a:r>
            <a:r>
              <a:rPr lang="es-ES" altLang="es-ES" sz="900" smtClean="0"/>
              <a:t>Sustancias estimulantes de la mucosa intestinal: </a:t>
            </a:r>
            <a:r>
              <a:rPr lang="es-ES" altLang="es-ES" sz="900" b="1" u="sng" smtClean="0"/>
              <a:t>Estimulantes por contacto</a:t>
            </a:r>
            <a:endParaRPr lang="es-ES" altLang="es-ES" sz="900" u="sng" smtClean="0"/>
          </a:p>
          <a:p>
            <a:pPr eaLnBrk="1" hangingPunct="1">
              <a:lnSpc>
                <a:spcPct val="80000"/>
              </a:lnSpc>
            </a:pPr>
            <a:r>
              <a:rPr lang="es-ES" altLang="es-ES" sz="900" smtClean="0"/>
              <a:t>Actúan fundamentalmente por inhibición de la absorción de electrólitos y agua desde la luz intestinal; de esta manera, aumentan el contenido</a:t>
            </a:r>
          </a:p>
          <a:p>
            <a:pPr eaLnBrk="1" hangingPunct="1">
              <a:lnSpc>
                <a:spcPct val="80000"/>
              </a:lnSpc>
            </a:pPr>
            <a:r>
              <a:rPr lang="es-ES" altLang="es-ES" sz="900" smtClean="0"/>
              <a:t>de líquido intestinal y estimulan intensamente la peristalsis. El </a:t>
            </a:r>
            <a:r>
              <a:rPr lang="es-ES" altLang="es-ES" sz="900" b="1" smtClean="0"/>
              <a:t>bisacodilo </a:t>
            </a:r>
            <a:r>
              <a:rPr lang="es-ES" altLang="es-ES" sz="900" smtClean="0"/>
              <a:t>por vía oral se absorbe en escasa cantidad que se elimina por orina y bilis.</a:t>
            </a:r>
          </a:p>
          <a:p>
            <a:pPr eaLnBrk="1" hangingPunct="1">
              <a:lnSpc>
                <a:spcPct val="80000"/>
              </a:lnSpc>
            </a:pPr>
            <a:r>
              <a:rPr lang="es-ES" altLang="es-ES" sz="900" i="1" smtClean="0"/>
              <a:t>e) </a:t>
            </a:r>
            <a:r>
              <a:rPr lang="es-ES" altLang="es-ES" sz="900" smtClean="0"/>
              <a:t>Fármacos que contrarrestan la acción de otros fármacos responsables de un estreñimiento  yatrógeno.</a:t>
            </a:r>
          </a:p>
          <a:p>
            <a:pPr eaLnBrk="1" hangingPunct="1">
              <a:lnSpc>
                <a:spcPct val="80000"/>
              </a:lnSpc>
            </a:pPr>
            <a:r>
              <a:rPr lang="es-ES" altLang="es-ES" sz="900" smtClean="0"/>
              <a:t>Cuando el estreñimiento está producido por la administración de fármacos con actividad anticolinérgica o existe un íleo paralítico (p. ej., postoperatorio), puede ser necesaria la administración de fármacos colinérgicos, como los </a:t>
            </a:r>
            <a:r>
              <a:rPr lang="es-ES" altLang="es-ES" sz="900" b="1" smtClean="0"/>
              <a:t>inhibidores de la colinesterasa </a:t>
            </a:r>
            <a:r>
              <a:rPr lang="es-ES" altLang="es-ES" sz="900" smtClean="0"/>
              <a:t>y la </a:t>
            </a:r>
            <a:r>
              <a:rPr lang="es-ES" altLang="es-ES" sz="900" b="1" smtClean="0"/>
              <a:t>neostigmina.</a:t>
            </a:r>
          </a:p>
          <a:p>
            <a:pPr eaLnBrk="1" hangingPunct="1">
              <a:lnSpc>
                <a:spcPct val="80000"/>
              </a:lnSpc>
            </a:pPr>
            <a:endParaRPr lang="es-ES" altLang="es-ES" sz="900" smtClean="0"/>
          </a:p>
        </p:txBody>
      </p:sp>
    </p:spTree>
    <p:extLst>
      <p:ext uri="{BB962C8B-B14F-4D97-AF65-F5344CB8AC3E}">
        <p14:creationId xmlns:p14="http://schemas.microsoft.com/office/powerpoint/2010/main" val="3158714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7B5822-A566-4C1B-8106-1E241869C555}" type="slidenum">
              <a:rPr lang="es-ES" altLang="es-ES" smtClean="0"/>
              <a:pPr/>
              <a:t>6</a:t>
            </a:fld>
            <a:endParaRPr lang="es-ES" altLang="es-E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es-ES" altLang="es-ES" smtClean="0"/>
              <a:t>Las</a:t>
            </a:r>
            <a:r>
              <a:rPr lang="es-ES" altLang="es-ES" b="1" smtClean="0"/>
              <a:t> benzamidas dentro </a:t>
            </a:r>
            <a:r>
              <a:rPr lang="es-ES" altLang="es-ES" smtClean="0"/>
              <a:t>de ellas la </a:t>
            </a:r>
            <a:r>
              <a:rPr lang="es-ES" altLang="es-ES" b="1" smtClean="0"/>
              <a:t>metoclopramida</a:t>
            </a:r>
            <a:r>
              <a:rPr lang="es-ES" altLang="es-ES" smtClean="0"/>
              <a:t> favorece la transmisión colinérgica en el músculo liso de la pared gastrointestinal al facilitar la liberación de acetilcolina en el plexo mientérico. Como consecuencia, aumenta el tono del esfínter esofágico inferior (E.E.I.), así como el tono y la amplitud de las contracciones del estómago, relaja el esfínter pilórico y aumenta la peristalsis; reduce el tono muscular basal del duodeno y de ese modo facilita el vaciamiento gástrico de sólidos y líquidos.Posee actividad antagonista 5-HT3 y anti-D2(en el SNC es limitada),lo que explica la actividad antiemética de la metoclopramida, objetivable frente a vómitos de origen muy diverso.</a:t>
            </a:r>
          </a:p>
          <a:p>
            <a:pPr eaLnBrk="1" hangingPunct="1"/>
            <a:r>
              <a:rPr lang="es-ES" altLang="es-ES" smtClean="0"/>
              <a:t>Se absorbe casi por completo por vía oral, se distribuye ampliamente con un VD de 2,2 a 3,4 l/kg, se une a proteínas pobremente (40 %) y se metaboliza extensamente, siendo excretada por orina de forma activa en el 20 %.</a:t>
            </a:r>
          </a:p>
          <a:p>
            <a:pPr eaLnBrk="1" hangingPunct="1"/>
            <a:r>
              <a:rPr lang="es-ES" altLang="es-ES" smtClean="0"/>
              <a:t>Los efectos adversos se presentan en el 10-20 % de los pacientes, su gravedad varía desde la leve ansiedad, depresión, nerviosismo e insomnio hasta síntomas más incapacitantes con marcada ansiedad, confusión, desorientación y alucinaciones.</a:t>
            </a:r>
          </a:p>
          <a:p>
            <a:pPr eaLnBrk="1" hangingPunct="1"/>
            <a:r>
              <a:rPr lang="es-ES" altLang="es-ES" b="1" smtClean="0"/>
              <a:t>Cisaprida, </a:t>
            </a:r>
            <a:r>
              <a:rPr lang="es-ES" altLang="es-ES" smtClean="0"/>
              <a:t>muestra una acción procinética generalizada más potente y más prolongada que la de la metoclopramida, con la ventaja de no ejercer efectos centrales derivados del bloqueo D2. Como su actividad anti-5-HT3 es muy débil, carece de acción antiemética. La cisaprida acelera el vaciamiento gástrico de sólidos y líquidos en pacientes con gastroparesia idiopática.</a:t>
            </a:r>
          </a:p>
          <a:p>
            <a:pPr eaLnBrk="1" hangingPunct="1"/>
            <a:r>
              <a:rPr lang="es-ES" altLang="es-ES" smtClean="0"/>
              <a:t>Se absorbe por vía oral casi completamente, El volumen de distribución es de 2,4 l/kg, se une a proteínas plasmáticas en el 98 %, Es metabolizada en el 90 % en el hígado y excretada por la orina.</a:t>
            </a:r>
          </a:p>
          <a:p>
            <a:pPr eaLnBrk="1" hangingPunct="1"/>
            <a:endParaRPr lang="es-ES" altLang="es-ES" smtClean="0"/>
          </a:p>
          <a:p>
            <a:pPr eaLnBrk="1" hangingPunct="1"/>
            <a:endParaRPr lang="es-ES" altLang="es-ES" smtClean="0"/>
          </a:p>
          <a:p>
            <a:pPr eaLnBrk="1" hangingPunct="1"/>
            <a:endParaRPr lang="es-ES" altLang="es-ES" smtClean="0"/>
          </a:p>
          <a:p>
            <a:pPr eaLnBrk="1" hangingPunct="1"/>
            <a:endParaRPr lang="es-ES" altLang="es-ES" smtClean="0"/>
          </a:p>
          <a:p>
            <a:pPr eaLnBrk="1" hangingPunct="1"/>
            <a:endParaRPr lang="es-ES" altLang="es-ES" smtClean="0"/>
          </a:p>
          <a:p>
            <a:pPr eaLnBrk="1" hangingPunct="1"/>
            <a:endParaRPr lang="es-ES" altLang="es-ES" smtClean="0"/>
          </a:p>
          <a:p>
            <a:pPr eaLnBrk="1" hangingPunct="1"/>
            <a:endParaRPr lang="es-ES" altLang="es-ES" smtClean="0"/>
          </a:p>
          <a:p>
            <a:pPr eaLnBrk="1" hangingPunct="1"/>
            <a:endParaRPr lang="es-ES" altLang="es-ES" smtClean="0"/>
          </a:p>
          <a:p>
            <a:pPr eaLnBrk="1" hangingPunct="1"/>
            <a:endParaRPr lang="es-ES" altLang="es-ES" smtClean="0"/>
          </a:p>
        </p:txBody>
      </p:sp>
    </p:spTree>
    <p:extLst>
      <p:ext uri="{BB962C8B-B14F-4D97-AF65-F5344CB8AC3E}">
        <p14:creationId xmlns:p14="http://schemas.microsoft.com/office/powerpoint/2010/main" val="3034911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37DCA7-D670-4C7E-85E1-C79B05FE5561}" type="slidenum">
              <a:rPr lang="es-ES" altLang="es-ES" smtClean="0"/>
              <a:pPr/>
              <a:t>7</a:t>
            </a:fld>
            <a:endParaRPr lang="es-ES" altLang="es-E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s-ES" altLang="es-ES" b="1" smtClean="0"/>
              <a:t>Domperidona</a:t>
            </a:r>
          </a:p>
          <a:p>
            <a:pPr eaLnBrk="1" hangingPunct="1"/>
            <a:r>
              <a:rPr lang="es-ES" altLang="es-ES" smtClean="0"/>
              <a:t>Es un derivado benzoimidazólico relacionado con las butirofenonas , que son fármacos neurolépticos . Su acción fundamental es el bloqueo de receptores D2, pero, al no pasar la barrera hematoencefálica, esta acción se limita a los tejidos periféricos y a estructuras del SNC. Por este motivo  se destaca su actividad antiemética y su capacidad de aumentar la secreción de prolactina en la hipófisis</a:t>
            </a:r>
          </a:p>
          <a:p>
            <a:pPr eaLnBrk="1" hangingPunct="1"/>
            <a:r>
              <a:rPr lang="es-ES" altLang="es-ES" smtClean="0"/>
              <a:t>Sus efectos en el tratamiento del reflujo gastroesofágico o de las gastroparesias son moderados.</a:t>
            </a:r>
          </a:p>
          <a:p>
            <a:pPr eaLnBrk="1" hangingPunct="1"/>
            <a:r>
              <a:rPr lang="es-ES" altLang="es-ES" smtClean="0"/>
              <a:t>Aunque la absorción por vía oral es buena, su biodisponibilidad es del 15-20 %, debido al intenso metabolismo presistémico. Se une a proteínas plasmáticas (albúmina y lipoproteínas) en el 90-92 % y tiene una semivida de unas 8 horas. No es excretada por el riñón.</a:t>
            </a:r>
          </a:p>
          <a:p>
            <a:pPr eaLnBrk="1" hangingPunct="1"/>
            <a:endParaRPr lang="es-ES" altLang="es-ES" smtClean="0"/>
          </a:p>
        </p:txBody>
      </p:sp>
    </p:spTree>
    <p:extLst>
      <p:ext uri="{BB962C8B-B14F-4D97-AF65-F5344CB8AC3E}">
        <p14:creationId xmlns:p14="http://schemas.microsoft.com/office/powerpoint/2010/main" val="66016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CFAF16-2501-462A-87FE-BD6E2F5251D5}" type="slidenum">
              <a:rPr lang="es-ES" altLang="es-ES" smtClean="0"/>
              <a:pPr/>
              <a:t>8</a:t>
            </a:fld>
            <a:endParaRPr lang="es-ES" altLang="es-E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lnSpc>
                <a:spcPct val="80000"/>
              </a:lnSpc>
            </a:pPr>
            <a:r>
              <a:rPr lang="es-ES" altLang="es-ES" sz="800" smtClean="0"/>
              <a:t>El </a:t>
            </a:r>
            <a:r>
              <a:rPr lang="es-ES" altLang="es-ES" sz="800" b="1" smtClean="0"/>
              <a:t>vómito </a:t>
            </a:r>
            <a:r>
              <a:rPr lang="es-ES" altLang="es-ES" sz="800" smtClean="0"/>
              <a:t>es un complejo proceso de naturaleza preferentemente refleja, en el que intervienen los siguientes componentes: </a:t>
            </a:r>
            <a:r>
              <a:rPr lang="es-ES" altLang="es-ES" sz="800" i="1" smtClean="0"/>
              <a:t> </a:t>
            </a:r>
            <a:r>
              <a:rPr lang="es-ES" altLang="es-ES" sz="800" b="1" smtClean="0"/>
              <a:t>la actividad de los músculos respiratorios que, al contraerse originan cambios de presión abdominal y torácica,</a:t>
            </a:r>
            <a:r>
              <a:rPr lang="es-ES" altLang="es-ES" sz="800" b="1" i="1" smtClean="0"/>
              <a:t> </a:t>
            </a:r>
            <a:r>
              <a:rPr lang="es-ES" altLang="es-ES" sz="800" b="1" smtClean="0"/>
              <a:t>la actividad del tracto gastrointestinal y la actividad vegetativa</a:t>
            </a:r>
            <a:r>
              <a:rPr lang="es-ES" altLang="es-ES" sz="800" smtClean="0"/>
              <a:t>, que con frecuencia se acompaña de sudoración, salivación, vasoconstricción cutánea, dilatación pupilar, hiposecreción y cambios en la frecuencia cardíaca.</a:t>
            </a:r>
          </a:p>
          <a:p>
            <a:pPr eaLnBrk="1" hangingPunct="1">
              <a:lnSpc>
                <a:spcPct val="80000"/>
              </a:lnSpc>
            </a:pPr>
            <a:r>
              <a:rPr lang="es-ES" altLang="es-ES" sz="800" b="1" smtClean="0"/>
              <a:t>Principales grupos farmacológicos</a:t>
            </a:r>
            <a:r>
              <a:rPr lang="es-ES" altLang="es-ES" sz="800" smtClean="0"/>
              <a:t>:</a:t>
            </a:r>
          </a:p>
          <a:p>
            <a:pPr eaLnBrk="1" hangingPunct="1">
              <a:lnSpc>
                <a:spcPct val="80000"/>
              </a:lnSpc>
            </a:pPr>
            <a:r>
              <a:rPr lang="es-ES" altLang="es-ES" sz="800" i="1" smtClean="0"/>
              <a:t>a) </a:t>
            </a:r>
            <a:r>
              <a:rPr lang="es-ES" altLang="es-ES" sz="800" b="1" u="sng" smtClean="0"/>
              <a:t>Bloqueantes de receptores D2:</a:t>
            </a:r>
          </a:p>
          <a:p>
            <a:pPr eaLnBrk="1" hangingPunct="1">
              <a:lnSpc>
                <a:spcPct val="80000"/>
              </a:lnSpc>
            </a:pPr>
            <a:r>
              <a:rPr lang="es-ES" altLang="es-ES" sz="800" smtClean="0"/>
              <a:t>Las</a:t>
            </a:r>
            <a:r>
              <a:rPr lang="es-ES" altLang="es-ES" sz="800" b="1" smtClean="0"/>
              <a:t> benzamidas</a:t>
            </a:r>
            <a:r>
              <a:rPr lang="es-ES" altLang="es-ES" sz="800" smtClean="0"/>
              <a:t> </a:t>
            </a:r>
            <a:r>
              <a:rPr lang="es-ES" altLang="es-ES" sz="800" b="1" smtClean="0"/>
              <a:t>(metoclopramida </a:t>
            </a:r>
            <a:r>
              <a:rPr lang="es-ES" altLang="es-ES" sz="800" smtClean="0"/>
              <a:t>y </a:t>
            </a:r>
            <a:r>
              <a:rPr lang="es-ES" altLang="es-ES" sz="800" b="1" smtClean="0"/>
              <a:t>cleboprida). </a:t>
            </a:r>
            <a:r>
              <a:rPr lang="es-ES" altLang="es-ES" sz="800" smtClean="0"/>
              <a:t>Su actividad antiemética se debe a la acción procinética y a su capacidad de bloquear el procesamiento de estímulos emetizantes mediante el bloqueo de receptores D2 (dosis onvencionales) y receptores 5-HT3.</a:t>
            </a:r>
          </a:p>
          <a:p>
            <a:pPr eaLnBrk="1" hangingPunct="1">
              <a:lnSpc>
                <a:spcPct val="80000"/>
              </a:lnSpc>
            </a:pPr>
            <a:r>
              <a:rPr lang="es-ES" altLang="es-ES" sz="800" smtClean="0"/>
              <a:t>Las </a:t>
            </a:r>
            <a:r>
              <a:rPr lang="es-ES" altLang="es-ES" sz="800" b="1" smtClean="0"/>
              <a:t>fenotiazinas</a:t>
            </a:r>
            <a:r>
              <a:rPr lang="es-ES" altLang="es-ES" sz="800" smtClean="0"/>
              <a:t> </a:t>
            </a:r>
            <a:r>
              <a:rPr lang="es-ES" altLang="es-ES" sz="800" b="1" smtClean="0"/>
              <a:t>(tietilperazina, clorpromazina, perfenazina y triflupromazina). </a:t>
            </a:r>
            <a:r>
              <a:rPr lang="es-ES" altLang="es-ES" sz="800" smtClean="0"/>
              <a:t>La actividad antiemética de las </a:t>
            </a:r>
            <a:r>
              <a:rPr lang="es-ES" altLang="es-ES" sz="800" i="1" smtClean="0"/>
              <a:t>fenotiazinas </a:t>
            </a:r>
            <a:r>
              <a:rPr lang="es-ES" altLang="es-ES" sz="800" smtClean="0"/>
              <a:t>se debe a su capacidad de bloquear, en grado variable, los receptores D2, H1 y colinérgicos muscarínicos. Su eficacia e indicaciones son similares a las de</a:t>
            </a:r>
          </a:p>
          <a:p>
            <a:pPr eaLnBrk="1" hangingPunct="1">
              <a:lnSpc>
                <a:spcPct val="80000"/>
              </a:lnSpc>
            </a:pPr>
            <a:r>
              <a:rPr lang="es-ES" altLang="es-ES" sz="800" smtClean="0"/>
              <a:t>la metoclopramida en los diversos tipos de vómitos.</a:t>
            </a:r>
          </a:p>
          <a:p>
            <a:pPr eaLnBrk="1" hangingPunct="1">
              <a:lnSpc>
                <a:spcPct val="80000"/>
              </a:lnSpc>
            </a:pPr>
            <a:r>
              <a:rPr lang="es-ES" altLang="es-ES" sz="800" smtClean="0"/>
              <a:t>Las </a:t>
            </a:r>
            <a:r>
              <a:rPr lang="es-ES" altLang="es-ES" sz="800" b="1" smtClean="0"/>
              <a:t>butirofenonas</a:t>
            </a:r>
            <a:r>
              <a:rPr lang="es-ES" altLang="es-ES" sz="800" smtClean="0"/>
              <a:t> </a:t>
            </a:r>
            <a:r>
              <a:rPr lang="es-ES" altLang="es-ES" sz="800" b="1" smtClean="0"/>
              <a:t>(haloperidol, droperidol </a:t>
            </a:r>
            <a:r>
              <a:rPr lang="es-ES" altLang="es-ES" sz="800" smtClean="0"/>
              <a:t>y </a:t>
            </a:r>
            <a:r>
              <a:rPr lang="es-ES" altLang="es-ES" sz="800" b="1" smtClean="0"/>
              <a:t>domperidona). </a:t>
            </a:r>
            <a:r>
              <a:rPr lang="es-ES" altLang="es-ES" sz="800" smtClean="0"/>
              <a:t>El </a:t>
            </a:r>
            <a:r>
              <a:rPr lang="es-ES" altLang="es-ES" sz="800" b="1" smtClean="0"/>
              <a:t>haloperidol </a:t>
            </a:r>
            <a:r>
              <a:rPr lang="es-ES" altLang="es-ES" sz="800" smtClean="0"/>
              <a:t>es una </a:t>
            </a:r>
            <a:r>
              <a:rPr lang="es-ES" altLang="es-ES" sz="800" i="1" smtClean="0"/>
              <a:t>butirofenona </a:t>
            </a:r>
            <a:r>
              <a:rPr lang="es-ES" altLang="es-ES" sz="800" smtClean="0"/>
              <a:t>, neuroléptico potente que bloquea receptores D2, pero no los H1 ni los muscarínicos.  A dosis elevadas (3 mg IV cada 2 por un total de 5 dosis) es tan eficaz como la metoclopramida.</a:t>
            </a:r>
          </a:p>
          <a:p>
            <a:pPr eaLnBrk="1" hangingPunct="1">
              <a:lnSpc>
                <a:spcPct val="80000"/>
              </a:lnSpc>
            </a:pPr>
            <a:r>
              <a:rPr lang="es-ES" altLang="es-ES" sz="800" i="1" smtClean="0"/>
              <a:t>b) </a:t>
            </a:r>
            <a:r>
              <a:rPr lang="es-ES" altLang="es-ES" sz="800" b="1" u="sng" smtClean="0"/>
              <a:t>Bloqueantes de receptores 5-HT3</a:t>
            </a:r>
            <a:r>
              <a:rPr lang="es-ES" altLang="es-ES" sz="800" smtClean="0"/>
              <a:t>: No benzamidas </a:t>
            </a:r>
            <a:r>
              <a:rPr lang="es-ES" altLang="es-ES" sz="800" b="1" smtClean="0"/>
              <a:t>(ondansetrón, granisetrón </a:t>
            </a:r>
            <a:r>
              <a:rPr lang="es-ES" altLang="es-ES" sz="800" smtClean="0"/>
              <a:t>y </a:t>
            </a:r>
            <a:r>
              <a:rPr lang="es-ES" altLang="es-ES" sz="800" b="1" smtClean="0"/>
              <a:t>tropisetrón) </a:t>
            </a:r>
            <a:r>
              <a:rPr lang="es-ES" altLang="es-ES" sz="800" smtClean="0"/>
              <a:t>y benzamidas (a dosis altas, metoclopramida y cleboprida). Se comportan como bloqueantes selectivos de receptores 5-HT3 , sin afectar para nada los D2, ni los muscarínicos</a:t>
            </a:r>
          </a:p>
          <a:p>
            <a:pPr eaLnBrk="1" hangingPunct="1">
              <a:lnSpc>
                <a:spcPct val="80000"/>
              </a:lnSpc>
            </a:pPr>
            <a:r>
              <a:rPr lang="es-ES" altLang="es-ES" sz="800" smtClean="0"/>
              <a:t>ni los histamínicos, de ahí que su eficacia antiemética se muestre en situaciones en que el mecanismo responsable del vómito implica a la transmisión mediada por 5-HT. </a:t>
            </a:r>
          </a:p>
          <a:p>
            <a:pPr eaLnBrk="1" hangingPunct="1">
              <a:lnSpc>
                <a:spcPct val="80000"/>
              </a:lnSpc>
            </a:pPr>
            <a:r>
              <a:rPr lang="es-ES" altLang="es-ES" sz="800" i="1" smtClean="0"/>
              <a:t>c) </a:t>
            </a:r>
            <a:r>
              <a:rPr lang="es-ES" altLang="es-ES" sz="800" b="1" smtClean="0"/>
              <a:t>Otros: </a:t>
            </a:r>
            <a:r>
              <a:rPr lang="es-ES" altLang="es-ES" sz="800" b="1" u="sng" smtClean="0"/>
              <a:t> esteroides corticales</a:t>
            </a:r>
            <a:r>
              <a:rPr lang="es-ES" altLang="es-ES" sz="800" smtClean="0"/>
              <a:t> </a:t>
            </a:r>
            <a:r>
              <a:rPr lang="es-ES" altLang="es-ES" sz="800" b="1" smtClean="0"/>
              <a:t>(metilprednisolona </a:t>
            </a:r>
            <a:r>
              <a:rPr lang="es-ES" altLang="es-ES" sz="800" smtClean="0"/>
              <a:t>y </a:t>
            </a:r>
            <a:r>
              <a:rPr lang="es-ES" altLang="es-ES" sz="800" b="1" smtClean="0"/>
              <a:t>dexametasona). </a:t>
            </a:r>
            <a:r>
              <a:rPr lang="es-ES" altLang="es-ES" sz="800" smtClean="0"/>
              <a:t>Los </a:t>
            </a:r>
            <a:r>
              <a:rPr lang="es-ES" altLang="es-ES" sz="800" b="1" smtClean="0"/>
              <a:t>glucocorticoides </a:t>
            </a:r>
            <a:r>
              <a:rPr lang="es-ES" altLang="es-ES" sz="800" smtClean="0"/>
              <a:t>a dosis altas se emplean como</a:t>
            </a:r>
          </a:p>
          <a:p>
            <a:pPr eaLnBrk="1" hangingPunct="1">
              <a:lnSpc>
                <a:spcPct val="80000"/>
              </a:lnSpc>
            </a:pPr>
            <a:r>
              <a:rPr lang="es-ES" altLang="es-ES" sz="800" smtClean="0"/>
              <a:t>coadyuvantes de los neurolépticos y las benzamidas en los vómitos provocados por antineoplásicos, aunque su acción no es conocida</a:t>
            </a:r>
            <a:r>
              <a:rPr lang="es-ES" altLang="es-ES" sz="800" b="1" u="sng" smtClean="0"/>
              <a:t>  benzodiazepinas</a:t>
            </a:r>
            <a:r>
              <a:rPr lang="es-ES" altLang="es-ES" sz="800" smtClean="0"/>
              <a:t> </a:t>
            </a:r>
            <a:r>
              <a:rPr lang="es-ES" altLang="es-ES" sz="800" b="1" smtClean="0"/>
              <a:t>(lorazepam) . </a:t>
            </a:r>
            <a:r>
              <a:rPr lang="es-ES" altLang="es-ES" sz="800" smtClean="0"/>
              <a:t>El </a:t>
            </a:r>
            <a:r>
              <a:rPr lang="es-ES" altLang="es-ES" sz="800" b="1" smtClean="0"/>
              <a:t>lorazepam, </a:t>
            </a:r>
            <a:r>
              <a:rPr lang="es-ES" altLang="es-ES" sz="800" smtClean="0"/>
              <a:t>una benzodiazepina, se ha mostrado como eficaz coadyuvante en vómitos provocados por</a:t>
            </a:r>
          </a:p>
          <a:p>
            <a:pPr eaLnBrk="1" hangingPunct="1">
              <a:lnSpc>
                <a:spcPct val="80000"/>
              </a:lnSpc>
            </a:pPr>
            <a:r>
              <a:rPr lang="es-ES" altLang="es-ES" sz="800" smtClean="0"/>
              <a:t>agentes antineoplásicos, a la dosis de 3 mg.</a:t>
            </a:r>
          </a:p>
          <a:p>
            <a:pPr eaLnBrk="1" hangingPunct="1">
              <a:lnSpc>
                <a:spcPct val="80000"/>
              </a:lnSpc>
            </a:pPr>
            <a:endParaRPr lang="es-ES" altLang="es-ES" sz="800" smtClean="0"/>
          </a:p>
          <a:p>
            <a:pPr eaLnBrk="1" hangingPunct="1">
              <a:lnSpc>
                <a:spcPct val="80000"/>
              </a:lnSpc>
            </a:pPr>
            <a:endParaRPr lang="es-ES" altLang="es-ES" sz="800" smtClean="0"/>
          </a:p>
        </p:txBody>
      </p:sp>
    </p:spTree>
    <p:extLst>
      <p:ext uri="{BB962C8B-B14F-4D97-AF65-F5344CB8AC3E}">
        <p14:creationId xmlns:p14="http://schemas.microsoft.com/office/powerpoint/2010/main" val="2735974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382051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1346109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34552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72711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361644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416179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199773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861938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42754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123443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DB3FD8-C262-4FC9-9FEC-365D6221D501}" type="datetimeFigureOut">
              <a:rPr lang="es-MX" smtClean="0"/>
              <a:t>31/01/2021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5F0ECCF-DDBE-4CF4-942E-AEB3EAAB48A2}" type="slidenum">
              <a:rPr lang="es-MX" smtClean="0"/>
              <a:t>‹Nº›</a:t>
            </a:fld>
            <a:endParaRPr lang="es-MX"/>
          </a:p>
        </p:txBody>
      </p:sp>
    </p:spTree>
    <p:extLst>
      <p:ext uri="{BB962C8B-B14F-4D97-AF65-F5344CB8AC3E}">
        <p14:creationId xmlns:p14="http://schemas.microsoft.com/office/powerpoint/2010/main" val="295723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B3FD8-C262-4FC9-9FEC-365D6221D501}" type="datetimeFigureOut">
              <a:rPr lang="es-MX" smtClean="0"/>
              <a:t>31/01/2021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0ECCF-DDBE-4CF4-942E-AEB3EAAB48A2}" type="slidenum">
              <a:rPr lang="es-MX" smtClean="0"/>
              <a:t>‹Nº›</a:t>
            </a:fld>
            <a:endParaRPr lang="es-MX"/>
          </a:p>
        </p:txBody>
      </p:sp>
    </p:spTree>
    <p:extLst>
      <p:ext uri="{BB962C8B-B14F-4D97-AF65-F5344CB8AC3E}">
        <p14:creationId xmlns:p14="http://schemas.microsoft.com/office/powerpoint/2010/main" val="2748075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836712"/>
            <a:ext cx="7772400" cy="2160240"/>
          </a:xfrm>
        </p:spPr>
        <p:txBody>
          <a:bodyPr>
            <a:normAutofit/>
          </a:bodyPr>
          <a:lstStyle/>
          <a:p>
            <a:r>
              <a:rPr lang="es-ES" dirty="0" smtClean="0"/>
              <a:t>Fármacos para el tratamiento de afecciones relacionadas con la motilidad gastrointestinal</a:t>
            </a:r>
            <a:endParaRPr lang="es-MX" dirty="0"/>
          </a:p>
        </p:txBody>
      </p:sp>
      <p:sp>
        <p:nvSpPr>
          <p:cNvPr id="4" name="Subtítulo 3"/>
          <p:cNvSpPr>
            <a:spLocks noGrp="1"/>
          </p:cNvSpPr>
          <p:nvPr>
            <p:ph type="subTitle" idx="1"/>
          </p:nvPr>
        </p:nvSpPr>
        <p:spPr>
          <a:xfrm>
            <a:off x="1115616" y="4149080"/>
            <a:ext cx="6400800" cy="1872208"/>
          </a:xfrm>
        </p:spPr>
        <p:txBody>
          <a:bodyPr>
            <a:noAutofit/>
          </a:bodyPr>
          <a:lstStyle/>
          <a:p>
            <a:r>
              <a:rPr lang="es-ES" dirty="0" smtClean="0">
                <a:solidFill>
                  <a:schemeClr val="tx1"/>
                </a:solidFill>
              </a:rPr>
              <a:t>Colectivo de autores de la Disciplina Farmacología</a:t>
            </a:r>
          </a:p>
          <a:p>
            <a:r>
              <a:rPr lang="es-ES" dirty="0" smtClean="0">
                <a:solidFill>
                  <a:schemeClr val="tx1"/>
                </a:solidFill>
              </a:rPr>
              <a:t>FCM “Calixto García”</a:t>
            </a:r>
            <a:endParaRPr lang="es-ES" dirty="0">
              <a:solidFill>
                <a:schemeClr val="tx1"/>
              </a:solidFill>
            </a:endParaRPr>
          </a:p>
        </p:txBody>
      </p:sp>
    </p:spTree>
    <p:extLst>
      <p:ext uri="{BB962C8B-B14F-4D97-AF65-F5344CB8AC3E}">
        <p14:creationId xmlns:p14="http://schemas.microsoft.com/office/powerpoint/2010/main" val="169803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3383" y="620688"/>
            <a:ext cx="8229600" cy="1143000"/>
          </a:xfrm>
        </p:spPr>
        <p:txBody>
          <a:bodyPr>
            <a:noAutofit/>
          </a:bodyPr>
          <a:lstStyle/>
          <a:p>
            <a:pPr lvl="0"/>
            <a:r>
              <a:rPr lang="es-ES" sz="5400" dirty="0"/>
              <a:t>Tratamiento de la </a:t>
            </a:r>
            <a:r>
              <a:rPr lang="es-ES" sz="5400" dirty="0" smtClean="0"/>
              <a:t>diarrea</a:t>
            </a:r>
            <a:r>
              <a:rPr lang="es-ES" sz="5400" dirty="0"/>
              <a:t/>
            </a:r>
            <a:br>
              <a:rPr lang="es-ES" sz="5400" dirty="0"/>
            </a:br>
            <a:endParaRPr lang="es-MX" sz="5400" dirty="0"/>
          </a:p>
        </p:txBody>
      </p:sp>
      <p:sp>
        <p:nvSpPr>
          <p:cNvPr id="3" name="2 Marcador de contenido"/>
          <p:cNvSpPr>
            <a:spLocks noGrp="1"/>
          </p:cNvSpPr>
          <p:nvPr>
            <p:ph idx="1"/>
          </p:nvPr>
        </p:nvSpPr>
        <p:spPr>
          <a:xfrm>
            <a:off x="463383" y="1988840"/>
            <a:ext cx="8229600" cy="3925657"/>
          </a:xfrm>
        </p:spPr>
        <p:txBody>
          <a:bodyPr>
            <a:noAutofit/>
          </a:bodyPr>
          <a:lstStyle/>
          <a:p>
            <a:pPr marL="0" lvl="0" indent="0" algn="just">
              <a:buNone/>
            </a:pPr>
            <a:r>
              <a:rPr lang="es-ES" sz="3600" dirty="0" smtClean="0"/>
              <a:t>1.Hidroscópicos o formadores de masa: </a:t>
            </a:r>
            <a:r>
              <a:rPr lang="es-ES" sz="3600" dirty="0" err="1" smtClean="0"/>
              <a:t>carboximetilcelusa</a:t>
            </a:r>
            <a:r>
              <a:rPr lang="es-ES" sz="3600" dirty="0" smtClean="0"/>
              <a:t>, </a:t>
            </a:r>
            <a:r>
              <a:rPr lang="es-ES" sz="3600" dirty="0" err="1" smtClean="0"/>
              <a:t>Kaolín</a:t>
            </a:r>
            <a:r>
              <a:rPr lang="es-ES" sz="3600" dirty="0" smtClean="0"/>
              <a:t>.</a:t>
            </a:r>
          </a:p>
          <a:p>
            <a:pPr marL="0" lvl="0" indent="0" algn="just">
              <a:buNone/>
            </a:pPr>
            <a:r>
              <a:rPr lang="es-ES" sz="3600" dirty="0" smtClean="0"/>
              <a:t>2. Bismuto.</a:t>
            </a:r>
          </a:p>
          <a:p>
            <a:pPr marL="0" lvl="0" indent="0" algn="just">
              <a:buNone/>
            </a:pPr>
            <a:r>
              <a:rPr lang="es-ES" sz="3600" dirty="0" smtClean="0"/>
              <a:t>3. </a:t>
            </a:r>
            <a:r>
              <a:rPr lang="es-ES" sz="3600" dirty="0" err="1" smtClean="0"/>
              <a:t>Antimotílicos</a:t>
            </a:r>
            <a:r>
              <a:rPr lang="es-ES" sz="3600" dirty="0" smtClean="0"/>
              <a:t> y </a:t>
            </a:r>
            <a:r>
              <a:rPr lang="es-ES" sz="3600" dirty="0" err="1" smtClean="0"/>
              <a:t>antisecretorios</a:t>
            </a:r>
            <a:r>
              <a:rPr lang="es-ES" sz="3600" dirty="0" smtClean="0"/>
              <a:t>: </a:t>
            </a:r>
            <a:r>
              <a:rPr lang="es-ES" sz="3600" dirty="0" err="1" smtClean="0"/>
              <a:t>opiodes</a:t>
            </a:r>
            <a:r>
              <a:rPr lang="es-ES" sz="3600" dirty="0"/>
              <a:t> </a:t>
            </a:r>
            <a:r>
              <a:rPr lang="es-ES" sz="3600" dirty="0" smtClean="0"/>
              <a:t>(</a:t>
            </a:r>
            <a:r>
              <a:rPr lang="es-ES" sz="3600" dirty="0" err="1" smtClean="0"/>
              <a:t>loperamida</a:t>
            </a:r>
            <a:r>
              <a:rPr lang="es-ES" sz="3600" dirty="0" smtClean="0"/>
              <a:t>, </a:t>
            </a:r>
            <a:r>
              <a:rPr lang="es-ES" sz="3600" dirty="0" err="1" smtClean="0"/>
              <a:t>difenoxilato</a:t>
            </a:r>
            <a:r>
              <a:rPr lang="es-ES" sz="3600" dirty="0" smtClean="0"/>
              <a:t> y </a:t>
            </a:r>
            <a:r>
              <a:rPr lang="es-ES" sz="3600" dirty="0" err="1" smtClean="0"/>
              <a:t>difenoxina</a:t>
            </a:r>
            <a:r>
              <a:rPr lang="es-ES" sz="3600" dirty="0" smtClean="0"/>
              <a:t>).</a:t>
            </a:r>
          </a:p>
          <a:p>
            <a:pPr marL="0" lvl="0" indent="0" algn="just">
              <a:buNone/>
            </a:pPr>
            <a:r>
              <a:rPr lang="es-ES" sz="3600" dirty="0" smtClean="0"/>
              <a:t>4. </a:t>
            </a:r>
            <a:r>
              <a:rPr lang="es-ES" sz="3600" dirty="0" err="1" smtClean="0"/>
              <a:t>Probióticos</a:t>
            </a:r>
            <a:r>
              <a:rPr lang="es-ES" sz="3600" dirty="0" smtClean="0"/>
              <a:t>.</a:t>
            </a:r>
          </a:p>
        </p:txBody>
      </p:sp>
    </p:spTree>
    <p:extLst>
      <p:ext uri="{BB962C8B-B14F-4D97-AF65-F5344CB8AC3E}">
        <p14:creationId xmlns:p14="http://schemas.microsoft.com/office/powerpoint/2010/main" val="4264649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algn="ctr" eaLnBrk="1" hangingPunct="1"/>
            <a:r>
              <a:rPr lang="es-ES" altLang="es-ES" sz="3200" dirty="0" smtClean="0">
                <a:effectLst/>
                <a:latin typeface="Arial" panose="020B0604020202020204" pitchFamily="34" charset="0"/>
              </a:rPr>
              <a:t>FÁRMACOS PARA EL ESTREÑIMIENTO</a:t>
            </a:r>
            <a:r>
              <a:rPr lang="es-ES" altLang="es-ES" sz="3200" b="0" dirty="0" smtClean="0">
                <a:effectLst/>
                <a:latin typeface="Arial" panose="020B0604020202020204" pitchFamily="34" charset="0"/>
              </a:rPr>
              <a:t/>
            </a:r>
            <a:br>
              <a:rPr lang="es-ES" altLang="es-ES" sz="3200" b="0" dirty="0" smtClean="0">
                <a:effectLst/>
                <a:latin typeface="Arial" panose="020B0604020202020204" pitchFamily="34" charset="0"/>
              </a:rPr>
            </a:br>
            <a:endParaRPr lang="es-ES" altLang="es-ES" sz="3200" b="0" dirty="0" smtClean="0">
              <a:effectLst/>
              <a:latin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2195301886"/>
              </p:ext>
            </p:extLst>
          </p:nvPr>
        </p:nvGraphicFramePr>
        <p:xfrm>
          <a:off x="575469" y="1268760"/>
          <a:ext cx="7993062" cy="5332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3190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143000"/>
          </a:xfrm>
        </p:spPr>
        <p:txBody>
          <a:bodyPr>
            <a:normAutofit/>
          </a:bodyPr>
          <a:lstStyle/>
          <a:p>
            <a:pPr lvl="0"/>
            <a:r>
              <a:rPr lang="es-ES" sz="3200" b="1" dirty="0"/>
              <a:t>Tratamiento de la </a:t>
            </a:r>
            <a:r>
              <a:rPr lang="es-ES" sz="3200" b="1" dirty="0" smtClean="0"/>
              <a:t>constipación</a:t>
            </a:r>
            <a:r>
              <a:rPr lang="es-ES" sz="3200" b="1" dirty="0"/>
              <a:t/>
            </a:r>
            <a:br>
              <a:rPr lang="es-ES" sz="3200" b="1" dirty="0"/>
            </a:br>
            <a:endParaRPr lang="es-MX" sz="3200" b="1" dirty="0"/>
          </a:p>
        </p:txBody>
      </p:sp>
      <p:sp>
        <p:nvSpPr>
          <p:cNvPr id="3" name="2 Marcador de contenido"/>
          <p:cNvSpPr>
            <a:spLocks noGrp="1"/>
          </p:cNvSpPr>
          <p:nvPr>
            <p:ph idx="1"/>
          </p:nvPr>
        </p:nvSpPr>
        <p:spPr>
          <a:xfrm>
            <a:off x="457200" y="1268760"/>
            <a:ext cx="8435280" cy="5472608"/>
          </a:xfrm>
        </p:spPr>
        <p:txBody>
          <a:bodyPr>
            <a:normAutofit fontScale="85000" lnSpcReduction="20000"/>
          </a:bodyPr>
          <a:lstStyle/>
          <a:p>
            <a:pPr marL="514350" lvl="0" indent="-514350" algn="just">
              <a:buAutoNum type="arabicPeriod"/>
            </a:pPr>
            <a:r>
              <a:rPr lang="es-ES" sz="3300" b="1" dirty="0"/>
              <a:t>Acción en la luz intestinal</a:t>
            </a:r>
          </a:p>
          <a:p>
            <a:pPr marL="0" lvl="0" indent="0" algn="just">
              <a:buNone/>
            </a:pPr>
            <a:r>
              <a:rPr lang="es-ES" sz="3300" u="sng" dirty="0"/>
              <a:t>Coloides </a:t>
            </a:r>
            <a:r>
              <a:rPr lang="es-ES" sz="3300" u="sng" dirty="0" err="1"/>
              <a:t>hidrofílicos</a:t>
            </a:r>
            <a:r>
              <a:rPr lang="es-ES" sz="3300" u="sng" dirty="0"/>
              <a:t> y formadores de bolo:</a:t>
            </a:r>
            <a:r>
              <a:rPr lang="es-ES" sz="3300" dirty="0"/>
              <a:t> fibra, </a:t>
            </a:r>
            <a:r>
              <a:rPr lang="es-ES" sz="3300" dirty="0" err="1"/>
              <a:t>psillium</a:t>
            </a:r>
            <a:r>
              <a:rPr lang="es-ES" sz="3300" dirty="0"/>
              <a:t>, </a:t>
            </a:r>
            <a:r>
              <a:rPr lang="es-ES" sz="3300" dirty="0" err="1"/>
              <a:t>plantago</a:t>
            </a:r>
            <a:r>
              <a:rPr lang="es-ES" sz="3300" dirty="0"/>
              <a:t> </a:t>
            </a:r>
            <a:r>
              <a:rPr lang="es-ES" sz="3300" dirty="0" err="1" smtClean="0"/>
              <a:t>ovata</a:t>
            </a:r>
            <a:r>
              <a:rPr lang="es-ES" sz="3300" dirty="0" smtClean="0"/>
              <a:t>.</a:t>
            </a:r>
            <a:endParaRPr lang="es-ES" sz="3300" dirty="0"/>
          </a:p>
          <a:p>
            <a:pPr marL="0" lvl="0" indent="0" algn="just">
              <a:buNone/>
            </a:pPr>
            <a:r>
              <a:rPr lang="es-ES" sz="3300" u="sng" dirty="0"/>
              <a:t>Osmóticos</a:t>
            </a:r>
            <a:r>
              <a:rPr lang="es-ES" sz="3300" dirty="0"/>
              <a:t>: laxantes salinos (sulfato, hidróxido o citrato de magnesio y fosfato de sodio</a:t>
            </a:r>
            <a:r>
              <a:rPr lang="es-ES" sz="3300" dirty="0" smtClean="0"/>
              <a:t>).</a:t>
            </a:r>
            <a:endParaRPr lang="es-ES" sz="3300" dirty="0"/>
          </a:p>
          <a:p>
            <a:pPr marL="0" lvl="0" indent="0" algn="just">
              <a:buNone/>
            </a:pPr>
            <a:r>
              <a:rPr lang="es-ES" sz="3300" u="sng" dirty="0"/>
              <a:t>Azúcares no absorbibles</a:t>
            </a:r>
            <a:r>
              <a:rPr lang="es-ES" sz="3300" dirty="0"/>
              <a:t>: </a:t>
            </a:r>
            <a:r>
              <a:rPr lang="es-ES" sz="3300" dirty="0" err="1"/>
              <a:t>lactulosa</a:t>
            </a:r>
            <a:r>
              <a:rPr lang="es-ES" sz="3300" dirty="0"/>
              <a:t>, sorbitol y </a:t>
            </a:r>
            <a:r>
              <a:rPr lang="es-ES" sz="3300" dirty="0" smtClean="0"/>
              <a:t>manitol.</a:t>
            </a:r>
            <a:endParaRPr lang="es-ES" sz="3300" dirty="0"/>
          </a:p>
          <a:p>
            <a:pPr marL="0" lvl="0" indent="0" algn="just">
              <a:buNone/>
            </a:pPr>
            <a:r>
              <a:rPr lang="es-ES" sz="3300" u="sng" dirty="0"/>
              <a:t>Humectantes y emolientes</a:t>
            </a:r>
            <a:r>
              <a:rPr lang="es-ES" sz="3300" dirty="0"/>
              <a:t>: </a:t>
            </a:r>
            <a:r>
              <a:rPr lang="es-ES" sz="3300" dirty="0" err="1"/>
              <a:t>Docusato</a:t>
            </a:r>
            <a:r>
              <a:rPr lang="es-ES" sz="3300" dirty="0"/>
              <a:t>, aceite </a:t>
            </a:r>
            <a:r>
              <a:rPr lang="es-ES" sz="3300" dirty="0" smtClean="0"/>
              <a:t>mineral.</a:t>
            </a:r>
            <a:endParaRPr lang="es-ES" sz="3300" dirty="0"/>
          </a:p>
          <a:p>
            <a:pPr marL="0" lvl="0" indent="0" algn="just">
              <a:buNone/>
            </a:pPr>
            <a:r>
              <a:rPr lang="es-ES" sz="3300" dirty="0"/>
              <a:t>2.    </a:t>
            </a:r>
            <a:r>
              <a:rPr lang="es-ES" sz="3300" b="1" dirty="0" smtClean="0"/>
              <a:t>Estimulantes </a:t>
            </a:r>
            <a:r>
              <a:rPr lang="es-ES" sz="3300" b="1" dirty="0"/>
              <a:t>o irritantes</a:t>
            </a:r>
          </a:p>
          <a:p>
            <a:pPr marL="0" lvl="0" indent="0" algn="just">
              <a:buNone/>
            </a:pPr>
            <a:r>
              <a:rPr lang="es-ES" sz="3300" u="sng" dirty="0" err="1"/>
              <a:t>Difenilmetanos</a:t>
            </a:r>
            <a:r>
              <a:rPr lang="es-ES" sz="3300" dirty="0"/>
              <a:t>: </a:t>
            </a:r>
            <a:r>
              <a:rPr lang="es-ES" sz="3300" dirty="0" err="1"/>
              <a:t>Bisacodilo</a:t>
            </a:r>
            <a:r>
              <a:rPr lang="es-ES" sz="3300" dirty="0"/>
              <a:t>, </a:t>
            </a:r>
            <a:r>
              <a:rPr lang="es-ES" sz="3300" dirty="0" err="1"/>
              <a:t>Picosulfato</a:t>
            </a:r>
            <a:r>
              <a:rPr lang="es-ES" sz="3300" dirty="0"/>
              <a:t> de </a:t>
            </a:r>
            <a:r>
              <a:rPr lang="es-ES" sz="3300" dirty="0" smtClean="0"/>
              <a:t>sodio.</a:t>
            </a:r>
            <a:endParaRPr lang="es-ES" sz="3300" dirty="0"/>
          </a:p>
          <a:p>
            <a:pPr marL="0" lvl="0" indent="0" algn="just">
              <a:buNone/>
            </a:pPr>
            <a:r>
              <a:rPr lang="es-ES" sz="3300" u="sng" dirty="0"/>
              <a:t>Antraquinonas</a:t>
            </a:r>
            <a:r>
              <a:rPr lang="es-ES" sz="3300" dirty="0"/>
              <a:t>: </a:t>
            </a:r>
            <a:r>
              <a:rPr lang="es-ES" sz="3300" dirty="0" err="1"/>
              <a:t>Senna</a:t>
            </a:r>
            <a:r>
              <a:rPr lang="es-ES" sz="3300" dirty="0"/>
              <a:t> y Cáscara </a:t>
            </a:r>
            <a:r>
              <a:rPr lang="es-ES" sz="3300" dirty="0" smtClean="0"/>
              <a:t>sagrada.</a:t>
            </a:r>
            <a:endParaRPr lang="es-ES" sz="3300" dirty="0"/>
          </a:p>
          <a:p>
            <a:pPr marL="0" lvl="0" indent="0" algn="just">
              <a:buNone/>
            </a:pPr>
            <a:r>
              <a:rPr lang="es-ES" sz="3300" u="sng" dirty="0"/>
              <a:t>Aceite de </a:t>
            </a:r>
            <a:r>
              <a:rPr lang="es-ES" sz="3300" u="sng" dirty="0" smtClean="0"/>
              <a:t>Ricino</a:t>
            </a:r>
          </a:p>
          <a:p>
            <a:pPr marL="0" indent="0" algn="just">
              <a:buNone/>
            </a:pPr>
            <a:r>
              <a:rPr lang="es-MX" dirty="0" smtClean="0"/>
              <a:t>3. </a:t>
            </a:r>
            <a:r>
              <a:rPr lang="es-MX" b="1" dirty="0" err="1" smtClean="0"/>
              <a:t>Procinéticos</a:t>
            </a:r>
            <a:r>
              <a:rPr lang="es-MX" dirty="0" smtClean="0"/>
              <a:t> </a:t>
            </a:r>
            <a:r>
              <a:rPr lang="es-MX" dirty="0"/>
              <a:t>(actúan sobre la motilidad)</a:t>
            </a:r>
          </a:p>
          <a:p>
            <a:pPr marL="0" indent="0" algn="just">
              <a:buNone/>
            </a:pPr>
            <a:r>
              <a:rPr lang="es-MX" dirty="0" err="1" smtClean="0"/>
              <a:t>Tegaserod</a:t>
            </a:r>
            <a:r>
              <a:rPr lang="es-MX" dirty="0" smtClean="0"/>
              <a:t>.</a:t>
            </a:r>
            <a:endParaRPr lang="es-ES" sz="3300" dirty="0"/>
          </a:p>
          <a:p>
            <a:endParaRPr lang="es-MX" dirty="0"/>
          </a:p>
        </p:txBody>
      </p:sp>
    </p:spTree>
    <p:extLst>
      <p:ext uri="{BB962C8B-B14F-4D97-AF65-F5344CB8AC3E}">
        <p14:creationId xmlns:p14="http://schemas.microsoft.com/office/powerpoint/2010/main" val="1562052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6708" y="404664"/>
            <a:ext cx="8229600" cy="1143000"/>
          </a:xfrm>
        </p:spPr>
        <p:txBody>
          <a:bodyPr>
            <a:noAutofit/>
          </a:bodyPr>
          <a:lstStyle/>
          <a:p>
            <a:r>
              <a:rPr lang="es-MX" sz="4000" b="1" dirty="0"/>
              <a:t>Fármacos </a:t>
            </a:r>
            <a:r>
              <a:rPr lang="es-MX" sz="4000" b="1" dirty="0" err="1"/>
              <a:t>procinéticos</a:t>
            </a:r>
            <a:r>
              <a:rPr lang="es-MX" sz="4000" b="1" dirty="0"/>
              <a:t> y estimulantes</a:t>
            </a:r>
            <a:br>
              <a:rPr lang="es-MX" sz="4000" b="1" dirty="0"/>
            </a:br>
            <a:r>
              <a:rPr lang="es-MX" sz="4000" b="1" dirty="0" smtClean="0"/>
              <a:t>del peristaltismo</a:t>
            </a:r>
            <a:endParaRPr lang="es-MX" sz="4000" dirty="0"/>
          </a:p>
        </p:txBody>
      </p:sp>
      <p:sp>
        <p:nvSpPr>
          <p:cNvPr id="3" name="2 Marcador de contenido"/>
          <p:cNvSpPr>
            <a:spLocks noGrp="1"/>
          </p:cNvSpPr>
          <p:nvPr>
            <p:ph idx="1"/>
          </p:nvPr>
        </p:nvSpPr>
        <p:spPr>
          <a:xfrm>
            <a:off x="539552" y="2420888"/>
            <a:ext cx="8229600" cy="3384376"/>
          </a:xfrm>
        </p:spPr>
        <p:txBody>
          <a:bodyPr>
            <a:normAutofit/>
          </a:bodyPr>
          <a:lstStyle/>
          <a:p>
            <a:pPr marL="514350" indent="-514350" algn="just">
              <a:buFont typeface="+mj-lt"/>
              <a:buAutoNum type="arabicPeriod"/>
            </a:pPr>
            <a:r>
              <a:rPr lang="es-MX" dirty="0" smtClean="0"/>
              <a:t>Antagonistas </a:t>
            </a:r>
            <a:r>
              <a:rPr lang="es-MX" dirty="0"/>
              <a:t>de los receptores </a:t>
            </a:r>
            <a:r>
              <a:rPr lang="es-MX" dirty="0" err="1" smtClean="0"/>
              <a:t>dopaminérgicos</a:t>
            </a:r>
            <a:r>
              <a:rPr lang="es-MX" dirty="0" smtClean="0"/>
              <a:t>:</a:t>
            </a:r>
          </a:p>
          <a:p>
            <a:pPr marL="0" indent="0" algn="just">
              <a:buNone/>
            </a:pPr>
            <a:r>
              <a:rPr lang="es-MX" b="1" dirty="0" err="1" smtClean="0"/>
              <a:t>Metoclopramida</a:t>
            </a:r>
            <a:r>
              <a:rPr lang="es-MX" b="1" dirty="0" smtClean="0"/>
              <a:t>,</a:t>
            </a:r>
            <a:r>
              <a:rPr lang="es-MX" b="1" dirty="0"/>
              <a:t> </a:t>
            </a:r>
            <a:r>
              <a:rPr lang="es-MX" b="1" dirty="0" err="1" smtClean="0"/>
              <a:t>Domperidona</a:t>
            </a:r>
            <a:r>
              <a:rPr lang="es-MX" b="1" dirty="0" smtClean="0"/>
              <a:t>.</a:t>
            </a:r>
            <a:endParaRPr lang="es-MX" b="1" dirty="0"/>
          </a:p>
          <a:p>
            <a:pPr marL="0" indent="0" algn="just">
              <a:buNone/>
            </a:pPr>
            <a:r>
              <a:rPr lang="es-MX" dirty="0" smtClean="0"/>
              <a:t>2. Moduladores </a:t>
            </a:r>
            <a:r>
              <a:rPr lang="es-MX" dirty="0"/>
              <a:t>del receptor de </a:t>
            </a:r>
            <a:r>
              <a:rPr lang="es-MX" dirty="0" smtClean="0"/>
              <a:t>serotonina:</a:t>
            </a:r>
          </a:p>
          <a:p>
            <a:pPr marL="0" indent="0" algn="just">
              <a:buNone/>
            </a:pPr>
            <a:r>
              <a:rPr lang="es-MX" b="1" dirty="0" err="1"/>
              <a:t>Maleato</a:t>
            </a:r>
            <a:r>
              <a:rPr lang="es-MX" b="1" dirty="0"/>
              <a:t> de </a:t>
            </a:r>
            <a:r>
              <a:rPr lang="es-MX" b="1" dirty="0" err="1" smtClean="0"/>
              <a:t>tegaserod</a:t>
            </a:r>
            <a:r>
              <a:rPr lang="es-MX" b="1" dirty="0" smtClean="0"/>
              <a:t>.</a:t>
            </a:r>
            <a:endParaRPr lang="es-MX" dirty="0"/>
          </a:p>
        </p:txBody>
      </p:sp>
    </p:spTree>
    <p:extLst>
      <p:ext uri="{BB962C8B-B14F-4D97-AF65-F5344CB8AC3E}">
        <p14:creationId xmlns:p14="http://schemas.microsoft.com/office/powerpoint/2010/main" val="774285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5"/>
          <p:cNvSpPr>
            <a:spLocks noChangeArrowheads="1"/>
          </p:cNvSpPr>
          <p:nvPr/>
        </p:nvSpPr>
        <p:spPr bwMode="auto">
          <a:xfrm>
            <a:off x="1511300" y="236538"/>
            <a:ext cx="6194425" cy="1728787"/>
          </a:xfrm>
          <a:prstGeom prst="ellipse">
            <a:avLst/>
          </a:prstGeom>
          <a:gradFill rotWithShape="1">
            <a:gsLst>
              <a:gs pos="0">
                <a:srgbClr val="FF3300"/>
              </a:gs>
              <a:gs pos="100000">
                <a:srgbClr val="000000"/>
              </a:gs>
            </a:gsLst>
            <a:lin ang="5400000" scaled="1"/>
          </a:gradFill>
          <a:ln w="9525">
            <a:solidFill>
              <a:srgbClr val="000080"/>
            </a:solidFill>
            <a:round/>
            <a:headEnd/>
            <a:tailEnd/>
          </a:ln>
          <a:effectLst>
            <a:outerShdw dist="148106" dir="14342175" sx="75000" sy="75000" algn="tl" rotWithShape="0">
              <a:srgbClr val="003366">
                <a:alpha val="50000"/>
              </a:srgbClr>
            </a:outerShdw>
          </a:effectLst>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s-ES" altLang="es-ES" sz="4800" b="1" dirty="0" err="1">
                <a:solidFill>
                  <a:schemeClr val="bg1"/>
                </a:solidFill>
              </a:rPr>
              <a:t>Metoclopramida</a:t>
            </a:r>
            <a:endParaRPr lang="es-ES" altLang="es-ES" sz="4800" b="1" dirty="0">
              <a:solidFill>
                <a:schemeClr val="bg1"/>
              </a:solidFill>
            </a:endParaRPr>
          </a:p>
        </p:txBody>
      </p:sp>
      <p:sp>
        <p:nvSpPr>
          <p:cNvPr id="4099" name="Rectangle 7"/>
          <p:cNvSpPr>
            <a:spLocks noChangeArrowheads="1"/>
          </p:cNvSpPr>
          <p:nvPr/>
        </p:nvSpPr>
        <p:spPr bwMode="auto">
          <a:xfrm>
            <a:off x="684213" y="5373688"/>
            <a:ext cx="8137525" cy="1008062"/>
          </a:xfrm>
          <a:prstGeom prst="rect">
            <a:avLst/>
          </a:prstGeom>
          <a:gradFill rotWithShape="1">
            <a:gsLst>
              <a:gs pos="0">
                <a:schemeClr val="accent2"/>
              </a:gs>
              <a:gs pos="100000">
                <a:srgbClr val="000000"/>
              </a:gs>
            </a:gsLst>
            <a:lin ang="5400000" scaled="1"/>
          </a:gradFill>
          <a:ln w="9525">
            <a:solidFill>
              <a:srgbClr val="FF0000"/>
            </a:solidFill>
            <a:miter lim="800000"/>
            <a:headEnd/>
            <a:tailEnd/>
          </a:ln>
          <a:effectLst>
            <a:prstShdw prst="shdw13" dist="96720" dir="14808085">
              <a:srgbClr val="FFFF00">
                <a:alpha val="50000"/>
              </a:srgbClr>
            </a:prstShdw>
          </a:effectLst>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s-ES" altLang="es-ES" sz="2000" b="1" dirty="0">
                <a:solidFill>
                  <a:schemeClr val="bg1"/>
                </a:solidFill>
              </a:rPr>
              <a:t>La </a:t>
            </a:r>
            <a:r>
              <a:rPr lang="es-ES" altLang="es-ES" sz="2000" b="1" dirty="0" err="1">
                <a:solidFill>
                  <a:schemeClr val="bg1"/>
                </a:solidFill>
              </a:rPr>
              <a:t>cisaprida</a:t>
            </a:r>
            <a:r>
              <a:rPr lang="es-ES" altLang="es-ES" sz="2000" b="1" dirty="0">
                <a:solidFill>
                  <a:schemeClr val="bg1"/>
                </a:solidFill>
              </a:rPr>
              <a:t> tiene una acción </a:t>
            </a:r>
            <a:r>
              <a:rPr lang="es-ES" altLang="es-ES" sz="2000" b="1" dirty="0" err="1">
                <a:solidFill>
                  <a:schemeClr val="bg1"/>
                </a:solidFill>
              </a:rPr>
              <a:t>procinética</a:t>
            </a:r>
            <a:r>
              <a:rPr lang="es-ES" altLang="es-ES" sz="2000" b="1" dirty="0">
                <a:solidFill>
                  <a:schemeClr val="bg1"/>
                </a:solidFill>
              </a:rPr>
              <a:t> generalizada </a:t>
            </a:r>
          </a:p>
          <a:p>
            <a:pPr algn="ctr" eaLnBrk="1" hangingPunct="1">
              <a:spcBef>
                <a:spcPct val="0"/>
              </a:spcBef>
              <a:buClrTx/>
              <a:buFontTx/>
              <a:buNone/>
            </a:pPr>
            <a:r>
              <a:rPr lang="es-ES" altLang="es-ES" sz="2000" b="1" dirty="0">
                <a:solidFill>
                  <a:schemeClr val="bg1"/>
                </a:solidFill>
              </a:rPr>
              <a:t>más potente y más prolongada que  la </a:t>
            </a:r>
            <a:r>
              <a:rPr lang="es-ES" altLang="es-ES" sz="2000" b="1" dirty="0" err="1">
                <a:solidFill>
                  <a:schemeClr val="bg1"/>
                </a:solidFill>
              </a:rPr>
              <a:t>metoclopramida</a:t>
            </a:r>
            <a:r>
              <a:rPr lang="es-ES" altLang="es-ES" sz="2000" b="1" dirty="0">
                <a:solidFill>
                  <a:schemeClr val="bg1"/>
                </a:solidFill>
              </a:rPr>
              <a:t>.</a:t>
            </a:r>
          </a:p>
        </p:txBody>
      </p:sp>
      <p:sp>
        <p:nvSpPr>
          <p:cNvPr id="4100" name="Text Box 8"/>
          <p:cNvSpPr txBox="1">
            <a:spLocks noChangeArrowheads="1"/>
          </p:cNvSpPr>
          <p:nvPr/>
        </p:nvSpPr>
        <p:spPr bwMode="auto">
          <a:xfrm>
            <a:off x="1189038" y="1971675"/>
            <a:ext cx="6516687" cy="289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s-ES" altLang="es-ES" sz="2800" b="1"/>
              <a:t>Aumenta el tono del esfínter esofágico inferior, el tono y la amplitud de las contracciones del estómago.</a:t>
            </a:r>
          </a:p>
          <a:p>
            <a:pPr algn="ctr" eaLnBrk="1" hangingPunct="1">
              <a:spcBef>
                <a:spcPct val="50000"/>
              </a:spcBef>
              <a:buClrTx/>
              <a:buFontTx/>
              <a:buNone/>
            </a:pPr>
            <a:r>
              <a:rPr lang="es-ES" altLang="es-ES" sz="2800" b="1"/>
              <a:t> Relaja el esfínter pilórico y aumenta la peristalsis.</a:t>
            </a:r>
            <a:endParaRPr lang="es-ES" altLang="es-ES" sz="2400"/>
          </a:p>
        </p:txBody>
      </p:sp>
    </p:spTree>
    <p:extLst>
      <p:ext uri="{BB962C8B-B14F-4D97-AF65-F5344CB8AC3E}">
        <p14:creationId xmlns:p14="http://schemas.microsoft.com/office/powerpoint/2010/main" val="407112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446088" y="525909"/>
            <a:ext cx="8229600" cy="1143000"/>
          </a:xfrm>
        </p:spPr>
        <p:txBody>
          <a:bodyPr>
            <a:noAutofit/>
          </a:bodyPr>
          <a:lstStyle/>
          <a:p>
            <a:pPr algn="ctr" eaLnBrk="1" hangingPunct="1"/>
            <a:r>
              <a:rPr lang="es-ES" altLang="es-ES" sz="4800" dirty="0" err="1" smtClean="0">
                <a:effectLst/>
                <a:latin typeface="Arial" panose="020B0604020202020204" pitchFamily="34" charset="0"/>
              </a:rPr>
              <a:t>Antidopaminérgicos</a:t>
            </a:r>
            <a:r>
              <a:rPr lang="es-ES" altLang="es-ES" sz="4800" dirty="0" smtClean="0">
                <a:effectLst/>
                <a:latin typeface="Arial" panose="020B0604020202020204" pitchFamily="34" charset="0"/>
              </a:rPr>
              <a:t/>
            </a:r>
            <a:br>
              <a:rPr lang="es-ES" altLang="es-ES" sz="4800" dirty="0" smtClean="0">
                <a:effectLst/>
                <a:latin typeface="Arial" panose="020B0604020202020204" pitchFamily="34" charset="0"/>
              </a:rPr>
            </a:br>
            <a:endParaRPr lang="es-ES" altLang="es-ES" sz="4800" dirty="0" smtClean="0">
              <a:effectLst/>
              <a:latin typeface="Arial" panose="020B0604020202020204" pitchFamily="34" charset="0"/>
            </a:endParaRPr>
          </a:p>
        </p:txBody>
      </p:sp>
      <p:sp>
        <p:nvSpPr>
          <p:cNvPr id="8195" name="AutoShape 5"/>
          <p:cNvSpPr>
            <a:spLocks noChangeArrowheads="1"/>
          </p:cNvSpPr>
          <p:nvPr/>
        </p:nvSpPr>
        <p:spPr bwMode="auto">
          <a:xfrm>
            <a:off x="2303463" y="1410248"/>
            <a:ext cx="4824412" cy="1511300"/>
          </a:xfrm>
          <a:prstGeom prst="ribbon">
            <a:avLst>
              <a:gd name="adj1" fmla="val 12500"/>
              <a:gd name="adj2" fmla="val 50000"/>
            </a:avLst>
          </a:prstGeom>
          <a:gradFill rotWithShape="1">
            <a:gsLst>
              <a:gs pos="0">
                <a:srgbClr val="FF3300"/>
              </a:gs>
              <a:gs pos="100000">
                <a:srgbClr val="000000"/>
              </a:gs>
            </a:gsLst>
            <a:path path="rect">
              <a:fillToRect l="50000" t="50000" r="50000" b="50000"/>
            </a:path>
          </a:gra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30000"/>
              </a:spcBef>
              <a:buClrTx/>
              <a:buFontTx/>
              <a:buNone/>
            </a:pPr>
            <a:endParaRPr lang="es-ES" altLang="es-ES" sz="1800" b="1" dirty="0"/>
          </a:p>
          <a:p>
            <a:pPr algn="ctr" eaLnBrk="1" hangingPunct="1">
              <a:spcBef>
                <a:spcPct val="30000"/>
              </a:spcBef>
              <a:buClrTx/>
              <a:buFontTx/>
              <a:buNone/>
            </a:pPr>
            <a:r>
              <a:rPr lang="es-ES" altLang="es-ES" sz="4000" b="1" dirty="0" err="1">
                <a:solidFill>
                  <a:schemeClr val="bg1"/>
                </a:solidFill>
              </a:rPr>
              <a:t>Domperidona</a:t>
            </a:r>
            <a:endParaRPr lang="es-ES" altLang="es-ES" sz="4000" b="1" dirty="0">
              <a:solidFill>
                <a:schemeClr val="bg1"/>
              </a:solidFill>
            </a:endParaRPr>
          </a:p>
          <a:p>
            <a:pPr algn="ctr" eaLnBrk="1" hangingPunct="1">
              <a:spcBef>
                <a:spcPct val="0"/>
              </a:spcBef>
              <a:buClrTx/>
              <a:buFontTx/>
              <a:buNone/>
            </a:pPr>
            <a:endParaRPr lang="es-ES" altLang="es-ES" sz="2000" b="1" dirty="0"/>
          </a:p>
        </p:txBody>
      </p:sp>
      <p:sp>
        <p:nvSpPr>
          <p:cNvPr id="8196" name="Text Box 7"/>
          <p:cNvSpPr txBox="1">
            <a:spLocks noChangeArrowheads="1"/>
          </p:cNvSpPr>
          <p:nvPr/>
        </p:nvSpPr>
        <p:spPr bwMode="auto">
          <a:xfrm>
            <a:off x="755650" y="4757681"/>
            <a:ext cx="792003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s-ES" altLang="es-ES" b="1" dirty="0"/>
              <a:t>Tiene actividad antiemética y  capacidad de aumentar la secreción de prolactina en la </a:t>
            </a:r>
            <a:r>
              <a:rPr lang="es-ES" altLang="es-ES" b="1" dirty="0" smtClean="0"/>
              <a:t>hipófisis.</a:t>
            </a:r>
            <a:endParaRPr lang="es-ES" altLang="es-ES" b="1" dirty="0"/>
          </a:p>
        </p:txBody>
      </p:sp>
      <p:sp>
        <p:nvSpPr>
          <p:cNvPr id="8197" name="Rectangle 9"/>
          <p:cNvSpPr>
            <a:spLocks noChangeArrowheads="1"/>
          </p:cNvSpPr>
          <p:nvPr/>
        </p:nvSpPr>
        <p:spPr bwMode="auto">
          <a:xfrm>
            <a:off x="1900170" y="3547227"/>
            <a:ext cx="52613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FontTx/>
              <a:buNone/>
            </a:pPr>
            <a:r>
              <a:rPr lang="es-ES" altLang="es-ES" b="1" dirty="0"/>
              <a:t>Bloqueo de receptores D2</a:t>
            </a:r>
          </a:p>
        </p:txBody>
      </p:sp>
    </p:spTree>
    <p:extLst>
      <p:ext uri="{BB962C8B-B14F-4D97-AF65-F5344CB8AC3E}">
        <p14:creationId xmlns:p14="http://schemas.microsoft.com/office/powerpoint/2010/main" val="2306029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57200" y="244475"/>
            <a:ext cx="8385175" cy="1096963"/>
          </a:xfrm>
        </p:spPr>
        <p:txBody>
          <a:bodyPr/>
          <a:lstStyle/>
          <a:p>
            <a:pPr algn="ctr" eaLnBrk="1" hangingPunct="1"/>
            <a:r>
              <a:rPr lang="es-ES" altLang="es-ES" sz="3600" dirty="0" smtClean="0">
                <a:effectLst/>
                <a:latin typeface="Arial" panose="020B0604020202020204" pitchFamily="34" charset="0"/>
              </a:rPr>
              <a:t>FÁRMACOS ANTIEMÉTICOS</a:t>
            </a:r>
          </a:p>
        </p:txBody>
      </p:sp>
      <p:sp>
        <p:nvSpPr>
          <p:cNvPr id="12291" name="AutoShape 4"/>
          <p:cNvSpPr>
            <a:spLocks noChangeArrowheads="1"/>
          </p:cNvSpPr>
          <p:nvPr/>
        </p:nvSpPr>
        <p:spPr bwMode="auto">
          <a:xfrm>
            <a:off x="936625" y="4581128"/>
            <a:ext cx="6335712" cy="1440333"/>
          </a:xfrm>
          <a:prstGeom prst="bevel">
            <a:avLst>
              <a:gd name="adj" fmla="val 12500"/>
            </a:avLst>
          </a:prstGeom>
          <a:gradFill rotWithShape="1">
            <a:gsLst>
              <a:gs pos="0">
                <a:srgbClr val="FF3300"/>
              </a:gs>
              <a:gs pos="50000">
                <a:srgbClr val="000000"/>
              </a:gs>
              <a:gs pos="100000">
                <a:srgbClr val="FF3300"/>
              </a:gs>
            </a:gsLst>
            <a:lin ang="2700000" scaled="1"/>
          </a:gradFill>
          <a:ln>
            <a:noFill/>
          </a:ln>
          <a:effectLst>
            <a:prstShdw prst="shdw17" dist="159131" dir="17916628">
              <a:srgbClr val="003366"/>
            </a:prstShdw>
          </a:effectLst>
          <a:extLst>
            <a:ext uri="{91240B29-F687-4F45-9708-019B960494DF}">
              <a14:hiddenLine xmlns:a14="http://schemas.microsoft.com/office/drawing/2010/main" w="9525">
                <a:solidFill>
                  <a:srgbClr val="00008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s-ES" altLang="es-ES" b="1" dirty="0">
                <a:solidFill>
                  <a:schemeClr val="bg1"/>
                </a:solidFill>
              </a:rPr>
              <a:t>Bloqueantes de receptores D2</a:t>
            </a:r>
          </a:p>
        </p:txBody>
      </p:sp>
      <p:sp>
        <p:nvSpPr>
          <p:cNvPr id="12292" name="AutoShape 5"/>
          <p:cNvSpPr>
            <a:spLocks noChangeArrowheads="1"/>
          </p:cNvSpPr>
          <p:nvPr/>
        </p:nvSpPr>
        <p:spPr bwMode="auto">
          <a:xfrm>
            <a:off x="143644" y="1376921"/>
            <a:ext cx="4320406" cy="2664296"/>
          </a:xfrm>
          <a:prstGeom prst="hexagon">
            <a:avLst>
              <a:gd name="adj" fmla="val 68282"/>
              <a:gd name="vf" fmla="val 115470"/>
            </a:avLst>
          </a:prstGeom>
          <a:gradFill rotWithShape="1">
            <a:gsLst>
              <a:gs pos="0">
                <a:srgbClr val="FF3300"/>
              </a:gs>
              <a:gs pos="100000">
                <a:srgbClr val="000000"/>
              </a:gs>
            </a:gsLst>
            <a:path path="rect">
              <a:fillToRect r="100000" b="100000"/>
            </a:path>
          </a:gradFill>
          <a:ln w="9525">
            <a:solidFill>
              <a:srgbClr val="003366"/>
            </a:solidFill>
            <a:miter lim="800000"/>
            <a:headEnd/>
            <a:tailEnd/>
          </a:ln>
          <a:effectLst>
            <a:outerShdw dist="159131" dir="14483372" sx="75000" sy="75000" algn="tl" rotWithShape="0">
              <a:srgbClr val="003366">
                <a:alpha val="50000"/>
              </a:srgbClr>
            </a:outerShdw>
          </a:effectLst>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s-ES" altLang="es-ES" b="1" dirty="0">
                <a:solidFill>
                  <a:schemeClr val="bg1"/>
                </a:solidFill>
              </a:rPr>
              <a:t>Bloqueantes </a:t>
            </a:r>
          </a:p>
          <a:p>
            <a:pPr algn="ctr" eaLnBrk="1" hangingPunct="1">
              <a:spcBef>
                <a:spcPct val="0"/>
              </a:spcBef>
              <a:buClrTx/>
              <a:buFontTx/>
              <a:buNone/>
            </a:pPr>
            <a:r>
              <a:rPr lang="es-ES" altLang="es-ES" b="1" dirty="0">
                <a:solidFill>
                  <a:schemeClr val="bg1"/>
                </a:solidFill>
              </a:rPr>
              <a:t>de receptores </a:t>
            </a:r>
          </a:p>
          <a:p>
            <a:pPr algn="ctr" eaLnBrk="1" hangingPunct="1">
              <a:spcBef>
                <a:spcPct val="0"/>
              </a:spcBef>
              <a:buClrTx/>
              <a:buFontTx/>
              <a:buNone/>
            </a:pPr>
            <a:r>
              <a:rPr lang="es-ES" altLang="es-ES" b="1" dirty="0">
                <a:solidFill>
                  <a:schemeClr val="bg1"/>
                </a:solidFill>
              </a:rPr>
              <a:t>5-HT3</a:t>
            </a:r>
          </a:p>
        </p:txBody>
      </p:sp>
      <p:sp>
        <p:nvSpPr>
          <p:cNvPr id="12293" name="Oval 6"/>
          <p:cNvSpPr>
            <a:spLocks noChangeArrowheads="1"/>
          </p:cNvSpPr>
          <p:nvPr/>
        </p:nvSpPr>
        <p:spPr bwMode="auto">
          <a:xfrm>
            <a:off x="4860032" y="1700808"/>
            <a:ext cx="3982343" cy="1944216"/>
          </a:xfrm>
          <a:prstGeom prst="ellipse">
            <a:avLst/>
          </a:prstGeom>
          <a:gradFill rotWithShape="1">
            <a:gsLst>
              <a:gs pos="0">
                <a:srgbClr val="FF3300"/>
              </a:gs>
              <a:gs pos="100000">
                <a:srgbClr val="000000"/>
              </a:gs>
            </a:gsLst>
            <a:lin ang="5400000" scaled="1"/>
          </a:gradFill>
          <a:ln w="9525">
            <a:solidFill>
              <a:srgbClr val="000080"/>
            </a:solidFill>
            <a:round/>
            <a:headEnd/>
            <a:tailEnd/>
          </a:ln>
          <a:effectLst>
            <a:outerShdw dist="148106" dir="18057825" algn="ctr" rotWithShape="0">
              <a:srgbClr val="003366">
                <a:alpha val="50000"/>
              </a:srgbClr>
            </a:outerShdw>
          </a:effectLst>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s-ES" altLang="es-ES" sz="2800" b="1" dirty="0">
                <a:solidFill>
                  <a:schemeClr val="bg1"/>
                </a:solidFill>
              </a:rPr>
              <a:t>Esteroides </a:t>
            </a:r>
            <a:r>
              <a:rPr lang="es-ES" altLang="es-ES" sz="2800" b="1" dirty="0" smtClean="0">
                <a:solidFill>
                  <a:schemeClr val="bg1"/>
                </a:solidFill>
              </a:rPr>
              <a:t>corticales</a:t>
            </a:r>
            <a:endParaRPr lang="es-ES" altLang="es-ES" sz="2800" b="1" dirty="0">
              <a:solidFill>
                <a:schemeClr val="bg1"/>
              </a:solidFill>
            </a:endParaRPr>
          </a:p>
        </p:txBody>
      </p:sp>
    </p:spTree>
    <p:extLst>
      <p:ext uri="{BB962C8B-B14F-4D97-AF65-F5344CB8AC3E}">
        <p14:creationId xmlns:p14="http://schemas.microsoft.com/office/powerpoint/2010/main" val="4168088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1491</Words>
  <Application>Microsoft Office PowerPoint</Application>
  <PresentationFormat>Presentación en pantalla (4:3)</PresentationFormat>
  <Paragraphs>95</Paragraphs>
  <Slides>8</Slides>
  <Notes>4</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Fármacos para el tratamiento de afecciones relacionadas con la motilidad gastrointestinal</vt:lpstr>
      <vt:lpstr>Tratamiento de la diarrea </vt:lpstr>
      <vt:lpstr>FÁRMACOS PARA EL ESTREÑIMIENTO </vt:lpstr>
      <vt:lpstr>Tratamiento de la constipación </vt:lpstr>
      <vt:lpstr>Fármacos procinéticos y estimulantes del peristaltismo</vt:lpstr>
      <vt:lpstr>Presentación de PowerPoint</vt:lpstr>
      <vt:lpstr>Antidopaminérgicos </vt:lpstr>
      <vt:lpstr>FÁRMACOS ANTIEMÉTICOS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Fármacos para el tratamiento de la diarrea y la constipación.</dc:title>
  <dc:creator>ARIEL</dc:creator>
  <cp:lastModifiedBy>Asus</cp:lastModifiedBy>
  <cp:revision>26</cp:revision>
  <dcterms:created xsi:type="dcterms:W3CDTF">2015-06-02T14:02:29Z</dcterms:created>
  <dcterms:modified xsi:type="dcterms:W3CDTF">2021-01-31T17:11:08Z</dcterms:modified>
</cp:coreProperties>
</file>