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A5CFA2-42A6-45DD-A28A-757CC7070994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FC850DB-B3F6-44B4-914D-FACC5368FFD3}" type="datetimeFigureOut">
              <a:rPr lang="es-AR" smtClean="0"/>
              <a:t>06/02/2005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16223"/>
          </a:xfrm>
        </p:spPr>
        <p:txBody>
          <a:bodyPr/>
          <a:lstStyle/>
          <a:p>
            <a:r>
              <a:rPr lang="en-US" dirty="0" smtClean="0"/>
              <a:t>CANCER DE COLON Y RECTO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Adonis Morales </a:t>
            </a:r>
          </a:p>
          <a:p>
            <a:r>
              <a:rPr lang="en-US" dirty="0" smtClean="0"/>
              <a:t>GBT- 6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583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Diagnóstico </a:t>
            </a:r>
            <a:br>
              <a:rPr lang="es-AR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Ante sospecha por el cuadro clínico realizar investigaciones según corresponda</a:t>
            </a:r>
          </a:p>
          <a:p>
            <a:r>
              <a:rPr lang="es-AR" dirty="0"/>
              <a:t>Ante la sospecha de cáncer colorrectal es imperativo practicar una </a:t>
            </a:r>
            <a:r>
              <a:rPr lang="es-AR" i="1" dirty="0" err="1"/>
              <a:t>fibrocolonoscopia</a:t>
            </a:r>
            <a:r>
              <a:rPr lang="es-AR" i="1" dirty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15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5" y="1628800"/>
            <a:ext cx="5612130" cy="31883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2449513" y="4814888"/>
            <a:ext cx="6694487" cy="917575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2700" dirty="0" smtClean="0"/>
              <a:t>Adenocarcinoma </a:t>
            </a:r>
            <a:br>
              <a:rPr lang="es-ES_tradnl" sz="2700" dirty="0" smtClean="0"/>
            </a:br>
            <a:r>
              <a:rPr lang="es-ES_tradnl" sz="2700" dirty="0" smtClean="0"/>
              <a:t>A- </a:t>
            </a:r>
            <a:r>
              <a:rPr lang="es-ES_tradnl" sz="2700" dirty="0" err="1" smtClean="0"/>
              <a:t>exofitico</a:t>
            </a:r>
            <a:r>
              <a:rPr lang="es-ES_tradnl" sz="2700" dirty="0" smtClean="0"/>
              <a:t> </a:t>
            </a:r>
            <a:br>
              <a:rPr lang="es-ES_tradnl" sz="2700" dirty="0" smtClean="0"/>
            </a:br>
            <a:r>
              <a:rPr lang="es-ES_tradnl" sz="2700" dirty="0" smtClean="0"/>
              <a:t>B- </a:t>
            </a:r>
            <a:r>
              <a:rPr lang="es-ES_tradnl" sz="2700" dirty="0" err="1" smtClean="0"/>
              <a:t>estenosante</a:t>
            </a:r>
            <a:endParaRPr lang="es-ES_tradnl" sz="2700" dirty="0"/>
          </a:p>
        </p:txBody>
      </p:sp>
    </p:spTree>
    <p:extLst>
      <p:ext uri="{BB962C8B-B14F-4D97-AF65-F5344CB8AC3E}">
        <p14:creationId xmlns:p14="http://schemas.microsoft.com/office/powerpoint/2010/main" val="34695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ESTUDIOS DE IMAGEN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Estudio de </a:t>
            </a:r>
            <a:r>
              <a:rPr lang="es-ES_tradnl" dirty="0" err="1" smtClean="0"/>
              <a:t>Rx</a:t>
            </a:r>
            <a:r>
              <a:rPr lang="es-ES_tradnl" dirty="0" smtClean="0"/>
              <a:t> con enema opaco(colon por enema)</a:t>
            </a:r>
          </a:p>
          <a:p>
            <a:r>
              <a:rPr lang="es-AR" dirty="0"/>
              <a:t>ultrasonografía, TC o RM, </a:t>
            </a:r>
            <a:endParaRPr lang="es-AR" dirty="0" smtClean="0"/>
          </a:p>
          <a:p>
            <a:r>
              <a:rPr lang="es-AR" dirty="0" smtClean="0"/>
              <a:t>Marcadores tumorales como  el </a:t>
            </a:r>
            <a:r>
              <a:rPr lang="es-AR" i="1" dirty="0" smtClean="0"/>
              <a:t>antígeno </a:t>
            </a:r>
            <a:r>
              <a:rPr lang="es-AR" i="1" dirty="0" err="1"/>
              <a:t>carcinoembrionario</a:t>
            </a:r>
            <a:r>
              <a:rPr lang="es-AR" dirty="0"/>
              <a:t> (CEA)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51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IMAGEN </a:t>
            </a:r>
            <a:endParaRPr lang="es-ES_tradnl" dirty="0"/>
          </a:p>
        </p:txBody>
      </p:sp>
      <p:pic>
        <p:nvPicPr>
          <p:cNvPr id="4" name="3 Marcador de contenido" descr="D:\untitled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314" y="1600200"/>
            <a:ext cx="3673771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7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IMAGEN</a:t>
            </a:r>
            <a:endParaRPr lang="es-ES_tradnl" dirty="0"/>
          </a:p>
        </p:txBody>
      </p:sp>
      <p:pic>
        <p:nvPicPr>
          <p:cNvPr id="4" name="3 Marcador de contenido" descr="D:\untitled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380" y="1600200"/>
            <a:ext cx="331963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Cirugía</a:t>
            </a:r>
          </a:p>
          <a:p>
            <a:r>
              <a:rPr lang="es-ES_tradnl" dirty="0" smtClean="0"/>
              <a:t>Quimioterapia</a:t>
            </a:r>
          </a:p>
          <a:p>
            <a:r>
              <a:rPr lang="es-ES_tradnl" dirty="0" smtClean="0"/>
              <a:t>Radiaciones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06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Profilaxis Primaria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Dieta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Quimioprofilaxis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Consejo genético</a:t>
            </a:r>
          </a:p>
          <a:p>
            <a:r>
              <a:rPr lang="es-ES_tradnl" dirty="0" smtClean="0"/>
              <a:t>Profilaxis secundaria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Sangre oculta en heces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Estudios inmunológicos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Endoscopias</a:t>
            </a:r>
          </a:p>
          <a:p>
            <a:r>
              <a:rPr lang="es-ES_tradnl" dirty="0" smtClean="0"/>
              <a:t>Profilaxis terciaria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Vigilancia pos tratamiento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- CEA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73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Pronostico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La supervivencia global de los pacientes con cáncer colorrectal tras una resección quirúrgica radical es del 40% a los 5 años, aproximadamente. Este porcentaje se distribuye de forma diferente en relación con el estadio evolutivo del </a:t>
            </a:r>
            <a:r>
              <a:rPr lang="es-AR" dirty="0" smtClean="0"/>
              <a:t>tumor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7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effectLst/>
                <a:latin typeface="Arial"/>
                <a:ea typeface="Times New Roman"/>
              </a:rPr>
              <a:t>El cáncer color rectal es una de las neoplasias más frecuentes. En nuestro país, su incidencia es aproximadamente de 30 casos/100.000 habitantes</a:t>
            </a:r>
          </a:p>
          <a:p>
            <a:r>
              <a:rPr lang="es-AR" dirty="0" smtClean="0">
                <a:effectLst/>
                <a:latin typeface="Arial"/>
                <a:ea typeface="Times New Roman"/>
              </a:rPr>
              <a:t>mayor frecuencia entre la quinta y la séptima décadas de la vida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10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SEGUN LOCALIZACION</a:t>
            </a:r>
            <a:endParaRPr lang="es-AR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7029"/>
            <a:ext cx="7620000" cy="4586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3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Anatomía patológica 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525963"/>
          </a:xfrm>
        </p:spPr>
        <p:txBody>
          <a:bodyPr>
            <a:normAutofit/>
          </a:bodyPr>
          <a:lstStyle/>
          <a:p>
            <a:r>
              <a:rPr lang="es-AR" dirty="0" smtClean="0">
                <a:effectLst/>
                <a:latin typeface="Arial"/>
                <a:ea typeface="Times New Roman"/>
              </a:rPr>
              <a:t>Alrededor del 95% de los cánceres colorrectales son adenocarcinomas. </a:t>
            </a:r>
          </a:p>
          <a:p>
            <a:r>
              <a:rPr lang="es-AR" dirty="0" smtClean="0">
                <a:effectLst/>
                <a:latin typeface="Arial"/>
                <a:ea typeface="Times New Roman"/>
              </a:rPr>
              <a:t>En la unión ano rectal es posible encontrar carcinomas de células escamosas o carcinomas originados a partir del epitelio de transición.</a:t>
            </a:r>
          </a:p>
          <a:p>
            <a:r>
              <a:rPr lang="es-AR" dirty="0" smtClean="0">
                <a:effectLst/>
                <a:latin typeface="Arial"/>
                <a:ea typeface="Times New Roman"/>
              </a:rPr>
              <a:t>Macroscópicamente puede distinguirse adenocarcinomas de forma polipoide mas frecuentes en colon ascendente y de forma anular o estenosante en el colon izquierdo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60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Cuadro clínico 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es-AR" dirty="0" smtClean="0"/>
              <a:t>Antecedentes familiares(Tres o mas familiares con cáncer colorrectal, dos generaciones sucesivas, uno o mas con menos de 50 años. </a:t>
            </a:r>
            <a:endParaRPr lang="es-AR" dirty="0"/>
          </a:p>
          <a:p>
            <a:r>
              <a:rPr lang="es-AR" dirty="0"/>
              <a:t>N</a:t>
            </a:r>
            <a:r>
              <a:rPr lang="es-AR" dirty="0" smtClean="0"/>
              <a:t>o </a:t>
            </a:r>
            <a:r>
              <a:rPr lang="es-AR" dirty="0"/>
              <a:t>suele dar síntomas hasta fases avanzadas. Ello condiciona que la mayoría de pacientes presenten tumores que han invadido toda la pared intestinal y/o han afectado los </a:t>
            </a:r>
            <a:r>
              <a:rPr lang="es-AR" dirty="0" smtClean="0"/>
              <a:t>ganglios regionales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68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FORMA DE PRESENTACIÓN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s-AR" dirty="0" smtClean="0"/>
              <a:t>Varía </a:t>
            </a:r>
            <a:r>
              <a:rPr lang="es-AR" dirty="0" smtClean="0"/>
              <a:t>según </a:t>
            </a:r>
            <a:r>
              <a:rPr lang="es-AR" dirty="0"/>
              <a:t>localización </a:t>
            </a:r>
            <a:endParaRPr lang="es-AR" dirty="0" smtClean="0"/>
          </a:p>
          <a:p>
            <a:r>
              <a:rPr lang="es-AR" i="1" dirty="0" smtClean="0"/>
              <a:t>C. izquierdo</a:t>
            </a:r>
            <a:r>
              <a:rPr lang="es-AR" dirty="0" smtClean="0"/>
              <a:t>. Rectorragia </a:t>
            </a:r>
            <a:r>
              <a:rPr lang="es-AR" dirty="0"/>
              <a:t>y/o cambios en el </a:t>
            </a:r>
            <a:r>
              <a:rPr lang="es-AR" dirty="0" smtClean="0"/>
              <a:t>ritmo </a:t>
            </a:r>
            <a:r>
              <a:rPr lang="es-AR" dirty="0"/>
              <a:t>(estreñimiento o falsa </a:t>
            </a:r>
            <a:r>
              <a:rPr lang="es-AR" dirty="0" smtClean="0"/>
              <a:t>diarrea) y cuadro </a:t>
            </a:r>
            <a:r>
              <a:rPr lang="es-AR" dirty="0"/>
              <a:t>agudo de obstrucción </a:t>
            </a:r>
            <a:r>
              <a:rPr lang="es-AR" dirty="0" smtClean="0"/>
              <a:t>intestinal</a:t>
            </a:r>
          </a:p>
          <a:p>
            <a:r>
              <a:rPr lang="es-AR" i="1" dirty="0" smtClean="0"/>
              <a:t>C. derecho. Síntomas por anemia crónica, masa palpable en cuadrante inferior derecho del abdomen</a:t>
            </a:r>
            <a:r>
              <a:rPr lang="es-AR" dirty="0" smtClean="0"/>
              <a:t>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26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OTRAS PRESENTACIONES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Valvula ileocecal. </a:t>
            </a:r>
            <a:r>
              <a:rPr lang="es-ES_tradnl" dirty="0" smtClean="0"/>
              <a:t>Además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las</a:t>
            </a:r>
            <a:r>
              <a:rPr lang="en-US" dirty="0" smtClean="0"/>
              <a:t>  </a:t>
            </a:r>
            <a:r>
              <a:rPr lang="en-US" dirty="0" err="1" smtClean="0"/>
              <a:t>manifestaciones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derecho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ocluir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s-AR" dirty="0" smtClean="0"/>
              <a:t>R</a:t>
            </a:r>
            <a:r>
              <a:rPr lang="es-AR" i="1" dirty="0" smtClean="0"/>
              <a:t>ecto</a:t>
            </a:r>
            <a:r>
              <a:rPr lang="es-AR" dirty="0"/>
              <a:t> </a:t>
            </a:r>
            <a:r>
              <a:rPr lang="es-AR" dirty="0" smtClean="0"/>
              <a:t>( </a:t>
            </a:r>
            <a:r>
              <a:rPr lang="es-AR" dirty="0"/>
              <a:t>síndrome </a:t>
            </a:r>
            <a:r>
              <a:rPr lang="es-AR" dirty="0" err="1" smtClean="0"/>
              <a:t>anorrectal</a:t>
            </a:r>
            <a:r>
              <a:rPr lang="es-AR" dirty="0" smtClean="0"/>
              <a:t>), </a:t>
            </a:r>
            <a:r>
              <a:rPr lang="es-AR" dirty="0"/>
              <a:t>con urgencia rectal, tenesmo y diarrea con moco y </a:t>
            </a:r>
            <a:r>
              <a:rPr lang="es-AR" dirty="0" smtClean="0"/>
              <a:t>sangre</a:t>
            </a:r>
            <a:r>
              <a:rPr lang="es-AR" dirty="0"/>
              <a:t>,</a:t>
            </a:r>
            <a:r>
              <a:rPr lang="es-AR" dirty="0" smtClean="0"/>
              <a:t> </a:t>
            </a:r>
            <a:r>
              <a:rPr lang="es-AR" dirty="0"/>
              <a:t>emisión de heces </a:t>
            </a:r>
            <a:r>
              <a:rPr lang="es-AR" dirty="0" err="1"/>
              <a:t>acintadas</a:t>
            </a:r>
            <a:r>
              <a:rPr lang="es-AR" dirty="0"/>
              <a:t>. Cuando su extensión rebasa los confines de la pared rectal, el paciente puede aquejar síntomas urinarios atribuibles a invasión vesical, como hematuria y </a:t>
            </a:r>
            <a:r>
              <a:rPr lang="es-AR" dirty="0" err="1"/>
              <a:t>polaquiuria</a:t>
            </a:r>
            <a:r>
              <a:rPr lang="es-AR" dirty="0"/>
              <a:t>. Si se ha establecido una fístula </a:t>
            </a:r>
            <a:r>
              <a:rPr lang="es-AR" dirty="0" err="1"/>
              <a:t>rectovesical</a:t>
            </a:r>
            <a:r>
              <a:rPr lang="es-AR" dirty="0"/>
              <a:t>, hay </a:t>
            </a:r>
            <a:r>
              <a:rPr lang="es-AR" dirty="0" err="1"/>
              <a:t>neumaturia</a:t>
            </a:r>
            <a:r>
              <a:rPr lang="es-AR" dirty="0"/>
              <a:t> e infecciones urinarias recidivantes.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14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SINTOMAS GENERALES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astenia, anorexia, pérdida de peso o </a:t>
            </a:r>
            <a:r>
              <a:rPr lang="es-AR" dirty="0" smtClean="0"/>
              <a:t>fiebre</a:t>
            </a:r>
          </a:p>
          <a:p>
            <a:r>
              <a:rPr lang="es-AR" dirty="0" smtClean="0"/>
              <a:t>Por metástasis </a:t>
            </a:r>
            <a:r>
              <a:rPr lang="es-AR" dirty="0"/>
              <a:t>a distancia, </a:t>
            </a:r>
            <a:r>
              <a:rPr lang="es-AR" dirty="0" smtClean="0"/>
              <a:t>puede aparecer  </a:t>
            </a:r>
            <a:r>
              <a:rPr lang="es-AR" dirty="0"/>
              <a:t>ictericia, trastornos neurológicos, dolores óseos, disnea por diseminación </a:t>
            </a:r>
            <a:r>
              <a:rPr lang="es-AR" dirty="0" smtClean="0"/>
              <a:t>pulmonar</a:t>
            </a:r>
            <a:r>
              <a:rPr lang="es-AR" dirty="0"/>
              <a:t>,</a:t>
            </a:r>
            <a:r>
              <a:rPr lang="es-AR" dirty="0" smtClean="0"/>
              <a:t> </a:t>
            </a:r>
            <a:r>
              <a:rPr lang="es-AR" dirty="0"/>
              <a:t>ascitis es frecuente si hay </a:t>
            </a:r>
            <a:r>
              <a:rPr lang="es-AR" dirty="0" err="1"/>
              <a:t>carcinomatosis</a:t>
            </a:r>
            <a:r>
              <a:rPr lang="es-AR" dirty="0"/>
              <a:t> peritoneal.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45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exploración física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Estado nutricional</a:t>
            </a:r>
            <a:r>
              <a:rPr lang="es-AR" dirty="0"/>
              <a:t> </a:t>
            </a:r>
            <a:r>
              <a:rPr lang="es-AR" dirty="0" smtClean="0"/>
              <a:t>buscar palidez por anemia, masas </a:t>
            </a:r>
            <a:r>
              <a:rPr lang="es-AR" dirty="0"/>
              <a:t>abdominales, hepatomegalia, adenopatías o signos de obstrucción </a:t>
            </a:r>
            <a:r>
              <a:rPr lang="es-AR" dirty="0" smtClean="0"/>
              <a:t>intestinal.</a:t>
            </a:r>
          </a:p>
          <a:p>
            <a:r>
              <a:rPr lang="es-AR" i="1" dirty="0" smtClean="0"/>
              <a:t>Tacto </a:t>
            </a:r>
            <a:r>
              <a:rPr lang="es-AR" i="1" dirty="0"/>
              <a:t>rectal</a:t>
            </a:r>
            <a:r>
              <a:rPr lang="es-AR" dirty="0" smtClean="0"/>
              <a:t>, </a:t>
            </a:r>
            <a:r>
              <a:rPr lang="es-AR" dirty="0"/>
              <a:t>descubrirá la mayoría de tumores rectales y permitirá conocer su tamaño, grado de fijación e invasión a estructuras adyacentes, así como estudiar el contenido fecal del recto para detectar sangre macroscópica u oculta.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56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200</TotalTime>
  <Words>518</Words>
  <Application>Microsoft Office PowerPoint</Application>
  <PresentationFormat>Presentación en pantalla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Adyacencia</vt:lpstr>
      <vt:lpstr>CANCER DE COLON Y RECTO</vt:lpstr>
      <vt:lpstr>EPIDEMIOLOGIA</vt:lpstr>
      <vt:lpstr>SEGUN LOCALIZACION</vt:lpstr>
      <vt:lpstr>Anatomía patológica  </vt:lpstr>
      <vt:lpstr>Cuadro clínico  </vt:lpstr>
      <vt:lpstr>FORMA DE PRESENTACIÓN </vt:lpstr>
      <vt:lpstr>OTRAS PRESENTACIONES</vt:lpstr>
      <vt:lpstr>SINTOMAS GENERALES</vt:lpstr>
      <vt:lpstr>exploración física </vt:lpstr>
      <vt:lpstr>Diagnóstico  </vt:lpstr>
      <vt:lpstr>Adenocarcinoma  A- exofitico  B- estenosante</vt:lpstr>
      <vt:lpstr>ESTUDIOS DE IMAGEN</vt:lpstr>
      <vt:lpstr>IMAGEN </vt:lpstr>
      <vt:lpstr>IMAGEN</vt:lpstr>
      <vt:lpstr>TRATAMIENTO</vt:lpstr>
      <vt:lpstr>PROFILAXIS</vt:lpstr>
      <vt:lpstr>Pronostico</vt:lpstr>
    </vt:vector>
  </TitlesOfParts>
  <Company>Windows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DE COLON Y RECTO</dc:title>
  <dc:creator>Administrador</dc:creator>
  <cp:lastModifiedBy>Administrador</cp:lastModifiedBy>
  <cp:revision>36</cp:revision>
  <dcterms:created xsi:type="dcterms:W3CDTF">2005-02-06T23:21:15Z</dcterms:created>
  <dcterms:modified xsi:type="dcterms:W3CDTF">2005-02-07T02:43:26Z</dcterms:modified>
</cp:coreProperties>
</file>