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9" r:id="rId3"/>
    <p:sldId id="260" r:id="rId4"/>
    <p:sldId id="332" r:id="rId5"/>
    <p:sldId id="327" r:id="rId6"/>
    <p:sldId id="338" r:id="rId7"/>
    <p:sldId id="333" r:id="rId8"/>
    <p:sldId id="337" r:id="rId9"/>
    <p:sldId id="298" r:id="rId10"/>
    <p:sldId id="336" r:id="rId11"/>
    <p:sldId id="299" r:id="rId12"/>
    <p:sldId id="340" r:id="rId13"/>
    <p:sldId id="339" r:id="rId14"/>
    <p:sldId id="341" r:id="rId15"/>
    <p:sldId id="342" r:id="rId16"/>
    <p:sldId id="343" r:id="rId17"/>
    <p:sldId id="344" r:id="rId18"/>
    <p:sldId id="334" r:id="rId19"/>
    <p:sldId id="335" r:id="rId20"/>
    <p:sldId id="345" r:id="rId21"/>
    <p:sldId id="350" r:id="rId22"/>
    <p:sldId id="346" r:id="rId23"/>
    <p:sldId id="317" r:id="rId24"/>
    <p:sldId id="349" r:id="rId25"/>
    <p:sldId id="348" r:id="rId26"/>
    <p:sldId id="347" r:id="rId27"/>
    <p:sldId id="322" r:id="rId28"/>
    <p:sldId id="290"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294041-9F99-445F-B937-B9835F4CCF88}" type="datetimeFigureOut">
              <a:rPr lang="es-ES" smtClean="0"/>
              <a:pPr/>
              <a:t>05/02/2021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8EE53-C71A-44A1-8926-BC9B3C2C7FF4}"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50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3869AE-4920-4960-93F1-57B0C2787116}" type="slidenum">
              <a:rPr lang="es-ES" smtClean="0"/>
              <a:pPr/>
              <a:t>1</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MX"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CC8129-30CE-4061-BE7E-C13F62F6E5E5}" type="slidenum">
              <a:rPr lang="en-US" altLang="es-MX">
                <a:latin typeface="Calibri" panose="020F0502020204030204" pitchFamily="34" charset="0"/>
              </a:rPr>
              <a:pPr eaLnBrk="1" hangingPunct="1"/>
              <a:t>19</a:t>
            </a:fld>
            <a:endParaRPr lang="en-US" altLang="es-MX">
              <a:latin typeface="Calibri" panose="020F0502020204030204" pitchFamily="34" charset="0"/>
            </a:endParaRPr>
          </a:p>
        </p:txBody>
      </p:sp>
    </p:spTree>
    <p:extLst>
      <p:ext uri="{BB962C8B-B14F-4D97-AF65-F5344CB8AC3E}">
        <p14:creationId xmlns:p14="http://schemas.microsoft.com/office/powerpoint/2010/main" val="298218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05/02/2021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05/02/2021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05/02/2021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05/02/2021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05/02/2021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05/02/2021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05/02/2021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05/02/2021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05/02/2021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05/02/2021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05/02/2021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05/02/2021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Diapositiva_de_Microsoft_PowerPoint.sld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Diapositiva_de_Microsoft_PowerPoint1.sldx"/><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revactamedica.sld.cu/index.php/act/article/view/1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188640"/>
            <a:ext cx="8655496" cy="878160"/>
          </a:xfrm>
        </p:spPr>
        <p:txBody>
          <a:bodyPr>
            <a:normAutofit fontScale="90000"/>
          </a:bodyPr>
          <a:lstStyle/>
          <a:p>
            <a:pPr>
              <a:defRPr/>
            </a:pPr>
            <a:r>
              <a:rPr lang="es-ES" sz="2200" b="1" dirty="0" smtClean="0">
                <a:cs typeface="Arial" charset="0"/>
              </a:rPr>
              <a:t/>
            </a:r>
            <a:br>
              <a:rPr lang="es-ES" sz="2200" b="1" dirty="0" smtClean="0">
                <a:cs typeface="Arial" charset="0"/>
              </a:rPr>
            </a:br>
            <a:r>
              <a:rPr lang="es-ES" sz="2200" b="1" dirty="0" smtClean="0">
                <a:cs typeface="Arial" charset="0"/>
              </a:rPr>
              <a:t>Universidad  de Ciencias Médicas de la Habana</a:t>
            </a:r>
            <a:br>
              <a:rPr lang="es-ES" sz="2200" b="1" dirty="0" smtClean="0">
                <a:cs typeface="Arial" charset="0"/>
              </a:rPr>
            </a:br>
            <a:r>
              <a:rPr lang="es-ES" sz="2200" b="1" dirty="0" smtClean="0">
                <a:cs typeface="Arial" charset="0"/>
              </a:rPr>
              <a:t>FCM “General Calixto García” </a:t>
            </a:r>
            <a:r>
              <a:rPr lang="es-ES" sz="2400" dirty="0">
                <a:effectLst>
                  <a:outerShdw blurRad="38100" dist="38100" dir="2700000" algn="tl">
                    <a:srgbClr val="C0C0C0"/>
                  </a:outerShdw>
                </a:effectLst>
                <a:cs typeface="Arial" pitchFamily="34" charset="0"/>
              </a:rPr>
              <a:t/>
            </a:r>
            <a:br>
              <a:rPr lang="es-ES" sz="2400" dirty="0">
                <a:effectLst>
                  <a:outerShdw blurRad="38100" dist="38100" dir="2700000" algn="tl">
                    <a:srgbClr val="C0C0C0"/>
                  </a:outerShdw>
                </a:effectLst>
                <a:cs typeface="Arial" pitchFamily="34" charset="0"/>
              </a:rPr>
            </a:br>
            <a:r>
              <a:rPr lang="es-ES" sz="2200" b="1" dirty="0">
                <a:cs typeface="Arial" charset="0"/>
              </a:rPr>
              <a:t>Hospital Universitario “General Calixto </a:t>
            </a:r>
            <a:r>
              <a:rPr lang="es-ES" sz="2200" b="1" dirty="0" smtClean="0">
                <a:cs typeface="Arial" charset="0"/>
              </a:rPr>
              <a:t>García”</a:t>
            </a:r>
            <a:r>
              <a:rPr lang="es-ES" sz="2400" b="1" dirty="0">
                <a:effectLst>
                  <a:outerShdw blurRad="38100" dist="38100" dir="2700000" algn="tl">
                    <a:srgbClr val="C0C0C0"/>
                  </a:outerShdw>
                </a:effectLst>
                <a:latin typeface="Arial" pitchFamily="34" charset="0"/>
                <a:cs typeface="Arial" pitchFamily="34" charset="0"/>
              </a:rPr>
              <a:t/>
            </a:r>
            <a:br>
              <a:rPr lang="es-ES" sz="2400" b="1" dirty="0">
                <a:effectLst>
                  <a:outerShdw blurRad="38100" dist="38100" dir="2700000" algn="tl">
                    <a:srgbClr val="C0C0C0"/>
                  </a:outerShdw>
                </a:effectLst>
                <a:latin typeface="Arial" pitchFamily="34" charset="0"/>
                <a:cs typeface="Arial" pitchFamily="34" charset="0"/>
              </a:rPr>
            </a:br>
            <a:endParaRPr lang="es-ES" sz="2200" b="1" u="sng" dirty="0" smtClean="0">
              <a:cs typeface="Arial" charset="0"/>
            </a:endParaRPr>
          </a:p>
        </p:txBody>
      </p:sp>
      <p:sp>
        <p:nvSpPr>
          <p:cNvPr id="5123" name="Rectangle 3"/>
          <p:cNvSpPr>
            <a:spLocks noGrp="1" noChangeArrowheads="1"/>
          </p:cNvSpPr>
          <p:nvPr>
            <p:ph type="subTitle" idx="4294967295"/>
          </p:nvPr>
        </p:nvSpPr>
        <p:spPr>
          <a:xfrm>
            <a:off x="381000" y="1268760"/>
            <a:ext cx="8458200" cy="5436840"/>
          </a:xfrm>
        </p:spPr>
        <p:txBody>
          <a:bodyPr>
            <a:normAutofit fontScale="85000" lnSpcReduction="20000"/>
          </a:bodyPr>
          <a:lstStyle/>
          <a:p>
            <a:pPr marL="0" indent="0" algn="ctr" eaLnBrk="1" hangingPunct="1">
              <a:lnSpc>
                <a:spcPct val="80000"/>
              </a:lnSpc>
              <a:buFontTx/>
              <a:buNone/>
              <a:defRPr/>
            </a:pPr>
            <a:endParaRPr lang="es-ES" sz="2600" b="1" dirty="0" smtClean="0">
              <a:effectLst>
                <a:outerShdw blurRad="38100" dist="38100" dir="2700000" algn="tl">
                  <a:srgbClr val="C0C0C0"/>
                </a:outerShdw>
              </a:effectLst>
              <a:latin typeface="Arial" pitchFamily="34" charset="0"/>
              <a:cs typeface="Arial" pitchFamily="34" charset="0"/>
            </a:endParaRPr>
          </a:p>
          <a:p>
            <a:pPr marL="0" indent="0" algn="just">
              <a:lnSpc>
                <a:spcPct val="80000"/>
              </a:lnSpc>
              <a:buNone/>
              <a:defRPr/>
            </a:pPr>
            <a:r>
              <a:rPr lang="es-ES" sz="2800" u="sng" dirty="0" smtClean="0">
                <a:latin typeface="Arial" charset="0"/>
                <a:cs typeface="Arial" charset="0"/>
              </a:rPr>
              <a:t>F.O.E.=Conferencia</a:t>
            </a:r>
            <a:r>
              <a:rPr lang="es-ES" sz="2600" dirty="0" smtClean="0">
                <a:effectLst>
                  <a:outerShdw blurRad="38100" dist="38100" dir="2700000" algn="tl">
                    <a:srgbClr val="C0C0C0"/>
                  </a:outerShdw>
                </a:effectLst>
                <a:latin typeface="Arial" pitchFamily="34" charset="0"/>
                <a:cs typeface="Arial" pitchFamily="34" charset="0"/>
              </a:rPr>
              <a:t>: Cáncer tiroideo</a:t>
            </a:r>
            <a:endParaRPr lang="es-ES" sz="2600" u="sng" dirty="0" smtClean="0">
              <a:effectLst>
                <a:outerShdw blurRad="38100" dist="38100" dir="2700000" algn="tl">
                  <a:srgbClr val="C0C0C0"/>
                </a:outerShdw>
              </a:effectLst>
              <a:latin typeface="Arial" pitchFamily="34" charset="0"/>
              <a:cs typeface="Arial" pitchFamily="34" charset="0"/>
            </a:endParaRPr>
          </a:p>
          <a:p>
            <a:pPr marL="0" indent="0" algn="just" eaLnBrk="1" hangingPunct="1">
              <a:lnSpc>
                <a:spcPct val="80000"/>
              </a:lnSpc>
              <a:buFontTx/>
              <a:buNone/>
              <a:defRPr/>
            </a:pPr>
            <a:endParaRPr lang="es-ES" sz="2600" u="sng" dirty="0" smtClean="0">
              <a:effectLst>
                <a:outerShdw blurRad="38100" dist="38100" dir="2700000" algn="tl">
                  <a:srgbClr val="C0C0C0"/>
                </a:outerShdw>
              </a:effectLst>
              <a:latin typeface="Arial" pitchFamily="34" charset="0"/>
              <a:cs typeface="Arial" pitchFamily="34" charset="0"/>
            </a:endParaRPr>
          </a:p>
          <a:p>
            <a:pPr marL="0" indent="0" algn="just" eaLnBrk="1" hangingPunct="1">
              <a:lnSpc>
                <a:spcPct val="80000"/>
              </a:lnSpc>
              <a:buFontTx/>
              <a:buNone/>
              <a:defRPr/>
            </a:pPr>
            <a:r>
              <a:rPr lang="es-ES" sz="2600" u="sng" dirty="0" smtClean="0">
                <a:effectLst>
                  <a:outerShdw blurRad="38100" dist="38100" dir="2700000" algn="tl">
                    <a:srgbClr val="C0C0C0"/>
                  </a:outerShdw>
                </a:effectLst>
                <a:latin typeface="Arial" pitchFamily="34" charset="0"/>
                <a:cs typeface="Arial" pitchFamily="34" charset="0"/>
              </a:rPr>
              <a:t>Asignatura</a:t>
            </a:r>
            <a:r>
              <a:rPr lang="es-ES" sz="2600" dirty="0" smtClean="0">
                <a:effectLst>
                  <a:outerShdw blurRad="38100" dist="38100" dir="2700000" algn="tl">
                    <a:srgbClr val="C0C0C0"/>
                  </a:outerShdw>
                </a:effectLst>
                <a:latin typeface="Arial" pitchFamily="34" charset="0"/>
                <a:cs typeface="Arial" pitchFamily="34" charset="0"/>
              </a:rPr>
              <a:t>: Medicina Interna</a:t>
            </a:r>
          </a:p>
          <a:p>
            <a:pPr marL="0" indent="0" algn="just" eaLnBrk="1" hangingPunct="1">
              <a:lnSpc>
                <a:spcPct val="80000"/>
              </a:lnSpc>
              <a:buFontTx/>
              <a:buNone/>
              <a:defRPr/>
            </a:pPr>
            <a:endParaRPr lang="es-ES" sz="2600" u="sng" dirty="0" smtClean="0">
              <a:effectLst>
                <a:outerShdw blurRad="38100" dist="38100" dir="2700000" algn="tl">
                  <a:srgbClr val="C0C0C0"/>
                </a:outerShdw>
              </a:effectLst>
              <a:latin typeface="Arial" pitchFamily="34" charset="0"/>
              <a:cs typeface="Arial" pitchFamily="34" charset="0"/>
            </a:endParaRPr>
          </a:p>
          <a:p>
            <a:pPr marL="0" indent="0" algn="just" eaLnBrk="1" hangingPunct="1">
              <a:lnSpc>
                <a:spcPct val="80000"/>
              </a:lnSpc>
              <a:buFontTx/>
              <a:buNone/>
              <a:defRPr/>
            </a:pPr>
            <a:r>
              <a:rPr lang="es-ES" sz="2600" u="sng" dirty="0" smtClean="0">
                <a:effectLst>
                  <a:outerShdw blurRad="38100" dist="38100" dir="2700000" algn="tl">
                    <a:srgbClr val="C0C0C0"/>
                  </a:outerShdw>
                </a:effectLst>
                <a:latin typeface="Arial" pitchFamily="34" charset="0"/>
                <a:cs typeface="Arial" pitchFamily="34" charset="0"/>
              </a:rPr>
              <a:t>Profesor:</a:t>
            </a:r>
            <a:r>
              <a:rPr lang="es-ES" sz="2600" dirty="0" smtClean="0">
                <a:effectLst>
                  <a:outerShdw blurRad="38100" dist="38100" dir="2700000" algn="tl">
                    <a:srgbClr val="C0C0C0"/>
                  </a:outerShdw>
                </a:effectLst>
                <a:latin typeface="Arial" pitchFamily="34" charset="0"/>
                <a:cs typeface="Arial" pitchFamily="34" charset="0"/>
              </a:rPr>
              <a:t> DrC. MSc. Dr. Luís Amado Quintana López. *</a:t>
            </a:r>
          </a:p>
          <a:p>
            <a:pPr marL="0" indent="0" algn="just">
              <a:lnSpc>
                <a:spcPct val="80000"/>
              </a:lnSpc>
              <a:buNone/>
              <a:defRPr/>
            </a:pPr>
            <a:endParaRPr lang="es-ES" sz="2400" u="sng" dirty="0" smtClean="0">
              <a:latin typeface="Arial" charset="0"/>
              <a:cs typeface="Arial" charset="0"/>
            </a:endParaRPr>
          </a:p>
          <a:p>
            <a:pPr marL="0" indent="0" algn="just">
              <a:lnSpc>
                <a:spcPct val="80000"/>
              </a:lnSpc>
              <a:buNone/>
              <a:defRPr/>
            </a:pPr>
            <a:r>
              <a:rPr lang="es-ES" sz="2600" u="sng" dirty="0" smtClean="0">
                <a:effectLst>
                  <a:outerShdw blurRad="38100" dist="38100" dir="2700000" algn="tl">
                    <a:srgbClr val="C0C0C0"/>
                  </a:outerShdw>
                </a:effectLst>
                <a:latin typeface="Arial" pitchFamily="34" charset="0"/>
                <a:cs typeface="Arial" pitchFamily="34" charset="0"/>
              </a:rPr>
              <a:t>Modalidad</a:t>
            </a:r>
            <a:r>
              <a:rPr lang="es-ES" sz="2400" dirty="0" smtClean="0">
                <a:latin typeface="Arial" charset="0"/>
                <a:cs typeface="Arial" charset="0"/>
              </a:rPr>
              <a:t>: Virtual (Educación a Distancia=</a:t>
            </a:r>
            <a:r>
              <a:rPr lang="es-ES" sz="2400" dirty="0" err="1" smtClean="0">
                <a:latin typeface="Arial" charset="0"/>
                <a:cs typeface="Arial" charset="0"/>
              </a:rPr>
              <a:t>EaD</a:t>
            </a:r>
            <a:r>
              <a:rPr lang="es-ES" sz="2400" dirty="0" smtClean="0">
                <a:latin typeface="Arial" charset="0"/>
                <a:cs typeface="Arial" charset="0"/>
              </a:rPr>
              <a:t>)  </a:t>
            </a:r>
          </a:p>
          <a:p>
            <a:pPr marL="0" indent="0" algn="just" eaLnBrk="1" hangingPunct="1">
              <a:lnSpc>
                <a:spcPct val="80000"/>
              </a:lnSpc>
              <a:buFontTx/>
              <a:buNone/>
              <a:defRPr/>
            </a:pPr>
            <a:endParaRPr lang="es-ES" sz="2600" dirty="0" smtClean="0">
              <a:effectLst>
                <a:outerShdw blurRad="38100" dist="38100" dir="2700000" algn="tl">
                  <a:srgbClr val="C0C0C0"/>
                </a:outerShdw>
              </a:effectLst>
              <a:latin typeface="Arial" pitchFamily="34" charset="0"/>
              <a:cs typeface="Arial" pitchFamily="34" charset="0"/>
            </a:endParaRPr>
          </a:p>
          <a:p>
            <a:pPr marL="0" indent="0" algn="just" eaLnBrk="1" hangingPunct="1">
              <a:lnSpc>
                <a:spcPct val="80000"/>
              </a:lnSpc>
              <a:buFontTx/>
              <a:buNone/>
              <a:defRPr/>
            </a:pPr>
            <a:r>
              <a:rPr lang="es-ES" sz="2600" u="sng" dirty="0" smtClean="0">
                <a:effectLst>
                  <a:outerShdw blurRad="38100" dist="38100" dir="2700000" algn="tl">
                    <a:srgbClr val="C0C0C0"/>
                  </a:outerShdw>
                </a:effectLst>
                <a:latin typeface="Arial" pitchFamily="34" charset="0"/>
                <a:cs typeface="Arial" pitchFamily="34" charset="0"/>
              </a:rPr>
              <a:t>Participan</a:t>
            </a:r>
            <a:r>
              <a:rPr lang="es-ES" sz="2600" dirty="0" smtClean="0">
                <a:effectLst>
                  <a:outerShdw blurRad="38100" dist="38100" dir="2700000" algn="tl">
                    <a:srgbClr val="C0C0C0"/>
                  </a:outerShdw>
                </a:effectLst>
                <a:latin typeface="Arial" pitchFamily="34" charset="0"/>
                <a:cs typeface="Arial" pitchFamily="34" charset="0"/>
              </a:rPr>
              <a:t>: Estudiantes del 3er. Año, Carrera de Medicina </a:t>
            </a:r>
          </a:p>
          <a:p>
            <a:pPr marL="0" indent="0" algn="just" eaLnBrk="1" hangingPunct="1">
              <a:lnSpc>
                <a:spcPct val="80000"/>
              </a:lnSpc>
              <a:buFontTx/>
              <a:buNone/>
              <a:defRPr/>
            </a:pPr>
            <a:endParaRPr lang="es-ES" sz="2600" dirty="0" smtClean="0">
              <a:effectLst>
                <a:outerShdw blurRad="38100" dist="38100" dir="2700000" algn="tl">
                  <a:srgbClr val="C0C0C0"/>
                </a:outerShdw>
              </a:effectLst>
              <a:latin typeface="Arial" pitchFamily="34" charset="0"/>
              <a:cs typeface="Arial" pitchFamily="34" charset="0"/>
            </a:endParaRPr>
          </a:p>
          <a:p>
            <a:pPr marL="0" indent="0" algn="just" eaLnBrk="1" hangingPunct="1">
              <a:lnSpc>
                <a:spcPct val="80000"/>
              </a:lnSpc>
              <a:buFontTx/>
              <a:buNone/>
              <a:defRPr/>
            </a:pPr>
            <a:endParaRPr lang="es-ES" sz="2600" dirty="0" smtClean="0">
              <a:effectLst>
                <a:outerShdw blurRad="38100" dist="38100" dir="2700000" algn="tl">
                  <a:srgbClr val="C0C0C0"/>
                </a:outerShdw>
              </a:effectLst>
              <a:latin typeface="Arial" pitchFamily="34" charset="0"/>
              <a:cs typeface="Arial" pitchFamily="34" charset="0"/>
            </a:endParaRPr>
          </a:p>
          <a:p>
            <a:pPr marL="0" indent="0" algn="just">
              <a:buNone/>
              <a:defRPr/>
            </a:pPr>
            <a:r>
              <a:rPr lang="es-ES" sz="2600" dirty="0" smtClean="0">
                <a:effectLst>
                  <a:outerShdw blurRad="38100" dist="38100" dir="2700000" algn="tl">
                    <a:srgbClr val="C0C0C0"/>
                  </a:outerShdw>
                </a:effectLst>
                <a:latin typeface="Arial" pitchFamily="34" charset="0"/>
                <a:cs typeface="Arial" pitchFamily="34" charset="0"/>
              </a:rPr>
              <a:t> </a:t>
            </a:r>
            <a:r>
              <a:rPr lang="es-ES" sz="1900" dirty="0" smtClean="0">
                <a:latin typeface="Arial" charset="0"/>
                <a:cs typeface="Arial" charset="0"/>
              </a:rPr>
              <a:t>* Profesor Titular de Medicina Interna, Doctor en Ciencias Pedagógicas, Máster en Urgencias Médicas, Especialista de I y II Grados en Medicina Interna, Jefe de Grupo Básico de Trabajo no. 2, Sala Clínica Bajos, Servicio de Medicina Interna, Hospital Universitario “General Calixto García”, La Habana, Cuba</a:t>
            </a:r>
          </a:p>
          <a:p>
            <a:pPr marL="0" indent="0" algn="just">
              <a:buNone/>
              <a:defRPr/>
            </a:pPr>
            <a:r>
              <a:rPr lang="es-ES" sz="1900" u="sng" dirty="0" smtClean="0">
                <a:latin typeface="Arial" charset="0"/>
                <a:cs typeface="Arial" charset="0"/>
              </a:rPr>
              <a:t>Email</a:t>
            </a:r>
            <a:r>
              <a:rPr lang="es-ES" sz="1900" dirty="0" smtClean="0">
                <a:latin typeface="Arial" charset="0"/>
                <a:cs typeface="Arial" charset="0"/>
              </a:rPr>
              <a:t>: lquintana</a:t>
            </a:r>
            <a:r>
              <a:rPr lang="es-ES" sz="1900" dirty="0" smtClean="0">
                <a:latin typeface="Arial"/>
                <a:cs typeface="Arial"/>
              </a:rPr>
              <a:t>@infomed.sld.cu</a:t>
            </a:r>
            <a:endParaRPr lang="es-ES" sz="1900" dirty="0" smtClean="0">
              <a:latin typeface="Arial" charset="0"/>
              <a:cs typeface="Arial" charset="0"/>
            </a:endParaRPr>
          </a:p>
          <a:p>
            <a:pPr marL="0" indent="0" algn="just" eaLnBrk="1" hangingPunct="1">
              <a:lnSpc>
                <a:spcPct val="80000"/>
              </a:lnSpc>
              <a:buFontTx/>
              <a:buNone/>
              <a:defRPr/>
            </a:pPr>
            <a:endParaRPr lang="es-ES" sz="2400" u="sng" dirty="0" smtClean="0">
              <a:effectLst>
                <a:outerShdw blurRad="38100" dist="38100" dir="2700000" algn="tl">
                  <a:srgbClr val="C0C0C0"/>
                </a:outerShdw>
              </a:effectLst>
              <a:cs typeface="Arial" pitchFamily="34" charset="0"/>
            </a:endParaRPr>
          </a:p>
          <a:p>
            <a:pPr marL="0" indent="0" algn="just" eaLnBrk="1" hangingPunct="1">
              <a:lnSpc>
                <a:spcPct val="80000"/>
              </a:lnSpc>
              <a:buFontTx/>
              <a:buNone/>
              <a:defRPr/>
            </a:pPr>
            <a:endParaRPr lang="es-ES" sz="2400" dirty="0" smtClean="0">
              <a:effectLst>
                <a:outerShdw blurRad="38100" dist="38100" dir="2700000" algn="tl">
                  <a:srgbClr val="C0C0C0"/>
                </a:outerShdw>
              </a:effectLst>
              <a:cs typeface="Arial" pitchFamily="34" charset="0"/>
            </a:endParaRPr>
          </a:p>
          <a:p>
            <a:pPr marL="0" indent="0" algn="just" eaLnBrk="1" hangingPunct="1">
              <a:lnSpc>
                <a:spcPct val="80000"/>
              </a:lnSpc>
              <a:buFontTx/>
              <a:buNone/>
              <a:defRPr/>
            </a:pPr>
            <a:r>
              <a:rPr lang="es-ES" sz="2400" dirty="0" smtClean="0">
                <a:effectLst>
                  <a:outerShdw blurRad="38100" dist="38100" dir="2700000" algn="tl">
                    <a:srgbClr val="C0C0C0"/>
                  </a:outerShdw>
                </a:effectLst>
                <a:cs typeface="Arial"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s-ES" sz="3600" u="sng" dirty="0" smtClean="0">
                <a:latin typeface="Arial" pitchFamily="34" charset="0"/>
                <a:cs typeface="Arial" pitchFamily="34" charset="0"/>
              </a:rPr>
              <a:t>Tumores de tiroides: Clasificación</a:t>
            </a:r>
          </a:p>
        </p:txBody>
      </p:sp>
      <p:sp>
        <p:nvSpPr>
          <p:cNvPr id="5123" name="Rectangle 3"/>
          <p:cNvSpPr>
            <a:spLocks noGrp="1" noChangeArrowheads="1"/>
          </p:cNvSpPr>
          <p:nvPr>
            <p:ph type="body" idx="1"/>
          </p:nvPr>
        </p:nvSpPr>
        <p:spPr>
          <a:xfrm>
            <a:off x="457200" y="1600200"/>
            <a:ext cx="8229600" cy="5141168"/>
          </a:xfrm>
        </p:spPr>
        <p:txBody>
          <a:bodyPr>
            <a:normAutofit/>
          </a:bodyPr>
          <a:lstStyle/>
          <a:p>
            <a:pPr eaLnBrk="1" hangingPunct="1">
              <a:buFontTx/>
              <a:buNone/>
            </a:pPr>
            <a:endParaRPr lang="es-ES" sz="2400" dirty="0" smtClean="0">
              <a:latin typeface="Arial" charset="0"/>
              <a:cs typeface="Arial" charset="0"/>
            </a:endParaRPr>
          </a:p>
          <a:p>
            <a:pPr eaLnBrk="1" hangingPunct="1">
              <a:buFontTx/>
              <a:buNone/>
            </a:pPr>
            <a:r>
              <a:rPr lang="es-ES" sz="2400" dirty="0" smtClean="0">
                <a:latin typeface="Arial" charset="0"/>
                <a:cs typeface="Arial" charset="0"/>
              </a:rPr>
              <a:t>1.Benignos: adenomas (los más frecuentes)</a:t>
            </a:r>
          </a:p>
          <a:p>
            <a:pPr eaLnBrk="1" hangingPunct="1">
              <a:buFontTx/>
              <a:buNone/>
            </a:pPr>
            <a:r>
              <a:rPr lang="es-ES" sz="2400" dirty="0" smtClean="0">
                <a:latin typeface="Arial" charset="0"/>
                <a:cs typeface="Arial" charset="0"/>
              </a:rPr>
              <a:t>2.Malignos:</a:t>
            </a:r>
          </a:p>
          <a:p>
            <a:pPr eaLnBrk="1" hangingPunct="1">
              <a:buFontTx/>
              <a:buNone/>
            </a:pPr>
            <a:r>
              <a:rPr lang="es-ES" sz="2400" dirty="0" smtClean="0">
                <a:latin typeface="Arial" charset="0"/>
                <a:cs typeface="Arial" charset="0"/>
              </a:rPr>
              <a:t>2.1 (originados en el propio tejido tiroideo: ver tabla anterior)</a:t>
            </a:r>
          </a:p>
          <a:p>
            <a:pPr eaLnBrk="1" hangingPunct="1">
              <a:buFontTx/>
              <a:buNone/>
            </a:pPr>
            <a:r>
              <a:rPr lang="es-ES" sz="2400" dirty="0" smtClean="0">
                <a:latin typeface="Arial" charset="0"/>
                <a:cs typeface="Arial" charset="0"/>
              </a:rPr>
              <a:t>2.2 Metastásicos</a:t>
            </a:r>
          </a:p>
          <a:p>
            <a:pPr eaLnBrk="1" hangingPunct="1">
              <a:buFontTx/>
              <a:buNone/>
            </a:pPr>
            <a:r>
              <a:rPr lang="es-ES" sz="2400" dirty="0" smtClean="0">
                <a:latin typeface="Arial" charset="0"/>
                <a:cs typeface="Arial" charset="0"/>
              </a:rPr>
              <a:t>2.3 Otros (Sarcomas, teratomas, linfoma tiroideo primario, etc.)</a:t>
            </a:r>
          </a:p>
          <a:p>
            <a:pPr algn="r" eaLnBrk="1" hangingPunct="1">
              <a:buFontTx/>
              <a:buNone/>
            </a:pPr>
            <a:r>
              <a:rPr lang="es-ES" sz="1800" dirty="0" smtClean="0">
                <a:latin typeface="Arial" charset="0"/>
                <a:cs typeface="Arial" charset="0"/>
              </a:rPr>
              <a:t>Clasificación histopatológica OMS</a:t>
            </a:r>
          </a:p>
          <a:p>
            <a:pPr eaLnBrk="1" hangingPunct="1">
              <a:buFontTx/>
              <a:buNone/>
            </a:pPr>
            <a:endParaRPr lang="es-ES" sz="2400" dirty="0" smtClean="0">
              <a:latin typeface="Arial" charset="0"/>
              <a:cs typeface="Arial" charset="0"/>
            </a:endParaRPr>
          </a:p>
          <a:p>
            <a:pPr eaLnBrk="1" hangingPunct="1">
              <a:buNone/>
            </a:pPr>
            <a:endParaRPr lang="es-ES" dirty="0" smtClean="0"/>
          </a:p>
        </p:txBody>
      </p:sp>
    </p:spTree>
    <p:extLst>
      <p:ext uri="{BB962C8B-B14F-4D97-AF65-F5344CB8AC3E}">
        <p14:creationId xmlns:p14="http://schemas.microsoft.com/office/powerpoint/2010/main" val="300839466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s-ES" sz="3600" u="sng" dirty="0" smtClean="0">
                <a:latin typeface="Arial" pitchFamily="34" charset="0"/>
                <a:cs typeface="Arial" pitchFamily="34" charset="0"/>
              </a:rPr>
              <a:t>Patogenia del cáncer y nódulo tiroideo</a:t>
            </a:r>
            <a:r>
              <a:rPr lang="es-ES" sz="3600" dirty="0" smtClean="0">
                <a:latin typeface="Arial" pitchFamily="34" charset="0"/>
                <a:cs typeface="Arial" pitchFamily="34" charset="0"/>
              </a:rPr>
              <a:t>:</a:t>
            </a:r>
          </a:p>
        </p:txBody>
      </p:sp>
      <p:sp>
        <p:nvSpPr>
          <p:cNvPr id="6147" name="Rectangle 3"/>
          <p:cNvSpPr>
            <a:spLocks noGrp="1" noChangeArrowheads="1"/>
          </p:cNvSpPr>
          <p:nvPr>
            <p:ph type="body" idx="1"/>
          </p:nvPr>
        </p:nvSpPr>
        <p:spPr/>
        <p:txBody>
          <a:bodyPr/>
          <a:lstStyle/>
          <a:p>
            <a:pPr algn="ctr" eaLnBrk="1" hangingPunct="1">
              <a:lnSpc>
                <a:spcPct val="90000"/>
              </a:lnSpc>
              <a:buFontTx/>
              <a:buNone/>
            </a:pPr>
            <a:endParaRPr lang="es-ES" sz="2400" dirty="0" smtClean="0">
              <a:latin typeface="Arial" pitchFamily="34" charset="0"/>
              <a:cs typeface="Arial" pitchFamily="34" charset="0"/>
            </a:endParaRPr>
          </a:p>
          <a:p>
            <a:pPr algn="ctr" eaLnBrk="1" hangingPunct="1">
              <a:lnSpc>
                <a:spcPct val="90000"/>
              </a:lnSpc>
              <a:buFontTx/>
              <a:buNone/>
            </a:pPr>
            <a:r>
              <a:rPr lang="es-ES" sz="2400" dirty="0" smtClean="0">
                <a:latin typeface="Arial" pitchFamily="34" charset="0"/>
                <a:cs typeface="Arial" pitchFamily="34" charset="0"/>
              </a:rPr>
              <a:t>El </a:t>
            </a:r>
            <a:r>
              <a:rPr lang="es-ES" sz="2400" dirty="0" smtClean="0">
                <a:solidFill>
                  <a:srgbClr val="FF0000"/>
                </a:solidFill>
                <a:latin typeface="Arial" pitchFamily="34" charset="0"/>
                <a:cs typeface="Arial" pitchFamily="34" charset="0"/>
              </a:rPr>
              <a:t>desarrollo de un tumor</a:t>
            </a:r>
            <a:r>
              <a:rPr lang="es-ES" sz="2400" dirty="0" smtClean="0">
                <a:latin typeface="Arial" pitchFamily="34" charset="0"/>
                <a:cs typeface="Arial" pitchFamily="34" charset="0"/>
              </a:rPr>
              <a:t>, ¿de qué depende?</a:t>
            </a:r>
          </a:p>
          <a:p>
            <a:pPr algn="ctr" eaLnBrk="1" hangingPunct="1">
              <a:lnSpc>
                <a:spcPct val="90000"/>
              </a:lnSpc>
              <a:buFontTx/>
              <a:buNone/>
            </a:pPr>
            <a:endParaRPr lang="es-ES" sz="2400" dirty="0" smtClean="0">
              <a:latin typeface="Arial" pitchFamily="34" charset="0"/>
              <a:cs typeface="Arial" pitchFamily="34" charset="0"/>
            </a:endParaRPr>
          </a:p>
          <a:p>
            <a:pPr algn="ctr" eaLnBrk="1" hangingPunct="1">
              <a:lnSpc>
                <a:spcPct val="90000"/>
              </a:lnSpc>
              <a:buFontTx/>
              <a:buNone/>
            </a:pPr>
            <a:r>
              <a:rPr lang="es-ES" sz="2400" dirty="0">
                <a:latin typeface="Arial" pitchFamily="34" charset="0"/>
                <a:cs typeface="Arial" pitchFamily="34" charset="0"/>
              </a:rPr>
              <a:t>D</a:t>
            </a:r>
            <a:r>
              <a:rPr lang="es-ES" sz="2400" dirty="0" smtClean="0">
                <a:latin typeface="Arial" pitchFamily="34" charset="0"/>
                <a:cs typeface="Arial" pitchFamily="34" charset="0"/>
              </a:rPr>
              <a:t>e alteraciones en los </a:t>
            </a:r>
            <a:r>
              <a:rPr lang="es-ES" sz="2400" dirty="0" smtClean="0">
                <a:solidFill>
                  <a:srgbClr val="FF0000"/>
                </a:solidFill>
                <a:latin typeface="Arial" pitchFamily="34" charset="0"/>
                <a:cs typeface="Arial" pitchFamily="34" charset="0"/>
              </a:rPr>
              <a:t>mecanismos de control del ciclo celular </a:t>
            </a:r>
            <a:r>
              <a:rPr lang="es-ES" sz="2400" dirty="0" smtClean="0">
                <a:latin typeface="Arial" pitchFamily="34" charset="0"/>
                <a:cs typeface="Arial" pitchFamily="34" charset="0"/>
              </a:rPr>
              <a:t>(ciclo integrado por </a:t>
            </a:r>
            <a:r>
              <a:rPr lang="es-ES" sz="2400" dirty="0" smtClean="0">
                <a:solidFill>
                  <a:srgbClr val="FF0000"/>
                </a:solidFill>
                <a:latin typeface="Arial" pitchFamily="34" charset="0"/>
                <a:cs typeface="Arial" pitchFamily="34" charset="0"/>
              </a:rPr>
              <a:t>etapas)</a:t>
            </a:r>
          </a:p>
          <a:p>
            <a:pPr algn="ctr" eaLnBrk="1" hangingPunct="1">
              <a:lnSpc>
                <a:spcPct val="90000"/>
              </a:lnSpc>
              <a:buFontTx/>
              <a:buNone/>
            </a:pPr>
            <a:endParaRPr lang="es-ES" sz="2400" dirty="0" smtClean="0">
              <a:solidFill>
                <a:srgbClr val="FF0000"/>
              </a:solidFill>
              <a:latin typeface="Arial" pitchFamily="34" charset="0"/>
              <a:cs typeface="Arial" pitchFamily="34" charset="0"/>
            </a:endParaRPr>
          </a:p>
          <a:p>
            <a:pPr algn="ctr" eaLnBrk="1" hangingPunct="1">
              <a:lnSpc>
                <a:spcPct val="90000"/>
              </a:lnSpc>
              <a:buFontTx/>
              <a:buNone/>
            </a:pPr>
            <a:r>
              <a:rPr lang="es-ES" sz="2400" dirty="0" smtClean="0">
                <a:latin typeface="Arial" pitchFamily="34" charset="0"/>
                <a:cs typeface="Arial" pitchFamily="34" charset="0"/>
              </a:rPr>
              <a:t>Etapas donde intervienen </a:t>
            </a:r>
            <a:r>
              <a:rPr lang="es-ES" sz="2400" dirty="0" smtClean="0">
                <a:solidFill>
                  <a:srgbClr val="FF0000"/>
                </a:solidFill>
                <a:latin typeface="Arial" pitchFamily="34" charset="0"/>
                <a:cs typeface="Arial" pitchFamily="34" charset="0"/>
              </a:rPr>
              <a:t>múltiples factores</a:t>
            </a:r>
          </a:p>
          <a:p>
            <a:pPr algn="ctr" eaLnBrk="1" hangingPunct="1">
              <a:lnSpc>
                <a:spcPct val="90000"/>
              </a:lnSpc>
              <a:buFontTx/>
              <a:buNone/>
            </a:pPr>
            <a:endParaRPr lang="es-ES" sz="2400" dirty="0" smtClean="0">
              <a:solidFill>
                <a:srgbClr val="FF0000"/>
              </a:solidFill>
              <a:latin typeface="Arial" pitchFamily="34" charset="0"/>
              <a:cs typeface="Arial" pitchFamily="34" charset="0"/>
            </a:endParaRPr>
          </a:p>
          <a:p>
            <a:pPr algn="ctr" eaLnBrk="1" hangingPunct="1">
              <a:lnSpc>
                <a:spcPct val="90000"/>
              </a:lnSpc>
              <a:buFontTx/>
              <a:buNone/>
            </a:pPr>
            <a:r>
              <a:rPr lang="es-ES" sz="2400" dirty="0" smtClean="0">
                <a:latin typeface="Arial" pitchFamily="34" charset="0"/>
                <a:cs typeface="Arial" pitchFamily="34" charset="0"/>
              </a:rPr>
              <a:t>¿Y en qué culminan esas </a:t>
            </a:r>
            <a:r>
              <a:rPr lang="es-ES" sz="2400" dirty="0" smtClean="0">
                <a:solidFill>
                  <a:srgbClr val="FF0000"/>
                </a:solidFill>
                <a:latin typeface="Arial" pitchFamily="34" charset="0"/>
                <a:cs typeface="Arial" pitchFamily="34" charset="0"/>
              </a:rPr>
              <a:t>etapas</a:t>
            </a:r>
            <a:r>
              <a:rPr lang="es-ES" sz="2400" dirty="0" smtClean="0">
                <a:latin typeface="Arial" pitchFamily="34" charset="0"/>
                <a:cs typeface="Arial" pitchFamily="34" charset="0"/>
              </a:rPr>
              <a:t>?→ </a:t>
            </a:r>
            <a:r>
              <a:rPr lang="es-ES" sz="2400" dirty="0">
                <a:latin typeface="Arial" pitchFamily="34" charset="0"/>
                <a:cs typeface="Arial" pitchFamily="34" charset="0"/>
              </a:rPr>
              <a:t>E</a:t>
            </a:r>
            <a:r>
              <a:rPr lang="es-ES" sz="2400" dirty="0" smtClean="0">
                <a:latin typeface="Arial" pitchFamily="34" charset="0"/>
                <a:cs typeface="Arial" pitchFamily="34" charset="0"/>
              </a:rPr>
              <a:t>n proceso de </a:t>
            </a:r>
            <a:r>
              <a:rPr lang="es-ES" sz="2400" dirty="0" smtClean="0">
                <a:solidFill>
                  <a:srgbClr val="FF0000"/>
                </a:solidFill>
                <a:latin typeface="Arial" pitchFamily="34" charset="0"/>
                <a:cs typeface="Arial" pitchFamily="34" charset="0"/>
              </a:rPr>
              <a:t>división y generación de 2 células hijas</a:t>
            </a:r>
          </a:p>
          <a:p>
            <a:pPr algn="ctr" eaLnBrk="1" hangingPunct="1">
              <a:lnSpc>
                <a:spcPct val="90000"/>
              </a:lnSpc>
              <a:buFontTx/>
              <a:buNone/>
            </a:pPr>
            <a:endParaRPr lang="es-ES" sz="2400" dirty="0" smtClean="0">
              <a:latin typeface="Arial" pitchFamily="34" charset="0"/>
              <a:cs typeface="Arial" pitchFamily="34" charset="0"/>
            </a:endParaRPr>
          </a:p>
          <a:p>
            <a:pPr algn="ctr" eaLnBrk="1" hangingPunct="1">
              <a:lnSpc>
                <a:spcPct val="90000"/>
              </a:lnSpc>
              <a:buFontTx/>
              <a:buNone/>
            </a:pPr>
            <a:endParaRPr lang="es-ES" sz="2400" dirty="0" smtClean="0">
              <a:latin typeface="Arial" pitchFamily="34" charset="0"/>
              <a:cs typeface="Arial" pitchFamily="34" charset="0"/>
            </a:endParaRPr>
          </a:p>
          <a:p>
            <a:pPr algn="ctr" eaLnBrk="1" hangingPunct="1">
              <a:lnSpc>
                <a:spcPct val="90000"/>
              </a:lnSpc>
              <a:buFontTx/>
              <a:buNone/>
            </a:pPr>
            <a:endParaRPr lang="es-ES" sz="2400" dirty="0" smtClean="0">
              <a:latin typeface="Arial" pitchFamily="34" charset="0"/>
              <a:cs typeface="Arial" pitchFamily="34" charset="0"/>
            </a:endParaRPr>
          </a:p>
        </p:txBody>
      </p:sp>
      <p:sp>
        <p:nvSpPr>
          <p:cNvPr id="4" name="Flecha abajo 3"/>
          <p:cNvSpPr/>
          <p:nvPr/>
        </p:nvSpPr>
        <p:spPr>
          <a:xfrm>
            <a:off x="4716016" y="2408563"/>
            <a:ext cx="484632" cy="39929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abajo 6"/>
          <p:cNvSpPr/>
          <p:nvPr/>
        </p:nvSpPr>
        <p:spPr>
          <a:xfrm>
            <a:off x="6084168" y="3501008"/>
            <a:ext cx="484632" cy="57606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s-ES" sz="3600" u="sng" dirty="0" smtClean="0">
                <a:latin typeface="Arial" pitchFamily="34" charset="0"/>
                <a:cs typeface="Arial" pitchFamily="34" charset="0"/>
              </a:rPr>
              <a:t>Patogenia del cáncer y nódulo tiroideo</a:t>
            </a:r>
            <a:r>
              <a:rPr lang="es-ES" sz="3600" dirty="0" smtClean="0">
                <a:latin typeface="Arial" pitchFamily="34" charset="0"/>
                <a:cs typeface="Arial" pitchFamily="34" charset="0"/>
              </a:rPr>
              <a:t>:</a:t>
            </a:r>
          </a:p>
        </p:txBody>
      </p:sp>
      <p:sp>
        <p:nvSpPr>
          <p:cNvPr id="6147" name="Rectangle 3"/>
          <p:cNvSpPr>
            <a:spLocks noGrp="1" noChangeArrowheads="1"/>
          </p:cNvSpPr>
          <p:nvPr>
            <p:ph type="body" idx="1"/>
          </p:nvPr>
        </p:nvSpPr>
        <p:spPr/>
        <p:txBody>
          <a:bodyPr/>
          <a:lstStyle/>
          <a:p>
            <a:pPr algn="ctr" eaLnBrk="1" hangingPunct="1">
              <a:lnSpc>
                <a:spcPct val="90000"/>
              </a:lnSpc>
              <a:buFontTx/>
              <a:buNone/>
            </a:pPr>
            <a:endParaRPr lang="es-ES" sz="2400" dirty="0" smtClean="0">
              <a:latin typeface="Arial" pitchFamily="34" charset="0"/>
              <a:cs typeface="Arial" pitchFamily="34" charset="0"/>
            </a:endParaRPr>
          </a:p>
          <a:p>
            <a:pPr algn="ctr" eaLnBrk="1" hangingPunct="1">
              <a:lnSpc>
                <a:spcPct val="90000"/>
              </a:lnSpc>
              <a:buFontTx/>
              <a:buNone/>
            </a:pPr>
            <a:r>
              <a:rPr lang="es-ES" sz="2400" dirty="0" smtClean="0">
                <a:latin typeface="Arial" pitchFamily="34" charset="0"/>
                <a:cs typeface="Arial" pitchFamily="34" charset="0"/>
              </a:rPr>
              <a:t>El </a:t>
            </a:r>
            <a:r>
              <a:rPr lang="es-ES" sz="2400" dirty="0" smtClean="0">
                <a:solidFill>
                  <a:srgbClr val="FF0000"/>
                </a:solidFill>
                <a:latin typeface="Arial" pitchFamily="34" charset="0"/>
                <a:cs typeface="Arial" pitchFamily="34" charset="0"/>
              </a:rPr>
              <a:t>proceso de oncogénesis</a:t>
            </a:r>
            <a:r>
              <a:rPr lang="es-ES" sz="2400" dirty="0" smtClean="0">
                <a:latin typeface="Arial" pitchFamily="34" charset="0"/>
                <a:cs typeface="Arial" pitchFamily="34" charset="0"/>
              </a:rPr>
              <a:t>, ¿Cómo debe ser concebido?</a:t>
            </a:r>
          </a:p>
          <a:p>
            <a:pPr algn="ctr" eaLnBrk="1" hangingPunct="1">
              <a:lnSpc>
                <a:spcPct val="90000"/>
              </a:lnSpc>
              <a:buFontTx/>
              <a:buNone/>
            </a:pPr>
            <a:endParaRPr lang="es-ES" sz="2400" dirty="0" smtClean="0">
              <a:latin typeface="Arial" pitchFamily="34" charset="0"/>
              <a:cs typeface="Arial" pitchFamily="34" charset="0"/>
            </a:endParaRPr>
          </a:p>
          <a:p>
            <a:pPr algn="ctr" eaLnBrk="1" hangingPunct="1">
              <a:lnSpc>
                <a:spcPct val="90000"/>
              </a:lnSpc>
              <a:buFontTx/>
              <a:buNone/>
            </a:pPr>
            <a:r>
              <a:rPr lang="es-ES" sz="2400" dirty="0" smtClean="0">
                <a:latin typeface="Arial" pitchFamily="34" charset="0"/>
                <a:cs typeface="Arial" pitchFamily="34" charset="0"/>
              </a:rPr>
              <a:t>Como una serie de eventos </a:t>
            </a:r>
            <a:r>
              <a:rPr lang="es-ES" sz="2400" dirty="0" smtClean="0">
                <a:solidFill>
                  <a:srgbClr val="FF0000"/>
                </a:solidFill>
                <a:latin typeface="Arial" pitchFamily="34" charset="0"/>
                <a:cs typeface="Arial" pitchFamily="34" charset="0"/>
              </a:rPr>
              <a:t>genéticos</a:t>
            </a:r>
            <a:r>
              <a:rPr lang="es-ES" sz="2400" dirty="0" smtClean="0">
                <a:latin typeface="Arial" pitchFamily="34" charset="0"/>
                <a:cs typeface="Arial" pitchFamily="34" charset="0"/>
              </a:rPr>
              <a:t> </a:t>
            </a:r>
            <a:r>
              <a:rPr lang="es-ES" sz="2400" dirty="0" smtClean="0">
                <a:solidFill>
                  <a:srgbClr val="FF0000"/>
                </a:solidFill>
                <a:latin typeface="Arial" pitchFamily="34" charset="0"/>
                <a:cs typeface="Arial" pitchFamily="34" charset="0"/>
              </a:rPr>
              <a:t>y</a:t>
            </a:r>
            <a:r>
              <a:rPr lang="es-ES" sz="2400" dirty="0" smtClean="0">
                <a:latin typeface="Arial" pitchFamily="34" charset="0"/>
                <a:cs typeface="Arial" pitchFamily="34" charset="0"/>
              </a:rPr>
              <a:t> </a:t>
            </a:r>
            <a:r>
              <a:rPr lang="es-ES" sz="2400" dirty="0" smtClean="0">
                <a:solidFill>
                  <a:srgbClr val="FF0000"/>
                </a:solidFill>
                <a:latin typeface="Arial" pitchFamily="34" charset="0"/>
                <a:cs typeface="Arial" pitchFamily="34" charset="0"/>
              </a:rPr>
              <a:t>ambientales, </a:t>
            </a:r>
            <a:r>
              <a:rPr lang="es-ES" sz="2400" dirty="0" smtClean="0">
                <a:latin typeface="Arial" pitchFamily="34" charset="0"/>
                <a:cs typeface="Arial" pitchFamily="34" charset="0"/>
              </a:rPr>
              <a:t>que alteran</a:t>
            </a:r>
          </a:p>
          <a:p>
            <a:pPr algn="ctr" eaLnBrk="1" hangingPunct="1">
              <a:lnSpc>
                <a:spcPct val="90000"/>
              </a:lnSpc>
              <a:buFontTx/>
              <a:buNone/>
            </a:pPr>
            <a:endParaRPr lang="es-ES" sz="2400" dirty="0" smtClean="0">
              <a:solidFill>
                <a:srgbClr val="FF0000"/>
              </a:solidFill>
              <a:latin typeface="Arial" pitchFamily="34" charset="0"/>
              <a:cs typeface="Arial" pitchFamily="34" charset="0"/>
            </a:endParaRPr>
          </a:p>
          <a:p>
            <a:pPr algn="ctr" eaLnBrk="1" hangingPunct="1">
              <a:lnSpc>
                <a:spcPct val="90000"/>
              </a:lnSpc>
              <a:buFontTx/>
              <a:buNone/>
            </a:pPr>
            <a:r>
              <a:rPr lang="es-ES" sz="2400" dirty="0" smtClean="0">
                <a:latin typeface="Arial" pitchFamily="34" charset="0"/>
                <a:cs typeface="Arial" pitchFamily="34" charset="0"/>
              </a:rPr>
              <a:t>El </a:t>
            </a:r>
            <a:r>
              <a:rPr lang="es-ES" sz="2400" dirty="0" smtClean="0">
                <a:solidFill>
                  <a:srgbClr val="FF0000"/>
                </a:solidFill>
                <a:latin typeface="Arial" pitchFamily="34" charset="0"/>
                <a:cs typeface="Arial" pitchFamily="34" charset="0"/>
              </a:rPr>
              <a:t>control</a:t>
            </a:r>
            <a:r>
              <a:rPr lang="es-ES" sz="2400" dirty="0" smtClean="0">
                <a:latin typeface="Arial" pitchFamily="34" charset="0"/>
                <a:cs typeface="Arial" pitchFamily="34" charset="0"/>
              </a:rPr>
              <a:t> de la </a:t>
            </a:r>
            <a:r>
              <a:rPr lang="es-ES" sz="2400" dirty="0" smtClean="0">
                <a:solidFill>
                  <a:srgbClr val="FF0000"/>
                </a:solidFill>
                <a:latin typeface="Arial" pitchFamily="34" charset="0"/>
                <a:cs typeface="Arial" pitchFamily="34" charset="0"/>
              </a:rPr>
              <a:t>proliferación</a:t>
            </a:r>
            <a:r>
              <a:rPr lang="es-ES" sz="2400" dirty="0" smtClean="0">
                <a:latin typeface="Arial" pitchFamily="34" charset="0"/>
                <a:cs typeface="Arial" pitchFamily="34" charset="0"/>
              </a:rPr>
              <a:t> y </a:t>
            </a:r>
            <a:r>
              <a:rPr lang="es-ES" sz="2400" dirty="0" smtClean="0">
                <a:solidFill>
                  <a:srgbClr val="FF0000"/>
                </a:solidFill>
                <a:latin typeface="Arial" pitchFamily="34" charset="0"/>
                <a:cs typeface="Arial" pitchFamily="34" charset="0"/>
              </a:rPr>
              <a:t>diferenciación celular</a:t>
            </a:r>
          </a:p>
          <a:p>
            <a:pPr algn="ctr" eaLnBrk="1" hangingPunct="1">
              <a:lnSpc>
                <a:spcPct val="90000"/>
              </a:lnSpc>
              <a:buFontTx/>
              <a:buNone/>
            </a:pPr>
            <a:endParaRPr lang="es-ES" sz="2400" dirty="0" smtClean="0">
              <a:solidFill>
                <a:srgbClr val="FF0000"/>
              </a:solidFill>
              <a:latin typeface="Arial" pitchFamily="34" charset="0"/>
              <a:cs typeface="Arial" pitchFamily="34" charset="0"/>
            </a:endParaRPr>
          </a:p>
          <a:p>
            <a:pPr algn="ctr" eaLnBrk="1" hangingPunct="1">
              <a:lnSpc>
                <a:spcPct val="90000"/>
              </a:lnSpc>
              <a:buFontTx/>
              <a:buNone/>
            </a:pPr>
            <a:r>
              <a:rPr lang="es-ES" sz="2400" dirty="0" smtClean="0">
                <a:latin typeface="Arial" pitchFamily="34" charset="0"/>
                <a:cs typeface="Arial" pitchFamily="34" charset="0"/>
              </a:rPr>
              <a:t>¿Y en el cáncer de tiroides?→ Mecanismos </a:t>
            </a:r>
            <a:r>
              <a:rPr lang="es-ES" sz="2400" dirty="0" smtClean="0">
                <a:solidFill>
                  <a:srgbClr val="FF0000"/>
                </a:solidFill>
                <a:latin typeface="Arial" pitchFamily="34" charset="0"/>
                <a:cs typeface="Arial" pitchFamily="34" charset="0"/>
              </a:rPr>
              <a:t>genéticos (Gen RET/PTC)</a:t>
            </a:r>
            <a:r>
              <a:rPr lang="es-ES" sz="2400" dirty="0" smtClean="0">
                <a:latin typeface="Arial" pitchFamily="34" charset="0"/>
                <a:cs typeface="Arial" pitchFamily="34" charset="0"/>
              </a:rPr>
              <a:t> y otros (</a:t>
            </a:r>
            <a:r>
              <a:rPr lang="es-ES" sz="2400" dirty="0" smtClean="0">
                <a:solidFill>
                  <a:srgbClr val="FF0000"/>
                </a:solidFill>
                <a:latin typeface="Arial" pitchFamily="34" charset="0"/>
                <a:cs typeface="Arial" pitchFamily="34" charset="0"/>
              </a:rPr>
              <a:t>radiaciones</a:t>
            </a:r>
            <a:r>
              <a:rPr lang="es-ES" sz="2400" dirty="0" smtClean="0">
                <a:latin typeface="Arial" pitchFamily="34" charset="0"/>
                <a:cs typeface="Arial" pitchFamily="34" charset="0"/>
              </a:rPr>
              <a:t> </a:t>
            </a:r>
            <a:r>
              <a:rPr lang="es-ES" sz="2400" dirty="0" smtClean="0">
                <a:solidFill>
                  <a:srgbClr val="FF0000"/>
                </a:solidFill>
                <a:latin typeface="Arial" pitchFamily="34" charset="0"/>
                <a:cs typeface="Arial" pitchFamily="34" charset="0"/>
              </a:rPr>
              <a:t>ionizantes, yodo, edad, factores raciales, etc.</a:t>
            </a:r>
            <a:r>
              <a:rPr lang="es-ES" sz="2400" dirty="0" smtClean="0">
                <a:latin typeface="Arial" pitchFamily="34" charset="0"/>
                <a:cs typeface="Arial" pitchFamily="34" charset="0"/>
              </a:rPr>
              <a:t>)</a:t>
            </a:r>
            <a:endParaRPr lang="es-ES" sz="2400" dirty="0" smtClean="0">
              <a:solidFill>
                <a:srgbClr val="FF0000"/>
              </a:solidFill>
              <a:latin typeface="Arial" pitchFamily="34" charset="0"/>
              <a:cs typeface="Arial" pitchFamily="34" charset="0"/>
            </a:endParaRPr>
          </a:p>
          <a:p>
            <a:pPr algn="ctr" eaLnBrk="1" hangingPunct="1">
              <a:lnSpc>
                <a:spcPct val="90000"/>
              </a:lnSpc>
              <a:buFontTx/>
              <a:buNone/>
            </a:pPr>
            <a:endParaRPr lang="es-ES" sz="2400" dirty="0" smtClean="0">
              <a:latin typeface="Arial" pitchFamily="34" charset="0"/>
              <a:cs typeface="Arial" pitchFamily="34" charset="0"/>
            </a:endParaRPr>
          </a:p>
          <a:p>
            <a:pPr algn="ctr" eaLnBrk="1" hangingPunct="1">
              <a:lnSpc>
                <a:spcPct val="90000"/>
              </a:lnSpc>
              <a:buFontTx/>
              <a:buNone/>
            </a:pPr>
            <a:endParaRPr lang="es-ES" sz="2400" dirty="0" smtClean="0">
              <a:latin typeface="Arial" pitchFamily="34" charset="0"/>
              <a:cs typeface="Arial" pitchFamily="34" charset="0"/>
            </a:endParaRPr>
          </a:p>
          <a:p>
            <a:pPr algn="ctr" eaLnBrk="1" hangingPunct="1">
              <a:lnSpc>
                <a:spcPct val="90000"/>
              </a:lnSpc>
              <a:buFontTx/>
              <a:buNone/>
            </a:pPr>
            <a:endParaRPr lang="es-ES" sz="2400" dirty="0" smtClean="0">
              <a:latin typeface="Arial" pitchFamily="34" charset="0"/>
              <a:cs typeface="Arial" pitchFamily="34" charset="0"/>
            </a:endParaRPr>
          </a:p>
        </p:txBody>
      </p:sp>
      <p:sp>
        <p:nvSpPr>
          <p:cNvPr id="4" name="Flecha abajo 3"/>
          <p:cNvSpPr/>
          <p:nvPr/>
        </p:nvSpPr>
        <p:spPr>
          <a:xfrm>
            <a:off x="4716016" y="2408563"/>
            <a:ext cx="484632" cy="39929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abajo 6"/>
          <p:cNvSpPr/>
          <p:nvPr/>
        </p:nvSpPr>
        <p:spPr>
          <a:xfrm>
            <a:off x="4643438" y="3500438"/>
            <a:ext cx="484632" cy="57606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s-ES" sz="3600" u="sng" dirty="0" smtClean="0">
                <a:latin typeface="Arial" pitchFamily="34" charset="0"/>
                <a:cs typeface="Arial" pitchFamily="34" charset="0"/>
              </a:rPr>
              <a:t>Formas histológicas más frecuentes de cáncer tiroideo</a:t>
            </a:r>
            <a:endParaRPr lang="es-ES" sz="3600" dirty="0" smtClean="0">
              <a:latin typeface="Arial" pitchFamily="34" charset="0"/>
              <a:cs typeface="Arial" pitchFamily="34" charset="0"/>
            </a:endParaRPr>
          </a:p>
        </p:txBody>
      </p:sp>
      <p:sp>
        <p:nvSpPr>
          <p:cNvPr id="6147" name="Rectangle 3"/>
          <p:cNvSpPr>
            <a:spLocks noGrp="1" noChangeArrowheads="1"/>
          </p:cNvSpPr>
          <p:nvPr>
            <p:ph type="body" idx="1"/>
          </p:nvPr>
        </p:nvSpPr>
        <p:spPr>
          <a:xfrm>
            <a:off x="457200" y="1700808"/>
            <a:ext cx="8229600" cy="4525963"/>
          </a:xfrm>
        </p:spPr>
        <p:txBody>
          <a:bodyPr>
            <a:normAutofit/>
          </a:bodyPr>
          <a:lstStyle/>
          <a:p>
            <a:pPr algn="just" eaLnBrk="1" hangingPunct="1">
              <a:lnSpc>
                <a:spcPct val="90000"/>
              </a:lnSpc>
              <a:buFontTx/>
              <a:buNone/>
            </a:pPr>
            <a:r>
              <a:rPr lang="es-ES" sz="2400" dirty="0" smtClean="0">
                <a:latin typeface="Arial" pitchFamily="34" charset="0"/>
                <a:cs typeface="Arial" pitchFamily="34" charset="0"/>
              </a:rPr>
              <a:t>-</a:t>
            </a:r>
            <a:r>
              <a:rPr lang="es-ES" sz="2400" u="sng" dirty="0" smtClean="0">
                <a:latin typeface="Arial" pitchFamily="34" charset="0"/>
                <a:cs typeface="Arial" pitchFamily="34" charset="0"/>
              </a:rPr>
              <a:t>Carcinoma Diferenciado de Tiroides (CDT) </a:t>
            </a:r>
            <a:r>
              <a:rPr lang="es-ES" sz="2400" dirty="0" smtClean="0">
                <a:latin typeface="Arial" pitchFamily="34" charset="0"/>
                <a:cs typeface="Arial" pitchFamily="34" charset="0"/>
              </a:rPr>
              <a:t>: (la gran mayoría) incluye un grupo heterogéneo de neoplasias, compuesto por diversas variantes, con implicaciones diferentes para el pronóstico</a:t>
            </a:r>
          </a:p>
          <a:p>
            <a:pPr algn="just" eaLnBrk="1" hangingPunct="1">
              <a:lnSpc>
                <a:spcPct val="90000"/>
              </a:lnSpc>
              <a:buFontTx/>
              <a:buNone/>
            </a:pPr>
            <a:r>
              <a:rPr lang="es-ES" sz="2400" dirty="0">
                <a:latin typeface="Arial" pitchFamily="34" charset="0"/>
                <a:cs typeface="Arial" pitchFamily="34" charset="0"/>
              </a:rPr>
              <a:t> </a:t>
            </a:r>
            <a:r>
              <a:rPr lang="es-ES" sz="2400" dirty="0" smtClean="0">
                <a:latin typeface="Arial" pitchFamily="34" charset="0"/>
                <a:cs typeface="Arial" pitchFamily="34" charset="0"/>
              </a:rPr>
              <a:t>   </a:t>
            </a:r>
            <a:r>
              <a:rPr lang="es-ES" sz="2400" dirty="0" smtClean="0">
                <a:solidFill>
                  <a:srgbClr val="FF0000"/>
                </a:solidFill>
                <a:latin typeface="Arial" pitchFamily="34" charset="0"/>
                <a:cs typeface="Arial" pitchFamily="34" charset="0"/>
              </a:rPr>
              <a:t>a)Carcinoma papilar del tiroides (CPT) </a:t>
            </a:r>
            <a:r>
              <a:rPr lang="es-ES" sz="2400" dirty="0" smtClean="0">
                <a:latin typeface="Arial" pitchFamily="34" charset="0"/>
                <a:cs typeface="Arial" pitchFamily="34" charset="0"/>
              </a:rPr>
              <a:t>: 85%</a:t>
            </a:r>
          </a:p>
          <a:p>
            <a:pPr algn="just" eaLnBrk="1" hangingPunct="1">
              <a:lnSpc>
                <a:spcPct val="90000"/>
              </a:lnSpc>
              <a:buFontTx/>
              <a:buNone/>
            </a:pPr>
            <a:r>
              <a:rPr lang="es-ES" sz="2400" dirty="0">
                <a:latin typeface="Arial" pitchFamily="34" charset="0"/>
                <a:cs typeface="Arial" pitchFamily="34" charset="0"/>
              </a:rPr>
              <a:t> </a:t>
            </a:r>
            <a:r>
              <a:rPr lang="es-ES" sz="2400" dirty="0" smtClean="0">
                <a:latin typeface="Arial" pitchFamily="34" charset="0"/>
                <a:cs typeface="Arial" pitchFamily="34" charset="0"/>
              </a:rPr>
              <a:t>   </a:t>
            </a:r>
            <a:r>
              <a:rPr lang="es-ES" sz="2400" dirty="0" smtClean="0">
                <a:solidFill>
                  <a:srgbClr val="FF0000"/>
                </a:solidFill>
                <a:latin typeface="Arial" pitchFamily="34" charset="0"/>
                <a:cs typeface="Arial" pitchFamily="34" charset="0"/>
              </a:rPr>
              <a:t>b)Carcinoma folicular del tiroides (CFT) </a:t>
            </a:r>
            <a:r>
              <a:rPr lang="es-ES" sz="2400" dirty="0" smtClean="0">
                <a:latin typeface="Arial" pitchFamily="34" charset="0"/>
                <a:cs typeface="Arial" pitchFamily="34" charset="0"/>
              </a:rPr>
              <a:t>: 15%</a:t>
            </a:r>
          </a:p>
          <a:p>
            <a:pPr algn="just" eaLnBrk="1" hangingPunct="1">
              <a:lnSpc>
                <a:spcPct val="90000"/>
              </a:lnSpc>
              <a:buFontTx/>
              <a:buNone/>
            </a:pPr>
            <a:r>
              <a:rPr lang="es-ES" sz="2400" dirty="0" smtClean="0">
                <a:latin typeface="Arial" pitchFamily="34" charset="0"/>
                <a:cs typeface="Arial" pitchFamily="34" charset="0"/>
              </a:rPr>
              <a:t>-</a:t>
            </a:r>
            <a:r>
              <a:rPr lang="es-ES" sz="2400" u="sng" dirty="0" smtClean="0">
                <a:latin typeface="Arial" pitchFamily="34" charset="0"/>
                <a:cs typeface="Arial" pitchFamily="34" charset="0"/>
              </a:rPr>
              <a:t>Tumores menos frecuentes</a:t>
            </a:r>
            <a:r>
              <a:rPr lang="es-ES" sz="2400" dirty="0" smtClean="0">
                <a:latin typeface="Arial" pitchFamily="34" charset="0"/>
                <a:cs typeface="Arial" pitchFamily="34" charset="0"/>
              </a:rPr>
              <a:t>:</a:t>
            </a:r>
          </a:p>
          <a:p>
            <a:pPr algn="just" eaLnBrk="1" hangingPunct="1">
              <a:lnSpc>
                <a:spcPct val="90000"/>
              </a:lnSpc>
              <a:buFontTx/>
              <a:buNone/>
            </a:pPr>
            <a:r>
              <a:rPr lang="es-ES" sz="2400" dirty="0" smtClean="0">
                <a:latin typeface="Arial" pitchFamily="34" charset="0"/>
                <a:cs typeface="Arial" pitchFamily="34" charset="0"/>
              </a:rPr>
              <a:t>a)Carcinoma medular de tiroides (3%): afecta las células C o  parafoliculares</a:t>
            </a:r>
          </a:p>
          <a:p>
            <a:pPr algn="just" eaLnBrk="1" hangingPunct="1">
              <a:lnSpc>
                <a:spcPct val="90000"/>
              </a:lnSpc>
              <a:buFontTx/>
              <a:buNone/>
            </a:pPr>
            <a:r>
              <a:rPr lang="es-ES" sz="2400" dirty="0" smtClean="0">
                <a:latin typeface="Arial" pitchFamily="34" charset="0"/>
                <a:cs typeface="Arial" pitchFamily="34" charset="0"/>
              </a:rPr>
              <a:t>b)Carcinoma anaplásico (2%) </a:t>
            </a:r>
          </a:p>
          <a:p>
            <a:pPr algn="ctr" eaLnBrk="1" hangingPunct="1">
              <a:lnSpc>
                <a:spcPct val="90000"/>
              </a:lnSpc>
              <a:buFontTx/>
              <a:buNone/>
            </a:pPr>
            <a:endParaRPr lang="es-ES" sz="2400" dirty="0" smtClean="0">
              <a:latin typeface="Arial" pitchFamily="34" charset="0"/>
              <a:cs typeface="Arial" pitchFamily="34" charset="0"/>
            </a:endParaRPr>
          </a:p>
        </p:txBody>
      </p:sp>
    </p:spTree>
    <p:extLst>
      <p:ext uri="{BB962C8B-B14F-4D97-AF65-F5344CB8AC3E}">
        <p14:creationId xmlns:p14="http://schemas.microsoft.com/office/powerpoint/2010/main" val="9506079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s-ES" sz="3600" u="sng" dirty="0" smtClean="0">
                <a:latin typeface="Arial" pitchFamily="34" charset="0"/>
                <a:cs typeface="Arial" pitchFamily="34" charset="0"/>
              </a:rPr>
              <a:t>Formas clínicas más frecuentes de presentación del cáncer tiroideo</a:t>
            </a:r>
            <a:endParaRPr lang="es-ES" sz="3600" dirty="0" smtClean="0">
              <a:latin typeface="Arial" pitchFamily="34" charset="0"/>
              <a:cs typeface="Arial" pitchFamily="34" charset="0"/>
            </a:endParaRPr>
          </a:p>
        </p:txBody>
      </p:sp>
      <p:sp>
        <p:nvSpPr>
          <p:cNvPr id="6147" name="Rectangle 3"/>
          <p:cNvSpPr>
            <a:spLocks noGrp="1" noChangeArrowheads="1"/>
          </p:cNvSpPr>
          <p:nvPr>
            <p:ph type="body" idx="1"/>
          </p:nvPr>
        </p:nvSpPr>
        <p:spPr>
          <a:xfrm>
            <a:off x="457200" y="1700808"/>
            <a:ext cx="8229600" cy="4525963"/>
          </a:xfrm>
        </p:spPr>
        <p:txBody>
          <a:bodyPr>
            <a:normAutofit/>
          </a:bodyPr>
          <a:lstStyle/>
          <a:p>
            <a:pPr algn="just" eaLnBrk="1" hangingPunct="1">
              <a:lnSpc>
                <a:spcPct val="90000"/>
              </a:lnSpc>
              <a:buFontTx/>
              <a:buNone/>
            </a:pPr>
            <a:endParaRPr lang="es-ES" sz="2400" dirty="0" smtClean="0">
              <a:latin typeface="Arial" pitchFamily="34" charset="0"/>
              <a:cs typeface="Arial" pitchFamily="34" charset="0"/>
            </a:endParaRPr>
          </a:p>
          <a:p>
            <a:pPr algn="just" eaLnBrk="1" hangingPunct="1">
              <a:lnSpc>
                <a:spcPct val="90000"/>
              </a:lnSpc>
              <a:buFontTx/>
              <a:buNone/>
            </a:pPr>
            <a:r>
              <a:rPr lang="es-ES" sz="2400" dirty="0" smtClean="0">
                <a:latin typeface="Arial" pitchFamily="34" charset="0"/>
                <a:cs typeface="Arial" pitchFamily="34" charset="0"/>
              </a:rPr>
              <a:t>-Nódulo único indoloro</a:t>
            </a:r>
          </a:p>
          <a:p>
            <a:pPr algn="just" eaLnBrk="1" hangingPunct="1">
              <a:lnSpc>
                <a:spcPct val="90000"/>
              </a:lnSpc>
              <a:buFontTx/>
              <a:buNone/>
            </a:pPr>
            <a:r>
              <a:rPr lang="es-ES" sz="2400" dirty="0" smtClean="0">
                <a:latin typeface="Arial" pitchFamily="34" charset="0"/>
                <a:cs typeface="Arial" pitchFamily="34" charset="0"/>
              </a:rPr>
              <a:t>-Bocio multinodular</a:t>
            </a:r>
          </a:p>
          <a:p>
            <a:pPr algn="just" eaLnBrk="1" hangingPunct="1">
              <a:lnSpc>
                <a:spcPct val="90000"/>
              </a:lnSpc>
              <a:buFontTx/>
              <a:buNone/>
            </a:pPr>
            <a:r>
              <a:rPr lang="es-ES" sz="2400" dirty="0" smtClean="0">
                <a:latin typeface="Arial" pitchFamily="34" charset="0"/>
                <a:cs typeface="Arial" pitchFamily="34" charset="0"/>
              </a:rPr>
              <a:t>-Adenopatía regional</a:t>
            </a:r>
          </a:p>
          <a:p>
            <a:pPr algn="just" eaLnBrk="1" hangingPunct="1">
              <a:lnSpc>
                <a:spcPct val="90000"/>
              </a:lnSpc>
              <a:buFontTx/>
              <a:buNone/>
            </a:pPr>
            <a:r>
              <a:rPr lang="es-ES" sz="2400" dirty="0" smtClean="0">
                <a:latin typeface="Arial" pitchFamily="34" charset="0"/>
                <a:cs typeface="Arial" pitchFamily="34" charset="0"/>
              </a:rPr>
              <a:t>-incidentalomas: chequeo accidental por otra causa y se detecta nódulo asintomático en la glándula tiroides</a:t>
            </a:r>
          </a:p>
          <a:p>
            <a:pPr algn="just" eaLnBrk="1" hangingPunct="1">
              <a:lnSpc>
                <a:spcPct val="90000"/>
              </a:lnSpc>
              <a:buFontTx/>
              <a:buNone/>
            </a:pPr>
            <a:r>
              <a:rPr lang="es-ES" sz="2400" dirty="0" smtClean="0">
                <a:latin typeface="Arial" pitchFamily="34" charset="0"/>
                <a:cs typeface="Arial" pitchFamily="34" charset="0"/>
              </a:rPr>
              <a:t>-Forma asintomática</a:t>
            </a:r>
          </a:p>
          <a:p>
            <a:pPr algn="just" eaLnBrk="1" hangingPunct="1">
              <a:lnSpc>
                <a:spcPct val="90000"/>
              </a:lnSpc>
              <a:buFontTx/>
              <a:buNone/>
            </a:pPr>
            <a:r>
              <a:rPr lang="es-ES" sz="2400" dirty="0" smtClean="0">
                <a:latin typeface="Arial" pitchFamily="34" charset="0"/>
                <a:cs typeface="Arial" pitchFamily="34" charset="0"/>
              </a:rPr>
              <a:t>-Otras: tumor primario con lesión secundaria en tiroides</a:t>
            </a:r>
          </a:p>
        </p:txBody>
      </p:sp>
    </p:spTree>
    <p:extLst>
      <p:ext uri="{BB962C8B-B14F-4D97-AF65-F5344CB8AC3E}">
        <p14:creationId xmlns:p14="http://schemas.microsoft.com/office/powerpoint/2010/main" val="95060790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s-ES" sz="3600" u="sng" dirty="0" smtClean="0">
                <a:latin typeface="Arial" pitchFamily="34" charset="0"/>
                <a:cs typeface="Arial" pitchFamily="34" charset="0"/>
              </a:rPr>
              <a:t>Conducta diagnóstica-terapéutica a seguir ante sospecha de cáncer tiroideo</a:t>
            </a:r>
            <a:endParaRPr lang="es-ES" sz="3600" dirty="0" smtClean="0">
              <a:latin typeface="Arial" pitchFamily="34" charset="0"/>
              <a:cs typeface="Arial" pitchFamily="34" charset="0"/>
            </a:endParaRPr>
          </a:p>
        </p:txBody>
      </p:sp>
      <p:sp>
        <p:nvSpPr>
          <p:cNvPr id="6147" name="Rectangle 3"/>
          <p:cNvSpPr>
            <a:spLocks noGrp="1" noChangeArrowheads="1"/>
          </p:cNvSpPr>
          <p:nvPr>
            <p:ph type="body" idx="1"/>
          </p:nvPr>
        </p:nvSpPr>
        <p:spPr>
          <a:xfrm>
            <a:off x="457200" y="1700808"/>
            <a:ext cx="8229600" cy="4525963"/>
          </a:xfrm>
        </p:spPr>
        <p:txBody>
          <a:bodyPr>
            <a:normAutofit/>
          </a:bodyPr>
          <a:lstStyle/>
          <a:p>
            <a:pPr algn="just" eaLnBrk="1" hangingPunct="1">
              <a:lnSpc>
                <a:spcPct val="90000"/>
              </a:lnSpc>
              <a:buFontTx/>
              <a:buNone/>
            </a:pPr>
            <a:r>
              <a:rPr lang="es-ES" sz="2400" dirty="0" smtClean="0">
                <a:latin typeface="Arial" pitchFamily="34" charset="0"/>
                <a:cs typeface="Arial" pitchFamily="34" charset="0"/>
              </a:rPr>
              <a:t>Aplicación del método científico individual para atención de pacientes (</a:t>
            </a:r>
            <a:r>
              <a:rPr lang="es-ES" sz="2400" dirty="0" smtClean="0">
                <a:solidFill>
                  <a:srgbClr val="FF0000"/>
                </a:solidFill>
                <a:latin typeface="Arial" pitchFamily="34" charset="0"/>
                <a:cs typeface="Arial" pitchFamily="34" charset="0"/>
              </a:rPr>
              <a:t>método clínico</a:t>
            </a:r>
            <a:r>
              <a:rPr lang="es-ES" sz="2400" dirty="0" smtClean="0">
                <a:latin typeface="Arial" pitchFamily="34" charset="0"/>
                <a:cs typeface="Arial" pitchFamily="34" charset="0"/>
              </a:rPr>
              <a:t>): </a:t>
            </a:r>
          </a:p>
          <a:p>
            <a:pPr algn="just" eaLnBrk="1" hangingPunct="1">
              <a:lnSpc>
                <a:spcPct val="90000"/>
              </a:lnSpc>
              <a:buFontTx/>
              <a:buChar char="-"/>
            </a:pPr>
            <a:r>
              <a:rPr lang="es-ES" sz="2400" u="sng" dirty="0" smtClean="0">
                <a:latin typeface="Arial" pitchFamily="34" charset="0"/>
                <a:cs typeface="Arial" pitchFamily="34" charset="0"/>
              </a:rPr>
              <a:t>Antecedentes</a:t>
            </a:r>
            <a:r>
              <a:rPr lang="es-ES" sz="2400" dirty="0" smtClean="0">
                <a:latin typeface="Arial" pitchFamily="34" charset="0"/>
                <a:cs typeface="Arial" pitchFamily="34" charset="0"/>
              </a:rPr>
              <a:t>: personales o familiares de cáncer tiroideo u otro tipo de neoplasia; exposición a radiaciones ionizantes</a:t>
            </a:r>
          </a:p>
          <a:p>
            <a:pPr algn="just" eaLnBrk="1" hangingPunct="1">
              <a:lnSpc>
                <a:spcPct val="90000"/>
              </a:lnSpc>
              <a:buFontTx/>
              <a:buChar char="-"/>
            </a:pPr>
            <a:r>
              <a:rPr lang="es-ES" sz="2400" u="sng" dirty="0" smtClean="0">
                <a:latin typeface="Arial" pitchFamily="34" charset="0"/>
                <a:cs typeface="Arial" pitchFamily="34" charset="0"/>
              </a:rPr>
              <a:t>Interrogatorio</a:t>
            </a:r>
            <a:r>
              <a:rPr lang="es-ES" sz="2400" dirty="0" smtClean="0">
                <a:latin typeface="Arial" pitchFamily="34" charset="0"/>
                <a:cs typeface="Arial" pitchFamily="34" charset="0"/>
              </a:rPr>
              <a:t>: síntomas de aumento circunscrito o multinodular de la glándula tiroides; presencia de ganglios cervicales; otros síntomas sugestivos</a:t>
            </a:r>
          </a:p>
          <a:p>
            <a:pPr algn="just" eaLnBrk="1" hangingPunct="1">
              <a:lnSpc>
                <a:spcPct val="90000"/>
              </a:lnSpc>
              <a:buFontTx/>
              <a:buChar char="-"/>
            </a:pPr>
            <a:r>
              <a:rPr lang="es-ES" sz="2400" u="sng" dirty="0" smtClean="0">
                <a:latin typeface="Arial" pitchFamily="34" charset="0"/>
                <a:cs typeface="Arial" pitchFamily="34" charset="0"/>
              </a:rPr>
              <a:t>Examen físico</a:t>
            </a:r>
            <a:r>
              <a:rPr lang="es-ES" sz="2400" dirty="0" smtClean="0">
                <a:latin typeface="Arial" pitchFamily="34" charset="0"/>
                <a:cs typeface="Arial" pitchFamily="34" charset="0"/>
              </a:rPr>
              <a:t>: local (glándula tiroides: en busca de nódulo(s), bocio multinodular, adenopatías regionales</a:t>
            </a:r>
          </a:p>
          <a:p>
            <a:pPr algn="just" eaLnBrk="1" hangingPunct="1">
              <a:lnSpc>
                <a:spcPct val="90000"/>
              </a:lnSpc>
              <a:buFontTx/>
              <a:buChar char="-"/>
            </a:pPr>
            <a:r>
              <a:rPr lang="es-ES" sz="2400" dirty="0" smtClean="0">
                <a:latin typeface="Arial" pitchFamily="34" charset="0"/>
                <a:cs typeface="Arial" pitchFamily="34" charset="0"/>
              </a:rPr>
              <a:t>Examen físico sistémico: en busca de lesiones neoplásicas malignas en otros órganos</a:t>
            </a:r>
          </a:p>
          <a:p>
            <a:pPr algn="just" eaLnBrk="1" hangingPunct="1">
              <a:lnSpc>
                <a:spcPct val="90000"/>
              </a:lnSpc>
              <a:buFontTx/>
              <a:buNone/>
            </a:pPr>
            <a:endParaRPr lang="es-ES" sz="2400" dirty="0" smtClean="0">
              <a:latin typeface="Arial" pitchFamily="34" charset="0"/>
              <a:cs typeface="Arial" pitchFamily="34" charset="0"/>
            </a:endParaRPr>
          </a:p>
        </p:txBody>
      </p:sp>
    </p:spTree>
    <p:extLst>
      <p:ext uri="{BB962C8B-B14F-4D97-AF65-F5344CB8AC3E}">
        <p14:creationId xmlns:p14="http://schemas.microsoft.com/office/powerpoint/2010/main" val="9506079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s-ES" sz="3600" u="sng" dirty="0" smtClean="0">
                <a:latin typeface="Arial" pitchFamily="34" charset="0"/>
                <a:cs typeface="Arial" pitchFamily="34" charset="0"/>
              </a:rPr>
              <a:t>Exámenes complementarios esenciales ante sospecha de cáncer tiroideo</a:t>
            </a:r>
            <a:endParaRPr lang="es-ES" sz="3600" dirty="0" smtClean="0">
              <a:latin typeface="Arial" pitchFamily="34" charset="0"/>
              <a:cs typeface="Arial" pitchFamily="34" charset="0"/>
            </a:endParaRPr>
          </a:p>
        </p:txBody>
      </p:sp>
      <p:sp>
        <p:nvSpPr>
          <p:cNvPr id="6147" name="Rectangle 3"/>
          <p:cNvSpPr>
            <a:spLocks noGrp="1" noChangeArrowheads="1"/>
          </p:cNvSpPr>
          <p:nvPr>
            <p:ph type="body" idx="1"/>
          </p:nvPr>
        </p:nvSpPr>
        <p:spPr>
          <a:xfrm>
            <a:off x="457200" y="1700808"/>
            <a:ext cx="8229600" cy="4525963"/>
          </a:xfrm>
        </p:spPr>
        <p:txBody>
          <a:bodyPr>
            <a:normAutofit/>
          </a:bodyPr>
          <a:lstStyle/>
          <a:p>
            <a:pPr algn="just" eaLnBrk="1" hangingPunct="1">
              <a:lnSpc>
                <a:spcPct val="90000"/>
              </a:lnSpc>
              <a:buNone/>
            </a:pPr>
            <a:r>
              <a:rPr lang="es-ES" sz="2400" dirty="0" smtClean="0">
                <a:latin typeface="Arial" pitchFamily="34" charset="0"/>
                <a:cs typeface="Arial" pitchFamily="34" charset="0"/>
              </a:rPr>
              <a:t>    </a:t>
            </a:r>
          </a:p>
          <a:p>
            <a:pPr algn="just" eaLnBrk="1" hangingPunct="1">
              <a:lnSpc>
                <a:spcPct val="90000"/>
              </a:lnSpc>
              <a:buNone/>
            </a:pPr>
            <a:r>
              <a:rPr lang="es-ES" sz="2400" u="sng" dirty="0" smtClean="0">
                <a:latin typeface="Arial" pitchFamily="34" charset="0"/>
                <a:cs typeface="Arial" pitchFamily="34" charset="0"/>
              </a:rPr>
              <a:t>    </a:t>
            </a:r>
          </a:p>
          <a:p>
            <a:pPr algn="just" eaLnBrk="1" hangingPunct="1">
              <a:lnSpc>
                <a:spcPct val="90000"/>
              </a:lnSpc>
              <a:buNone/>
            </a:pPr>
            <a:r>
              <a:rPr lang="es-ES" sz="2400" dirty="0" smtClean="0">
                <a:latin typeface="Arial" pitchFamily="34" charset="0"/>
                <a:cs typeface="Arial" pitchFamily="34" charset="0"/>
              </a:rPr>
              <a:t>     </a:t>
            </a:r>
            <a:r>
              <a:rPr lang="es-ES" sz="2400" u="sng" dirty="0" smtClean="0">
                <a:latin typeface="Arial" pitchFamily="34" charset="0"/>
                <a:cs typeface="Arial" pitchFamily="34" charset="0"/>
              </a:rPr>
              <a:t>Ultrasonido de la glándula tiroides para</a:t>
            </a:r>
            <a:r>
              <a:rPr lang="es-ES" sz="2400" dirty="0" smtClean="0">
                <a:latin typeface="Arial" pitchFamily="34" charset="0"/>
                <a:cs typeface="Arial" pitchFamily="34" charset="0"/>
              </a:rPr>
              <a:t>: </a:t>
            </a:r>
          </a:p>
          <a:p>
            <a:pPr algn="just" eaLnBrk="1" hangingPunct="1">
              <a:lnSpc>
                <a:spcPct val="90000"/>
              </a:lnSpc>
              <a:buNone/>
            </a:pPr>
            <a:r>
              <a:rPr lang="es-ES" sz="2400" dirty="0" smtClean="0">
                <a:latin typeface="Arial" pitchFamily="34" charset="0"/>
                <a:cs typeface="Arial" pitchFamily="34" charset="0"/>
              </a:rPr>
              <a:t>    a) identificación de  lesiones nodulares presumiblemente malignas (según clasificación </a:t>
            </a:r>
            <a:r>
              <a:rPr lang="es-ES" sz="2400" dirty="0" smtClean="0">
                <a:solidFill>
                  <a:srgbClr val="FF0000"/>
                </a:solidFill>
                <a:latin typeface="Arial" pitchFamily="34" charset="0"/>
                <a:cs typeface="Arial" pitchFamily="34" charset="0"/>
              </a:rPr>
              <a:t>TIRADS</a:t>
            </a:r>
            <a:r>
              <a:rPr lang="es-ES" sz="2400" dirty="0" smtClean="0">
                <a:latin typeface="Arial" pitchFamily="34" charset="0"/>
                <a:cs typeface="Arial" pitchFamily="34" charset="0"/>
              </a:rPr>
              <a:t>)</a:t>
            </a:r>
          </a:p>
          <a:p>
            <a:pPr algn="just" eaLnBrk="1" hangingPunct="1">
              <a:lnSpc>
                <a:spcPct val="90000"/>
              </a:lnSpc>
              <a:buNone/>
            </a:pPr>
            <a:r>
              <a:rPr lang="es-ES" sz="2400" dirty="0" smtClean="0">
                <a:latin typeface="Arial" pitchFamily="34" charset="0"/>
                <a:cs typeface="Arial" pitchFamily="34" charset="0"/>
              </a:rPr>
              <a:t>    b) realización de Citología con Aguja Fina (CAF) guiada por ultrasonido y  precisar benignidad o malignidad de la lesión (Clasificación </a:t>
            </a:r>
            <a:r>
              <a:rPr lang="es-ES" sz="2400" dirty="0" smtClean="0">
                <a:solidFill>
                  <a:srgbClr val="FF0000"/>
                </a:solidFill>
                <a:latin typeface="Arial" pitchFamily="34" charset="0"/>
                <a:cs typeface="Arial" pitchFamily="34" charset="0"/>
              </a:rPr>
              <a:t>Bethestha</a:t>
            </a:r>
            <a:r>
              <a:rPr lang="es-ES" sz="2400" dirty="0" smtClean="0">
                <a:latin typeface="Arial" pitchFamily="34" charset="0"/>
                <a:cs typeface="Arial" pitchFamily="34" charset="0"/>
              </a:rPr>
              <a:t>)</a:t>
            </a:r>
          </a:p>
          <a:p>
            <a:pPr algn="just" eaLnBrk="1" hangingPunct="1">
              <a:lnSpc>
                <a:spcPct val="90000"/>
              </a:lnSpc>
              <a:buNone/>
            </a:pPr>
            <a:r>
              <a:rPr lang="es-ES" sz="2400" dirty="0" smtClean="0">
                <a:latin typeface="Arial" pitchFamily="34" charset="0"/>
                <a:cs typeface="Arial" pitchFamily="34" charset="0"/>
              </a:rPr>
              <a:t>     c) buscar lesiones regionales ganglionares </a:t>
            </a:r>
          </a:p>
          <a:p>
            <a:pPr algn="just" eaLnBrk="1" hangingPunct="1">
              <a:lnSpc>
                <a:spcPct val="90000"/>
              </a:lnSpc>
              <a:buNone/>
            </a:pPr>
            <a:r>
              <a:rPr lang="es-ES" sz="2400" dirty="0" smtClean="0">
                <a:latin typeface="Arial" pitchFamily="34" charset="0"/>
                <a:cs typeface="Arial" pitchFamily="34" charset="0"/>
              </a:rPr>
              <a:t>     </a:t>
            </a:r>
          </a:p>
        </p:txBody>
      </p:sp>
    </p:spTree>
    <p:extLst>
      <p:ext uri="{BB962C8B-B14F-4D97-AF65-F5344CB8AC3E}">
        <p14:creationId xmlns:p14="http://schemas.microsoft.com/office/powerpoint/2010/main" val="95060790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s-ES" sz="3600" u="sng" dirty="0" smtClean="0">
                <a:latin typeface="Arial" pitchFamily="34" charset="0"/>
                <a:cs typeface="Arial" pitchFamily="34" charset="0"/>
              </a:rPr>
              <a:t>Exámenes complementarios esenciales ante sospecha de cáncer tiroideo</a:t>
            </a:r>
            <a:endParaRPr lang="es-ES" sz="3600" dirty="0" smtClean="0">
              <a:latin typeface="Arial" pitchFamily="34" charset="0"/>
              <a:cs typeface="Arial" pitchFamily="34" charset="0"/>
            </a:endParaRPr>
          </a:p>
        </p:txBody>
      </p:sp>
      <p:sp>
        <p:nvSpPr>
          <p:cNvPr id="6147" name="Rectangle 3"/>
          <p:cNvSpPr>
            <a:spLocks noGrp="1" noChangeArrowheads="1"/>
          </p:cNvSpPr>
          <p:nvPr>
            <p:ph type="body" idx="1"/>
          </p:nvPr>
        </p:nvSpPr>
        <p:spPr>
          <a:xfrm>
            <a:off x="457200" y="1700808"/>
            <a:ext cx="8229600" cy="4525963"/>
          </a:xfrm>
        </p:spPr>
        <p:txBody>
          <a:bodyPr>
            <a:normAutofit/>
          </a:bodyPr>
          <a:lstStyle/>
          <a:p>
            <a:pPr algn="just" eaLnBrk="1" hangingPunct="1">
              <a:lnSpc>
                <a:spcPct val="90000"/>
              </a:lnSpc>
              <a:buNone/>
            </a:pPr>
            <a:r>
              <a:rPr lang="es-ES" sz="2400" dirty="0" smtClean="0">
                <a:latin typeface="Arial" pitchFamily="34" charset="0"/>
                <a:cs typeface="Arial" pitchFamily="34" charset="0"/>
              </a:rPr>
              <a:t>Si se confirma malignidad:</a:t>
            </a:r>
          </a:p>
          <a:p>
            <a:pPr algn="just" eaLnBrk="1" hangingPunct="1">
              <a:lnSpc>
                <a:spcPct val="90000"/>
              </a:lnSpc>
              <a:buNone/>
            </a:pPr>
            <a:r>
              <a:rPr lang="es-ES" sz="2400" dirty="0" smtClean="0">
                <a:latin typeface="Arial" pitchFamily="34" charset="0"/>
                <a:cs typeface="Arial" pitchFamily="34" charset="0"/>
              </a:rPr>
              <a:t>      </a:t>
            </a:r>
            <a:r>
              <a:rPr lang="es-ES" sz="2400" dirty="0" smtClean="0">
                <a:latin typeface="Arial"/>
                <a:cs typeface="Arial"/>
              </a:rPr>
              <a:t>►</a:t>
            </a:r>
            <a:r>
              <a:rPr lang="es-ES" sz="2400" dirty="0" smtClean="0">
                <a:latin typeface="Arial" pitchFamily="34" charset="0"/>
                <a:cs typeface="Arial" pitchFamily="34" charset="0"/>
              </a:rPr>
              <a:t>Estudio del paciente con todos los complementarios pertinentes y poder estadiarlo:</a:t>
            </a:r>
          </a:p>
          <a:p>
            <a:pPr algn="just" eaLnBrk="1" hangingPunct="1">
              <a:lnSpc>
                <a:spcPct val="90000"/>
              </a:lnSpc>
              <a:buNone/>
            </a:pPr>
            <a:r>
              <a:rPr lang="es-ES" sz="2400" dirty="0" smtClean="0">
                <a:latin typeface="Arial" pitchFamily="34" charset="0"/>
                <a:cs typeface="Arial" pitchFamily="34" charset="0"/>
              </a:rPr>
              <a:t>     -biometría hemática, bioquímica sanguínea, entre otros     -TSH, T3 y T4: determinación de función tiroidea</a:t>
            </a:r>
          </a:p>
          <a:p>
            <a:pPr algn="just" eaLnBrk="1" hangingPunct="1">
              <a:lnSpc>
                <a:spcPct val="90000"/>
              </a:lnSpc>
              <a:buNone/>
            </a:pPr>
            <a:r>
              <a:rPr lang="es-ES" sz="2400" dirty="0" smtClean="0">
                <a:latin typeface="Arial" pitchFamily="34" charset="0"/>
                <a:cs typeface="Arial" pitchFamily="34" charset="0"/>
              </a:rPr>
              <a:t>     -Rx de tórax simple posteroanterior (para descartar lesiones primarias pulmonares o bocio endotorácico)</a:t>
            </a:r>
          </a:p>
          <a:p>
            <a:pPr algn="just" eaLnBrk="1" hangingPunct="1">
              <a:lnSpc>
                <a:spcPct val="90000"/>
              </a:lnSpc>
              <a:buNone/>
            </a:pPr>
            <a:r>
              <a:rPr lang="es-ES" sz="2400" dirty="0" smtClean="0">
                <a:latin typeface="Arial" pitchFamily="34" charset="0"/>
                <a:cs typeface="Arial" pitchFamily="34" charset="0"/>
              </a:rPr>
              <a:t>     -Ultrasonido de Hemiabdomen Superior (HAS); Vésico Prostático (VP) en el hombre y Ginecológico en la mujer</a:t>
            </a:r>
          </a:p>
          <a:p>
            <a:pPr algn="just" eaLnBrk="1" hangingPunct="1">
              <a:lnSpc>
                <a:spcPct val="90000"/>
              </a:lnSpc>
              <a:buNone/>
            </a:pPr>
            <a:r>
              <a:rPr lang="es-ES" sz="2400" dirty="0" smtClean="0">
                <a:latin typeface="Arial" pitchFamily="34" charset="0"/>
                <a:cs typeface="Arial" pitchFamily="34" charset="0"/>
              </a:rPr>
              <a:t>     -TAC simple de tórax o abdomen si necesario</a:t>
            </a:r>
          </a:p>
          <a:p>
            <a:pPr algn="just" eaLnBrk="1" hangingPunct="1">
              <a:lnSpc>
                <a:spcPct val="90000"/>
              </a:lnSpc>
              <a:buNone/>
            </a:pPr>
            <a:r>
              <a:rPr lang="es-ES" sz="2400" dirty="0" smtClean="0">
                <a:latin typeface="Arial" pitchFamily="34" charset="0"/>
                <a:cs typeface="Arial" pitchFamily="34" charset="0"/>
              </a:rPr>
              <a:t>     -Ultrasonido de partes blandas (rastreo ganglionar)</a:t>
            </a:r>
          </a:p>
          <a:p>
            <a:pPr algn="just" eaLnBrk="1" hangingPunct="1">
              <a:lnSpc>
                <a:spcPct val="90000"/>
              </a:lnSpc>
              <a:buFontTx/>
              <a:buNone/>
            </a:pPr>
            <a:endParaRPr lang="es-ES" sz="2400" dirty="0" smtClean="0">
              <a:latin typeface="Arial" pitchFamily="34" charset="0"/>
              <a:cs typeface="Arial" pitchFamily="34" charset="0"/>
            </a:endParaRPr>
          </a:p>
        </p:txBody>
      </p:sp>
    </p:spTree>
    <p:extLst>
      <p:ext uri="{BB962C8B-B14F-4D97-AF65-F5344CB8AC3E}">
        <p14:creationId xmlns:p14="http://schemas.microsoft.com/office/powerpoint/2010/main" val="9506079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2 Marcador de contenido"/>
          <p:cNvSpPr>
            <a:spLocks noGrp="1"/>
          </p:cNvSpPr>
          <p:nvPr>
            <p:ph idx="1"/>
          </p:nvPr>
        </p:nvSpPr>
        <p:spPr/>
        <p:txBody>
          <a:bodyPr/>
          <a:lstStyle/>
          <a:p>
            <a:endParaRPr lang="es-ES" altLang="es-MX" smtClean="0"/>
          </a:p>
        </p:txBody>
      </p:sp>
      <p:sp>
        <p:nvSpPr>
          <p:cNvPr id="102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MX"/>
          </a:p>
        </p:txBody>
      </p:sp>
      <p:graphicFrame>
        <p:nvGraphicFramePr>
          <p:cNvPr id="1026" name="Object 4"/>
          <p:cNvGraphicFramePr>
            <a:graphicFrameLocks noChangeAspect="1"/>
          </p:cNvGraphicFramePr>
          <p:nvPr/>
        </p:nvGraphicFramePr>
        <p:xfrm>
          <a:off x="188913" y="1477963"/>
          <a:ext cx="8574087" cy="4541837"/>
        </p:xfrm>
        <a:graphic>
          <a:graphicData uri="http://schemas.openxmlformats.org/presentationml/2006/ole">
            <mc:AlternateContent xmlns:mc="http://schemas.openxmlformats.org/markup-compatibility/2006">
              <mc:Choice xmlns:v="urn:schemas-microsoft-com:vml" Requires="v">
                <p:oleObj spid="_x0000_s1074" name="Diapositiva" r:id="rId3" imgW="3635898" imgH="2044739" progId="PowerPoint.Slide.12">
                  <p:embed/>
                </p:oleObj>
              </mc:Choice>
              <mc:Fallback>
                <p:oleObj name="Diapositiva" r:id="rId3" imgW="3635898" imgH="2044739" progId="PowerPoint.Slide.12">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1477963"/>
                        <a:ext cx="8574087" cy="454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6"/>
          <p:cNvGraphicFramePr>
            <a:graphicFrameLocks noChangeAspect="1"/>
          </p:cNvGraphicFramePr>
          <p:nvPr/>
        </p:nvGraphicFramePr>
        <p:xfrm>
          <a:off x="304800" y="381000"/>
          <a:ext cx="8574088" cy="5715000"/>
        </p:xfrm>
        <a:graphic>
          <a:graphicData uri="http://schemas.openxmlformats.org/presentationml/2006/ole">
            <mc:AlternateContent xmlns:mc="http://schemas.openxmlformats.org/markup-compatibility/2006">
              <mc:Choice xmlns:v="urn:schemas-microsoft-com:vml" Requires="v">
                <p:oleObj spid="_x0000_s1075" name="Diapositiva" r:id="rId5" imgW="2269512" imgH="1275167" progId="PowerPoint.Slide.12">
                  <p:embed/>
                </p:oleObj>
              </mc:Choice>
              <mc:Fallback>
                <p:oleObj name="Diapositiva" r:id="rId5" imgW="2269512" imgH="1275167" progId="PowerPoint.Slide.12">
                  <p:embed/>
                  <p:pic>
                    <p:nvPicPr>
                      <p:cNvPr id="0"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81000"/>
                        <a:ext cx="8574088"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62535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mis documentos\PREGRADO\VI SemestreCurso 2016 2017\ForumCienciaTecnicaHCG2017\FotosConsultaCAF2017\SAM_288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693094"/>
            <a:ext cx="9144000" cy="8010526"/>
          </a:xfrm>
          <a:noFill/>
        </p:spPr>
      </p:pic>
      <p:sp>
        <p:nvSpPr>
          <p:cNvPr id="15363" name="4 Rectángulo"/>
          <p:cNvSpPr>
            <a:spLocks noChangeArrowheads="1"/>
          </p:cNvSpPr>
          <p:nvPr/>
        </p:nvSpPr>
        <p:spPr bwMode="auto">
          <a:xfrm>
            <a:off x="2286000" y="5691188"/>
            <a:ext cx="6629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MX" dirty="0" smtClean="0">
                <a:solidFill>
                  <a:srgbClr val="FFFF00"/>
                </a:solidFill>
              </a:rPr>
              <a:t>CitologiaConAgujaFinaGuiadaDeLesionesTumoralesguiadasXUSsHCG:2020-2023 </a:t>
            </a:r>
            <a:r>
              <a:rPr lang="es-ES" altLang="es-MX" dirty="0">
                <a:solidFill>
                  <a:srgbClr val="FFFF00"/>
                </a:solidFill>
              </a:rPr>
              <a:t>Equipo Multidisciplinario (Profesor Quintana-Clínico)</a:t>
            </a:r>
          </a:p>
        </p:txBody>
      </p:sp>
    </p:spTree>
    <p:extLst>
      <p:ext uri="{BB962C8B-B14F-4D97-AF65-F5344CB8AC3E}">
        <p14:creationId xmlns:p14="http://schemas.microsoft.com/office/powerpoint/2010/main" val="1535969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50825" y="304800"/>
            <a:ext cx="8324850" cy="1216025"/>
          </a:xfrm>
          <a:ln cap="flat">
            <a:solidFill>
              <a:schemeClr val="tx1"/>
            </a:solidFill>
            <a:prstDash val="lgDash"/>
          </a:ln>
          <a:scene3d>
            <a:camera prst="legacyPerspectiveTopRight"/>
            <a:lightRig rig="legacyFlat3" dir="b"/>
          </a:scene3d>
          <a:sp3d extrusionH="887400" prstMaterial="legacyMatte">
            <a:bevelT w="13500" h="13500" prst="angle"/>
            <a:bevelB w="13500" h="13500" prst="angle"/>
            <a:extrusionClr>
              <a:schemeClr val="tx1"/>
            </a:extrusionClr>
          </a:sp3d>
        </p:spPr>
        <p:txBody>
          <a:bodyPr>
            <a:flatTx/>
          </a:bodyPr>
          <a:lstStyle/>
          <a:p>
            <a:pPr algn="ctr" eaLnBrk="1" hangingPunct="1"/>
            <a:r>
              <a:rPr lang="es-ES" sz="3600" dirty="0" smtClean="0">
                <a:solidFill>
                  <a:schemeClr val="tx1"/>
                </a:solidFill>
                <a:latin typeface="Arial" charset="0"/>
                <a:cs typeface="Arial" charset="0"/>
              </a:rPr>
              <a:t>SUMARIO</a:t>
            </a:r>
            <a:r>
              <a:rPr lang="es-ES" sz="7000" dirty="0" smtClean="0">
                <a:solidFill>
                  <a:srgbClr val="0000CC"/>
                </a:solidFill>
                <a:latin typeface="Castellar" pitchFamily="18" charset="0"/>
              </a:rPr>
              <a:t>  </a:t>
            </a:r>
          </a:p>
        </p:txBody>
      </p:sp>
      <p:sp>
        <p:nvSpPr>
          <p:cNvPr id="81923" name="Rectangle 3"/>
          <p:cNvSpPr>
            <a:spLocks noGrp="1" noChangeArrowheads="1"/>
          </p:cNvSpPr>
          <p:nvPr>
            <p:ph type="body" idx="1"/>
          </p:nvPr>
        </p:nvSpPr>
        <p:spPr/>
        <p:txBody>
          <a:bodyPr>
            <a:normAutofit/>
          </a:bodyPr>
          <a:lstStyle/>
          <a:p>
            <a:pPr eaLnBrk="1" hangingPunct="1"/>
            <a:endParaRPr lang="es-ES" sz="2400" dirty="0" smtClean="0">
              <a:latin typeface="Arial" charset="0"/>
              <a:cs typeface="Arial" charset="0"/>
            </a:endParaRPr>
          </a:p>
          <a:p>
            <a:pPr eaLnBrk="1" hangingPunct="1"/>
            <a:endParaRPr lang="es-ES" sz="2400" dirty="0" smtClean="0">
              <a:latin typeface="Arial" charset="0"/>
              <a:cs typeface="Arial" charset="0"/>
            </a:endParaRPr>
          </a:p>
          <a:p>
            <a:pPr algn="just" eaLnBrk="1" hangingPunct="1"/>
            <a:r>
              <a:rPr lang="es-ES" sz="2400" u="sng" dirty="0" smtClean="0">
                <a:latin typeface="Arial" charset="0"/>
                <a:cs typeface="Arial" charset="0"/>
              </a:rPr>
              <a:t>1.Introducción</a:t>
            </a:r>
            <a:r>
              <a:rPr lang="es-ES" sz="2400" dirty="0" smtClean="0">
                <a:latin typeface="Arial" charset="0"/>
                <a:cs typeface="Arial" charset="0"/>
              </a:rPr>
              <a:t>: 1.1 Importancia del cáncer tiroideo. 1.2 Epidemiología. </a:t>
            </a:r>
          </a:p>
          <a:p>
            <a:pPr algn="just"/>
            <a:r>
              <a:rPr lang="es-ES" sz="2400" u="sng" dirty="0" smtClean="0">
                <a:latin typeface="Arial" charset="0"/>
                <a:cs typeface="Arial" charset="0"/>
              </a:rPr>
              <a:t>2.Desarrollo</a:t>
            </a:r>
            <a:r>
              <a:rPr lang="es-ES" sz="2400" dirty="0" smtClean="0">
                <a:latin typeface="Arial" charset="0"/>
                <a:cs typeface="Arial" charset="0"/>
              </a:rPr>
              <a:t>: 2.1 Definición, clasificación, patogenia, formas de presentación más comunes. 2.2. Diagnóstico de confirmación y diferencial 2.3. Exámenes complementarios. Tratamiento. </a:t>
            </a:r>
          </a:p>
          <a:p>
            <a:pPr algn="just"/>
            <a:r>
              <a:rPr lang="es-ES" sz="2400" u="sng" dirty="0" smtClean="0">
                <a:latin typeface="Arial" charset="0"/>
                <a:cs typeface="Arial" charset="0"/>
              </a:rPr>
              <a:t>3.Conclusiones</a:t>
            </a:r>
          </a:p>
          <a:p>
            <a:pPr algn="just"/>
            <a:endParaRPr lang="es-ES" sz="2400" dirty="0" smtClean="0">
              <a:latin typeface="Arial" charset="0"/>
              <a:cs typeface="Arial"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1922">
                                            <p:txEl>
                                              <p:charRg st="4294967295" end="4294967295"/>
                                            </p:txEl>
                                          </p:spTgt>
                                        </p:tgtEl>
                                        <p:attrNameLst>
                                          <p:attrName>style.visibility</p:attrName>
                                        </p:attrNameLst>
                                      </p:cBhvr>
                                      <p:to>
                                        <p:strVal val="visible"/>
                                      </p:to>
                                    </p:set>
                                    <p:anim calcmode="lin" valueType="num">
                                      <p:cBhvr>
                                        <p:cTn id="7" dur="1000" fill="hold"/>
                                        <p:tgtEl>
                                          <p:spTgt spid="81922">
                                            <p:txEl>
                                              <p:charRg st="4294967295" end="4294967295"/>
                                            </p:txEl>
                                          </p:spTgt>
                                        </p:tgtEl>
                                        <p:attrNameLst>
                                          <p:attrName>ppt_w</p:attrName>
                                        </p:attrNameLst>
                                      </p:cBhvr>
                                      <p:tavLst>
                                        <p:tav tm="0">
                                          <p:val>
                                            <p:strVal val="#ppt_w+.3"/>
                                          </p:val>
                                        </p:tav>
                                        <p:tav tm="100000">
                                          <p:val>
                                            <p:strVal val="#ppt_w"/>
                                          </p:val>
                                        </p:tav>
                                      </p:tavLst>
                                    </p:anim>
                                    <p:anim calcmode="lin" valueType="num">
                                      <p:cBhvr>
                                        <p:cTn id="8" dur="1000" fill="hold"/>
                                        <p:tgtEl>
                                          <p:spTgt spid="81922">
                                            <p:txEl>
                                              <p:charRg st="4294967295" end="4294967295"/>
                                            </p:txEl>
                                          </p:spTgt>
                                        </p:tgtEl>
                                        <p:attrNameLst>
                                          <p:attrName>ppt_h</p:attrName>
                                        </p:attrNameLst>
                                      </p:cBhvr>
                                      <p:tavLst>
                                        <p:tav tm="0">
                                          <p:val>
                                            <p:strVal val="#ppt_h"/>
                                          </p:val>
                                        </p:tav>
                                        <p:tav tm="100000">
                                          <p:val>
                                            <p:strVal val="#ppt_h"/>
                                          </p:val>
                                        </p:tav>
                                      </p:tavLst>
                                    </p:anim>
                                    <p:animEffect transition="in" filter="fade">
                                      <p:cBhvr>
                                        <p:cTn id="9" dur="1000"/>
                                        <p:tgtEl>
                                          <p:spTgt spid="81922">
                                            <p:txEl>
                                              <p:charRg st="4294967295" end="429496729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1923">
                                            <p:txEl>
                                              <p:pRg st="2" end="2"/>
                                            </p:txEl>
                                          </p:spTgt>
                                        </p:tgtEl>
                                        <p:attrNameLst>
                                          <p:attrName>style.visibility</p:attrName>
                                        </p:attrNameLst>
                                      </p:cBhvr>
                                      <p:to>
                                        <p:strVal val="visible"/>
                                      </p:to>
                                    </p:set>
                                    <p:anim calcmode="lin" valueType="num">
                                      <p:cBhvr>
                                        <p:cTn id="14" dur="1000" fill="hold"/>
                                        <p:tgtEl>
                                          <p:spTgt spid="8192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8192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8192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81923">
                                            <p:txEl>
                                              <p:pRg st="3" end="3"/>
                                            </p:txEl>
                                          </p:spTgt>
                                        </p:tgtEl>
                                        <p:attrNameLst>
                                          <p:attrName>style.visibility</p:attrName>
                                        </p:attrNameLst>
                                      </p:cBhvr>
                                      <p:to>
                                        <p:strVal val="visible"/>
                                      </p:to>
                                    </p:set>
                                    <p:anim calcmode="lin" valueType="num">
                                      <p:cBhvr>
                                        <p:cTn id="21" dur="1000" fill="hold"/>
                                        <p:tgtEl>
                                          <p:spTgt spid="81923">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8192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8192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1923">
                                            <p:txEl>
                                              <p:pRg st="4" end="4"/>
                                            </p:txEl>
                                          </p:spTgt>
                                        </p:tgtEl>
                                        <p:attrNameLst>
                                          <p:attrName>style.visibility</p:attrName>
                                        </p:attrNameLst>
                                      </p:cBhvr>
                                      <p:to>
                                        <p:strVal val="visible"/>
                                      </p:to>
                                    </p:set>
                                    <p:anim calcmode="lin" valueType="num">
                                      <p:cBhvr>
                                        <p:cTn id="28" dur="1000" fill="hold"/>
                                        <p:tgtEl>
                                          <p:spTgt spid="81923">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8192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81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9144000" cy="1143000"/>
          </a:xfrm>
        </p:spPr>
        <p:txBody>
          <a:bodyPr>
            <a:normAutofit fontScale="90000"/>
          </a:bodyPr>
          <a:lstStyle/>
          <a:p>
            <a:r>
              <a:rPr lang="es-ES" sz="4000" u="sng" dirty="0" smtClean="0"/>
              <a:t/>
            </a:r>
            <a:br>
              <a:rPr lang="es-ES" sz="4000" u="sng" dirty="0" smtClean="0"/>
            </a:br>
            <a:r>
              <a:rPr lang="es-ES" sz="4000" u="sng" dirty="0" smtClean="0">
                <a:latin typeface="Arial" pitchFamily="34" charset="0"/>
                <a:cs typeface="Arial" pitchFamily="34" charset="0"/>
              </a:rPr>
              <a:t>Diagnóstico difererencial del cáncer tiroideo</a:t>
            </a:r>
            <a:r>
              <a:rPr lang="es-ES" sz="4000" u="sng" dirty="0" smtClean="0"/>
              <a:t/>
            </a:r>
            <a:br>
              <a:rPr lang="es-ES" sz="4000" u="sng" dirty="0" smtClean="0"/>
            </a:br>
            <a:endParaRPr lang="es-ES" sz="4000" u="sng" dirty="0" smtClean="0"/>
          </a:p>
        </p:txBody>
      </p:sp>
      <p:sp>
        <p:nvSpPr>
          <p:cNvPr id="34819" name="Rectangle 3"/>
          <p:cNvSpPr>
            <a:spLocks noGrp="1" noChangeArrowheads="1"/>
          </p:cNvSpPr>
          <p:nvPr>
            <p:ph type="body" idx="1"/>
          </p:nvPr>
        </p:nvSpPr>
        <p:spPr/>
        <p:txBody>
          <a:bodyPr>
            <a:normAutofit/>
          </a:bodyPr>
          <a:lstStyle/>
          <a:p>
            <a:pPr marL="457200" indent="-457200" algn="just" eaLnBrk="1" hangingPunct="1">
              <a:buNone/>
              <a:defRPr/>
            </a:pPr>
            <a:endParaRPr lang="es-ES" sz="2000" dirty="0" smtClean="0">
              <a:latin typeface="Arial" pitchFamily="34" charset="0"/>
              <a:cs typeface="Arial" pitchFamily="34" charset="0"/>
            </a:endParaRPr>
          </a:p>
          <a:p>
            <a:pPr marL="457200" indent="-457200" algn="just" eaLnBrk="1" hangingPunct="1">
              <a:buAutoNum type="arabicPeriod"/>
              <a:defRPr/>
            </a:pPr>
            <a:r>
              <a:rPr lang="es-ES" sz="2000" dirty="0" smtClean="0">
                <a:latin typeface="Arial" pitchFamily="34" charset="0"/>
                <a:cs typeface="Arial" pitchFamily="34" charset="0"/>
              </a:rPr>
              <a:t>Tumores y lesiones benignos de la propia glándula tiroides</a:t>
            </a:r>
          </a:p>
          <a:p>
            <a:pPr marL="457200" indent="-457200" algn="just" eaLnBrk="1" hangingPunct="1">
              <a:buAutoNum type="arabicPeriod"/>
              <a:defRPr/>
            </a:pPr>
            <a:r>
              <a:rPr lang="es-ES" sz="2000" dirty="0" smtClean="0">
                <a:latin typeface="Arial" pitchFamily="34" charset="0"/>
                <a:cs typeface="Arial" pitchFamily="34" charset="0"/>
              </a:rPr>
              <a:t>Otros tumores de las estructuras anatómicas del cuello (glándulas paratiroides, linfomas)</a:t>
            </a:r>
          </a:p>
          <a:p>
            <a:pPr marL="457200" indent="-457200" algn="just" eaLnBrk="1" hangingPunct="1">
              <a:buAutoNum type="arabicPeriod"/>
              <a:defRPr/>
            </a:pPr>
            <a:r>
              <a:rPr lang="es-ES" sz="2000" dirty="0" smtClean="0">
                <a:latin typeface="Arial" pitchFamily="34" charset="0"/>
                <a:cs typeface="Arial" pitchFamily="34" charset="0"/>
              </a:rPr>
              <a:t>Enfermedades funcionales u orgánicas no neoplásicas de la glándula tiroides (hipertiroidismo, hipotiroidismo, tiroiditis, entre otras)</a:t>
            </a:r>
          </a:p>
          <a:p>
            <a:pPr marL="457200" indent="-457200" algn="just" eaLnBrk="1" hangingPunct="1">
              <a:buAutoNum type="arabicPeriod"/>
              <a:defRPr/>
            </a:pPr>
            <a:r>
              <a:rPr lang="es-ES" sz="2000" dirty="0" smtClean="0">
                <a:latin typeface="Arial" pitchFamily="34" charset="0"/>
                <a:cs typeface="Arial" pitchFamily="34" charset="0"/>
              </a:rPr>
              <a:t>Otros tumores a distancia</a:t>
            </a:r>
          </a:p>
          <a:p>
            <a:pPr marL="457200" indent="-457200" algn="just" eaLnBrk="1" hangingPunct="1">
              <a:buNone/>
              <a:defRPr/>
            </a:pPr>
            <a:endParaRPr lang="es-ES" sz="16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9144000" cy="1143000"/>
          </a:xfrm>
        </p:spPr>
        <p:txBody>
          <a:bodyPr>
            <a:normAutofit fontScale="90000"/>
          </a:bodyPr>
          <a:lstStyle/>
          <a:p>
            <a:r>
              <a:rPr lang="es-ES" sz="4000" u="sng" dirty="0" smtClean="0"/>
              <a:t/>
            </a:r>
            <a:br>
              <a:rPr lang="es-ES" sz="4000" u="sng" dirty="0" smtClean="0"/>
            </a:br>
            <a:r>
              <a:rPr lang="es-ES" sz="4000" u="sng" dirty="0" smtClean="0">
                <a:latin typeface="Arial" pitchFamily="34" charset="0"/>
                <a:cs typeface="Arial" pitchFamily="34" charset="0"/>
              </a:rPr>
              <a:t>Cáncer tiroideo: Esquema de Protocolo de tratamiento </a:t>
            </a:r>
            <a:r>
              <a:rPr lang="es-ES" sz="4000" u="sng" dirty="0" smtClean="0"/>
              <a:t/>
            </a:r>
            <a:br>
              <a:rPr lang="es-ES" sz="4000" u="sng" dirty="0" smtClean="0"/>
            </a:br>
            <a:endParaRPr lang="es-ES" sz="4000" u="sng" dirty="0" smtClean="0"/>
          </a:p>
        </p:txBody>
      </p:sp>
      <p:sp>
        <p:nvSpPr>
          <p:cNvPr id="34819" name="Rectangle 3"/>
          <p:cNvSpPr>
            <a:spLocks noGrp="1" noChangeArrowheads="1"/>
          </p:cNvSpPr>
          <p:nvPr>
            <p:ph type="body" idx="1"/>
          </p:nvPr>
        </p:nvSpPr>
        <p:spPr/>
        <p:txBody>
          <a:bodyPr>
            <a:normAutofit/>
          </a:bodyPr>
          <a:lstStyle/>
          <a:p>
            <a:pPr marL="457200" indent="-457200" algn="just" eaLnBrk="1" hangingPunct="1">
              <a:buNone/>
              <a:defRPr/>
            </a:pPr>
            <a:endParaRPr lang="es-ES" sz="2000" dirty="0" smtClean="0">
              <a:latin typeface="Arial" pitchFamily="34" charset="0"/>
              <a:cs typeface="Arial" pitchFamily="34" charset="0"/>
            </a:endParaRPr>
          </a:p>
          <a:p>
            <a:pPr marL="457200" indent="-457200" algn="just" eaLnBrk="1" hangingPunct="1">
              <a:buNone/>
              <a:defRPr/>
            </a:pPr>
            <a:endParaRPr lang="es-ES" sz="2000" dirty="0" smtClean="0">
              <a:latin typeface="Arial" pitchFamily="34" charset="0"/>
              <a:cs typeface="Arial" pitchFamily="34" charset="0"/>
            </a:endParaRPr>
          </a:p>
          <a:p>
            <a:pPr marL="457200" indent="-457200" algn="just" eaLnBrk="1" hangingPunct="1">
              <a:buNone/>
              <a:defRPr/>
            </a:pPr>
            <a:r>
              <a:rPr lang="es-ES" sz="2000" dirty="0" smtClean="0">
                <a:latin typeface="Arial" pitchFamily="34" charset="0"/>
                <a:cs typeface="Arial" pitchFamily="34" charset="0"/>
              </a:rPr>
              <a:t>-Quirúrgico (tiroidectomía total, con exéresis simultánea de los ganglios del compartimento central)</a:t>
            </a:r>
          </a:p>
          <a:p>
            <a:pPr marL="457200" indent="-457200" algn="just" eaLnBrk="1" hangingPunct="1">
              <a:buNone/>
              <a:defRPr/>
            </a:pPr>
            <a:r>
              <a:rPr lang="es-ES" sz="2000" dirty="0" smtClean="0">
                <a:latin typeface="Arial" pitchFamily="34" charset="0"/>
                <a:cs typeface="Arial" pitchFamily="34" charset="0"/>
              </a:rPr>
              <a:t>-Ablación de restos con I131Na (Iodo 131 sódico)</a:t>
            </a:r>
          </a:p>
          <a:p>
            <a:pPr marL="457200" indent="-457200" algn="just" eaLnBrk="1" hangingPunct="1">
              <a:buNone/>
              <a:defRPr/>
            </a:pPr>
            <a:r>
              <a:rPr lang="es-ES" sz="2000" dirty="0" smtClean="0">
                <a:latin typeface="Arial" pitchFamily="34" charset="0"/>
                <a:cs typeface="Arial" pitchFamily="34" charset="0"/>
              </a:rPr>
              <a:t>-L-tiroxina a dosis supresoras de tirotropina</a:t>
            </a:r>
          </a:p>
          <a:p>
            <a:pPr marL="457200" indent="-457200" algn="r" eaLnBrk="1" hangingPunct="1">
              <a:buNone/>
              <a:defRPr/>
            </a:pPr>
            <a:endParaRPr lang="es-ES" sz="1600" dirty="0" smtClean="0">
              <a:latin typeface="Arial" pitchFamily="34" charset="0"/>
              <a:cs typeface="Arial" pitchFamily="34" charset="0"/>
            </a:endParaRPr>
          </a:p>
          <a:p>
            <a:pPr marL="457200" indent="-457200" algn="r" eaLnBrk="1" hangingPunct="1">
              <a:buNone/>
              <a:defRPr/>
            </a:pPr>
            <a:r>
              <a:rPr lang="es-ES" sz="1600" dirty="0" smtClean="0">
                <a:latin typeface="Arial" pitchFamily="34" charset="0"/>
                <a:cs typeface="Arial" pitchFamily="34" charset="0"/>
              </a:rPr>
              <a:t>*</a:t>
            </a:r>
            <a:r>
              <a:rPr lang="es-ES" sz="1600" dirty="0" smtClean="0">
                <a:latin typeface="Arial"/>
                <a:cs typeface="Arial"/>
              </a:rPr>
              <a:t>este protocolo ha logrado gran mejora en el pronóstico de la enfermedad</a:t>
            </a:r>
            <a:endParaRPr lang="es-ES" sz="16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9144000" cy="1143000"/>
          </a:xfrm>
        </p:spPr>
        <p:txBody>
          <a:bodyPr>
            <a:normAutofit fontScale="90000"/>
          </a:bodyPr>
          <a:lstStyle/>
          <a:p>
            <a:r>
              <a:rPr lang="es-ES" sz="4000" u="sng" dirty="0" smtClean="0"/>
              <a:t/>
            </a:r>
            <a:br>
              <a:rPr lang="es-ES" sz="4000" u="sng" dirty="0" smtClean="0"/>
            </a:br>
            <a:r>
              <a:rPr lang="es-ES" sz="4000" u="sng" dirty="0" smtClean="0">
                <a:latin typeface="Arial" pitchFamily="34" charset="0"/>
                <a:cs typeface="Arial" pitchFamily="34" charset="0"/>
              </a:rPr>
              <a:t>Cáncer tiroideo: ¿qué pacientes pueden tener mejor pronóstico? </a:t>
            </a:r>
            <a:r>
              <a:rPr lang="es-ES" sz="4000" u="sng" dirty="0" smtClean="0"/>
              <a:t/>
            </a:r>
            <a:br>
              <a:rPr lang="es-ES" sz="4000" u="sng" dirty="0" smtClean="0"/>
            </a:br>
            <a:endParaRPr lang="es-ES" sz="4000" u="sng" dirty="0" smtClean="0"/>
          </a:p>
        </p:txBody>
      </p:sp>
      <p:sp>
        <p:nvSpPr>
          <p:cNvPr id="34819" name="Rectangle 3"/>
          <p:cNvSpPr>
            <a:spLocks noGrp="1" noChangeArrowheads="1"/>
          </p:cNvSpPr>
          <p:nvPr>
            <p:ph type="body" idx="1"/>
          </p:nvPr>
        </p:nvSpPr>
        <p:spPr/>
        <p:txBody>
          <a:bodyPr>
            <a:normAutofit/>
          </a:bodyPr>
          <a:lstStyle/>
          <a:p>
            <a:pPr marL="457200" indent="-457200" algn="just" eaLnBrk="1" hangingPunct="1">
              <a:buNone/>
              <a:defRPr/>
            </a:pPr>
            <a:endParaRPr lang="es-ES" sz="2000" dirty="0" smtClean="0">
              <a:latin typeface="Arial" pitchFamily="34" charset="0"/>
              <a:cs typeface="Arial" pitchFamily="34" charset="0"/>
            </a:endParaRPr>
          </a:p>
          <a:p>
            <a:pPr marL="457200" indent="-457200" algn="just" eaLnBrk="1" hangingPunct="1">
              <a:buNone/>
              <a:defRPr/>
            </a:pPr>
            <a:r>
              <a:rPr lang="es-ES" sz="2000" dirty="0" smtClean="0">
                <a:latin typeface="Arial" pitchFamily="34" charset="0"/>
                <a:cs typeface="Arial" pitchFamily="34" charset="0"/>
              </a:rPr>
              <a:t>Los factores a considerar serían:</a:t>
            </a:r>
          </a:p>
          <a:p>
            <a:pPr marL="457200" indent="-457200" algn="just" eaLnBrk="1" hangingPunct="1">
              <a:buNone/>
              <a:defRPr/>
            </a:pPr>
            <a:r>
              <a:rPr lang="es-ES" sz="2000" dirty="0" smtClean="0">
                <a:latin typeface="Arial" pitchFamily="34" charset="0"/>
                <a:cs typeface="Arial" pitchFamily="34" charset="0"/>
              </a:rPr>
              <a:t>-Edad</a:t>
            </a:r>
          </a:p>
          <a:p>
            <a:pPr marL="457200" indent="-457200" algn="just" eaLnBrk="1" hangingPunct="1">
              <a:buNone/>
              <a:defRPr/>
            </a:pPr>
            <a:r>
              <a:rPr lang="es-ES" sz="2000" dirty="0" smtClean="0">
                <a:latin typeface="Arial" pitchFamily="34" charset="0"/>
                <a:cs typeface="Arial" pitchFamily="34" charset="0"/>
              </a:rPr>
              <a:t>-Tipo histológico (mejor pronostico los mas diferenciados: papilar y folicular)</a:t>
            </a:r>
          </a:p>
          <a:p>
            <a:pPr marL="457200" indent="-457200" algn="just" eaLnBrk="1" hangingPunct="1">
              <a:buNone/>
              <a:defRPr/>
            </a:pPr>
            <a:r>
              <a:rPr lang="es-ES" sz="2000" dirty="0" smtClean="0">
                <a:latin typeface="Arial" pitchFamily="34" charset="0"/>
                <a:cs typeface="Arial" pitchFamily="34" charset="0"/>
              </a:rPr>
              <a:t>-Extensión inicial de la enfermedad</a:t>
            </a:r>
          </a:p>
          <a:p>
            <a:pPr marL="457200" indent="-457200" algn="just" eaLnBrk="1" hangingPunct="1">
              <a:buNone/>
              <a:defRPr/>
            </a:pPr>
            <a:r>
              <a:rPr lang="es-ES" sz="2000" dirty="0" smtClean="0">
                <a:latin typeface="Arial" pitchFamily="34" charset="0"/>
                <a:cs typeface="Arial" pitchFamily="34" charset="0"/>
              </a:rPr>
              <a:t>-Tamaño del tumor primario</a:t>
            </a:r>
          </a:p>
          <a:p>
            <a:pPr marL="457200" indent="-457200" algn="just" eaLnBrk="1" hangingPunct="1">
              <a:buNone/>
              <a:defRPr/>
            </a:pPr>
            <a:r>
              <a:rPr lang="es-ES" sz="2000" dirty="0" smtClean="0">
                <a:latin typeface="Arial" pitchFamily="34" charset="0"/>
                <a:cs typeface="Arial" pitchFamily="34" charset="0"/>
              </a:rPr>
              <a:t>-Otros</a:t>
            </a:r>
          </a:p>
          <a:p>
            <a:pPr marL="457200" indent="-457200" algn="just" eaLnBrk="1" hangingPunct="1">
              <a:buNone/>
              <a:defRPr/>
            </a:pPr>
            <a:endParaRPr lang="es-ES" sz="16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s-ES" sz="4000" u="sng" smtClean="0"/>
              <a:t>BIBLIOGRAFíA</a:t>
            </a:r>
          </a:p>
        </p:txBody>
      </p:sp>
      <p:sp>
        <p:nvSpPr>
          <p:cNvPr id="34819" name="Rectangle 3"/>
          <p:cNvSpPr>
            <a:spLocks noGrp="1" noChangeArrowheads="1"/>
          </p:cNvSpPr>
          <p:nvPr>
            <p:ph type="body" idx="1"/>
          </p:nvPr>
        </p:nvSpPr>
        <p:spPr/>
        <p:txBody>
          <a:bodyPr>
            <a:normAutofit fontScale="85000" lnSpcReduction="20000"/>
          </a:bodyPr>
          <a:lstStyle/>
          <a:p>
            <a:pPr algn="just" eaLnBrk="1" hangingPunct="1">
              <a:buFontTx/>
              <a:buNone/>
              <a:defRPr/>
            </a:pPr>
            <a:r>
              <a:rPr lang="es-ES" sz="2400" u="sng" dirty="0" smtClean="0"/>
              <a:t>Básica</a:t>
            </a:r>
            <a:r>
              <a:rPr lang="es-ES" sz="2400" dirty="0" smtClean="0"/>
              <a:t>: </a:t>
            </a:r>
          </a:p>
          <a:p>
            <a:pPr marL="514350" indent="-514350" algn="just">
              <a:buFontTx/>
              <a:buAutoNum type="arabicPeriod"/>
              <a:defRPr/>
            </a:pPr>
            <a:r>
              <a:rPr lang="es-ES" sz="2400" dirty="0" smtClean="0"/>
              <a:t>Temas de Medicina Interna. Tomo III, Reinaldo Roca Goderich: Capítulo </a:t>
            </a:r>
            <a:r>
              <a:rPr lang="es-ES" sz="2400" dirty="0"/>
              <a:t>162: Nódulo y  Cáncer  </a:t>
            </a:r>
            <a:r>
              <a:rPr lang="es-ES" sz="2400" dirty="0" smtClean="0"/>
              <a:t>tiroideo, pág.. 201-05 2017</a:t>
            </a:r>
          </a:p>
          <a:p>
            <a:pPr marL="514350" indent="-514350" algn="just">
              <a:buFontTx/>
              <a:buAutoNum type="arabicPeriod"/>
              <a:defRPr/>
            </a:pPr>
            <a:r>
              <a:rPr lang="es-ES" sz="2400" dirty="0"/>
              <a:t>Propedéutica Clínica y Semiología Médica, Tomo I, Raimundo Llanio Navarro: </a:t>
            </a:r>
            <a:r>
              <a:rPr lang="es-ES" sz="2400" u="sng" dirty="0"/>
              <a:t>Capítulo 6</a:t>
            </a:r>
            <a:r>
              <a:rPr lang="es-ES" sz="2400" dirty="0"/>
              <a:t>, SOMA: Anatomía y Fisiología Clínicas, pág. 55–60 ;</a:t>
            </a:r>
            <a:r>
              <a:rPr lang="es-ES" sz="2400" u="sng" dirty="0"/>
              <a:t>Capítulo 7</a:t>
            </a:r>
            <a:r>
              <a:rPr lang="es-ES" sz="2400" dirty="0"/>
              <a:t>, SOMA: Examen Físico del SOMA , pág.61-79; </a:t>
            </a:r>
            <a:r>
              <a:rPr lang="es-ES" sz="2400" u="sng" dirty="0"/>
              <a:t>Capítulo 29</a:t>
            </a:r>
            <a:r>
              <a:rPr lang="es-ES" sz="2400" dirty="0"/>
              <a:t>, Interrogatorio del SOMA, pág. 392-295 </a:t>
            </a:r>
            <a:r>
              <a:rPr lang="es-ES" sz="2400" u="sng" dirty="0"/>
              <a:t>Capítulo 30</a:t>
            </a:r>
            <a:r>
              <a:rPr lang="es-ES" sz="2400" dirty="0"/>
              <a:t>, Alteraciones del examen físico del SOMA, pág.396-419; </a:t>
            </a:r>
            <a:r>
              <a:rPr lang="es-ES" sz="2400" u="sng" dirty="0"/>
              <a:t>Capítulo 31</a:t>
            </a:r>
            <a:r>
              <a:rPr lang="es-ES" sz="2400" dirty="0"/>
              <a:t>, Exámenes complementarios del SOMA pág. 420-422; </a:t>
            </a:r>
            <a:r>
              <a:rPr lang="es-ES" sz="2400" b="1" dirty="0"/>
              <a:t>Capítulo 32, Síndromes del SOMA, pág. 423-430</a:t>
            </a:r>
          </a:p>
          <a:p>
            <a:pPr marL="514350" lvl="0" indent="-514350" algn="just">
              <a:buFontTx/>
              <a:buAutoNum type="arabicPeriod"/>
              <a:defRPr/>
            </a:pPr>
            <a:r>
              <a:rPr lang="es-ES" sz="2400" u="sng" dirty="0" smtClean="0"/>
              <a:t>Complementaria (Auxiliar</a:t>
            </a:r>
            <a:r>
              <a:rPr lang="es-ES" sz="2400" dirty="0" smtClean="0"/>
              <a:t>): Dussac Brínguez, Georgina Valentina; Tamargo Barbeito, Teddy </a:t>
            </a:r>
            <a:r>
              <a:rPr lang="es-ES_tradnl" sz="2400" dirty="0" smtClean="0"/>
              <a:t>Osmin</a:t>
            </a:r>
            <a:r>
              <a:rPr lang="es-ES" sz="2400" dirty="0" smtClean="0"/>
              <a:t>; Quesada Peña, Susel. Caracterización de muestras citológicas del tiroides según consenso de Bethesda y diagnóstico histológico. </a:t>
            </a:r>
            <a:r>
              <a:rPr lang="es-ES" sz="2400" b="1" dirty="0" smtClean="0"/>
              <a:t>Acta Médica</a:t>
            </a:r>
            <a:r>
              <a:rPr lang="es-ES" sz="2400" dirty="0" smtClean="0"/>
              <a:t>, [S.l.], v. 20, n. 3, dic. 2019. ISSN 1561-3186. Disponible en: &lt;</a:t>
            </a:r>
            <a:r>
              <a:rPr lang="es-ES" sz="2400" u="sng" dirty="0" smtClean="0">
                <a:hlinkClick r:id="rId2"/>
              </a:rPr>
              <a:t>http://www.revactamedica.sld.cu/index.php/act/article/view/13</a:t>
            </a:r>
            <a:r>
              <a:rPr lang="es-ES" sz="2400" dirty="0" smtClean="0"/>
              <a:t>&gt;. Fecha de acceso: 19 mar. 2020</a:t>
            </a:r>
          </a:p>
          <a:p>
            <a:pPr marL="514350" indent="-514350" algn="just" eaLnBrk="1" hangingPunct="1">
              <a:buFontTx/>
              <a:buAutoNum type="arabicPeriod"/>
              <a:defRPr/>
            </a:pPr>
            <a:endParaRPr lang="es-ES" sz="24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ctr" eaLnBrk="1" hangingPunct="1"/>
            <a:r>
              <a:rPr lang="es-ES" sz="3600" u="sng" dirty="0" smtClean="0">
                <a:latin typeface="Arial" pitchFamily="34" charset="0"/>
                <a:cs typeface="Arial" pitchFamily="34" charset="0"/>
              </a:rPr>
              <a:t>CONCLUSIONES:</a:t>
            </a:r>
          </a:p>
        </p:txBody>
      </p:sp>
      <p:sp>
        <p:nvSpPr>
          <p:cNvPr id="5123" name="Rectangle 3"/>
          <p:cNvSpPr>
            <a:spLocks noGrp="1" noChangeArrowheads="1"/>
          </p:cNvSpPr>
          <p:nvPr>
            <p:ph type="body" idx="1"/>
          </p:nvPr>
        </p:nvSpPr>
        <p:spPr/>
        <p:txBody>
          <a:bodyPr>
            <a:normAutofit/>
          </a:bodyPr>
          <a:lstStyle/>
          <a:p>
            <a:pPr algn="just"/>
            <a:endParaRPr lang="es-ES" sz="2400" dirty="0" smtClean="0">
              <a:latin typeface="Arial" pitchFamily="34" charset="0"/>
              <a:cs typeface="Arial" pitchFamily="34" charset="0"/>
            </a:endParaRPr>
          </a:p>
          <a:p>
            <a:pPr algn="just" eaLnBrk="1" hangingPunct="1">
              <a:lnSpc>
                <a:spcPct val="90000"/>
              </a:lnSpc>
              <a:buNone/>
            </a:pPr>
            <a:endParaRPr lang="es-ES" dirty="0" smtClean="0">
              <a:latin typeface="Arial" pitchFamily="34" charset="0"/>
              <a:cs typeface="Arial" pitchFamily="34" charset="0"/>
            </a:endParaRPr>
          </a:p>
          <a:p>
            <a:pPr marL="0" indent="0" algn="just">
              <a:lnSpc>
                <a:spcPct val="80000"/>
              </a:lnSpc>
              <a:buNone/>
              <a:defRPr/>
            </a:pPr>
            <a:r>
              <a:rPr lang="es-ES" sz="2400" dirty="0" smtClean="0">
                <a:latin typeface="Arial" pitchFamily="34" charset="0"/>
                <a:cs typeface="Arial" pitchFamily="34" charset="0"/>
              </a:rPr>
              <a:t>Se hace énfasis en el reto y motivación que debe representar para el  estudiante de tercer año de la carrera de medicina su familiarización  en relación al cáncer tiroideo con los aspectos básicos de su importancia, epidemiología, clasificación, patogenia de la enfermedad, sus formas de presentación m</a:t>
            </a:r>
            <a:r>
              <a:rPr lang="es-ES" sz="2400" dirty="0">
                <a:latin typeface="Arial" pitchFamily="34" charset="0"/>
                <a:cs typeface="Arial" pitchFamily="34" charset="0"/>
              </a:rPr>
              <a:t>á</a:t>
            </a:r>
            <a:r>
              <a:rPr lang="es-ES" sz="2400" dirty="0" smtClean="0">
                <a:latin typeface="Arial" pitchFamily="34" charset="0"/>
                <a:cs typeface="Arial" pitchFamily="34" charset="0"/>
              </a:rPr>
              <a:t>s frecuentes, conducta a seguir en la detección precoz, confirmación diagnóstica histopatológica y su  manejo en  la APS-ASS</a:t>
            </a:r>
            <a:endParaRPr lang="es-ES" sz="2600" dirty="0" smtClean="0">
              <a:latin typeface="Arial" charset="0"/>
              <a:cs typeface="Arial" charset="0"/>
            </a:endParaRPr>
          </a:p>
          <a:p>
            <a:pPr eaLnBrk="1" hangingPunct="1">
              <a:lnSpc>
                <a:spcPct val="90000"/>
              </a:lnSpc>
              <a:buFont typeface="Wingdings" pitchFamily="2" charset="2"/>
              <a:buNone/>
            </a:pPr>
            <a:r>
              <a:rPr lang="es-ES" sz="3200" dirty="0" smtClean="0">
                <a:latin typeface="Arial" pitchFamily="34" charset="0"/>
                <a:cs typeface="Arial" pitchFamily="34" charset="0"/>
              </a:rPr>
              <a:t>           </a:t>
            </a:r>
            <a:endParaRPr lang="es-ES" sz="32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s-ES" sz="4000" u="sng" dirty="0" smtClean="0"/>
              <a:t>Llanio Navarro, Raimundo</a:t>
            </a:r>
          </a:p>
        </p:txBody>
      </p:sp>
      <p:sp>
        <p:nvSpPr>
          <p:cNvPr id="40963" name="Rectangle 3"/>
          <p:cNvSpPr>
            <a:spLocks noGrp="1" noChangeArrowheads="1"/>
          </p:cNvSpPr>
          <p:nvPr>
            <p:ph type="body" idx="1"/>
          </p:nvPr>
        </p:nvSpPr>
        <p:spPr>
          <a:xfrm>
            <a:off x="457200" y="1600200"/>
            <a:ext cx="8229600" cy="4686300"/>
          </a:xfrm>
        </p:spPr>
        <p:txBody>
          <a:bodyPr/>
          <a:lstStyle/>
          <a:p>
            <a:pPr algn="just" eaLnBrk="1" hangingPunct="1">
              <a:buFontTx/>
              <a:buNone/>
            </a:pPr>
            <a:endParaRPr lang="es-ES" sz="2400" smtClean="0"/>
          </a:p>
        </p:txBody>
      </p:sp>
      <p:pic>
        <p:nvPicPr>
          <p:cNvPr id="40964" name="Picture 2" descr="D:\My Pictures\PARTICIPACION EN EVENTOS MEDICOS POST 15 ABRIL 2008\HOMENAJE A LLANIO\EL LLANIO 5.JPG"/>
          <p:cNvPicPr>
            <a:picLocks noChangeAspect="1" noChangeArrowheads="1"/>
          </p:cNvPicPr>
          <p:nvPr/>
        </p:nvPicPr>
        <p:blipFill>
          <a:blip r:embed="rId2"/>
          <a:srcRect/>
          <a:stretch>
            <a:fillRect/>
          </a:stretch>
        </p:blipFill>
        <p:spPr bwMode="auto">
          <a:xfrm>
            <a:off x="500063" y="1643063"/>
            <a:ext cx="8215312" cy="4643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2844" y="274638"/>
            <a:ext cx="9001156" cy="1143000"/>
          </a:xfrm>
        </p:spPr>
        <p:txBody>
          <a:bodyPr>
            <a:normAutofit fontScale="90000"/>
          </a:bodyPr>
          <a:lstStyle/>
          <a:p>
            <a:pPr eaLnBrk="1" hangingPunct="1"/>
            <a:r>
              <a:rPr lang="es-ES" sz="4000" u="sng" dirty="0" smtClean="0"/>
              <a:t>Cáncer tiroideo: </a:t>
            </a:r>
            <a:br>
              <a:rPr lang="es-ES" sz="4000" u="sng" dirty="0" smtClean="0"/>
            </a:br>
            <a:r>
              <a:rPr lang="es-ES" sz="4000" u="sng" dirty="0" smtClean="0"/>
              <a:t>Guía de estudio</a:t>
            </a:r>
          </a:p>
        </p:txBody>
      </p:sp>
      <p:sp>
        <p:nvSpPr>
          <p:cNvPr id="34819" name="Rectangle 3"/>
          <p:cNvSpPr>
            <a:spLocks noGrp="1" noChangeArrowheads="1"/>
          </p:cNvSpPr>
          <p:nvPr>
            <p:ph type="body" idx="1"/>
          </p:nvPr>
        </p:nvSpPr>
        <p:spPr/>
        <p:txBody>
          <a:bodyPr>
            <a:normAutofit fontScale="92500" lnSpcReduction="10000"/>
          </a:bodyPr>
          <a:lstStyle/>
          <a:p>
            <a:pPr marL="457200" indent="-457200" algn="just" eaLnBrk="1" hangingPunct="1">
              <a:buNone/>
              <a:defRPr/>
            </a:pPr>
            <a:endParaRPr lang="es-ES" sz="2000" dirty="0" smtClean="0">
              <a:latin typeface="Arial" pitchFamily="34" charset="0"/>
              <a:cs typeface="Arial" pitchFamily="34" charset="0"/>
            </a:endParaRPr>
          </a:p>
          <a:p>
            <a:pPr marL="457200" indent="-457200" algn="just" eaLnBrk="1" hangingPunct="1">
              <a:buNone/>
              <a:defRPr/>
            </a:pPr>
            <a:r>
              <a:rPr lang="es-ES" sz="2000" dirty="0" smtClean="0">
                <a:latin typeface="Arial" pitchFamily="34" charset="0"/>
                <a:cs typeface="Arial" pitchFamily="34" charset="0"/>
              </a:rPr>
              <a:t>El estudiante debe ser capaz de:</a:t>
            </a:r>
          </a:p>
          <a:p>
            <a:pPr marL="457200" indent="-457200" algn="just" eaLnBrk="1" hangingPunct="1">
              <a:buAutoNum type="arabicPeriod"/>
              <a:defRPr/>
            </a:pPr>
            <a:r>
              <a:rPr lang="es-ES" sz="2000" dirty="0" smtClean="0">
                <a:solidFill>
                  <a:srgbClr val="FF0000"/>
                </a:solidFill>
                <a:latin typeface="Arial" pitchFamily="34" charset="0"/>
                <a:cs typeface="Arial" pitchFamily="34" charset="0"/>
              </a:rPr>
              <a:t>Identificar</a:t>
            </a:r>
            <a:r>
              <a:rPr lang="es-ES" sz="2000" dirty="0" smtClean="0">
                <a:latin typeface="Arial" pitchFamily="34" charset="0"/>
                <a:cs typeface="Arial" pitchFamily="34" charset="0"/>
              </a:rPr>
              <a:t> precozmente la presencia de nódulos en la glándula tiroides en la APS/ASS, a través del método científico aplicado individualmente  pacientes (método clínico): antecedentes (personales o familiares de neoplasias tiroideas u otras); síntomas locales en la glándula tiroides (aumento de volumen circunscrito o generalizado) y signos (nódulo o bocio)</a:t>
            </a:r>
          </a:p>
          <a:p>
            <a:pPr marL="457200" indent="-457200" algn="just" eaLnBrk="1" hangingPunct="1">
              <a:buAutoNum type="arabicPeriod"/>
              <a:defRPr/>
            </a:pPr>
            <a:r>
              <a:rPr lang="es-ES" sz="2000" dirty="0" smtClean="0">
                <a:solidFill>
                  <a:srgbClr val="FF0000"/>
                </a:solidFill>
                <a:latin typeface="Arial" pitchFamily="34" charset="0"/>
                <a:cs typeface="Arial" pitchFamily="34" charset="0"/>
              </a:rPr>
              <a:t>Confirmar </a:t>
            </a:r>
            <a:r>
              <a:rPr lang="es-ES" sz="2000" dirty="0" smtClean="0">
                <a:latin typeface="Arial" pitchFamily="34" charset="0"/>
                <a:cs typeface="Arial" pitchFamily="34" charset="0"/>
              </a:rPr>
              <a:t>el diagnóstico de </a:t>
            </a:r>
            <a:r>
              <a:rPr lang="es-ES" sz="2000" dirty="0" smtClean="0">
                <a:solidFill>
                  <a:srgbClr val="FF0000"/>
                </a:solidFill>
                <a:latin typeface="Arial" pitchFamily="34" charset="0"/>
                <a:cs typeface="Arial" pitchFamily="34" charset="0"/>
              </a:rPr>
              <a:t>benignidad o malignidad </a:t>
            </a:r>
            <a:r>
              <a:rPr lang="es-ES" sz="2000" dirty="0" smtClean="0">
                <a:latin typeface="Arial" pitchFamily="34" charset="0"/>
                <a:cs typeface="Arial" pitchFamily="34" charset="0"/>
              </a:rPr>
              <a:t>de la lesión, mediante</a:t>
            </a:r>
            <a:r>
              <a:rPr lang="es-ES" sz="2000" dirty="0" smtClean="0">
                <a:solidFill>
                  <a:srgbClr val="FF0000"/>
                </a:solidFill>
                <a:latin typeface="Arial" pitchFamily="34" charset="0"/>
                <a:cs typeface="Arial" pitchFamily="34" charset="0"/>
              </a:rPr>
              <a:t> Citología con Aguja Fina  (CAF) guiada por ultrasonido: </a:t>
            </a:r>
            <a:r>
              <a:rPr lang="es-ES" sz="2000" dirty="0" smtClean="0">
                <a:latin typeface="Arial" pitchFamily="34" charset="0"/>
                <a:cs typeface="Arial" pitchFamily="34" charset="0"/>
              </a:rPr>
              <a:t>A continuación, si se trata de tumores primarios o secundarios (metastásicos)  y su estadiación</a:t>
            </a:r>
            <a:endParaRPr lang="es-ES" sz="2000" dirty="0" smtClean="0">
              <a:solidFill>
                <a:srgbClr val="FF0000"/>
              </a:solidFill>
              <a:latin typeface="Arial" pitchFamily="34" charset="0"/>
              <a:cs typeface="Arial" pitchFamily="34" charset="0"/>
            </a:endParaRPr>
          </a:p>
          <a:p>
            <a:pPr marL="457200" indent="-457200" algn="just" eaLnBrk="1" hangingPunct="1">
              <a:buNone/>
              <a:defRPr/>
            </a:pPr>
            <a:r>
              <a:rPr lang="es-ES" sz="2000" dirty="0" smtClean="0">
                <a:latin typeface="Arial" pitchFamily="34" charset="0"/>
                <a:cs typeface="Arial" pitchFamily="34" charset="0"/>
              </a:rPr>
              <a:t>3.   </a:t>
            </a:r>
            <a:r>
              <a:rPr lang="es-ES" sz="2000" dirty="0" smtClean="0">
                <a:solidFill>
                  <a:srgbClr val="FF0000"/>
                </a:solidFill>
                <a:latin typeface="Arial" pitchFamily="34" charset="0"/>
                <a:cs typeface="Arial" pitchFamily="34" charset="0"/>
              </a:rPr>
              <a:t>Coordinar</a:t>
            </a:r>
            <a:r>
              <a:rPr lang="es-ES" sz="2000" dirty="0" smtClean="0">
                <a:latin typeface="Arial" pitchFamily="34" charset="0"/>
                <a:cs typeface="Arial" pitchFamily="34" charset="0"/>
              </a:rPr>
              <a:t> las </a:t>
            </a:r>
            <a:r>
              <a:rPr lang="es-ES" sz="2000" dirty="0" smtClean="0">
                <a:solidFill>
                  <a:srgbClr val="FF0000"/>
                </a:solidFill>
                <a:latin typeface="Arial" pitchFamily="34" charset="0"/>
                <a:cs typeface="Arial" pitchFamily="34" charset="0"/>
              </a:rPr>
              <a:t>interconsultas</a:t>
            </a:r>
            <a:r>
              <a:rPr lang="es-ES" sz="2000" dirty="0" smtClean="0">
                <a:latin typeface="Arial" pitchFamily="34" charset="0"/>
                <a:cs typeface="Arial" pitchFamily="34" charset="0"/>
              </a:rPr>
              <a:t> pertinentes o acompañamiento a </a:t>
            </a:r>
            <a:r>
              <a:rPr lang="es-ES" sz="2000" dirty="0" smtClean="0">
                <a:solidFill>
                  <a:srgbClr val="FF0000"/>
                </a:solidFill>
                <a:latin typeface="Arial" pitchFamily="34" charset="0"/>
                <a:cs typeface="Arial" pitchFamily="34" charset="0"/>
              </a:rPr>
              <a:t>grupos multidisciplinarios</a:t>
            </a:r>
            <a:r>
              <a:rPr lang="es-ES" sz="2000" dirty="0" smtClean="0">
                <a:latin typeface="Arial" pitchFamily="34" charset="0"/>
                <a:cs typeface="Arial" pitchFamily="34" charset="0"/>
              </a:rPr>
              <a:t> de atención integral al paciente con cáncer tiroideo, para la modalidad definitiva de tratamiento</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a:bodyPr>
          <a:lstStyle/>
          <a:p>
            <a:pPr eaLnBrk="1" hangingPunct="1">
              <a:defRPr/>
            </a:pPr>
            <a:r>
              <a:rPr lang="es-ES" sz="3600" u="sng" dirty="0" smtClean="0">
                <a:latin typeface="Arial" pitchFamily="34" charset="0"/>
                <a:cs typeface="Arial" pitchFamily="34" charset="0"/>
              </a:rPr>
              <a:t>PENSAMIENTO</a:t>
            </a:r>
          </a:p>
        </p:txBody>
      </p:sp>
      <p:sp>
        <p:nvSpPr>
          <p:cNvPr id="43011" name="Rectangle 3"/>
          <p:cNvSpPr>
            <a:spLocks noGrp="1" noChangeArrowheads="1"/>
          </p:cNvSpPr>
          <p:nvPr>
            <p:ph type="body" idx="1"/>
          </p:nvPr>
        </p:nvSpPr>
        <p:spPr/>
        <p:txBody>
          <a:bodyPr>
            <a:normAutofit/>
          </a:bodyPr>
          <a:lstStyle/>
          <a:p>
            <a:pPr algn="just" eaLnBrk="1" hangingPunct="1">
              <a:buFontTx/>
              <a:buNone/>
            </a:pPr>
            <a:r>
              <a:rPr lang="es-ES" sz="2400" dirty="0" smtClean="0">
                <a:latin typeface="Arial" pitchFamily="34" charset="0"/>
                <a:cs typeface="Arial" pitchFamily="34" charset="0"/>
              </a:rPr>
              <a:t>  </a:t>
            </a:r>
          </a:p>
          <a:p>
            <a:pPr algn="just" eaLnBrk="1" hangingPunct="1">
              <a:buFontTx/>
              <a:buNone/>
            </a:pPr>
            <a:endParaRPr lang="es-ES" sz="2400" dirty="0" smtClean="0">
              <a:latin typeface="Arial" pitchFamily="34" charset="0"/>
              <a:cs typeface="Arial" pitchFamily="34" charset="0"/>
            </a:endParaRPr>
          </a:p>
          <a:p>
            <a:pPr algn="just" eaLnBrk="1" hangingPunct="1">
              <a:buFontTx/>
              <a:buNone/>
            </a:pPr>
            <a:r>
              <a:rPr lang="es-ES" sz="2400" dirty="0" smtClean="0">
                <a:latin typeface="Arial" pitchFamily="34" charset="0"/>
                <a:cs typeface="Arial" pitchFamily="34" charset="0"/>
              </a:rPr>
              <a:t>   "El tiempo es muy lento para los que esperan, muy rápido para los que tienen miedo, muy largo para los que se lamentan, muy corto para los que festejan, pero, </a:t>
            </a:r>
            <a:r>
              <a:rPr lang="es-ES" sz="2400" b="1" u="sng" dirty="0" smtClean="0">
                <a:latin typeface="Arial" pitchFamily="34" charset="0"/>
                <a:cs typeface="Arial" pitchFamily="34" charset="0"/>
              </a:rPr>
              <a:t>para los que aman, el tiempo es eternidad</a:t>
            </a:r>
            <a:r>
              <a:rPr lang="es-ES" sz="2400" dirty="0" smtClean="0">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4"/>
          <p:cNvSpPr>
            <a:spLocks noChangeArrowheads="1" noChangeShapeType="1" noTextEdit="1"/>
          </p:cNvSpPr>
          <p:nvPr/>
        </p:nvSpPr>
        <p:spPr bwMode="auto">
          <a:xfrm>
            <a:off x="2217738" y="3105150"/>
            <a:ext cx="4708525" cy="647700"/>
          </a:xfrm>
          <a:prstGeom prst="rect">
            <a:avLst/>
          </a:prstGeom>
        </p:spPr>
        <p:txBody>
          <a:bodyPr wrap="none" fromWordArt="1">
            <a:prstTxWarp prst="textPlain">
              <a:avLst>
                <a:gd name="adj" fmla="val 50000"/>
              </a:avLst>
            </a:prstTxWarp>
          </a:bodyPr>
          <a:lstStyle/>
          <a:p>
            <a:pPr algn="ctr"/>
            <a:r>
              <a:rPr lang="es-ES" sz="3600" kern="10">
                <a:ln w="9525">
                  <a:solidFill>
                    <a:srgbClr val="000000"/>
                  </a:solidFill>
                  <a:round/>
                  <a:headEnd/>
                  <a:tailEnd/>
                </a:ln>
                <a:latin typeface="Arial Black"/>
              </a:rPr>
              <a:t>MUCHAS GRACIAS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ctr" eaLnBrk="1" hangingPunct="1"/>
            <a:r>
              <a:rPr lang="es-ES" sz="3600" u="sng" dirty="0" smtClean="0">
                <a:latin typeface="Arial" pitchFamily="34" charset="0"/>
                <a:cs typeface="Arial" pitchFamily="34" charset="0"/>
              </a:rPr>
              <a:t>OBJETIVOS:</a:t>
            </a:r>
          </a:p>
        </p:txBody>
      </p:sp>
      <p:sp>
        <p:nvSpPr>
          <p:cNvPr id="5123" name="Rectangle 3"/>
          <p:cNvSpPr>
            <a:spLocks noGrp="1" noChangeArrowheads="1"/>
          </p:cNvSpPr>
          <p:nvPr>
            <p:ph type="body" idx="1"/>
          </p:nvPr>
        </p:nvSpPr>
        <p:spPr/>
        <p:txBody>
          <a:bodyPr>
            <a:normAutofit/>
          </a:bodyPr>
          <a:lstStyle/>
          <a:p>
            <a:pPr algn="just"/>
            <a:endParaRPr lang="es-ES" sz="2400" dirty="0" smtClean="0">
              <a:latin typeface="Arial" pitchFamily="34" charset="0"/>
              <a:cs typeface="Arial" pitchFamily="34" charset="0"/>
            </a:endParaRPr>
          </a:p>
          <a:p>
            <a:pPr algn="just" eaLnBrk="1" hangingPunct="1">
              <a:lnSpc>
                <a:spcPct val="90000"/>
              </a:lnSpc>
              <a:buNone/>
            </a:pPr>
            <a:endParaRPr lang="es-ES" dirty="0" smtClean="0">
              <a:latin typeface="Arial" pitchFamily="34" charset="0"/>
              <a:cs typeface="Arial" pitchFamily="34" charset="0"/>
            </a:endParaRPr>
          </a:p>
          <a:p>
            <a:pPr marL="0" indent="0" algn="just">
              <a:lnSpc>
                <a:spcPct val="80000"/>
              </a:lnSpc>
              <a:buNone/>
              <a:defRPr/>
            </a:pPr>
            <a:r>
              <a:rPr lang="es-ES" sz="2400" dirty="0" smtClean="0">
                <a:latin typeface="Arial" pitchFamily="34" charset="0"/>
                <a:cs typeface="Arial" pitchFamily="34" charset="0"/>
              </a:rPr>
              <a:t>Familiarizar al estudiante de tercer año de la carrera </a:t>
            </a:r>
            <a:r>
              <a:rPr lang="es-ES" sz="2400" smtClean="0">
                <a:latin typeface="Arial" pitchFamily="34" charset="0"/>
                <a:cs typeface="Arial" pitchFamily="34" charset="0"/>
              </a:rPr>
              <a:t>de </a:t>
            </a:r>
            <a:r>
              <a:rPr lang="es-ES" sz="2400" smtClean="0">
                <a:latin typeface="Arial" pitchFamily="34" charset="0"/>
                <a:cs typeface="Arial" pitchFamily="34" charset="0"/>
              </a:rPr>
              <a:t>medicina, </a:t>
            </a:r>
            <a:r>
              <a:rPr lang="es-ES" sz="2400" dirty="0" smtClean="0">
                <a:latin typeface="Arial" pitchFamily="34" charset="0"/>
                <a:cs typeface="Arial" pitchFamily="34" charset="0"/>
              </a:rPr>
              <a:t>en relación al </a:t>
            </a:r>
            <a:r>
              <a:rPr lang="es-ES" sz="2400" smtClean="0">
                <a:latin typeface="Arial" pitchFamily="34" charset="0"/>
                <a:cs typeface="Arial" pitchFamily="34" charset="0"/>
              </a:rPr>
              <a:t>cáncer </a:t>
            </a:r>
            <a:r>
              <a:rPr lang="es-ES" sz="2400" smtClean="0">
                <a:latin typeface="Arial" pitchFamily="34" charset="0"/>
                <a:cs typeface="Arial" pitchFamily="34" charset="0"/>
              </a:rPr>
              <a:t>tiroideo, </a:t>
            </a:r>
            <a:r>
              <a:rPr lang="es-ES" sz="2400" dirty="0" smtClean="0">
                <a:latin typeface="Arial" pitchFamily="34" charset="0"/>
                <a:cs typeface="Arial" pitchFamily="34" charset="0"/>
              </a:rPr>
              <a:t>con los aspectos básicos de la importancia, epidemiología, clasificación, patogenia de la enfermedad, sus formas de presentación m</a:t>
            </a:r>
            <a:r>
              <a:rPr lang="es-ES" sz="2400" dirty="0">
                <a:latin typeface="Arial" pitchFamily="34" charset="0"/>
                <a:cs typeface="Arial" pitchFamily="34" charset="0"/>
              </a:rPr>
              <a:t>á</a:t>
            </a:r>
            <a:r>
              <a:rPr lang="es-ES" sz="2400" dirty="0" smtClean="0">
                <a:latin typeface="Arial" pitchFamily="34" charset="0"/>
                <a:cs typeface="Arial" pitchFamily="34" charset="0"/>
              </a:rPr>
              <a:t>s frecuentes, conducta a seguir en la detección precoz, confirmación diagnóstica histopatológica y su  manejo en  la APS-ASS</a:t>
            </a:r>
            <a:endParaRPr lang="es-ES" sz="2600" dirty="0" smtClean="0">
              <a:latin typeface="Arial" charset="0"/>
              <a:cs typeface="Arial" charset="0"/>
            </a:endParaRPr>
          </a:p>
          <a:p>
            <a:pPr eaLnBrk="1" hangingPunct="1">
              <a:lnSpc>
                <a:spcPct val="90000"/>
              </a:lnSpc>
              <a:buFont typeface="Wingdings" pitchFamily="2" charset="2"/>
              <a:buNone/>
            </a:pPr>
            <a:r>
              <a:rPr lang="es-ES" sz="3200" dirty="0" smtClean="0">
                <a:latin typeface="Arial" pitchFamily="34" charset="0"/>
                <a:cs typeface="Arial" pitchFamily="34" charset="0"/>
              </a:rPr>
              <a:t>           </a:t>
            </a:r>
            <a:endParaRPr lang="es-ES" sz="32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eaLnBrk="1" hangingPunct="1"/>
            <a:r>
              <a:rPr lang="es-ES" sz="3600" u="sng" dirty="0" smtClean="0">
                <a:latin typeface="Arial" pitchFamily="34" charset="0"/>
                <a:cs typeface="Arial" pitchFamily="34" charset="0"/>
              </a:rPr>
              <a:t>INTRODUCCIÓN: Importancia </a:t>
            </a:r>
          </a:p>
        </p:txBody>
      </p:sp>
      <p:sp>
        <p:nvSpPr>
          <p:cNvPr id="6147" name="Rectangle 3"/>
          <p:cNvSpPr>
            <a:spLocks noGrp="1" noChangeArrowheads="1"/>
          </p:cNvSpPr>
          <p:nvPr>
            <p:ph type="body" idx="1"/>
          </p:nvPr>
        </p:nvSpPr>
        <p:spPr/>
        <p:txBody>
          <a:bodyPr>
            <a:normAutofit/>
          </a:bodyPr>
          <a:lstStyle/>
          <a:p>
            <a:pPr algn="ctr">
              <a:buClr>
                <a:schemeClr val="accent1"/>
              </a:buClr>
              <a:buNone/>
              <a:defRPr/>
            </a:pPr>
            <a:r>
              <a:rPr lang="es-ES" sz="2400" u="sng" dirty="0" smtClean="0">
                <a:latin typeface="Arial" pitchFamily="34" charset="0"/>
                <a:cs typeface="Arial" pitchFamily="34" charset="0"/>
              </a:rPr>
              <a:t>Cáncer de tiroides</a:t>
            </a:r>
            <a:r>
              <a:rPr lang="es-ES" sz="2400" dirty="0" smtClean="0">
                <a:latin typeface="Arial" pitchFamily="34" charset="0"/>
                <a:cs typeface="Arial" pitchFamily="34" charset="0"/>
              </a:rPr>
              <a:t>: </a:t>
            </a:r>
          </a:p>
          <a:p>
            <a:pPr algn="ctr">
              <a:buClr>
                <a:schemeClr val="accent1"/>
              </a:buClr>
              <a:buNone/>
              <a:defRPr/>
            </a:pPr>
            <a:r>
              <a:rPr lang="es-ES" sz="2400" dirty="0" smtClean="0">
                <a:cs typeface="Arial"/>
              </a:rPr>
              <a:t>▼</a:t>
            </a:r>
            <a:endParaRPr lang="es-ES" sz="2400" dirty="0" smtClean="0">
              <a:latin typeface="Arial" pitchFamily="34" charset="0"/>
              <a:cs typeface="Arial" pitchFamily="34" charset="0"/>
            </a:endParaRPr>
          </a:p>
          <a:p>
            <a:pPr algn="ctr">
              <a:buClr>
                <a:schemeClr val="accent1"/>
              </a:buClr>
              <a:buNone/>
              <a:defRPr/>
            </a:pPr>
            <a:r>
              <a:rPr lang="es-ES" sz="2400" dirty="0" smtClean="0">
                <a:solidFill>
                  <a:srgbClr val="FF0000"/>
                </a:solidFill>
                <a:latin typeface="Arial" pitchFamily="34" charset="0"/>
                <a:cs typeface="Arial" pitchFamily="34" charset="0"/>
              </a:rPr>
              <a:t>cáncer endocrinológico más frecuente</a:t>
            </a:r>
          </a:p>
          <a:p>
            <a:pPr algn="ctr">
              <a:buClr>
                <a:schemeClr val="accent1"/>
              </a:buClr>
              <a:buNone/>
              <a:defRPr/>
            </a:pPr>
            <a:r>
              <a:rPr lang="es-ES" dirty="0" smtClean="0"/>
              <a:t>                                </a:t>
            </a:r>
            <a:r>
              <a:rPr lang="es-ES" sz="2400" u="sng" dirty="0" smtClean="0">
                <a:effectLst>
                  <a:outerShdw blurRad="38100" dist="38100" dir="2700000" algn="tl">
                    <a:srgbClr val="000000">
                      <a:alpha val="43137"/>
                    </a:srgbClr>
                  </a:outerShdw>
                </a:effectLst>
                <a:latin typeface="Arial" pitchFamily="34" charset="0"/>
                <a:cs typeface="Arial" pitchFamily="34" charset="0"/>
              </a:rPr>
              <a:t>Pronóstico</a:t>
            </a:r>
            <a:r>
              <a:rPr lang="es-ES" sz="2400" dirty="0" smtClean="0">
                <a:latin typeface="Arial" pitchFamily="34" charset="0"/>
                <a:cs typeface="Arial" pitchFamily="34" charset="0"/>
              </a:rPr>
              <a:t>: generalmente favorable</a:t>
            </a:r>
          </a:p>
          <a:p>
            <a:pPr algn="ctr">
              <a:buClr>
                <a:schemeClr val="accent1"/>
              </a:buClr>
              <a:buNone/>
              <a:defRPr/>
            </a:pPr>
            <a:endParaRPr lang="es-ES" sz="2400" dirty="0" smtClean="0">
              <a:latin typeface="Arial" pitchFamily="34" charset="0"/>
              <a:cs typeface="Arial" pitchFamily="34" charset="0"/>
            </a:endParaRPr>
          </a:p>
          <a:p>
            <a:pPr algn="ctr">
              <a:spcBef>
                <a:spcPts val="0"/>
              </a:spcBef>
              <a:buClr>
                <a:schemeClr val="accent1"/>
              </a:buClr>
              <a:buNone/>
              <a:defRPr/>
            </a:pPr>
            <a:r>
              <a:rPr lang="es-ES" dirty="0" smtClean="0"/>
              <a:t>  </a:t>
            </a:r>
            <a:r>
              <a:rPr lang="es-ES" sz="2400" dirty="0" smtClean="0">
                <a:latin typeface="Arial" pitchFamily="34" charset="0"/>
                <a:cs typeface="Arial" pitchFamily="34" charset="0"/>
              </a:rPr>
              <a:t>Curable (cirugía)-No incapacidad(No dolor)-Tolerabilidad</a:t>
            </a:r>
            <a:r>
              <a:rPr lang="es-ES" sz="2400" dirty="0" smtClean="0">
                <a:latin typeface="Arial"/>
                <a:cs typeface="Arial"/>
              </a:rPr>
              <a:t>*</a:t>
            </a:r>
            <a:endParaRPr lang="es-ES" sz="2400" dirty="0" smtClean="0">
              <a:latin typeface="Arial" pitchFamily="34" charset="0"/>
              <a:cs typeface="Arial" pitchFamily="34" charset="0"/>
            </a:endParaRPr>
          </a:p>
          <a:p>
            <a:pPr algn="r">
              <a:spcBef>
                <a:spcPts val="0"/>
              </a:spcBef>
              <a:buClr>
                <a:schemeClr val="accent1"/>
              </a:buClr>
              <a:buNone/>
              <a:defRPr/>
            </a:pPr>
            <a:r>
              <a:rPr lang="es-ES" sz="2400" dirty="0" smtClean="0">
                <a:latin typeface="Arial" pitchFamily="34" charset="0"/>
                <a:cs typeface="Arial" pitchFamily="34" charset="0"/>
              </a:rPr>
              <a:t>(</a:t>
            </a:r>
            <a:r>
              <a:rPr lang="es-ES" sz="2400" dirty="0" smtClean="0">
                <a:latin typeface="Arial"/>
                <a:cs typeface="Arial"/>
              </a:rPr>
              <a:t>* </a:t>
            </a:r>
            <a:r>
              <a:rPr lang="es-ES" sz="2400" dirty="0" smtClean="0">
                <a:latin typeface="Arial" pitchFamily="34" charset="0"/>
                <a:cs typeface="Arial" pitchFamily="34" charset="0"/>
              </a:rPr>
              <a:t>para otras formas de tto.) </a:t>
            </a:r>
          </a:p>
          <a:p>
            <a:pPr algn="ctr">
              <a:buClr>
                <a:schemeClr val="accent1"/>
              </a:buClr>
              <a:buNone/>
              <a:defRPr/>
            </a:pPr>
            <a:r>
              <a:rPr lang="es-ES" dirty="0" smtClean="0"/>
              <a:t> </a:t>
            </a:r>
            <a:r>
              <a:rPr lang="es-ES" sz="3200" dirty="0" smtClean="0"/>
              <a:t>    </a:t>
            </a:r>
            <a:r>
              <a:rPr lang="es-ES" sz="2400" u="sng" dirty="0" smtClean="0">
                <a:latin typeface="Arial" pitchFamily="34" charset="0"/>
                <a:cs typeface="Arial" pitchFamily="34" charset="0"/>
              </a:rPr>
              <a:t>Forma más frecuente de presentación</a:t>
            </a:r>
            <a:r>
              <a:rPr lang="es-ES" sz="2400" dirty="0" smtClean="0">
                <a:latin typeface="Arial" pitchFamily="34" charset="0"/>
                <a:cs typeface="Arial" pitchFamily="34" charset="0"/>
              </a:rPr>
              <a:t>: nodular (palpable si &gt; de 2 cms.)</a:t>
            </a:r>
          </a:p>
          <a:p>
            <a:pPr eaLnBrk="1" hangingPunct="1">
              <a:lnSpc>
                <a:spcPct val="90000"/>
              </a:lnSpc>
              <a:buFont typeface="Wingdings" pitchFamily="2" charset="2"/>
              <a:buNone/>
            </a:pPr>
            <a:endParaRPr lang="es-ES" sz="3200" dirty="0" smtClean="0"/>
          </a:p>
          <a:p>
            <a:pPr eaLnBrk="1" hangingPunct="1">
              <a:lnSpc>
                <a:spcPct val="90000"/>
              </a:lnSpc>
            </a:pPr>
            <a:endParaRPr lang="es-ES" sz="3200" dirty="0" smtClean="0"/>
          </a:p>
        </p:txBody>
      </p:sp>
      <p:cxnSp>
        <p:nvCxnSpPr>
          <p:cNvPr id="5" name="4 Conector recto de flecha"/>
          <p:cNvCxnSpPr/>
          <p:nvPr/>
        </p:nvCxnSpPr>
        <p:spPr>
          <a:xfrm rot="10800000" flipV="1">
            <a:off x="3143240" y="3500438"/>
            <a:ext cx="57150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rot="16200000" flipH="1">
            <a:off x="4536281" y="3750471"/>
            <a:ext cx="57150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5072066" y="3429000"/>
            <a:ext cx="135732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2855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ctr" eaLnBrk="1" hangingPunct="1"/>
            <a:r>
              <a:rPr lang="es-ES" sz="3600" u="sng" dirty="0" smtClean="0">
                <a:latin typeface="Arial" pitchFamily="34" charset="0"/>
                <a:cs typeface="Arial" pitchFamily="34" charset="0"/>
              </a:rPr>
              <a:t>INTRODUCCIÓN: Epidemiología</a:t>
            </a:r>
          </a:p>
        </p:txBody>
      </p:sp>
      <p:sp>
        <p:nvSpPr>
          <p:cNvPr id="5123" name="Rectangle 3"/>
          <p:cNvSpPr>
            <a:spLocks noGrp="1" noChangeArrowheads="1"/>
          </p:cNvSpPr>
          <p:nvPr>
            <p:ph type="body" idx="1"/>
          </p:nvPr>
        </p:nvSpPr>
        <p:spPr>
          <a:xfrm>
            <a:off x="0" y="1600200"/>
            <a:ext cx="9144000" cy="4525963"/>
          </a:xfrm>
        </p:spPr>
        <p:txBody>
          <a:bodyPr>
            <a:normAutofit fontScale="92500" lnSpcReduction="10000"/>
          </a:bodyPr>
          <a:lstStyle/>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ctr">
              <a:buNone/>
            </a:pPr>
            <a:r>
              <a:rPr lang="es-ES" sz="2400" dirty="0" smtClean="0">
                <a:latin typeface="Arial" pitchFamily="34" charset="0"/>
                <a:cs typeface="Arial" pitchFamily="34" charset="0"/>
              </a:rPr>
              <a:t>-1% de todas las neoplasias malignas</a:t>
            </a:r>
          </a:p>
          <a:p>
            <a:pPr algn="ctr">
              <a:buNone/>
            </a:pPr>
            <a:r>
              <a:rPr lang="es-ES" sz="2400" dirty="0" smtClean="0">
                <a:latin typeface="Arial" pitchFamily="34" charset="0"/>
                <a:cs typeface="Arial" pitchFamily="34" charset="0"/>
              </a:rPr>
              <a:t> -90% de las endocrinológicas</a:t>
            </a:r>
          </a:p>
          <a:p>
            <a:pPr algn="ctr">
              <a:buNone/>
            </a:pPr>
            <a:r>
              <a:rPr lang="es-ES" sz="2400" dirty="0" smtClean="0">
                <a:latin typeface="Arial" pitchFamily="34" charset="0"/>
                <a:cs typeface="Arial" pitchFamily="34" charset="0"/>
              </a:rPr>
              <a:t>-Entre las 7 primeras causas de cáncer en la mujer</a:t>
            </a:r>
          </a:p>
          <a:p>
            <a:pPr algn="ctr">
              <a:buNone/>
            </a:pPr>
            <a:r>
              <a:rPr lang="es-ES" sz="2400" dirty="0" smtClean="0">
                <a:latin typeface="Arial" pitchFamily="34" charset="0"/>
                <a:cs typeface="Arial" pitchFamily="34" charset="0"/>
              </a:rPr>
              <a:t>-No aparece entre las primeras 15 causas de cáncer en hombres</a:t>
            </a:r>
          </a:p>
          <a:p>
            <a:pPr algn="ctr">
              <a:buNone/>
            </a:pPr>
            <a:r>
              <a:rPr lang="es-ES" sz="2400" dirty="0" smtClean="0">
                <a:latin typeface="Arial" pitchFamily="34" charset="0"/>
                <a:cs typeface="Arial" pitchFamily="34" charset="0"/>
              </a:rPr>
              <a:t>-Formas m</a:t>
            </a:r>
            <a:r>
              <a:rPr lang="es-ES" sz="2400" dirty="0">
                <a:latin typeface="Arial" pitchFamily="34" charset="0"/>
                <a:cs typeface="Arial" pitchFamily="34" charset="0"/>
              </a:rPr>
              <a:t>á</a:t>
            </a:r>
            <a:r>
              <a:rPr lang="es-ES" sz="2400" dirty="0" smtClean="0">
                <a:latin typeface="Arial" pitchFamily="34" charset="0"/>
                <a:cs typeface="Arial" pitchFamily="34" charset="0"/>
              </a:rPr>
              <a:t>s agresivas (carcinomas anaplásico y  medular): igual frecuencia para hombres y mujeres</a:t>
            </a:r>
          </a:p>
          <a:p>
            <a:pPr algn="ctr">
              <a:buNone/>
            </a:pPr>
            <a:r>
              <a:rPr lang="es-ES" sz="2400" dirty="0" smtClean="0">
                <a:latin typeface="Arial" pitchFamily="34" charset="0"/>
                <a:cs typeface="Arial" pitchFamily="34" charset="0"/>
              </a:rPr>
              <a:t>-Carcinoma papilar y folicular: m</a:t>
            </a:r>
            <a:r>
              <a:rPr lang="es-ES" sz="2400" dirty="0">
                <a:latin typeface="Arial" pitchFamily="34" charset="0"/>
                <a:cs typeface="Arial" pitchFamily="34" charset="0"/>
              </a:rPr>
              <a:t>á</a:t>
            </a:r>
            <a:r>
              <a:rPr lang="es-ES" sz="2400" dirty="0" smtClean="0">
                <a:latin typeface="Arial" pitchFamily="34" charset="0"/>
                <a:cs typeface="Arial" pitchFamily="34" charset="0"/>
              </a:rPr>
              <a:t>s frecuente en mujeres</a:t>
            </a:r>
          </a:p>
          <a:p>
            <a:pPr algn="just" eaLnBrk="1" hangingPunct="1">
              <a:lnSpc>
                <a:spcPct val="90000"/>
              </a:lnSpc>
              <a:buNone/>
            </a:pPr>
            <a:endParaRPr lang="es-ES" dirty="0" smtClean="0">
              <a:latin typeface="Arial" pitchFamily="34" charset="0"/>
              <a:cs typeface="Arial" pitchFamily="34" charset="0"/>
            </a:endParaRPr>
          </a:p>
          <a:p>
            <a:pPr eaLnBrk="1" hangingPunct="1">
              <a:lnSpc>
                <a:spcPct val="90000"/>
              </a:lnSpc>
              <a:buFont typeface="Wingdings" pitchFamily="2" charset="2"/>
              <a:buNone/>
            </a:pPr>
            <a:r>
              <a:rPr lang="es-ES" sz="3200" dirty="0" smtClean="0">
                <a:latin typeface="Arial" pitchFamily="34" charset="0"/>
                <a:cs typeface="Arial" pitchFamily="34" charset="0"/>
              </a:rPr>
              <a:t>                    </a:t>
            </a:r>
            <a:endParaRPr lang="es-ES" sz="32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ctr" eaLnBrk="1" hangingPunct="1"/>
            <a:r>
              <a:rPr lang="es-ES" sz="3600" u="sng" dirty="0" smtClean="0">
                <a:latin typeface="Arial" pitchFamily="34" charset="0"/>
                <a:cs typeface="Arial" pitchFamily="34" charset="0"/>
              </a:rPr>
              <a:t>INTRODUCCIÓN: Epidemiología</a:t>
            </a:r>
          </a:p>
        </p:txBody>
      </p:sp>
      <p:sp>
        <p:nvSpPr>
          <p:cNvPr id="5123" name="Rectangle 3"/>
          <p:cNvSpPr>
            <a:spLocks noGrp="1" noChangeArrowheads="1"/>
          </p:cNvSpPr>
          <p:nvPr>
            <p:ph type="body" idx="1"/>
          </p:nvPr>
        </p:nvSpPr>
        <p:spPr>
          <a:xfrm>
            <a:off x="0" y="1600200"/>
            <a:ext cx="9144000" cy="4525963"/>
          </a:xfrm>
        </p:spPr>
        <p:txBody>
          <a:bodyPr>
            <a:normAutofit/>
          </a:bodyPr>
          <a:lstStyle/>
          <a:p>
            <a:pPr algn="just"/>
            <a:endParaRPr lang="es-ES" sz="2400" dirty="0" smtClean="0">
              <a:latin typeface="Arial" pitchFamily="34" charset="0"/>
              <a:cs typeface="Arial" pitchFamily="34" charset="0"/>
            </a:endParaRPr>
          </a:p>
          <a:p>
            <a:pPr algn="ctr">
              <a:buNone/>
            </a:pPr>
            <a:r>
              <a:rPr lang="es-ES" sz="2400" dirty="0" smtClean="0">
                <a:solidFill>
                  <a:srgbClr val="FF0000"/>
                </a:solidFill>
                <a:latin typeface="Arial" pitchFamily="34" charset="0"/>
                <a:cs typeface="Arial" pitchFamily="34" charset="0"/>
              </a:rPr>
              <a:t>Pregunta</a:t>
            </a:r>
            <a:r>
              <a:rPr lang="es-ES" sz="2400" dirty="0" smtClean="0">
                <a:latin typeface="Arial" pitchFamily="34" charset="0"/>
                <a:cs typeface="Arial" pitchFamily="34" charset="0"/>
              </a:rPr>
              <a:t>: ¿A qué pudiera deberse el aumento de la incidencia</a:t>
            </a:r>
          </a:p>
          <a:p>
            <a:pPr algn="ctr">
              <a:buNone/>
            </a:pPr>
            <a:r>
              <a:rPr lang="es-ES" sz="2400" dirty="0">
                <a:latin typeface="Arial" pitchFamily="34" charset="0"/>
                <a:cs typeface="Arial" pitchFamily="34" charset="0"/>
              </a:rPr>
              <a:t> </a:t>
            </a:r>
            <a:r>
              <a:rPr lang="es-ES" sz="2400" dirty="0" smtClean="0">
                <a:latin typeface="Arial" pitchFamily="34" charset="0"/>
                <a:cs typeface="Arial" pitchFamily="34" charset="0"/>
              </a:rPr>
              <a:t>                  (número de casos nuevos) de cáncer de tiroides en los últimos años?</a:t>
            </a:r>
          </a:p>
          <a:p>
            <a:pPr algn="just" eaLnBrk="1" hangingPunct="1">
              <a:lnSpc>
                <a:spcPct val="90000"/>
              </a:lnSpc>
              <a:buNone/>
            </a:pPr>
            <a:endParaRPr lang="es-ES" dirty="0" smtClean="0">
              <a:latin typeface="Arial" pitchFamily="34" charset="0"/>
              <a:cs typeface="Arial" pitchFamily="34" charset="0"/>
            </a:endParaRPr>
          </a:p>
          <a:p>
            <a:pPr>
              <a:lnSpc>
                <a:spcPct val="90000"/>
              </a:lnSpc>
              <a:buFont typeface="Arial" pitchFamily="34" charset="0"/>
              <a:buNone/>
            </a:pPr>
            <a:r>
              <a:rPr lang="es-ES" sz="2400" dirty="0">
                <a:latin typeface="Arial" pitchFamily="34" charset="0"/>
                <a:cs typeface="Arial" pitchFamily="34" charset="0"/>
              </a:rPr>
              <a:t>                    </a:t>
            </a:r>
          </a:p>
          <a:p>
            <a:pPr algn="just">
              <a:lnSpc>
                <a:spcPct val="90000"/>
              </a:lnSpc>
              <a:buFont typeface="Arial" pitchFamily="34" charset="0"/>
              <a:buNone/>
            </a:pPr>
            <a:r>
              <a:rPr lang="es-ES" sz="2400" dirty="0">
                <a:solidFill>
                  <a:srgbClr val="FF0000"/>
                </a:solidFill>
                <a:latin typeface="Arial" pitchFamily="34" charset="0"/>
                <a:cs typeface="Arial" pitchFamily="34" charset="0"/>
              </a:rPr>
              <a:t>Respuesta</a:t>
            </a:r>
            <a:r>
              <a:rPr lang="es-ES" sz="2400" dirty="0">
                <a:latin typeface="Arial" pitchFamily="34" charset="0"/>
                <a:cs typeface="Arial" pitchFamily="34" charset="0"/>
              </a:rPr>
              <a:t>: </a:t>
            </a:r>
            <a:r>
              <a:rPr lang="es-ES" sz="2400" dirty="0" smtClean="0">
                <a:latin typeface="Arial" pitchFamily="34" charset="0"/>
                <a:cs typeface="Arial" pitchFamily="34" charset="0"/>
              </a:rPr>
              <a:t>un factor muy importante, aunque no el único, a los</a:t>
            </a:r>
          </a:p>
          <a:p>
            <a:pPr algn="just">
              <a:lnSpc>
                <a:spcPct val="90000"/>
              </a:lnSpc>
              <a:buFont typeface="Arial" pitchFamily="34" charset="0"/>
              <a:buNone/>
            </a:pPr>
            <a:r>
              <a:rPr lang="es-ES" sz="2400" dirty="0">
                <a:latin typeface="Arial" pitchFamily="34" charset="0"/>
                <a:cs typeface="Arial" pitchFamily="34" charset="0"/>
              </a:rPr>
              <a:t> </a:t>
            </a:r>
            <a:r>
              <a:rPr lang="es-ES" sz="2400" dirty="0" smtClean="0">
                <a:latin typeface="Arial" pitchFamily="34" charset="0"/>
                <a:cs typeface="Arial" pitchFamily="34" charset="0"/>
              </a:rPr>
              <a:t>                  avances </a:t>
            </a:r>
            <a:r>
              <a:rPr lang="es-ES" sz="2400" dirty="0">
                <a:latin typeface="Arial" pitchFamily="34" charset="0"/>
                <a:cs typeface="Arial" pitchFamily="34" charset="0"/>
              </a:rPr>
              <a:t>tecnológicos en las técnicas de imagen </a:t>
            </a:r>
            <a:endParaRPr lang="es-ES" sz="2400" dirty="0" smtClean="0">
              <a:latin typeface="Arial" pitchFamily="34" charset="0"/>
              <a:cs typeface="Arial" pitchFamily="34" charset="0"/>
            </a:endParaRPr>
          </a:p>
          <a:p>
            <a:pPr algn="just">
              <a:lnSpc>
                <a:spcPct val="90000"/>
              </a:lnSpc>
              <a:buFont typeface="Arial" pitchFamily="34" charset="0"/>
              <a:buNone/>
            </a:pPr>
            <a:r>
              <a:rPr lang="es-ES" sz="2400" dirty="0">
                <a:latin typeface="Arial" pitchFamily="34" charset="0"/>
                <a:cs typeface="Arial" pitchFamily="34" charset="0"/>
              </a:rPr>
              <a:t> </a:t>
            </a:r>
            <a:r>
              <a:rPr lang="es-ES" sz="2400" dirty="0" smtClean="0">
                <a:latin typeface="Arial" pitchFamily="34" charset="0"/>
                <a:cs typeface="Arial" pitchFamily="34" charset="0"/>
              </a:rPr>
              <a:t>                 (</a:t>
            </a:r>
            <a:r>
              <a:rPr lang="es-ES" sz="2400" dirty="0">
                <a:latin typeface="Arial" pitchFamily="34" charset="0"/>
                <a:cs typeface="Arial" pitchFamily="34" charset="0"/>
              </a:rPr>
              <a:t>ultrasonido): permite detectar lesiones cada vez </a:t>
            </a:r>
            <a:endParaRPr lang="es-ES" sz="2400" dirty="0" smtClean="0">
              <a:latin typeface="Arial" pitchFamily="34" charset="0"/>
              <a:cs typeface="Arial" pitchFamily="34" charset="0"/>
            </a:endParaRPr>
          </a:p>
          <a:p>
            <a:pPr algn="just">
              <a:lnSpc>
                <a:spcPct val="90000"/>
              </a:lnSpc>
              <a:buFont typeface="Arial" pitchFamily="34" charset="0"/>
              <a:buNone/>
            </a:pPr>
            <a:r>
              <a:rPr lang="es-ES" sz="2400" dirty="0">
                <a:latin typeface="Arial" pitchFamily="34" charset="0"/>
                <a:cs typeface="Arial" pitchFamily="34" charset="0"/>
              </a:rPr>
              <a:t> </a:t>
            </a:r>
            <a:r>
              <a:rPr lang="es-ES" sz="2400" dirty="0" smtClean="0">
                <a:latin typeface="Arial" pitchFamily="34" charset="0"/>
                <a:cs typeface="Arial" pitchFamily="34" charset="0"/>
              </a:rPr>
              <a:t>                 mas </a:t>
            </a:r>
            <a:r>
              <a:rPr lang="es-ES" sz="2400" dirty="0">
                <a:latin typeface="Arial" pitchFamily="34" charset="0"/>
                <a:cs typeface="Arial" pitchFamily="34" charset="0"/>
              </a:rPr>
              <a:t>pequeñas</a:t>
            </a:r>
          </a:p>
          <a:p>
            <a:pPr eaLnBrk="1" hangingPunct="1">
              <a:lnSpc>
                <a:spcPct val="90000"/>
              </a:lnSpc>
              <a:buFont typeface="Wingdings" pitchFamily="2" charset="2"/>
              <a:buNone/>
            </a:pPr>
            <a:endParaRPr lang="es-ES" sz="3200" dirty="0">
              <a:latin typeface="Arial" pitchFamily="34" charset="0"/>
              <a:cs typeface="Arial" pitchFamily="34" charset="0"/>
            </a:endParaRPr>
          </a:p>
          <a:p>
            <a:pPr eaLnBrk="1" hangingPunct="1">
              <a:lnSpc>
                <a:spcPct val="90000"/>
              </a:lnSpc>
              <a:buFont typeface="Wingdings" pitchFamily="2" charset="2"/>
              <a:buNone/>
            </a:pPr>
            <a:endParaRPr lang="es-ES" dirty="0" smtClean="0">
              <a:latin typeface="Arial" pitchFamily="34" charset="0"/>
              <a:cs typeface="Arial" pitchFamily="34" charset="0"/>
            </a:endParaRPr>
          </a:p>
          <a:p>
            <a:pPr eaLnBrk="1" hangingPunct="1">
              <a:lnSpc>
                <a:spcPct val="90000"/>
              </a:lnSpc>
              <a:buFont typeface="Wingdings" pitchFamily="2" charset="2"/>
              <a:buNone/>
            </a:pPr>
            <a:endParaRPr lang="es-ES" sz="3200" dirty="0" smtClean="0"/>
          </a:p>
        </p:txBody>
      </p:sp>
      <p:sp>
        <p:nvSpPr>
          <p:cNvPr id="2" name="Flecha abajo 1"/>
          <p:cNvSpPr/>
          <p:nvPr/>
        </p:nvSpPr>
        <p:spPr>
          <a:xfrm>
            <a:off x="899592" y="2564904"/>
            <a:ext cx="484632" cy="158417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4609106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4"/>
          <p:cNvSpPr>
            <a:spLocks noChangeArrowheads="1" noChangeShapeType="1" noTextEdit="1"/>
          </p:cNvSpPr>
          <p:nvPr/>
        </p:nvSpPr>
        <p:spPr bwMode="auto">
          <a:xfrm>
            <a:off x="2217738" y="3105150"/>
            <a:ext cx="4708525" cy="647700"/>
          </a:xfrm>
          <a:prstGeom prst="rect">
            <a:avLst/>
          </a:prstGeom>
        </p:spPr>
        <p:txBody>
          <a:bodyPr wrap="none" fromWordArt="1">
            <a:prstTxWarp prst="textPlain">
              <a:avLst>
                <a:gd name="adj" fmla="val 50000"/>
              </a:avLst>
            </a:prstTxWarp>
          </a:bodyPr>
          <a:lstStyle/>
          <a:p>
            <a:pPr algn="ctr"/>
            <a:r>
              <a:rPr lang="es-ES" sz="3600" kern="10" dirty="0" smtClean="0">
                <a:ln w="9525">
                  <a:solidFill>
                    <a:srgbClr val="000000"/>
                  </a:solidFill>
                  <a:round/>
                  <a:headEnd/>
                  <a:tailEnd/>
                </a:ln>
                <a:latin typeface="Arial Black"/>
              </a:rPr>
              <a:t>DESARROLLO</a:t>
            </a:r>
            <a:endParaRPr lang="es-ES" sz="3600" kern="10" dirty="0">
              <a:ln w="9525">
                <a:solidFill>
                  <a:srgbClr val="000000"/>
                </a:solidFill>
                <a:round/>
                <a:headEnd/>
                <a:tailEnd/>
              </a:ln>
              <a:latin typeface="Arial Black"/>
            </a:endParaRPr>
          </a:p>
        </p:txBody>
      </p:sp>
    </p:spTree>
    <p:extLst>
      <p:ext uri="{BB962C8B-B14F-4D97-AF65-F5344CB8AC3E}">
        <p14:creationId xmlns:p14="http://schemas.microsoft.com/office/powerpoint/2010/main" val="19776113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s-ES" sz="3600" u="sng" dirty="0" smtClean="0">
                <a:latin typeface="Arial" pitchFamily="34" charset="0"/>
                <a:cs typeface="Arial" pitchFamily="34" charset="0"/>
              </a:rPr>
              <a:t>Definición de cáncer y nódulo tiroideo </a:t>
            </a:r>
          </a:p>
        </p:txBody>
      </p:sp>
      <p:sp>
        <p:nvSpPr>
          <p:cNvPr id="5123" name="Rectangle 3"/>
          <p:cNvSpPr>
            <a:spLocks noGrp="1" noChangeArrowheads="1"/>
          </p:cNvSpPr>
          <p:nvPr>
            <p:ph type="body" idx="1"/>
          </p:nvPr>
        </p:nvSpPr>
        <p:spPr>
          <a:xfrm>
            <a:off x="457200" y="1600200"/>
            <a:ext cx="8229600" cy="5141168"/>
          </a:xfrm>
        </p:spPr>
        <p:txBody>
          <a:bodyPr>
            <a:normAutofit/>
          </a:bodyPr>
          <a:lstStyle/>
          <a:p>
            <a:pPr eaLnBrk="1" hangingPunct="1">
              <a:buFontTx/>
              <a:buNone/>
            </a:pPr>
            <a:endParaRPr lang="es-ES" sz="2400" dirty="0">
              <a:latin typeface="Arial" charset="0"/>
              <a:cs typeface="Arial" charset="0"/>
            </a:endParaRPr>
          </a:p>
          <a:p>
            <a:pPr algn="just" eaLnBrk="1" hangingPunct="1">
              <a:buFontTx/>
              <a:buNone/>
            </a:pPr>
            <a:r>
              <a:rPr lang="es-ES" sz="2400" dirty="0" smtClean="0">
                <a:latin typeface="Arial" charset="0"/>
                <a:cs typeface="Arial" charset="0"/>
              </a:rPr>
              <a:t>    </a:t>
            </a:r>
            <a:r>
              <a:rPr lang="es-ES" sz="2400" u="sng" dirty="0" smtClean="0">
                <a:latin typeface="Arial" charset="0"/>
                <a:cs typeface="Arial" charset="0"/>
              </a:rPr>
              <a:t>Cáncer tiroideo</a:t>
            </a:r>
            <a:r>
              <a:rPr lang="es-ES" sz="2400" dirty="0" smtClean="0">
                <a:latin typeface="Arial" charset="0"/>
                <a:cs typeface="Arial" charset="0"/>
              </a:rPr>
              <a:t>: Demostración histopatológica de células malignas del propio tejido tiroideo o infiltración secundaria de la glándula por células malignas de origen extratiroideo</a:t>
            </a:r>
          </a:p>
          <a:p>
            <a:pPr algn="just" eaLnBrk="1" hangingPunct="1">
              <a:buFontTx/>
              <a:buNone/>
            </a:pPr>
            <a:r>
              <a:rPr lang="es-ES" sz="2400" dirty="0" smtClean="0">
                <a:latin typeface="Arial" charset="0"/>
                <a:cs typeface="Arial" charset="0"/>
              </a:rPr>
              <a:t>    </a:t>
            </a:r>
            <a:r>
              <a:rPr lang="es-ES" sz="2400" u="sng" dirty="0" smtClean="0">
                <a:latin typeface="Arial" charset="0"/>
                <a:cs typeface="Arial" charset="0"/>
              </a:rPr>
              <a:t>Nódulo tiroideo</a:t>
            </a:r>
            <a:r>
              <a:rPr lang="es-ES" sz="2400" dirty="0" smtClean="0">
                <a:latin typeface="Arial" charset="0"/>
                <a:cs typeface="Arial" charset="0"/>
              </a:rPr>
              <a:t>: aumento circunscrito del tejido tiroideo. Para que sea palpable, generalmente debe alcanzar 2 cms. o más. </a:t>
            </a:r>
            <a:r>
              <a:rPr lang="es-ES" sz="2400" dirty="0" smtClean="0">
                <a:solidFill>
                  <a:srgbClr val="FF0000"/>
                </a:solidFill>
                <a:latin typeface="Arial" charset="0"/>
                <a:cs typeface="Arial" charset="0"/>
              </a:rPr>
              <a:t>Pueden ser benignos o </a:t>
            </a:r>
            <a:r>
              <a:rPr lang="es-ES" sz="2400" b="1" dirty="0" smtClean="0">
                <a:solidFill>
                  <a:srgbClr val="FF0000"/>
                </a:solidFill>
                <a:latin typeface="Arial" charset="0"/>
                <a:cs typeface="Arial" charset="0"/>
              </a:rPr>
              <a:t>malignos</a:t>
            </a:r>
          </a:p>
          <a:p>
            <a:pPr algn="r" eaLnBrk="1" hangingPunct="1">
              <a:buFontTx/>
              <a:buNone/>
            </a:pPr>
            <a:endParaRPr lang="es-ES" sz="1800" dirty="0" smtClean="0">
              <a:latin typeface="Arial" charset="0"/>
              <a:cs typeface="Arial" charset="0"/>
            </a:endParaRPr>
          </a:p>
          <a:p>
            <a:pPr algn="r" eaLnBrk="1" hangingPunct="1">
              <a:buFontTx/>
              <a:buNone/>
            </a:pPr>
            <a:r>
              <a:rPr lang="es-ES" sz="1800" dirty="0" smtClean="0">
                <a:latin typeface="Arial" charset="0"/>
                <a:cs typeface="Arial" charset="0"/>
              </a:rPr>
              <a:t>Clasificación histopatológica OMS</a:t>
            </a:r>
          </a:p>
          <a:p>
            <a:pPr eaLnBrk="1" hangingPunct="1">
              <a:buFontTx/>
              <a:buNone/>
            </a:pPr>
            <a:endParaRPr lang="es-ES" sz="2400" dirty="0" smtClean="0">
              <a:latin typeface="Arial" charset="0"/>
              <a:cs typeface="Arial" charset="0"/>
            </a:endParaRPr>
          </a:p>
          <a:p>
            <a:pPr eaLnBrk="1" hangingPunct="1">
              <a:buNone/>
            </a:pPr>
            <a:endParaRPr lang="es-ES" dirty="0" smtClean="0"/>
          </a:p>
        </p:txBody>
      </p:sp>
    </p:spTree>
    <p:extLst>
      <p:ext uri="{BB962C8B-B14F-4D97-AF65-F5344CB8AC3E}">
        <p14:creationId xmlns:p14="http://schemas.microsoft.com/office/powerpoint/2010/main" val="32263816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s-ES" sz="3600" u="sng" dirty="0" smtClean="0">
                <a:latin typeface="Arial" pitchFamily="34" charset="0"/>
                <a:cs typeface="Arial" pitchFamily="34" charset="0"/>
              </a:rPr>
              <a:t>Cáncer de tiroides: Clasificación</a:t>
            </a:r>
          </a:p>
        </p:txBody>
      </p:sp>
      <p:sp>
        <p:nvSpPr>
          <p:cNvPr id="5123" name="Rectangle 3"/>
          <p:cNvSpPr>
            <a:spLocks noGrp="1" noChangeArrowheads="1"/>
          </p:cNvSpPr>
          <p:nvPr>
            <p:ph type="body" idx="1"/>
          </p:nvPr>
        </p:nvSpPr>
        <p:spPr>
          <a:xfrm>
            <a:off x="457200" y="1600200"/>
            <a:ext cx="8229600" cy="5141168"/>
          </a:xfrm>
        </p:spPr>
        <p:txBody>
          <a:bodyPr>
            <a:normAutofit/>
          </a:bodyPr>
          <a:lstStyle/>
          <a:p>
            <a:pPr eaLnBrk="1" hangingPunct="1">
              <a:buFontTx/>
              <a:buNone/>
            </a:pPr>
            <a:r>
              <a:rPr lang="es-ES" sz="2400" dirty="0" smtClean="0">
                <a:latin typeface="Arial" charset="0"/>
                <a:cs typeface="Arial" charset="0"/>
              </a:rPr>
              <a:t>1.Primarios:</a:t>
            </a:r>
          </a:p>
          <a:p>
            <a:pPr eaLnBrk="1" hangingPunct="1">
              <a:buFontTx/>
              <a:buNone/>
            </a:pPr>
            <a:r>
              <a:rPr lang="es-ES" sz="2400" dirty="0" smtClean="0">
                <a:latin typeface="Arial" charset="0"/>
                <a:cs typeface="Arial" charset="0"/>
              </a:rPr>
              <a:t>1.1Carcinoma papilar</a:t>
            </a:r>
          </a:p>
          <a:p>
            <a:pPr eaLnBrk="1" hangingPunct="1">
              <a:buFontTx/>
              <a:buNone/>
            </a:pPr>
            <a:r>
              <a:rPr lang="es-ES" sz="2400" dirty="0" smtClean="0">
                <a:latin typeface="Arial" charset="0"/>
                <a:cs typeface="Arial" charset="0"/>
              </a:rPr>
              <a:t>1.2Carcinoma folicular</a:t>
            </a:r>
          </a:p>
          <a:p>
            <a:pPr eaLnBrk="1" hangingPunct="1">
              <a:buFontTx/>
              <a:buNone/>
            </a:pPr>
            <a:r>
              <a:rPr lang="es-ES" sz="2400" dirty="0" smtClean="0">
                <a:latin typeface="Arial" charset="0"/>
                <a:cs typeface="Arial" charset="0"/>
              </a:rPr>
              <a:t>1.3Carcinoma de células de Hurtle</a:t>
            </a:r>
          </a:p>
          <a:p>
            <a:pPr eaLnBrk="1" hangingPunct="1">
              <a:buFontTx/>
              <a:buNone/>
            </a:pPr>
            <a:r>
              <a:rPr lang="es-ES" sz="2400" dirty="0" smtClean="0">
                <a:latin typeface="Arial" charset="0"/>
                <a:cs typeface="Arial" charset="0"/>
              </a:rPr>
              <a:t>1.4Carcinoma pobremente diferenciado</a:t>
            </a:r>
          </a:p>
          <a:p>
            <a:pPr eaLnBrk="1" hangingPunct="1">
              <a:buFontTx/>
              <a:buNone/>
            </a:pPr>
            <a:r>
              <a:rPr lang="es-ES" sz="2400" dirty="0" smtClean="0">
                <a:latin typeface="Arial" charset="0"/>
                <a:cs typeface="Arial" charset="0"/>
              </a:rPr>
              <a:t>1.5Carcinoma medular</a:t>
            </a:r>
          </a:p>
          <a:p>
            <a:pPr eaLnBrk="1" hangingPunct="1">
              <a:buFontTx/>
              <a:buNone/>
            </a:pPr>
            <a:r>
              <a:rPr lang="es-ES" sz="2400" dirty="0" smtClean="0">
                <a:latin typeface="Arial" charset="0"/>
                <a:cs typeface="Arial" charset="0"/>
              </a:rPr>
              <a:t>1.6Carcinoma anaplásico</a:t>
            </a:r>
          </a:p>
          <a:p>
            <a:pPr eaLnBrk="1" hangingPunct="1">
              <a:buFontTx/>
              <a:buNone/>
            </a:pPr>
            <a:r>
              <a:rPr lang="es-ES" sz="2400" dirty="0" smtClean="0">
                <a:latin typeface="Arial" charset="0"/>
                <a:cs typeface="Arial" charset="0"/>
              </a:rPr>
              <a:t>1.7Linfoma tiroideo primario</a:t>
            </a:r>
          </a:p>
          <a:p>
            <a:pPr eaLnBrk="1" hangingPunct="1">
              <a:buFontTx/>
              <a:buNone/>
            </a:pPr>
            <a:r>
              <a:rPr lang="es-ES" sz="2400" dirty="0" smtClean="0">
                <a:latin typeface="Arial" charset="0"/>
                <a:cs typeface="Arial" charset="0"/>
              </a:rPr>
              <a:t>1.8Sarcoma, teratoma y otros tumores</a:t>
            </a:r>
          </a:p>
          <a:p>
            <a:pPr eaLnBrk="1" hangingPunct="1">
              <a:buFontTx/>
              <a:buNone/>
            </a:pPr>
            <a:r>
              <a:rPr lang="es-ES" sz="2400" dirty="0" smtClean="0">
                <a:latin typeface="Arial" charset="0"/>
                <a:cs typeface="Arial" charset="0"/>
              </a:rPr>
              <a:t>2.Metástasicos</a:t>
            </a:r>
          </a:p>
          <a:p>
            <a:pPr algn="r" eaLnBrk="1" hangingPunct="1">
              <a:buFontTx/>
              <a:buNone/>
            </a:pPr>
            <a:r>
              <a:rPr lang="es-ES" sz="1800" dirty="0" smtClean="0">
                <a:latin typeface="Arial" charset="0"/>
                <a:cs typeface="Arial" charset="0"/>
              </a:rPr>
              <a:t>Clasificación histopatológica OMS</a:t>
            </a:r>
          </a:p>
          <a:p>
            <a:pPr eaLnBrk="1" hangingPunct="1">
              <a:buFontTx/>
              <a:buNone/>
            </a:pPr>
            <a:endParaRPr lang="es-ES" sz="2400" dirty="0" smtClean="0">
              <a:latin typeface="Arial" charset="0"/>
              <a:cs typeface="Arial" charset="0"/>
            </a:endParaRPr>
          </a:p>
          <a:p>
            <a:pPr eaLnBrk="1" hangingPunct="1">
              <a:buNone/>
            </a:pPr>
            <a:endParaRPr lang="es-ES"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1645</Words>
  <Application>Microsoft Office PowerPoint</Application>
  <PresentationFormat>Presentación en pantalla (4:3)</PresentationFormat>
  <Paragraphs>191</Paragraphs>
  <Slides>28</Slides>
  <Notes>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5" baseType="lpstr">
      <vt:lpstr>Arial</vt:lpstr>
      <vt:lpstr>Arial Black</vt:lpstr>
      <vt:lpstr>Calibri</vt:lpstr>
      <vt:lpstr>Castellar</vt:lpstr>
      <vt:lpstr>Wingdings</vt:lpstr>
      <vt:lpstr>Tema de Office</vt:lpstr>
      <vt:lpstr>Diapositiva</vt:lpstr>
      <vt:lpstr> Universidad  de Ciencias Médicas de la Habana FCM “General Calixto García”  Hospital Universitario “General Calixto García” </vt:lpstr>
      <vt:lpstr>SUMARIO  </vt:lpstr>
      <vt:lpstr>OBJETIVOS:</vt:lpstr>
      <vt:lpstr>INTRODUCCIÓN: Importancia </vt:lpstr>
      <vt:lpstr>INTRODUCCIÓN: Epidemiología</vt:lpstr>
      <vt:lpstr>INTRODUCCIÓN: Epidemiología</vt:lpstr>
      <vt:lpstr>Presentación de PowerPoint</vt:lpstr>
      <vt:lpstr>Definición de cáncer y nódulo tiroideo </vt:lpstr>
      <vt:lpstr>Cáncer de tiroides: Clasificación</vt:lpstr>
      <vt:lpstr>Tumores de tiroides: Clasificación</vt:lpstr>
      <vt:lpstr>Patogenia del cáncer y nódulo tiroideo:</vt:lpstr>
      <vt:lpstr>Patogenia del cáncer y nódulo tiroideo:</vt:lpstr>
      <vt:lpstr>Formas histológicas más frecuentes de cáncer tiroideo</vt:lpstr>
      <vt:lpstr>Formas clínicas más frecuentes de presentación del cáncer tiroideo</vt:lpstr>
      <vt:lpstr>Conducta diagnóstica-terapéutica a seguir ante sospecha de cáncer tiroideo</vt:lpstr>
      <vt:lpstr>Exámenes complementarios esenciales ante sospecha de cáncer tiroideo</vt:lpstr>
      <vt:lpstr>Exámenes complementarios esenciales ante sospecha de cáncer tiroideo</vt:lpstr>
      <vt:lpstr>Presentación de PowerPoint</vt:lpstr>
      <vt:lpstr>Presentación de PowerPoint</vt:lpstr>
      <vt:lpstr> Diagnóstico difererencial del cáncer tiroideo </vt:lpstr>
      <vt:lpstr> Cáncer tiroideo: Esquema de Protocolo de tratamiento  </vt:lpstr>
      <vt:lpstr> Cáncer tiroideo: ¿qué pacientes pueden tener mejor pronóstico?  </vt:lpstr>
      <vt:lpstr>BIBLIOGRAFíA</vt:lpstr>
      <vt:lpstr>CONCLUSIONES:</vt:lpstr>
      <vt:lpstr>Llanio Navarro, Raimundo</vt:lpstr>
      <vt:lpstr>Cáncer tiroideo:  Guía de estudio</vt:lpstr>
      <vt:lpstr>PENSAMIENTO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Ciencias Médicas de la Habana.  “FCM Calixto García.” </dc:title>
  <cp:lastModifiedBy>Usuario de Windows</cp:lastModifiedBy>
  <cp:revision>140</cp:revision>
  <dcterms:modified xsi:type="dcterms:W3CDTF">2021-02-05T14:13:00Z</dcterms:modified>
</cp:coreProperties>
</file>