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0" r:id="rId4"/>
    <p:sldId id="259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6" r:id="rId16"/>
    <p:sldId id="269" r:id="rId17"/>
    <p:sldId id="270" r:id="rId18"/>
    <p:sldId id="271" r:id="rId19"/>
    <p:sldId id="272" r:id="rId20"/>
    <p:sldId id="278" r:id="rId21"/>
    <p:sldId id="279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C2E7-0190-4FD5-8E35-60BBA25D6C77}" type="datetimeFigureOut">
              <a:rPr lang="es-ES" smtClean="0"/>
              <a:pPr/>
              <a:t>13/10/2019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90B8-78AD-4CFC-ACD4-FF00626F8A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rmAutofit fontScale="90000"/>
          </a:bodyPr>
          <a:lstStyle/>
          <a:p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Facultad “General Calixto  García”</a:t>
            </a:r>
            <a:br>
              <a:rPr lang="es-ES" sz="2800" dirty="0" smtClean="0"/>
            </a:br>
            <a:r>
              <a:rPr lang="es-ES" sz="2800" dirty="0" smtClean="0"/>
              <a:t>Hospital  Universitario “General  Calixto  García”</a:t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700" dirty="0" smtClean="0"/>
              <a:t>Curso  Patologías  Oncológicas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4900" b="1" dirty="0" smtClean="0"/>
              <a:t>HIPERNEFROMA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700" dirty="0" smtClean="0"/>
              <a:t>3</a:t>
            </a:r>
            <a:r>
              <a:rPr lang="es-ES" sz="2200" u="sng" dirty="0" smtClean="0"/>
              <a:t>er</a:t>
            </a:r>
            <a:r>
              <a:rPr lang="es-ES" sz="2700" dirty="0" smtClean="0"/>
              <a:t>  año</a:t>
            </a:r>
            <a:br>
              <a:rPr lang="es-ES" sz="2700" dirty="0" smtClean="0"/>
            </a:br>
            <a:r>
              <a:rPr lang="es-ES" sz="2800" dirty="0"/>
              <a:t/>
            </a:r>
            <a:br>
              <a:rPr lang="es-ES" sz="2800" dirty="0"/>
            </a:b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tx1"/>
                </a:solidFill>
              </a:rPr>
              <a:t>Dra. Deborah  C.  Martí   Lago</a:t>
            </a:r>
          </a:p>
          <a:p>
            <a:r>
              <a:rPr lang="es-ES" sz="2000" b="1" dirty="0" smtClean="0">
                <a:solidFill>
                  <a:schemeClr val="tx1"/>
                </a:solidFill>
              </a:rPr>
              <a:t>Dra. Yoleidis González  Hernández </a:t>
            </a:r>
          </a:p>
          <a:p>
            <a:r>
              <a:rPr lang="es-ES" sz="2000" b="1" dirty="0" smtClean="0">
                <a:solidFill>
                  <a:schemeClr val="tx1"/>
                </a:solidFill>
              </a:rPr>
              <a:t>Dr.  Andrés  Estrada  Domínguez</a:t>
            </a:r>
          </a:p>
          <a:p>
            <a:r>
              <a:rPr lang="es-ES" sz="2000" b="1" dirty="0" smtClean="0">
                <a:solidFill>
                  <a:schemeClr val="tx1"/>
                </a:solidFill>
              </a:rPr>
              <a:t>Dr. Alejandro  Arencibia</a:t>
            </a:r>
          </a:p>
          <a:p>
            <a:r>
              <a:rPr lang="es-ES" sz="2000" b="1" dirty="0" smtClean="0">
                <a:solidFill>
                  <a:schemeClr val="tx1"/>
                </a:solidFill>
              </a:rPr>
              <a:t>2020-2021</a:t>
            </a:r>
            <a:endParaRPr lang="es-E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Complicaciones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dirty="0" smtClean="0"/>
              <a:t>-</a:t>
            </a:r>
            <a:r>
              <a:rPr lang="es-ES" sz="2400" dirty="0" smtClean="0"/>
              <a:t>ganglios  linfáticos  regionales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-compresión  de  los  vasos  renales  y  tejidos  adyacentes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-reducción  significativa  en  la  inmunidad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-cambios  tróficos  en  la  estructura  de  los  órganos  pélvicos.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-fallo  del  balance  agua-sal.</a:t>
            </a:r>
            <a:endParaRPr lang="es-E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Diagnóstico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214422"/>
            <a:ext cx="7715304" cy="49117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" sz="2400" b="1" dirty="0" smtClean="0"/>
              <a:t>Cuadro  clínico  referido  anteriormente</a:t>
            </a:r>
            <a:endParaRPr lang="es-ES" sz="2400" b="1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" sz="2400" b="1" dirty="0" smtClean="0"/>
              <a:t>Examen  físico:</a:t>
            </a:r>
          </a:p>
          <a:p>
            <a:pPr>
              <a:lnSpc>
                <a:spcPct val="150000"/>
              </a:lnSpc>
              <a:buNone/>
            </a:pPr>
            <a:r>
              <a:rPr lang="es-ES" sz="2400" b="1" dirty="0" smtClean="0"/>
              <a:t>-</a:t>
            </a:r>
            <a:r>
              <a:rPr lang="es-ES" sz="2400" dirty="0" smtClean="0"/>
              <a:t>asimetría  abdominal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-caquexia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-protuberancia  de  las  venas  en  el  abdomen  y  piernas.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-edemas  en  Miembros  inferiores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-palpación: aumento  de  volumen  del  riñón</a:t>
            </a:r>
          </a:p>
          <a:p>
            <a:pPr>
              <a:lnSpc>
                <a:spcPct val="150000"/>
              </a:lnSpc>
              <a:buNone/>
            </a:pPr>
            <a:endParaRPr lang="es-ES" sz="2400" dirty="0" smtClean="0"/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 </a:t>
            </a:r>
            <a:endParaRPr lang="es-E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Diagnóstico.  Complementarios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dirty="0" smtClean="0"/>
              <a:t>*</a:t>
            </a:r>
            <a:r>
              <a:rPr lang="es-ES" sz="2400" b="1" dirty="0" smtClean="0"/>
              <a:t>Laboratorio</a:t>
            </a:r>
          </a:p>
          <a:p>
            <a:pPr>
              <a:lnSpc>
                <a:spcPct val="150000"/>
              </a:lnSpc>
              <a:buNone/>
            </a:pPr>
            <a:r>
              <a:rPr lang="es-ES" sz="2400" b="1" dirty="0" smtClean="0"/>
              <a:t>-</a:t>
            </a:r>
            <a:r>
              <a:rPr lang="es-ES" sz="2400" dirty="0" smtClean="0"/>
              <a:t>Hemograma  completo :  anemia , Policitemia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-Aumento  de  la  velocidad  de  eritrosedimentaciòn 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-Parcial  de  orina : hematuria</a:t>
            </a:r>
            <a:endParaRPr lang="es-E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Diagnóstico.  Complementarios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2400" b="1" dirty="0" smtClean="0"/>
              <a:t>Radiológicos:</a:t>
            </a:r>
          </a:p>
          <a:p>
            <a:pPr>
              <a:lnSpc>
                <a:spcPct val="150000"/>
              </a:lnSpc>
              <a:buNone/>
            </a:pPr>
            <a:r>
              <a:rPr lang="es-ES" sz="2400" b="1" dirty="0" smtClean="0"/>
              <a:t>-</a:t>
            </a:r>
            <a:r>
              <a:rPr lang="es-ES" sz="2400" dirty="0" smtClean="0"/>
              <a:t>Pielografìa  retrograda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-Flebografía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-Ultrasonido  renal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-Biopsia  de  tejido  renal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-Angiografía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-Urografía  excretora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-Tomografía  computarizada  de  riñón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-Resonancia  magnética</a:t>
            </a:r>
            <a:endParaRPr lang="es-E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Estadios  de  la  clasificación  TNM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86840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400" dirty="0" smtClean="0"/>
              <a:t>Según  la  localización  y  la  invasión  local  o  general, se  establecen  estadios  clínicos , pronóstico y  terapéuticos.</a:t>
            </a:r>
          </a:p>
          <a:p>
            <a:pPr algn="just">
              <a:buNone/>
            </a:pPr>
            <a:r>
              <a:rPr lang="es-ES" sz="2400" b="1" dirty="0" smtClean="0"/>
              <a:t>Estadio T1</a:t>
            </a:r>
            <a:r>
              <a:rPr lang="es-ES" sz="2400" dirty="0" smtClean="0"/>
              <a:t>:Tumor  &lt;7cm  de  eje  máximo  confinado  al  riñón.</a:t>
            </a:r>
          </a:p>
          <a:p>
            <a:pPr algn="just">
              <a:buNone/>
            </a:pPr>
            <a:r>
              <a:rPr lang="es-ES" sz="2400" b="1" dirty="0" smtClean="0"/>
              <a:t>Estadio T2</a:t>
            </a:r>
            <a:r>
              <a:rPr lang="es-ES" sz="2400" dirty="0" smtClean="0"/>
              <a:t>: Tumor  &gt;7cm  que  no  afecta  la  grasa  </a:t>
            </a:r>
            <a:r>
              <a:rPr lang="es-ES" sz="2400" dirty="0" err="1" smtClean="0"/>
              <a:t>perirrenal</a:t>
            </a:r>
            <a:r>
              <a:rPr lang="es-ES" sz="2400" dirty="0" smtClean="0"/>
              <a:t>.</a:t>
            </a:r>
          </a:p>
          <a:p>
            <a:pPr algn="just">
              <a:buNone/>
            </a:pPr>
            <a:r>
              <a:rPr lang="es-ES" sz="2400" b="1" dirty="0" smtClean="0"/>
              <a:t>Estadio T3a</a:t>
            </a:r>
            <a:r>
              <a:rPr lang="es-ES" sz="2400" dirty="0" smtClean="0"/>
              <a:t>: Tumor  que  afecta  o  invade  cápsula,  </a:t>
            </a:r>
            <a:r>
              <a:rPr lang="es-ES" sz="2400" dirty="0" err="1" smtClean="0"/>
              <a:t>perirrenal</a:t>
            </a:r>
            <a:r>
              <a:rPr lang="es-ES" sz="2400" dirty="0" smtClean="0"/>
              <a:t>  sin  sobrepasar  la  fascia  de  </a:t>
            </a:r>
            <a:r>
              <a:rPr lang="es-ES" sz="2400" dirty="0" err="1" smtClean="0"/>
              <a:t>Gerota</a:t>
            </a:r>
            <a:r>
              <a:rPr lang="es-ES" sz="2400" dirty="0" smtClean="0"/>
              <a:t>  o  glándula  suprarrenal.</a:t>
            </a:r>
          </a:p>
          <a:p>
            <a:pPr algn="just">
              <a:buNone/>
            </a:pPr>
            <a:r>
              <a:rPr lang="es-ES" sz="2400" b="1" dirty="0" smtClean="0"/>
              <a:t>Estadio T3b</a:t>
            </a:r>
            <a:r>
              <a:rPr lang="es-ES" sz="2400" dirty="0" smtClean="0"/>
              <a:t>: Tumor  con  trombo  tumoral, que  migra  por  la vena  renal  o cava  inferior  sin  sobrepasar  el  diafragma.</a:t>
            </a:r>
          </a:p>
          <a:p>
            <a:pPr algn="just">
              <a:buNone/>
            </a:pPr>
            <a:r>
              <a:rPr lang="es-ES" sz="2400" b="1" dirty="0" smtClean="0"/>
              <a:t>Estadio T3c</a:t>
            </a:r>
            <a:r>
              <a:rPr lang="es-ES" sz="2400" dirty="0" smtClean="0"/>
              <a:t>: Tumor  con  trombo  tumoral  venoso  que  se  extiende  por  encima  del  diafragma.</a:t>
            </a:r>
          </a:p>
          <a:p>
            <a:pPr algn="just">
              <a:buNone/>
            </a:pPr>
            <a:r>
              <a:rPr lang="es-ES" sz="2400" b="1" dirty="0" smtClean="0"/>
              <a:t>Estadio T4: </a:t>
            </a:r>
            <a:r>
              <a:rPr lang="es-ES" sz="2400" dirty="0" smtClean="0"/>
              <a:t>Tumor  que  afecta  y  atraviesa  la  fascia  de  </a:t>
            </a:r>
            <a:r>
              <a:rPr lang="es-ES" sz="2400" dirty="0" err="1" smtClean="0"/>
              <a:t>Gerota</a:t>
            </a:r>
            <a:r>
              <a:rPr lang="es-ES" sz="2400" dirty="0" smtClean="0"/>
              <a:t>; puede  infiltrar  órganos  vecinos.</a:t>
            </a:r>
            <a:endParaRPr lang="es-E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Diagnóstico  de  tumor  renal</a:t>
            </a:r>
            <a:endParaRPr lang="es-ES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850112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Tratamiento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400" dirty="0" smtClean="0"/>
              <a:t>Radioterapia</a:t>
            </a:r>
          </a:p>
          <a:p>
            <a:pPr>
              <a:lnSpc>
                <a:spcPct val="150000"/>
              </a:lnSpc>
            </a:pPr>
            <a:r>
              <a:rPr lang="es-ES" sz="2400" dirty="0" smtClean="0"/>
              <a:t>Quimioterapia</a:t>
            </a:r>
          </a:p>
          <a:p>
            <a:pPr>
              <a:lnSpc>
                <a:spcPct val="150000"/>
              </a:lnSpc>
            </a:pPr>
            <a:r>
              <a:rPr lang="es-ES" sz="2400" dirty="0" smtClean="0"/>
              <a:t>Nefrectomía</a:t>
            </a:r>
          </a:p>
          <a:p>
            <a:pPr>
              <a:lnSpc>
                <a:spcPct val="150000"/>
              </a:lnSpc>
            </a:pPr>
            <a:r>
              <a:rPr lang="es-ES" sz="2400" dirty="0" smtClean="0"/>
              <a:t>Linfadenectomìa</a:t>
            </a:r>
            <a:endParaRPr lang="es-E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Metástasis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285860"/>
            <a:ext cx="7643866" cy="48403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-Pulmón -----------------30%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-Hueso -------------------15%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-Ganglios  linfáticos----14%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-Suprarrenales ----------12%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-Cerebro --------------------8%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-Intestino (Hígado) --------5%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-Tejido  adiposo</a:t>
            </a:r>
            <a:endParaRPr lang="es-E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Pronóstico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dirty="0" smtClean="0"/>
              <a:t>-</a:t>
            </a:r>
            <a:r>
              <a:rPr lang="es-ES" sz="2400" dirty="0" smtClean="0"/>
              <a:t>Diagnóstico   temprano  la  enfermedad  resuelve  en  un  80%.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-Diagnóstico  tardío  la  enfermedad  la  superan  solamente  un  5% ; el  resto  es  desfavorable, con  esperanza  de  vida  de  poco  màs  de  1  año.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-Supervivencia  a  los 5  años :95% estadio T1;80-90% para T2 ;40-60% para el  T3,;20-30% para  el  T4.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-Afección   ganglionar   supervivencia  7-15% .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-Si  metástasis  a  distancia, supervivencia  es  de  2,5%  a  los  5 años.</a:t>
            </a:r>
          </a:p>
          <a:p>
            <a:pPr algn="just">
              <a:lnSpc>
                <a:spcPct val="150000"/>
              </a:lnSpc>
              <a:buNone/>
            </a:pPr>
            <a:endParaRPr lang="es-ES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Observación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sz="2400" dirty="0" smtClean="0"/>
              <a:t>Casos  raros  se  desarrolla  en  jóvenes  de  hasta  20 años,  como  resultado: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ES" sz="2400" dirty="0" smtClean="0"/>
              <a:t>Desarrollan  un  Pseudohermafroditismo,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ES" sz="2400" dirty="0" smtClean="0"/>
              <a:t>Macrogenitomìa,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ES" sz="2400" dirty="0" smtClean="0"/>
              <a:t>En  términos  sexuales  los  niños  se  desarrollan  rápidamente,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ES" sz="2400" dirty="0" smtClean="0"/>
              <a:t>Las  niñas  pueden  sufrir  hirsutismo,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ES" sz="2400" dirty="0" smtClean="0"/>
              <a:t>Las  mujeres  pueden  sufrir  virilismo.</a:t>
            </a:r>
            <a:endParaRPr lang="es-E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Hipernefroma  renal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Proceso  tumoral  en  uno  o  ambos  riñones  a  la  vez (generalmente  en  el  derecho)  y  los  signos  de  la  enfermedad  pueden  estar  ausentes  durante  mucho  tiempo. La  neoplasia  puede  ser  benigna  o  maligna. Por  esto  es  peligroso. Llamado  </a:t>
            </a:r>
            <a:r>
              <a:rPr lang="es-ES" sz="2400" dirty="0" err="1" smtClean="0"/>
              <a:t>Adenocarcinoma</a:t>
            </a:r>
            <a:r>
              <a:rPr lang="es-ES" sz="2400" dirty="0" smtClean="0"/>
              <a:t>  renal  o  tumor  de  </a:t>
            </a:r>
            <a:r>
              <a:rPr lang="es-ES" sz="2400" dirty="0" err="1" smtClean="0"/>
              <a:t>Grawitz</a:t>
            </a:r>
            <a:r>
              <a:rPr lang="es-ES" sz="2400" dirty="0" smtClean="0"/>
              <a:t> ; desde  el punto  de  vista  anatomopatològico  se  conoce  como  cáncer  de  células  claras.</a:t>
            </a:r>
            <a:endParaRPr lang="es-E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Bibliografía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Farreras. </a:t>
            </a:r>
            <a:r>
              <a:rPr lang="es-ES" dirty="0" err="1" smtClean="0"/>
              <a:t>Rozman</a:t>
            </a:r>
            <a:r>
              <a:rPr lang="es-ES" dirty="0" smtClean="0"/>
              <a:t>. Medicina  Interna. 17ª,Ediciòn,Secciòn  VI ,</a:t>
            </a:r>
            <a:r>
              <a:rPr lang="es-ES" dirty="0" err="1" smtClean="0"/>
              <a:t>Cap</a:t>
            </a:r>
            <a:r>
              <a:rPr lang="es-ES" dirty="0" smtClean="0"/>
              <a:t>  107,Tumores  renales  y  del  </a:t>
            </a:r>
            <a:r>
              <a:rPr lang="es-ES" dirty="0" err="1" smtClean="0"/>
              <a:t>urotelio</a:t>
            </a:r>
            <a:r>
              <a:rPr lang="es-ES" dirty="0" smtClean="0"/>
              <a:t> ,pág.  908.2012.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PREGUNTAS DE CONTROL</a:t>
            </a:r>
            <a:endParaRPr lang="es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 smtClean="0"/>
              <a:t>1- Señale el cuadro clínico del hipernefroma.</a:t>
            </a:r>
          </a:p>
          <a:p>
            <a:r>
              <a:rPr lang="es-US" dirty="0" smtClean="0"/>
              <a:t>2- Menciones cinco exámenes    complementarios para su diagnostico.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711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Epidemiología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476886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dirty="0" smtClean="0"/>
              <a:t>-</a:t>
            </a:r>
            <a:r>
              <a:rPr lang="es-ES" sz="2400" dirty="0" smtClean="0"/>
              <a:t>En  hombres  aparece  el  doble  de  frecuencia  que  en  mujeres(2:1) ;es  la 10 </a:t>
            </a:r>
            <a:r>
              <a:rPr lang="es-ES" sz="2400" u="sng" dirty="0" err="1" smtClean="0"/>
              <a:t>ma</a:t>
            </a:r>
            <a:r>
              <a:rPr lang="es-ES" sz="2400" dirty="0" smtClean="0"/>
              <a:t> neoplasia  en  frecuencia  en  el  hombre  y  la  14 </a:t>
            </a:r>
            <a:r>
              <a:rPr lang="es-ES" sz="2400" u="sng" dirty="0" err="1" smtClean="0"/>
              <a:t>ta</a:t>
            </a:r>
            <a:r>
              <a:rPr lang="es-ES" sz="2400" dirty="0" smtClean="0"/>
              <a:t>  en  la  mujer.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-edades  comprendidas  entre   40  a  70  años.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-los  niños   prácticamente  no  tienen  riñón  hipernefròtico.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-normalmente  crece  hasta  3cm  pero  en  algunos  casos  ha  alcanzado  hasta  3kg.Si  el  tumor  alcanza  los  3cm  rara  vez  es  maligno.</a:t>
            </a:r>
          </a:p>
          <a:p>
            <a:pPr algn="just">
              <a:lnSpc>
                <a:spcPct val="150000"/>
              </a:lnSpc>
              <a:buNone/>
            </a:pPr>
            <a:endParaRPr 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Anatomía  Patológica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214422"/>
            <a:ext cx="8215370" cy="491174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Se llama  también  cáncer  de  células  claras (70%); se observa  un  ganglio  blando, colores  brillantes  con  presencia  de  pseudocàpsulas.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Formaciones  celulares  poligonales, polimórficas, brillantes  que  contienen  lípidos  y  muchas  mitosis. Aunque   a  veces  es  benigno  la  mayor  parte  se  basa  en  células  cancerosas.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Se  desarrolla  a partir  de  tejido  epitelial  y  puede  afectar  a  cualquier  estructura  de  la  nefrona.</a:t>
            </a:r>
          </a:p>
          <a:p>
            <a:pPr algn="just">
              <a:lnSpc>
                <a:spcPct val="200000"/>
              </a:lnSpc>
              <a:buNone/>
            </a:pPr>
            <a:endParaRPr lang="es-E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Mecanismo  de  desarrollo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50072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 smtClean="0"/>
              <a:t>El  Hipernefroma  se  forma  en la  cortical  en    presencia  de  factores  favorables: habito de  fumar o  inhalación   de  toxinas, crece  màs  rápido   hacia  el  parénquima  afectándolo.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Crece  màs  allá  de  la  cápsula  renal, penetra  los  ganglios  linfáticos, el  sistema  circulatorio  y  otros  órganos  internos.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Las  metástasis  aparecen  si  el  tumor  alcanza  de  5 a  6cm.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A  medida  que  el  Hipernefroma  crece, puede  haber  áreas  necróticas, calcificación  y  hemorragias.</a:t>
            </a:r>
            <a:endParaRPr lang="es-E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Factores  que  contribuyen  a  la  aparición  de  un  tumor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3578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-Sexo-hombres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-Sobrepesos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-Malos  hábitos (alcohol  y  tabaquismo)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-Trastornos  urinarios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-Medicamentos  como  hormonales,  citostáticos  y  analgésicos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-Predisposición  hereditaria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-Trastornos  endocrinos</a:t>
            </a:r>
          </a:p>
          <a:p>
            <a:pPr algn="just">
              <a:buNone/>
            </a:pPr>
            <a:r>
              <a:rPr lang="es-ES" sz="2400" dirty="0" smtClean="0"/>
              <a:t>-Exposición  a  la  radio, cadmio y  asbesto; humos  tóxicos: gasolina, amianto, disolventes  orgánicos ,herbicidas, fenacetina  que  contienen  drogas.</a:t>
            </a:r>
            <a:endParaRPr lang="es-E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Enfermedades  concomitantes  al  Hipernefroma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-Hipertensión   arterial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-Diabetes  mellitus  en  etapas  avanzadas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-Formaciones  quísticas, Urolitiasis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-Enfermedades  infecciosas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-Enfermedades  tuberculosas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-Insuficiencia  renal  crónica, nefroesclerosis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-Enfermedad  renal  tuberculosa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-Obesidad</a:t>
            </a:r>
            <a:endParaRPr lang="es-E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Cuadro  clínico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s-ES" dirty="0" smtClean="0"/>
              <a:t>-</a:t>
            </a:r>
            <a:r>
              <a:rPr lang="es-ES" sz="2400" dirty="0" smtClean="0"/>
              <a:t>diagnóstico  de  forma  incidental ( antes  de  presentar  síntomas)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-hematuria  no  visible  encontrándose  por  microhematuria; cuando aparecen  síntomas  la  hematuria  es  total, espontánea  y  de  aparición  caprichosa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-dolor  de  manera  sordo , permanente; y  la  triada: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2400" dirty="0" smtClean="0"/>
              <a:t>Hematuria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2400" dirty="0" smtClean="0"/>
              <a:t>Sensación  de  dolor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2400" dirty="0" smtClean="0"/>
              <a:t>Hinchazón (masa  palpable)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400" dirty="0" smtClean="0"/>
              <a:t>- </a:t>
            </a:r>
            <a:endParaRPr lang="es-E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Síntomas  inespecíficos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9545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-astenia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-mialgias  y  artralgias,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-pérdida  de  peso  drástica, anorexia ,náuseas,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-cólico  renal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-fiebre, cefalea  y  mareos,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-hipertensión  arterial,</a:t>
            </a:r>
          </a:p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-signos   de  lesión  de  un  determinado  órgano  interno  en  presencia  de  metástasis.</a:t>
            </a:r>
            <a:endParaRPr lang="es-E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992</Words>
  <Application>Microsoft Office PowerPoint</Application>
  <PresentationFormat>Presentación en pantalla (4:3)</PresentationFormat>
  <Paragraphs>128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de Office</vt:lpstr>
      <vt:lpstr> Facultad “General Calixto  García” Hospital  Universitario “General  Calixto  García”   Curso  Patologías  Oncológicas HIPERNEFROMA 3er  año  </vt:lpstr>
      <vt:lpstr>Hipernefroma  renal</vt:lpstr>
      <vt:lpstr>Epidemiología</vt:lpstr>
      <vt:lpstr>Anatomía  Patológica</vt:lpstr>
      <vt:lpstr>Mecanismo  de  desarrollo</vt:lpstr>
      <vt:lpstr>Factores  que  contribuyen  a  la  aparición  de  un  tumor</vt:lpstr>
      <vt:lpstr>Enfermedades  concomitantes  al  Hipernefroma</vt:lpstr>
      <vt:lpstr>Cuadro  clínico</vt:lpstr>
      <vt:lpstr>Síntomas  inespecíficos</vt:lpstr>
      <vt:lpstr>Complicaciones</vt:lpstr>
      <vt:lpstr>Diagnóstico</vt:lpstr>
      <vt:lpstr>Diagnóstico.  Complementarios</vt:lpstr>
      <vt:lpstr>Diagnóstico.  Complementarios</vt:lpstr>
      <vt:lpstr>Estadios  de  la  clasificación  TNM</vt:lpstr>
      <vt:lpstr>Diagnóstico  de  tumor  renal</vt:lpstr>
      <vt:lpstr>Tratamiento</vt:lpstr>
      <vt:lpstr>Metástasis</vt:lpstr>
      <vt:lpstr>Pronóstico</vt:lpstr>
      <vt:lpstr>Observación</vt:lpstr>
      <vt:lpstr>Bibliografía</vt:lpstr>
      <vt:lpstr>PREGUNTAS DE CONTROL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“General Calixto  García” Hospi</dc:title>
  <dc:creator>Dr</dc:creator>
  <cp:lastModifiedBy>Cristina</cp:lastModifiedBy>
  <cp:revision>482</cp:revision>
  <dcterms:created xsi:type="dcterms:W3CDTF">2021-01-24T03:20:11Z</dcterms:created>
  <dcterms:modified xsi:type="dcterms:W3CDTF">2019-10-13T18:22:31Z</dcterms:modified>
</cp:coreProperties>
</file>