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7" r:id="rId3"/>
    <p:sldId id="291" r:id="rId4"/>
    <p:sldId id="293" r:id="rId5"/>
    <p:sldId id="292" r:id="rId6"/>
    <p:sldId id="294" r:id="rId7"/>
    <p:sldId id="263" r:id="rId8"/>
    <p:sldId id="270" r:id="rId9"/>
    <p:sldId id="267" r:id="rId10"/>
    <p:sldId id="268" r:id="rId11"/>
    <p:sldId id="265" r:id="rId12"/>
    <p:sldId id="260" r:id="rId13"/>
    <p:sldId id="297" r:id="rId14"/>
    <p:sldId id="262" r:id="rId15"/>
    <p:sldId id="296" r:id="rId16"/>
    <p:sldId id="274" r:id="rId17"/>
    <p:sldId id="295" r:id="rId18"/>
    <p:sldId id="299" r:id="rId19"/>
    <p:sldId id="276" r:id="rId20"/>
    <p:sldId id="29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DD5F3-8AC5-429A-ABFD-57E64183D36D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3457-2662-40F2-BC55-AAA7F75CF6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68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3457-2662-40F2-BC55-AAA7F75CF69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3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3457-2662-40F2-BC55-AAA7F75CF69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27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25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17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66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C4E2-E653-46CA-B639-DEA90A4592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B3E7-5B3A-46CE-A187-37A3AD04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2B13-4859-49E7-BB99-3405088AC3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5119-5883-470B-A1C2-273F0DF543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2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61AB-52DB-41EF-B7E6-6C616647C0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A337-6BFD-4AA0-8867-D93BC32CD5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7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A6E2-E296-4A07-95FD-CC7F4D652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92CD-2535-464D-BBBC-72EE3A16F9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6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23F2-0EF2-4698-829E-DA4514EBE4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CB58-E2FD-4BA0-A661-56F896D589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9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BA96-91A4-4F10-8B5E-11684DD3C2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E4F0-AFFD-46C6-BDA2-E45E71F08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79DF-D24B-43E9-9906-3B985B573F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B21F-FBDA-4B79-A100-6A996271A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F6C9-E6A9-4308-B87E-01EA7A0FFF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97CA-CD99-4C80-A14B-92BDC61C2D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7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60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B8D1-223D-49A1-A2C5-95A18D7D9B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F7D2-670D-461E-BA93-8CD162B039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5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8289-5CF6-4C32-846C-CAFD14F1EC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3471-FD5B-4601-843A-AFC403B043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2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438B-3279-46CA-B8D4-526404C1E9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F507-8586-4337-AE16-F388B6EF1F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27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989A-AF2B-4FE0-BCD2-4EE5BDCE68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B404-EBCE-49D8-BAC1-EB36B0F885E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6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70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37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6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1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34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0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EE87-1AB7-4DA5-84BE-CC4E80C3A835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8A30-01E0-4A84-83FF-A22A675D1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49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8EFF9-2642-4A97-9B9D-BCDA3146A0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EE416-B426-4855-976D-62C7BC307A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56282" y="4191000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Infección por el nuevo coronavirus</a:t>
            </a:r>
          </a:p>
          <a:p>
            <a:r>
              <a:rPr lang="es-ES" sz="3600" b="1" dirty="0">
                <a:latin typeface="Arial" pitchFamily="34" charset="0"/>
                <a:cs typeface="Arial" pitchFamily="34" charset="0"/>
              </a:rPr>
              <a:t>              (2019-nCoV)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14" y="1188232"/>
            <a:ext cx="5296371" cy="296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58928"/>
            <a:ext cx="2603715" cy="161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01337"/>
            <a:ext cx="2176462" cy="90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23206" y="6456605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31 de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enero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de 2020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901753"/>
            <a:ext cx="8686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es-E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Caso confirmado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Persona que cumpla con la definición operacional de Caso Sospechoso y que cuente con diagnóstico confirmatorio por el Laboratorio Nacional de Referencia del Instituto de Medicina Tropical “Pedro Kouri” mediante la secuenciación genética del virus.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criterios de casos sospechosos y confirmados son definidos por epidemiología y laboratorio, no interfiere en el algoritmo de la atención médica y pueden estar sujetos a cambios.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39091"/>
            <a:ext cx="2296347" cy="191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60232" y="1066800"/>
            <a:ext cx="441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Los mecanismos hasta el momento son: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 través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del contacto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través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 pequeñas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gotas de saliva que el portador del virus excreta al toser.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contagio se produce entre personas que están cerca, 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una distancia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aproximadamente 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un metro como máximo.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09800" y="299884"/>
            <a:ext cx="259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Transmisión</a:t>
            </a:r>
            <a:endParaRPr lang="es-E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52281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3400" y="533400"/>
            <a:ext cx="807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u="sng" dirty="0" smtClean="0">
                <a:latin typeface="Arial" pitchFamily="34" charset="0"/>
                <a:cs typeface="Arial" pitchFamily="34" charset="0"/>
              </a:rPr>
              <a:t>Objetivos de la vigilancia:</a:t>
            </a:r>
          </a:p>
          <a:p>
            <a:pPr algn="just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Detectar casos con infección y demostrar cualquier evidencia de transmisión sostenida de humano a humano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Determinar factores de riesgo y áreas de riesgo para la transmisión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2400" b="1" u="sng" dirty="0" smtClean="0">
                <a:latin typeface="Arial" pitchFamily="34" charset="0"/>
                <a:cs typeface="Arial" pitchFamily="34" charset="0"/>
              </a:rPr>
              <a:t>Objetivos de las investigaciones clínico-epidemiológicas: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Determinar las características clínicas principales de la enfermedad, el período de incubación, espectro y curso clínico  de la enfermedad.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Determinar características epidemiológicas claves de la infección por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nCoV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, tales como la exposición, factores de riesgo, tasa de ataque secundario y modo de transmisión.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1" y="228599"/>
            <a:ext cx="8727549" cy="65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3" t="18044" r="2325" b="1576"/>
          <a:stretch/>
        </p:blipFill>
        <p:spPr bwMode="auto">
          <a:xfrm>
            <a:off x="4419600" y="381000"/>
            <a:ext cx="4191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flipH="1">
            <a:off x="254000" y="263026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existe tratamiento antiviral hasta el momento </a:t>
            </a:r>
            <a:endParaRPr lang="es-E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4000" y="156259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>
                <a:latin typeface="Arial" pitchFamily="34" charset="0"/>
                <a:cs typeface="Arial" pitchFamily="34" charset="0"/>
              </a:rPr>
              <a:t>Manejo clínico 2019- nCoV </a:t>
            </a:r>
            <a:endParaRPr lang="es-E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varse-las-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927"/>
            <a:ext cx="2238375" cy="16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4800" y="457200"/>
            <a:ext cx="8686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Precauciones  estándares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r>
              <a:rPr lang="es-ES" dirty="0"/>
              <a:t>•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higiene de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manos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• uso de equipos de protección personal según evaluación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riesgo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• higiene respiratoria y etiqueta de tos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• descarte seguro de materiales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cortopunzantes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• manejo adecuado del ambiente y del desecho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hospitalario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• esterilización y desinfección de dispositivos 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médicos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hospitalarios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73" y="5350847"/>
            <a:ext cx="153870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78" y="4443412"/>
            <a:ext cx="156246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0926" y="304800"/>
            <a:ext cx="857827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Implementación empírica de precauciones adicionales según mecanismo de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transmisión</a:t>
            </a:r>
          </a:p>
          <a:p>
            <a:endParaRPr lang="es-ES" sz="2400" dirty="0"/>
          </a:p>
          <a:p>
            <a:pPr algn="just"/>
            <a:r>
              <a:rPr lang="es-ES" dirty="0"/>
              <a:t>•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instituir precauciones de gotitas y contacto frente a casos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sospechosos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• instituir precauciones de contacto y de núcleo de gotitas/aerosoles acaso se realicen procedimientos generadores de aerosoles, tales como intubación traqueal, ventilación no invasiva, traqueostomía, reanimación cardiopulmonar, ventilación manual antes de la intubación y la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broncos copia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para casos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sospechosos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b="1" dirty="0">
                <a:latin typeface="Arial" pitchFamily="34" charset="0"/>
                <a:cs typeface="Arial" pitchFamily="34" charset="0"/>
              </a:rPr>
              <a:t>Control del ambiente y de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ingeniería</a:t>
            </a:r>
          </a:p>
          <a:p>
            <a:pPr algn="just"/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• ventilación ambiental adecuada en áreas dentro de los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establecimientos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 salud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• limpieza del entorno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hospitalario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• separación de al menos 1 metro de distancia entre los pacientes debe de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ser respetada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9600" y="373936"/>
            <a:ext cx="7620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Cuidados de paciente </a:t>
            </a:r>
            <a:endParaRPr lang="es-ES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Sospechoso o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confirmado</a:t>
            </a:r>
          </a:p>
          <a:p>
            <a:pPr algn="ctr">
              <a:defRPr/>
            </a:pPr>
            <a:endParaRPr lang="es-ES" sz="4000" b="1" dirty="0">
              <a:latin typeface="+mj-lt"/>
              <a:cs typeface="Arial" charset="0"/>
            </a:endParaRPr>
          </a:p>
          <a:p>
            <a:pPr algn="ctr">
              <a:defRPr/>
            </a:pPr>
            <a:endParaRPr lang="es-ES" sz="4000" b="1" dirty="0">
              <a:latin typeface="+mj-lt"/>
              <a:cs typeface="Arial" charset="0"/>
            </a:endParaRPr>
          </a:p>
          <a:p>
            <a:pPr algn="ctr">
              <a:defRPr/>
            </a:pPr>
            <a:endParaRPr lang="es-ES" sz="4000" b="1" dirty="0">
              <a:latin typeface="+mj-lt"/>
              <a:cs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600" y="1981200"/>
            <a:ext cx="86818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Habitación individual, de nos ser posible aislamiento en cohortes (aislamiento)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No movimiento 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Staff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otras áreas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clínicas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Restricción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personal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visitas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Higiene de las manos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 uso de medios de protección personal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equipos de protección personal-EPP)</a:t>
            </a:r>
          </a:p>
        </p:txBody>
      </p:sp>
    </p:spTree>
    <p:extLst>
      <p:ext uri="{BB962C8B-B14F-4D97-AF65-F5344CB8AC3E}">
        <p14:creationId xmlns:p14="http://schemas.microsoft.com/office/powerpoint/2010/main" val="3153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7800" y="852488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/>
              <a:t>Tratamiento de </a:t>
            </a:r>
            <a:r>
              <a:rPr lang="es-ES_tradnl" sz="3200" b="1" dirty="0"/>
              <a:t>soporte 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81000" y="1905000"/>
            <a:ext cx="818009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s-ES_trad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>
                <a:latin typeface="Arial" pitchFamily="34" charset="0"/>
                <a:cs typeface="Arial" pitchFamily="34" charset="0"/>
              </a:rPr>
              <a:t>El soporte clínico general es crítico. </a:t>
            </a:r>
            <a:endParaRPr lang="es-ES_tradnl" sz="28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endParaRPr lang="es-ES_tradnl" sz="2800" b="1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 Los pacientes graves requieren atención  en </a:t>
            </a:r>
            <a:endParaRPr lang="es-ES_tradnl" sz="28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UCI</a:t>
            </a:r>
            <a:r>
              <a:rPr lang="es-ES_tradnl" sz="2800" b="1" dirty="0">
                <a:latin typeface="Arial" pitchFamily="34" charset="0"/>
                <a:cs typeface="Arial" pitchFamily="34" charset="0"/>
              </a:rPr>
              <a:t>, con aislamiento estricto. </a:t>
            </a:r>
            <a:endParaRPr lang="es-ES_tradnl" sz="28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endParaRPr lang="es-ES_tradnl" sz="2800" b="1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 Requieren 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hidratación parenteral para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 reposición hídrica y electrolítica. 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16942" y="3810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Mensajes claves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436" y="948690"/>
            <a:ext cx="86267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Garantizar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protección de la frontera del país, sobre la base de las regulaciones del Control Sanitario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Internacional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Asegurar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el estricto cumplimiento de las medidas de vigilancia y control sobre los viajeros y tripulantes procedentes de áreas con transmisión posterior a su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arribo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Intensificar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las acciones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y asegurar el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cumplimento de las medidas de protección personal y de bioseguridad del personal de la salud y la población en general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Actualizar de forma sistemática al personal para actuar en correspondencia con la etapas de alerta epidemiológica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Desencadenar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enérgicas medidas de control de foco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antiepidémicas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ante la ocurrencia de casos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sospechosos</a:t>
            </a: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733485"/>
            <a:ext cx="835429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Objetivo: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Contener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al mínimo el riesgo de introducción y diseminación del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nuevo coronavirus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(2019-nCoV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) 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“Neumonía de Wuhan” en el territorio nacional y minimizar los efectos negativos de una epidemia en la salud de la población y en su impacto en la esfera económica-social del país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Objetivo específico de la primera etapa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Brindar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una información sobre los aspectos generales que caracterizan esta enfermedad, a fin de que puedan identificar de inmediato sus síntomas y signos y actuar en correspondencia.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36" y="5257800"/>
            <a:ext cx="2478087" cy="121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0926" y="1307751"/>
            <a:ext cx="86867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Sumario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Etapas de alertas epidemiológicas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Control Sanitario Internacional (antecedentes, definición de casos) 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Vigilancia epidemiológica activa de las IRA (transmisión, cuadro clínico)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Precauciones estándar 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69" y="381000"/>
            <a:ext cx="286270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381000"/>
            <a:ext cx="8534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ETAPAS DE ALERTA EPIDEMIOLÓGICA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 pre-epidémica (Fase I): No se reportan casos confirmados del Nuevo Coronavirus (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2019-nCoV)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“Neumonía de Wuhan” o los que se notifican son viajeros procedentes de países afectados o son casos locales estrechamente vinculados a los primeros. </a:t>
            </a:r>
            <a:endParaRPr lang="es-E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</a:rPr>
              <a:t>Etapa de transmisión autóctona limitada (Fase II): Se confirman casos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del Nuevo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Coronavirus (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2019-nCoV)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o “Neumonía de Wuhan” en los que no se ha podido establecer nexo con viajeros procedentes de zonas afectadas, y están limitados a conglomerados pequeños en una localidad del país o institución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</a:rPr>
              <a:t>Etapa epidémica (Fase III): Se detectan y confirman casos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del Nuevo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Coronavirus (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2019-nCoV)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o “Neumonía de Wuhan” en las que no se establece nexo con viajeros, aparecen en diferentes localidades del territorio nacional y ocurren de manera sostenida.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12192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Acciones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Reforzamiento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las medidas integrales de Control Sanitario Internacional.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Estricto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control de viajeros que arriban desde el exterior, especialmente desde las zonas afectadas, en todos los puntos de entrada.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Vigilancia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epidemiológica reforzada en la red nacional de salud, sobre viajeros nacionales y extranjeros durante los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días posteriores al arribo.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Ingreso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estudio y confirmación diagnóstica del 100 % de los casos sospechosos en condiciones de aislamiento respiratorio.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Realización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del control de foco, que incluye estudio y seguimiento de contactos estrechos.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Preparación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la población en temas de higiene personal y comunitaria sobre las medidas de prevención de la enfermedad.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Vigilancia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epidemiológica reforzada en la red nacional de salud sobre el comportamiento de la Influenza estacional y los eventos relacionados.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43185" y="288996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latin typeface="Arial" pitchFamily="34" charset="0"/>
                <a:cs typeface="Arial" pitchFamily="34" charset="0"/>
              </a:rPr>
              <a:t>Etapa preepidémica</a:t>
            </a:r>
            <a:endParaRPr lang="es-E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19600" y="6282124"/>
            <a:ext cx="452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Tomado</a:t>
            </a:r>
            <a:r>
              <a:rPr lang="en-US" sz="1600" dirty="0" smtClean="0"/>
              <a:t> de: WHO/2019-nCoV/Surveillance/v2020.2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61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Antecedentes…. </a:t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Infecciones por coronavirus</a:t>
            </a:r>
            <a:endParaRPr lang="es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86200" cy="3505199"/>
          </a:xfrm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Síndrome respiratorio agudo grave (SARS):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ES" b="1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>
                <a:latin typeface="Arial" pitchFamily="34" charset="0"/>
                <a:ea typeface="Times New Roman"/>
                <a:cs typeface="Arial" pitchFamily="34" charset="0"/>
              </a:rPr>
              <a:t>China en 2002-2003.</a:t>
            </a:r>
            <a:endParaRPr lang="es-ES" sz="24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774 muertes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8.098 personas 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2743199"/>
          </a:xfrm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endParaRPr lang="es-ES" dirty="0" smtClean="0">
              <a:effectLst/>
              <a:latin typeface="Times New Roman"/>
              <a:ea typeface="Calibri"/>
            </a:endParaRPr>
          </a:p>
          <a:p>
            <a:r>
              <a:rPr lang="es-ES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Síndrome respiratorio de Oriente Medio (MERS):</a:t>
            </a:r>
          </a:p>
          <a:p>
            <a:endParaRPr lang="es-ES" b="1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ea typeface="Calibri"/>
                <a:cs typeface="Arial" pitchFamily="34" charset="0"/>
              </a:rPr>
              <a:t>Arabia Saudita 2012</a:t>
            </a:r>
            <a:endParaRPr lang="es-ES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s-ES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2.500 casos confirmados.</a:t>
            </a:r>
          </a:p>
          <a:p>
            <a:r>
              <a:rPr lang="es-ES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850 muertes.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669636"/>
            <a:ext cx="86868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8/12/2019, se detecta 1er caso con cuadro respiratorio</a:t>
            </a:r>
            <a:r>
              <a:rPr lang="es-ES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b="1" dirty="0">
                <a:latin typeface="Arial" pitchFamily="34" charset="0"/>
                <a:ea typeface="Times New Roman"/>
                <a:cs typeface="Arial" pitchFamily="34" charset="0"/>
              </a:rPr>
              <a:t>en </a:t>
            </a:r>
            <a:r>
              <a:rPr lang="es-ES" b="1" dirty="0" smtClean="0">
                <a:latin typeface="Arial" pitchFamily="34" charset="0"/>
                <a:ea typeface="Times New Roman"/>
                <a:cs typeface="Arial" pitchFamily="34" charset="0"/>
              </a:rPr>
              <a:t>Wuhan.</a:t>
            </a:r>
            <a:endParaRPr lang="es-ES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31/12/2019, se comunicaron a la OMS  27 casos de neumonía de origen desconocido y 7 graves en dicha ciudad situada en la provincia china de Hubei, aparente vinculación con un mercado de la ciudad de Wuhan.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El cuadro respiratorio causado por  un virus distinto a los conocidos, resulta preocupante debido a que se desconoce su virulencia y </a:t>
            </a:r>
            <a:r>
              <a:rPr lang="es-ES" b="1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patogenicidad</a:t>
            </a:r>
            <a:r>
              <a:rPr lang="es-ES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s-ES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/>
              <a:buChar char="-"/>
            </a:pPr>
            <a:r>
              <a:rPr lang="es-ES" b="1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30 de </a:t>
            </a:r>
            <a:r>
              <a:rPr lang="es-ES" b="1" u="sng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enero </a:t>
            </a:r>
            <a:r>
              <a:rPr lang="es-ES" b="1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2020-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7818 confirmados </a:t>
            </a:r>
            <a:endParaRPr lang="es-ES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/>
              <a:buChar char="-"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China: 7736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confirmados (99%)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12 167 sospechosos, 1373 casos graves y 170 fallecidos</a:t>
            </a:r>
          </a:p>
          <a:p>
            <a:pPr marL="342900" lvl="0" indent="-342900" algn="just">
              <a:lnSpc>
                <a:spcPct val="150000"/>
              </a:lnSpc>
              <a:buFont typeface="Times New Roman"/>
              <a:buChar char="-"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Fuera de China: 82 casos confirmados en 18 países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(datos OMS)</a:t>
            </a:r>
            <a:endParaRPr lang="es-ES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/>
              <a:buChar char="-"/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Declarada por la OMS como una 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Emergencia </a:t>
            </a:r>
          </a:p>
          <a:p>
            <a:pPr lvl="0" algn="just"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   de Salud Pública de Importancia Internacional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(ESPII)</a:t>
            </a:r>
            <a:endParaRPr lang="es-ES" sz="20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endParaRPr lang="es-E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400" y="1524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Antecedentes de la infección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por 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coronavirus 2019 - </a:t>
            </a:r>
            <a:r>
              <a:rPr lang="es-ES" sz="2000" b="1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nCoV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933985" cy="144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859334"/>
            <a:ext cx="8458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endParaRPr lang="es-ES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ES" sz="28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Caso </a:t>
            </a:r>
            <a:r>
              <a:rPr lang="es-ES" sz="28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sospechoso </a:t>
            </a:r>
            <a:r>
              <a:rPr lang="es-ES" sz="28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lang="es-ES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infección por el virus Nuevo Coronavirus (2019-nCoV</a:t>
            </a:r>
            <a:r>
              <a:rPr lang="es-ES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endParaRPr kumimoji="0" lang="es-E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Persona </a:t>
            </a:r>
            <a:r>
              <a:rPr lang="es-E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de cualquier edad que presente fiebre, enfermedad respiratoria aguda y que cuente con antecedentes de viaje o estancia en la ciudad de Wuhan o haber estado en contacto con un caso confirmado o un caso bajo investigación hasta </a:t>
            </a: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14 </a:t>
            </a:r>
            <a:r>
              <a:rPr lang="es-E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antes del inicio de los síntomas</a:t>
            </a: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9600" y="228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CRITERIOS PARA DETECCIÓN 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MANEJO DE CASOS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9600" y="1295401"/>
            <a:ext cx="7772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Fallecido </a:t>
            </a:r>
            <a:r>
              <a:rPr lang="es-ES" sz="28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 una IRA grave sin causa aparente y que cumpla además al menos una de las siguientes condiciones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0363" algn="l"/>
              </a:tabLst>
            </a:pPr>
            <a:r>
              <a:rPr lang="es-ES" sz="28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Contacto con personas que hayan padecido la enfermedad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0363" algn="l"/>
              </a:tabLst>
            </a:pPr>
            <a:r>
              <a:rPr lang="es-ES" sz="28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Antecedentes de haber viajado en los últimos 15 días a alguno de los países que han reportado casos confirmados.</a:t>
            </a:r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5800" y="503458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Caso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sospechoso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…..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1275</Words>
  <Application>Microsoft Office PowerPoint</Application>
  <PresentationFormat>Presentación en pantalla (4:3)</PresentationFormat>
  <Paragraphs>157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Antecedentes….  Infecciones por coronavirus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Ortega Gonzalez, Lilia Maria</dc:creator>
  <cp:lastModifiedBy>Castro Peraza, Marta</cp:lastModifiedBy>
  <cp:revision>50</cp:revision>
  <dcterms:created xsi:type="dcterms:W3CDTF">2020-01-31T14:33:41Z</dcterms:created>
  <dcterms:modified xsi:type="dcterms:W3CDTF">2020-01-31T21:43:53Z</dcterms:modified>
</cp:coreProperties>
</file>