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7" r:id="rId3"/>
    <p:sldId id="269" r:id="rId4"/>
    <p:sldId id="260" r:id="rId5"/>
    <p:sldId id="259" r:id="rId6"/>
    <p:sldId id="258" r:id="rId7"/>
    <p:sldId id="256" r:id="rId8"/>
    <p:sldId id="278" r:id="rId9"/>
    <p:sldId id="280" r:id="rId10"/>
    <p:sldId id="282" r:id="rId11"/>
    <p:sldId id="261" r:id="rId12"/>
    <p:sldId id="281" r:id="rId13"/>
    <p:sldId id="283" r:id="rId14"/>
    <p:sldId id="264" r:id="rId15"/>
    <p:sldId id="263" r:id="rId16"/>
    <p:sldId id="267" r:id="rId17"/>
    <p:sldId id="265" r:id="rId18"/>
    <p:sldId id="266" r:id="rId19"/>
    <p:sldId id="268" r:id="rId20"/>
    <p:sldId id="270" r:id="rId21"/>
    <p:sldId id="271" r:id="rId22"/>
    <p:sldId id="284" r:id="rId23"/>
    <p:sldId id="277" r:id="rId24"/>
    <p:sldId id="285" r:id="rId25"/>
    <p:sldId id="272" r:id="rId26"/>
    <p:sldId id="286" r:id="rId27"/>
    <p:sldId id="289" r:id="rId28"/>
    <p:sldId id="287" r:id="rId29"/>
    <p:sldId id="288" r:id="rId30"/>
    <p:sldId id="290" r:id="rId3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82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03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59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44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144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439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186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169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68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174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963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F2E3-A00A-4BF9-B1CE-38974C65CD44}" type="datetimeFigureOut">
              <a:rPr lang="es-ES" smtClean="0"/>
              <a:pPr/>
              <a:t>12/10/2019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F5DD7-D5B0-47EE-B133-0F2D5A42F7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73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173453" y="32343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Universidad de Ciencias Médicas de la Habana.</a:t>
            </a:r>
            <a:br>
              <a:rPr lang="es-ES" sz="2400" b="1" dirty="0"/>
            </a:br>
            <a:r>
              <a:rPr lang="es-ES" sz="2400" b="1" dirty="0"/>
              <a:t>FCM “General Calixto García</a:t>
            </a:r>
            <a:r>
              <a:rPr lang="es-ES" sz="2400" dirty="0"/>
              <a:t>”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526525" y="1403266"/>
            <a:ext cx="889248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s-ES" sz="3200" b="1" dirty="0"/>
          </a:p>
          <a:p>
            <a:pPr algn="ctr">
              <a:lnSpc>
                <a:spcPct val="150000"/>
              </a:lnSpc>
            </a:pPr>
            <a:endParaRPr lang="es-ES" sz="4000" b="1" dirty="0"/>
          </a:p>
          <a:p>
            <a:pPr algn="ctr">
              <a:lnSpc>
                <a:spcPct val="150000"/>
              </a:lnSpc>
            </a:pPr>
            <a:endParaRPr lang="es-ES" sz="2400" b="1" dirty="0" smtClean="0"/>
          </a:p>
          <a:p>
            <a:pPr algn="ctr">
              <a:lnSpc>
                <a:spcPct val="150000"/>
              </a:lnSpc>
            </a:pPr>
            <a:r>
              <a:rPr lang="es-ES" sz="2400" b="1" dirty="0" smtClean="0"/>
              <a:t>MSc. Dr</a:t>
            </a:r>
            <a:r>
              <a:rPr lang="es-ES" sz="2400" b="1" dirty="0"/>
              <a:t>. </a:t>
            </a:r>
            <a:r>
              <a:rPr lang="es-ES" sz="2400" b="1" dirty="0" smtClean="0"/>
              <a:t>Rubén Adrián Hernández García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/>
              <a:t>Especialista 1</a:t>
            </a:r>
            <a:r>
              <a:rPr lang="es-ES" sz="2400" b="1" baseline="30000" dirty="0" smtClean="0"/>
              <a:t>er</a:t>
            </a:r>
            <a:r>
              <a:rPr lang="es-ES" sz="2400" b="1" dirty="0" smtClean="0"/>
              <a:t> Grado en Medicina Intensiva y Emergencias. </a:t>
            </a:r>
          </a:p>
          <a:p>
            <a:pPr algn="ctr">
              <a:lnSpc>
                <a:spcPct val="150000"/>
              </a:lnSpc>
            </a:pPr>
            <a:r>
              <a:rPr lang="es-ES" sz="2400" b="1" dirty="0"/>
              <a:t>Especialista </a:t>
            </a:r>
            <a:r>
              <a:rPr lang="es-ES" sz="2400" b="1" dirty="0" smtClean="0"/>
              <a:t>1</a:t>
            </a:r>
            <a:r>
              <a:rPr lang="es-ES" sz="2400" b="1" baseline="30000" dirty="0" smtClean="0"/>
              <a:t>er</a:t>
            </a:r>
            <a:r>
              <a:rPr lang="es-ES" sz="2400" b="1" dirty="0" smtClean="0"/>
              <a:t> </a:t>
            </a:r>
            <a:r>
              <a:rPr lang="es-ES" sz="2400" b="1" dirty="0"/>
              <a:t>Grado en Medicina </a:t>
            </a:r>
            <a:r>
              <a:rPr lang="es-ES" sz="2400" b="1" dirty="0" smtClean="0"/>
              <a:t>General Integral. </a:t>
            </a:r>
            <a:endParaRPr lang="es-ES" sz="2400" b="1" dirty="0"/>
          </a:p>
          <a:p>
            <a:pPr algn="ctr">
              <a:lnSpc>
                <a:spcPct val="150000"/>
              </a:lnSpc>
            </a:pPr>
            <a:r>
              <a:rPr lang="es-ES" sz="2400" b="1" dirty="0" smtClean="0"/>
              <a:t> INSTRUCTOR</a:t>
            </a:r>
            <a:endParaRPr lang="es-ES" sz="3200" b="1" dirty="0"/>
          </a:p>
          <a:p>
            <a:pPr algn="ctr">
              <a:lnSpc>
                <a:spcPct val="150000"/>
              </a:lnSpc>
            </a:pPr>
            <a:r>
              <a:rPr lang="es-ES" sz="2000" b="1" dirty="0"/>
              <a:t>La Habana </a:t>
            </a:r>
            <a:r>
              <a:rPr lang="es-ES" sz="2000" b="1" dirty="0" smtClean="0"/>
              <a:t>2019</a:t>
            </a:r>
            <a:endParaRPr lang="es-ES" sz="20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52" y="1346994"/>
            <a:ext cx="4853354" cy="207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60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5926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Hospedero (enfermo):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493119" y="1596973"/>
            <a:ext cx="983634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Debe ser picado por el mosquito en el periodo febril de la </a:t>
            </a:r>
          </a:p>
          <a:p>
            <a:pPr algn="just">
              <a:lnSpc>
                <a:spcPct val="150000"/>
              </a:lnSpc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nfermedad (principalmente en los primeros 5 días).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Puede estar asintomático.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Adquiere inmunidad homóloga permanente, y </a:t>
            </a:r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heteróloga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urante aproximadamente 6 meses.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29" y="1768158"/>
            <a:ext cx="2381250" cy="2237167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244698" y="5331851"/>
            <a:ext cx="11746549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cada persona diagnosticada con dengue existen 20 sin diagnosticar.</a:t>
            </a:r>
            <a:endParaRPr lang="es-E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70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5069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Agente transmisor: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50007" y="2060620"/>
            <a:ext cx="18085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Aedes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brir llave 4"/>
          <p:cNvSpPr/>
          <p:nvPr/>
        </p:nvSpPr>
        <p:spPr>
          <a:xfrm>
            <a:off x="2601530" y="1635617"/>
            <a:ext cx="682581" cy="15454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2906662" y="1602678"/>
            <a:ext cx="20762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Aegypti</a:t>
            </a:r>
            <a:endParaRPr lang="es-E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Albopictus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echa izquierda 6"/>
          <p:cNvSpPr/>
          <p:nvPr/>
        </p:nvSpPr>
        <p:spPr>
          <a:xfrm>
            <a:off x="4596506" y="1751526"/>
            <a:ext cx="1237620" cy="360609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985" y="1081368"/>
            <a:ext cx="2466202" cy="1602802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11" name="CuadroTexto 10"/>
          <p:cNvSpPr txBox="1"/>
          <p:nvPr/>
        </p:nvSpPr>
        <p:spPr>
          <a:xfrm>
            <a:off x="8460804" y="1016973"/>
            <a:ext cx="37265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Hembra.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Vive en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áreas urbanas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aguas limpias.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93180" y="3425779"/>
            <a:ext cx="117802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virus se multiplica en los 7 días siguientes a la picadura.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Una vez infectado transmite la enfermedad por el resto de su vida.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Tiene un ciclo de vida aproximado de 65 días.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Generalmente pica al principio de la mañana y en las últimas horas de la tarde (puede ser a cualquier hora del día).</a:t>
            </a:r>
          </a:p>
          <a:p>
            <a:pPr algn="just">
              <a:lnSpc>
                <a:spcPct val="150000"/>
              </a:lnSpc>
            </a:pP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2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5666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Huésped susceptible: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21" y="2014202"/>
            <a:ext cx="1652619" cy="2969923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4" name="CuadroTexto 3"/>
          <p:cNvSpPr txBox="1"/>
          <p:nvPr/>
        </p:nvSpPr>
        <p:spPr>
          <a:xfrm>
            <a:off x="2936376" y="1841681"/>
            <a:ext cx="8007320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Deben haber factores ambientales favorables.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 tuvo dengue anteriormente puede quedar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nfectado por otro serotipo.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Periodo de incubación entre 2- 4 – 6 -14 días.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Predisposición genética para formas graves. 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8345510" y="3889419"/>
            <a:ext cx="953036" cy="55379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44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095" y="2073498"/>
            <a:ext cx="1790164" cy="202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58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4184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Cuadro clínico: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40147" y="1313640"/>
            <a:ext cx="66239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Fiebre alta de aparición brusca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Cefalea intensa y dolor retrocular.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Astenia marcada, anorexia.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Artralgias y mialgias.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Vómitos y diarreas.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Erupción cutánea, petequias, púrpuras.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758" y="3232141"/>
            <a:ext cx="2333625" cy="2314575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757" y="515151"/>
            <a:ext cx="2333625" cy="2275218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6" name="CuadroTexto 5"/>
          <p:cNvSpPr txBox="1"/>
          <p:nvPr/>
        </p:nvSpPr>
        <p:spPr>
          <a:xfrm>
            <a:off x="90149" y="5872764"/>
            <a:ext cx="9697791" cy="83099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frecuencia la fiebre desciende en el 4</a:t>
            </a:r>
            <a:r>
              <a:rPr lang="es-ES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día para luego reaparecer hasta el 7</a:t>
            </a:r>
            <a:r>
              <a:rPr lang="es-ES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día.</a:t>
            </a:r>
            <a:endPara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lamada de flecha a la izquierda 6"/>
          <p:cNvSpPr/>
          <p:nvPr/>
        </p:nvSpPr>
        <p:spPr>
          <a:xfrm>
            <a:off x="9787940" y="5837955"/>
            <a:ext cx="2292443" cy="865806"/>
          </a:xfrm>
          <a:prstGeom prst="left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Etapa crítica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29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4184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Cuadro clínico: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437879" y="1893194"/>
            <a:ext cx="2266682" cy="141667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Asintomático</a:t>
            </a:r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6437294" y="1863147"/>
            <a:ext cx="2268824" cy="144457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Shock por dengue</a:t>
            </a:r>
            <a:endParaRPr lang="es-ES" dirty="0"/>
          </a:p>
        </p:txBody>
      </p:sp>
      <p:sp>
        <p:nvSpPr>
          <p:cNvPr id="5" name="Elipse 4"/>
          <p:cNvSpPr/>
          <p:nvPr/>
        </p:nvSpPr>
        <p:spPr>
          <a:xfrm>
            <a:off x="9435933" y="1837389"/>
            <a:ext cx="2266682" cy="14166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FMO</a:t>
            </a:r>
            <a:endParaRPr lang="es-ES" dirty="0"/>
          </a:p>
        </p:txBody>
      </p:sp>
      <p:sp>
        <p:nvSpPr>
          <p:cNvPr id="6" name="Elipse 5"/>
          <p:cNvSpPr/>
          <p:nvPr/>
        </p:nvSpPr>
        <p:spPr>
          <a:xfrm>
            <a:off x="3449392" y="1878170"/>
            <a:ext cx="2266682" cy="141667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Cuadro febril agudo</a:t>
            </a:r>
            <a:endParaRPr lang="es-ES" dirty="0"/>
          </a:p>
        </p:txBody>
      </p:sp>
      <p:sp>
        <p:nvSpPr>
          <p:cNvPr id="8" name="Flecha abajo 7"/>
          <p:cNvSpPr/>
          <p:nvPr/>
        </p:nvSpPr>
        <p:spPr>
          <a:xfrm>
            <a:off x="4301547" y="3438659"/>
            <a:ext cx="489397" cy="538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3773512" y="3966685"/>
            <a:ext cx="1686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Dengue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673665" y="4003174"/>
            <a:ext cx="28937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Dengue grave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0148" y="3889415"/>
            <a:ext cx="26003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</a:t>
            </a:r>
          </a:p>
          <a:p>
            <a:pPr algn="ctr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Clínica.</a:t>
            </a:r>
          </a:p>
          <a:p>
            <a:pPr algn="ctr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OMS 2009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heurón 11"/>
          <p:cNvSpPr/>
          <p:nvPr/>
        </p:nvSpPr>
        <p:spPr>
          <a:xfrm>
            <a:off x="2884868" y="3966691"/>
            <a:ext cx="412124" cy="67797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Flecha curvada hacia la derecha 12"/>
          <p:cNvSpPr/>
          <p:nvPr/>
        </p:nvSpPr>
        <p:spPr>
          <a:xfrm>
            <a:off x="6793606" y="3438049"/>
            <a:ext cx="631065" cy="79849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Flecha curvada hacia la izquierda 13"/>
          <p:cNvSpPr/>
          <p:nvPr/>
        </p:nvSpPr>
        <p:spPr>
          <a:xfrm>
            <a:off x="10728101" y="3497078"/>
            <a:ext cx="682580" cy="6804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Flecha abajo 14"/>
          <p:cNvSpPr/>
          <p:nvPr/>
        </p:nvSpPr>
        <p:spPr>
          <a:xfrm>
            <a:off x="6027939" y="2009104"/>
            <a:ext cx="334851" cy="4310132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/>
          <p:cNvSpPr txBox="1"/>
          <p:nvPr/>
        </p:nvSpPr>
        <p:spPr>
          <a:xfrm>
            <a:off x="4800433" y="6259129"/>
            <a:ext cx="3197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día  de evolución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6910684" y="4625043"/>
            <a:ext cx="4546437" cy="14773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Aumento de la permeabilidad vascular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Hemorragias severas</a:t>
            </a:r>
          </a:p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Daño en órganos dianas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153176" y="4713670"/>
            <a:ext cx="2579552" cy="55399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 signos de alarma</a:t>
            </a:r>
          </a:p>
        </p:txBody>
      </p:sp>
      <p:sp>
        <p:nvSpPr>
          <p:cNvPr id="19" name="Pentágono 18"/>
          <p:cNvSpPr/>
          <p:nvPr/>
        </p:nvSpPr>
        <p:spPr>
          <a:xfrm>
            <a:off x="3001779" y="5396248"/>
            <a:ext cx="2986897" cy="502276"/>
          </a:xfrm>
          <a:prstGeom prst="homePlat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signos de alarma</a:t>
            </a:r>
            <a:endParaRPr lang="es-E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27" y="1407649"/>
            <a:ext cx="584731" cy="5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40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93180" y="515151"/>
            <a:ext cx="4184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Cuadro clínico: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xplosión 2 5"/>
          <p:cNvSpPr/>
          <p:nvPr/>
        </p:nvSpPr>
        <p:spPr>
          <a:xfrm>
            <a:off x="7508384" y="231820"/>
            <a:ext cx="2794716" cy="1764405"/>
          </a:xfrm>
          <a:prstGeom prst="irregularSeal2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Dengue grave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79549" y="1996225"/>
            <a:ext cx="493276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Taquicardia, llene capilar lento.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Hipotensión arterial.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Frialdad distal, disminución de la diuresis.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Alteraciones en el estado de conciencia.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errar llave 7"/>
          <p:cNvSpPr/>
          <p:nvPr/>
        </p:nvSpPr>
        <p:spPr>
          <a:xfrm>
            <a:off x="5283081" y="1996225"/>
            <a:ext cx="924536" cy="188199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6194737" y="2653046"/>
            <a:ext cx="3679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Shock hipovolémico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brir llave 9"/>
          <p:cNvSpPr/>
          <p:nvPr/>
        </p:nvSpPr>
        <p:spPr>
          <a:xfrm>
            <a:off x="9858465" y="2168218"/>
            <a:ext cx="740512" cy="154546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10225831" y="2125015"/>
            <a:ext cx="19944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Extravasación </a:t>
            </a:r>
          </a:p>
          <a:p>
            <a:pPr>
              <a:lnSpc>
                <a:spcPct val="150000"/>
              </a:lnSpc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plasma.</a:t>
            </a: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Hemorragias.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79546" y="4121235"/>
            <a:ext cx="527420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Rasgos clínicos asociados a daños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 órganos diana: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Agitación, coma, convulsiones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Dificultad respiratoria  moderada y severa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Elementos de insuficiencia hepática</a:t>
            </a:r>
          </a:p>
        </p:txBody>
      </p:sp>
      <p:sp>
        <p:nvSpPr>
          <p:cNvPr id="14" name="Cerrar llave 13"/>
          <p:cNvSpPr/>
          <p:nvPr/>
        </p:nvSpPr>
        <p:spPr>
          <a:xfrm>
            <a:off x="5293812" y="4121235"/>
            <a:ext cx="924536" cy="258865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310646" y="4031087"/>
            <a:ext cx="30219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Encefalitis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SDRA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Miocarditis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Hepatitis (IHA)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Insuficiencia renal aguda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lecha abajo 15"/>
          <p:cNvSpPr/>
          <p:nvPr/>
        </p:nvSpPr>
        <p:spPr>
          <a:xfrm>
            <a:off x="10534918" y="4031087"/>
            <a:ext cx="347730" cy="51515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lecha derecha 16"/>
          <p:cNvSpPr/>
          <p:nvPr/>
        </p:nvSpPr>
        <p:spPr>
          <a:xfrm>
            <a:off x="9272794" y="4984125"/>
            <a:ext cx="749273" cy="38636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Hexágono 17"/>
          <p:cNvSpPr/>
          <p:nvPr/>
        </p:nvSpPr>
        <p:spPr>
          <a:xfrm>
            <a:off x="10135673" y="4675029"/>
            <a:ext cx="1146220" cy="978796"/>
          </a:xfrm>
          <a:prstGeom prst="hexag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CID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362" y="5679583"/>
            <a:ext cx="556358" cy="55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0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 animBg="1"/>
      <p:bldP spid="11" grpId="0"/>
      <p:bldP spid="13" grpId="0"/>
      <p:bldP spid="14" grpId="0" animBg="1"/>
      <p:bldP spid="15" grpId="0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4897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Signos de alarma: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56061" y="1536385"/>
            <a:ext cx="1024703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Dolor abdominal intenso y sostenido.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Vómitos persistentes.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Derrames ( pleura, peritoneo, pericardio).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Sangrado por mucosas.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Somnolencia, irritabilidad.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Hepatomegalia &gt; 2 cm.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Incremento brusco del </a:t>
            </a:r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Hto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y disminución de las plaquetas.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820" y="632851"/>
            <a:ext cx="2349736" cy="180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64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9096" y="2754731"/>
            <a:ext cx="10277341" cy="2217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niciar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precozmente la reposición de líquidos por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vía intravenosa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 prevenir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el shock, con la consecuente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disminución de la mortalidad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93180" y="515151"/>
            <a:ext cx="34724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 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74229" y="1603864"/>
            <a:ext cx="8000908" cy="739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Identificar los signos de alarma permite: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627" y="1049816"/>
            <a:ext cx="13049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3584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Diagnóstico: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68945" y="1378041"/>
            <a:ext cx="397095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Epidemiología.</a:t>
            </a:r>
          </a:p>
          <a:p>
            <a:pPr>
              <a:lnSpc>
                <a:spcPct val="200000"/>
              </a:lnSpc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Cuadro clínico</a:t>
            </a:r>
          </a:p>
          <a:p>
            <a:pPr>
              <a:lnSpc>
                <a:spcPct val="200000"/>
              </a:lnSpc>
            </a:pP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Complementarios.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brir llave 3"/>
          <p:cNvSpPr/>
          <p:nvPr/>
        </p:nvSpPr>
        <p:spPr>
          <a:xfrm>
            <a:off x="4288663" y="3181086"/>
            <a:ext cx="635331" cy="153258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4614901" y="3168203"/>
            <a:ext cx="65373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Síntomas referidos por el paciente.</a:t>
            </a:r>
          </a:p>
          <a:p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Examen físico.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485" y="869093"/>
            <a:ext cx="1706853" cy="164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 txBox="1">
            <a:spLocks/>
          </p:cNvSpPr>
          <p:nvPr/>
        </p:nvSpPr>
        <p:spPr>
          <a:xfrm>
            <a:off x="167425" y="167424"/>
            <a:ext cx="11861443" cy="654246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Font typeface="Arial" charset="0"/>
              <a:buNone/>
              <a:defRPr/>
            </a:pPr>
            <a:r>
              <a:rPr lang="es-ES" sz="1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                                                                                     </a:t>
            </a:r>
            <a:r>
              <a:rPr lang="es-ES" sz="19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21 de febrero del 2019</a:t>
            </a:r>
          </a:p>
          <a:p>
            <a:pPr marL="0" indent="0" algn="r">
              <a:lnSpc>
                <a:spcPct val="80000"/>
              </a:lnSpc>
              <a:buFont typeface="Arial" charset="0"/>
              <a:buNone/>
              <a:defRPr/>
            </a:pPr>
            <a:r>
              <a:rPr lang="es-ES" sz="19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                                                               “Año 61 de la Revolución</a:t>
            </a:r>
            <a:r>
              <a:rPr lang="es-ES" sz="1900" b="1" dirty="0" smtClean="0">
                <a:solidFill>
                  <a:schemeClr val="tx2">
                    <a:lumMod val="75000"/>
                  </a:schemeClr>
                </a:solidFill>
                <a:latin typeface="Bradley Hand ITC" panose="03070402050302030203" pitchFamily="66" charset="0"/>
                <a:cs typeface="Arial" charset="0"/>
              </a:rPr>
              <a:t>”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s-ES" sz="32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Asignatura: </a:t>
            </a: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Medicina </a:t>
            </a:r>
            <a:r>
              <a:rPr lang="es-ES" sz="32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Interna- 2. </a:t>
            </a:r>
            <a:r>
              <a:rPr lang="es-ES" sz="3200" b="1" baseline="30000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do</a:t>
            </a:r>
            <a:r>
              <a:rPr lang="es-ES" sz="32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Semestre</a:t>
            </a: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Tema III: Enfermedades infecciosas.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Contenido: Dengue.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Forma de organización de la enseñanza: Conferencia.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Duración: 50 minutos.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Sumario: 1. Definición.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                   2. Epidemiología.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                   3. Cuadro clínico.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                   4.  Diagnóstico. 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es-ES" sz="2800" b="1" dirty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</a:t>
            </a: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                  5. Tratamiento.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es-ES" sz="2800" b="1" dirty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</a:t>
            </a: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                   6. Referencias bibliográficas.</a:t>
            </a:r>
          </a:p>
          <a:p>
            <a:pPr marL="0" indent="0">
              <a:buNone/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charset="0"/>
              </a:rPr>
              <a:t>Profesor: </a:t>
            </a:r>
            <a:r>
              <a:rPr lang="es-HN" sz="3200" b="1" dirty="0" err="1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MSc</a:t>
            </a:r>
            <a:r>
              <a:rPr lang="es-HN" sz="32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. Dr. Rubén Adrián Hernández García.</a:t>
            </a:r>
          </a:p>
          <a:p>
            <a:pPr marL="0" indent="0">
              <a:buNone/>
              <a:defRPr/>
            </a:pPr>
            <a:r>
              <a:rPr lang="es-HN" sz="3200" b="1" dirty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 </a:t>
            </a:r>
            <a:r>
              <a:rPr lang="es-HN" sz="32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    Especialista de I.</a:t>
            </a:r>
            <a:r>
              <a:rPr lang="es-HN" sz="3200" b="1" baseline="30000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er</a:t>
            </a:r>
            <a:r>
              <a:rPr lang="es-HN" sz="32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 Grado en Medicina </a:t>
            </a:r>
            <a:r>
              <a:rPr lang="es-HN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Intensiva y </a:t>
            </a:r>
            <a:r>
              <a:rPr lang="es-HN" sz="2800" b="1" dirty="0" err="1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Emergtencias</a:t>
            </a:r>
            <a:r>
              <a:rPr lang="es-HN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.</a:t>
            </a:r>
          </a:p>
        </p:txBody>
      </p:sp>
      <p:sp>
        <p:nvSpPr>
          <p:cNvPr id="3" name="Marco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359"/>
            </a:avLst>
          </a:prstGeom>
          <a:solidFill>
            <a:srgbClr val="8C23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76134">
            <a:off x="9586980" y="3606088"/>
            <a:ext cx="2004006" cy="1950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2628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35846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Diagnóstico: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18168" y="3103803"/>
            <a:ext cx="3857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Complementarios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brir llave 16"/>
          <p:cNvSpPr/>
          <p:nvPr/>
        </p:nvSpPr>
        <p:spPr>
          <a:xfrm>
            <a:off x="4456091" y="373486"/>
            <a:ext cx="1403797" cy="614322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>
            <a:off x="5215942" y="347730"/>
            <a:ext cx="2541465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Hto</a:t>
            </a:r>
            <a:endParaRPr lang="es-E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Plaquetas</a:t>
            </a:r>
          </a:p>
          <a:p>
            <a:pPr>
              <a:lnSpc>
                <a:spcPct val="150000"/>
              </a:lnSpc>
            </a:pP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Leucograma</a:t>
            </a: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Coagulograma</a:t>
            </a: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Creatinina, urea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Transaminasas</a:t>
            </a:r>
          </a:p>
          <a:p>
            <a:pPr>
              <a:lnSpc>
                <a:spcPct val="150000"/>
              </a:lnSpc>
            </a:pP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Proteinas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Totales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Albúmina</a:t>
            </a:r>
          </a:p>
          <a:p>
            <a:pPr>
              <a:lnSpc>
                <a:spcPct val="150000"/>
              </a:lnSpc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</a:p>
          <a:p>
            <a:pPr>
              <a:lnSpc>
                <a:spcPct val="150000"/>
              </a:lnSpc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PCR, </a:t>
            </a:r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IgM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IgG</a:t>
            </a:r>
            <a:endParaRPr lang="es-E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errar llave 18"/>
          <p:cNvSpPr/>
          <p:nvPr/>
        </p:nvSpPr>
        <p:spPr>
          <a:xfrm>
            <a:off x="7469746" y="4855336"/>
            <a:ext cx="425003" cy="100455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errar llave 19"/>
          <p:cNvSpPr/>
          <p:nvPr/>
        </p:nvSpPr>
        <p:spPr>
          <a:xfrm>
            <a:off x="7289441" y="450756"/>
            <a:ext cx="605307" cy="153259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errar llave 20"/>
          <p:cNvSpPr/>
          <p:nvPr/>
        </p:nvSpPr>
        <p:spPr>
          <a:xfrm>
            <a:off x="7289441" y="2137893"/>
            <a:ext cx="837127" cy="256289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errar llave 21"/>
          <p:cNvSpPr/>
          <p:nvPr/>
        </p:nvSpPr>
        <p:spPr>
          <a:xfrm>
            <a:off x="7469746" y="5859889"/>
            <a:ext cx="425003" cy="55379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/>
          <p:cNvSpPr txBox="1"/>
          <p:nvPr/>
        </p:nvSpPr>
        <p:spPr>
          <a:xfrm>
            <a:off x="7631106" y="682580"/>
            <a:ext cx="4584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Juntos al cuadro clínico ayudan </a:t>
            </a:r>
          </a:p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monitorear la evolución.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7733778" y="2859111"/>
            <a:ext cx="4379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Importantes para evaluar daño</a:t>
            </a:r>
          </a:p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órganos diana.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7740200" y="4855333"/>
            <a:ext cx="4328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 corroborar extravasación</a:t>
            </a:r>
          </a:p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líquido.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8122343" y="5705341"/>
            <a:ext cx="3013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/>
              <a:t>Para identificar virus y </a:t>
            </a:r>
          </a:p>
          <a:p>
            <a:pPr algn="ctr"/>
            <a:r>
              <a:rPr lang="es-ES" sz="2400" dirty="0"/>
              <a:t>a</a:t>
            </a:r>
            <a:r>
              <a:rPr lang="es-ES" sz="2400" dirty="0" smtClean="0"/>
              <a:t>nticuerpos.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83673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60660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Diagnóstico diferencial: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577" y="3084260"/>
            <a:ext cx="1706853" cy="164244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026530" y="1906073"/>
            <a:ext cx="864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Zika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87128" y="2987896"/>
            <a:ext cx="2286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Chikungunya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414894" y="5576550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Malaria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275004" y="4172753"/>
            <a:ext cx="2566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Fiebre amarilla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542472" y="5576555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Rubeola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740203" y="4202873"/>
            <a:ext cx="1925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Sarampión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792262" y="3000776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Influenza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521266" y="1957590"/>
            <a:ext cx="2906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Meningococemia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705340" y="2446985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9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095" y="2073498"/>
            <a:ext cx="1790164" cy="202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27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36233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-41021" y="3838303"/>
            <a:ext cx="2855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Prevención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095484" y="811364"/>
            <a:ext cx="6742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Romper la cadena de transmisión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brir llave 4"/>
          <p:cNvSpPr/>
          <p:nvPr/>
        </p:nvSpPr>
        <p:spPr>
          <a:xfrm>
            <a:off x="2768958" y="1763951"/>
            <a:ext cx="725550" cy="48171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3108138" y="2099256"/>
            <a:ext cx="169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Hospedero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brir llave 7"/>
          <p:cNvSpPr/>
          <p:nvPr/>
        </p:nvSpPr>
        <p:spPr>
          <a:xfrm>
            <a:off x="4816697" y="1687130"/>
            <a:ext cx="463639" cy="136516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5048514" y="1738646"/>
            <a:ext cx="43107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Aislamiento.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Uso de mosquiteros.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Uso de sustancias repelentes.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116686" y="3902296"/>
            <a:ext cx="290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Agente transmisor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brir llave 10"/>
          <p:cNvSpPr/>
          <p:nvPr/>
        </p:nvSpPr>
        <p:spPr>
          <a:xfrm>
            <a:off x="5995890" y="3335629"/>
            <a:ext cx="623851" cy="152995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6375041" y="3284112"/>
            <a:ext cx="34836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Tto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adulticida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Eliminar los criaderos.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155322" y="5628064"/>
            <a:ext cx="3130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Huésped susceptible 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brir llave 13"/>
          <p:cNvSpPr/>
          <p:nvPr/>
        </p:nvSpPr>
        <p:spPr>
          <a:xfrm>
            <a:off x="6181856" y="5151551"/>
            <a:ext cx="476519" cy="149394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6452315" y="5134515"/>
            <a:ext cx="57396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Uso de sustancias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repelentes.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 sanitaria.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Buscar asistencia médica ante cualquier sintomatología.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43" y="3288870"/>
            <a:ext cx="942666" cy="612645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17" name="CuadroTexto 16"/>
          <p:cNvSpPr txBox="1"/>
          <p:nvPr/>
        </p:nvSpPr>
        <p:spPr>
          <a:xfrm>
            <a:off x="10870527" y="2925489"/>
            <a:ext cx="8691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s-ES" sz="8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strella de 5 puntas 17"/>
          <p:cNvSpPr/>
          <p:nvPr/>
        </p:nvSpPr>
        <p:spPr>
          <a:xfrm>
            <a:off x="1166789" y="4372555"/>
            <a:ext cx="605307" cy="769293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1143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66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36233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339400" y="1339400"/>
            <a:ext cx="42210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Medidas generales.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40905" y="2060614"/>
            <a:ext cx="9379674" cy="46166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Reposo.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Aislamiento (mosquitero).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Adecuado aporte de líquidos (enteral o parenteral según 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ea el caso).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Paracetamol para la fiebre, no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ASA ni otros AINES.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esteroides. 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medicar por vía intramuscular.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0579" y="1027463"/>
            <a:ext cx="1387072" cy="1664222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6" name="Estrella de 5 puntas 5"/>
          <p:cNvSpPr/>
          <p:nvPr/>
        </p:nvSpPr>
        <p:spPr>
          <a:xfrm>
            <a:off x="2627289" y="3928055"/>
            <a:ext cx="605307" cy="769293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1143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98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36233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643661"/>
              </p:ext>
            </p:extLst>
          </p:nvPr>
        </p:nvGraphicFramePr>
        <p:xfrm>
          <a:off x="257575" y="2171984"/>
          <a:ext cx="11745534" cy="3996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72767"/>
                <a:gridCol w="5872767"/>
              </a:tblGrid>
              <a:tr h="799399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Clasificación </a:t>
                      </a:r>
                      <a:endParaRPr lang="es-E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Lugar</a:t>
                      </a:r>
                      <a:r>
                        <a:rPr lang="es-ES" sz="2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 recibir tratamiento</a:t>
                      </a:r>
                      <a:endParaRPr lang="es-E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99399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Dengue sin signos de alarma ni </a:t>
                      </a:r>
                      <a:r>
                        <a:rPr lang="es-ES" sz="2400" dirty="0" err="1" smtClean="0"/>
                        <a:t>co</a:t>
                      </a:r>
                      <a:r>
                        <a:rPr lang="es-ES" sz="2400" dirty="0" smtClean="0"/>
                        <a:t>-morbilidades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Ambulatorio</a:t>
                      </a:r>
                      <a:endParaRPr lang="es-ES" sz="2400" dirty="0"/>
                    </a:p>
                  </a:txBody>
                  <a:tcPr/>
                </a:tc>
              </a:tr>
              <a:tr h="799399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Dengue sin signos de alarma con </a:t>
                      </a:r>
                      <a:r>
                        <a:rPr lang="es-ES" sz="2400" dirty="0" err="1" smtClean="0"/>
                        <a:t>co</a:t>
                      </a:r>
                      <a:r>
                        <a:rPr lang="es-ES" sz="2400" dirty="0" smtClean="0"/>
                        <a:t>-morbilidades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Ingreso en sala general</a:t>
                      </a:r>
                      <a:endParaRPr lang="es-ES" sz="2400" dirty="0"/>
                    </a:p>
                  </a:txBody>
                  <a:tcPr/>
                </a:tc>
              </a:tr>
              <a:tr h="799399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Dengue con signos de alarma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Ingreso en UCIM o UCI</a:t>
                      </a:r>
                      <a:endParaRPr lang="es-ES" sz="2400" dirty="0"/>
                    </a:p>
                  </a:txBody>
                  <a:tcPr/>
                </a:tc>
              </a:tr>
              <a:tr h="799399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Dengue grave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Ingreso en UCI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446" y="347730"/>
            <a:ext cx="704963" cy="145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25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095" y="2073498"/>
            <a:ext cx="1790164" cy="202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79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61237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Estudio independiente: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95883" y="2163649"/>
            <a:ext cx="9523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Profundizar en la fisiopatología del dengue grave.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97626" y="3639640"/>
            <a:ext cx="3015787" cy="2261840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8125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6779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smtClean="0">
                <a:latin typeface="Arial" panose="020B0604020202020204" pitchFamily="34" charset="0"/>
                <a:cs typeface="Arial" panose="020B0604020202020204" pitchFamily="34" charset="0"/>
              </a:rPr>
              <a:t>Referencias bibliográficas: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4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66697" y="721211"/>
            <a:ext cx="3406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Próxima clase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21217" y="2897746"/>
            <a:ext cx="7071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Intoxicaciones: Generalidades.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320" y="1789715"/>
            <a:ext cx="1618446" cy="122226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329" y="3482522"/>
            <a:ext cx="1867437" cy="96208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955" y="5065422"/>
            <a:ext cx="101917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1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0607" y="476513"/>
            <a:ext cx="30428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95457" y="1339399"/>
            <a:ext cx="22172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General: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05320" y="2150767"/>
            <a:ext cx="10225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Conocer las principales características del virus del dengue.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96341" y="2921354"/>
            <a:ext cx="2856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Específicos: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31666" y="3731139"/>
            <a:ext cx="108221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Definir la enfermedad, así como, conocer su vía de transmisión </a:t>
            </a: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 sus principales manifestaciones clínicas.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89522" y="5249172"/>
            <a:ext cx="103928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Conocer los elementos para su diagnóstico, así como, su </a:t>
            </a: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  incluyendo la prevención.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646" y="476513"/>
            <a:ext cx="1239229" cy="123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8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49964" y="2967335"/>
            <a:ext cx="5492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MUCHAS GRACIAS</a:t>
            </a:r>
            <a:endParaRPr lang="es-ES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618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69703" y="1354099"/>
            <a:ext cx="111788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una enfermedad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viral producida por el virus del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engue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el cual pertenece a la familia </a:t>
            </a:r>
            <a:r>
              <a:rPr lang="es-E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flaviviridae</a:t>
            </a:r>
            <a:r>
              <a:rPr lang="es-E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existiendo 4 serotipos, y se transmite a través  de mosquitos del tipo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edes.   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93180" y="515151"/>
            <a:ext cx="3156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Definición: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251" y="3886139"/>
            <a:ext cx="2381250" cy="235267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113172" y="6438085"/>
            <a:ext cx="59156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Arieta CA. El dengue. Monografías.com [Internet]. 2013 [citado 8 Ene 2013]: </a:t>
            </a:r>
            <a:r>
              <a:rPr lang="es-E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aprox. 11 p.]. Disponible en: http://www.monografias.com/trabajos66/el-dengue/el-dengue.shtml</a:t>
            </a:r>
          </a:p>
        </p:txBody>
      </p:sp>
    </p:spTree>
    <p:extLst>
      <p:ext uri="{BB962C8B-B14F-4D97-AF65-F5344CB8AC3E}">
        <p14:creationId xmlns:p14="http://schemas.microsoft.com/office/powerpoint/2010/main" val="279338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21218" y="1730957"/>
            <a:ext cx="11140225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rimera referencia; aparece en una enciclopedia médica china publicada en la dinastía </a:t>
            </a:r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Jin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(265-420).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60607" y="605303"/>
            <a:ext cx="26436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Historia: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83465" y="4291706"/>
            <a:ext cx="11140225" cy="1682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Primera epidemia; entre los años 1779-1780.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Primera epidemia en Cuba 1782 (Remedios).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46974" y="3031734"/>
            <a:ext cx="109985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primer reporte de un caso definitivo data de 1779,  </a:t>
            </a:r>
            <a:r>
              <a:rPr 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Benjamin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Rush, quien acuña el término de fiebre “rompe huesos.”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4155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Epidemiología: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92424" y="2014288"/>
            <a:ext cx="1129047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 Organización Mundial de la Salud estima que el número de afectados por dengue se encuentra cerca de los  50 millones de personas, con más de 20 000 fallecidos cada año.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90276" y="4897017"/>
            <a:ext cx="112904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 Cuba se han reportado varias epidemias.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745" y="515151"/>
            <a:ext cx="2762250" cy="15049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001" y="5374047"/>
            <a:ext cx="1603115" cy="92042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6113172" y="6438085"/>
            <a:ext cx="59156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Arieta CA. El dengue. Monografías.com [Internet]. 2013 [citado 8 Ene 2013]: </a:t>
            </a:r>
            <a:r>
              <a:rPr lang="es-E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aprox. 11 p.]. Disponible en: http://www.monografias.com/trabajos66/el-dengue/el-dengue.shtml</a:t>
            </a:r>
          </a:p>
        </p:txBody>
      </p:sp>
    </p:spTree>
    <p:extLst>
      <p:ext uri="{BB962C8B-B14F-4D97-AF65-F5344CB8AC3E}">
        <p14:creationId xmlns:p14="http://schemas.microsoft.com/office/powerpoint/2010/main" val="150555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0918"/>
            <a:ext cx="12093262" cy="378638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6" y="5164431"/>
            <a:ext cx="10689465" cy="46364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782" y="763406"/>
            <a:ext cx="1603115" cy="92042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93180" y="515151"/>
            <a:ext cx="4155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Epidemiología: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56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61815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Cadena de transmisión: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017" y="2007541"/>
            <a:ext cx="2571750" cy="1704975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12" name="CuadroTexto 11"/>
          <p:cNvSpPr txBox="1"/>
          <p:nvPr/>
        </p:nvSpPr>
        <p:spPr>
          <a:xfrm>
            <a:off x="5022760" y="3631838"/>
            <a:ext cx="268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Agente transmisor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2" y="2708325"/>
            <a:ext cx="2381250" cy="223716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697" y="2708325"/>
            <a:ext cx="1652619" cy="2969923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7" name="CuadroTexto 6"/>
          <p:cNvSpPr txBox="1"/>
          <p:nvPr/>
        </p:nvSpPr>
        <p:spPr>
          <a:xfrm>
            <a:off x="266867" y="4932606"/>
            <a:ext cx="4243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Hospedero (hombre enfermo)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912176" y="5718218"/>
            <a:ext cx="3046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Huésped susceptible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lecha izquierda 15"/>
          <p:cNvSpPr/>
          <p:nvPr/>
        </p:nvSpPr>
        <p:spPr>
          <a:xfrm>
            <a:off x="3382212" y="3296992"/>
            <a:ext cx="1601911" cy="415524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de flecha 17"/>
          <p:cNvCxnSpPr/>
          <p:nvPr/>
        </p:nvCxnSpPr>
        <p:spPr>
          <a:xfrm>
            <a:off x="3382212" y="3622102"/>
            <a:ext cx="6006485" cy="161861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879" y="5412855"/>
            <a:ext cx="1085415" cy="107239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697" y="107675"/>
            <a:ext cx="1625397" cy="162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8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3180" y="515151"/>
            <a:ext cx="4839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Agente etiológico:</a:t>
            </a:r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55" y="292936"/>
            <a:ext cx="1920430" cy="189738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043187" y="1339397"/>
            <a:ext cx="33954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Arbovirus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s-E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Flavivirus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Octágono 4"/>
          <p:cNvSpPr/>
          <p:nvPr/>
        </p:nvSpPr>
        <p:spPr>
          <a:xfrm>
            <a:off x="953035" y="4649274"/>
            <a:ext cx="1518370" cy="1352282"/>
          </a:xfrm>
          <a:prstGeom prst="octagon">
            <a:avLst/>
          </a:prstGeom>
          <a:solidFill>
            <a:srgbClr val="00206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DEN 1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ctágono 5"/>
          <p:cNvSpPr/>
          <p:nvPr/>
        </p:nvSpPr>
        <p:spPr>
          <a:xfrm>
            <a:off x="2958823" y="4675032"/>
            <a:ext cx="1561662" cy="1352282"/>
          </a:xfrm>
          <a:prstGeom prst="octagon">
            <a:avLst/>
          </a:prstGeom>
          <a:solidFill>
            <a:srgbClr val="00206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DEN 2</a:t>
            </a:r>
          </a:p>
        </p:txBody>
      </p:sp>
      <p:sp>
        <p:nvSpPr>
          <p:cNvPr id="7" name="Octágono 6"/>
          <p:cNvSpPr/>
          <p:nvPr/>
        </p:nvSpPr>
        <p:spPr>
          <a:xfrm>
            <a:off x="5082862" y="4702276"/>
            <a:ext cx="1519707" cy="1352282"/>
          </a:xfrm>
          <a:prstGeom prst="octagon">
            <a:avLst/>
          </a:prstGeom>
          <a:solidFill>
            <a:srgbClr val="00206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 3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ctágono 7"/>
          <p:cNvSpPr/>
          <p:nvPr/>
        </p:nvSpPr>
        <p:spPr>
          <a:xfrm>
            <a:off x="7199285" y="4687914"/>
            <a:ext cx="1558344" cy="1352281"/>
          </a:xfrm>
          <a:prstGeom prst="octagon">
            <a:avLst/>
          </a:prstGeom>
          <a:solidFill>
            <a:srgbClr val="00206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DEN 4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73487" y="2374908"/>
            <a:ext cx="115137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Estudios actuales sugieren que el virus del dengue se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originó de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un virus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primate no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humano.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orma libre 12"/>
          <p:cNvSpPr/>
          <p:nvPr/>
        </p:nvSpPr>
        <p:spPr>
          <a:xfrm>
            <a:off x="2163650" y="4700787"/>
            <a:ext cx="218941" cy="309093"/>
          </a:xfrm>
          <a:custGeom>
            <a:avLst/>
            <a:gdLst>
              <a:gd name="connsiteX0" fmla="*/ 0 w 218941"/>
              <a:gd name="connsiteY0" fmla="*/ 309093 h 309093"/>
              <a:gd name="connsiteX1" fmla="*/ 25758 w 218941"/>
              <a:gd name="connsiteY1" fmla="*/ 206062 h 309093"/>
              <a:gd name="connsiteX2" fmla="*/ 115910 w 218941"/>
              <a:gd name="connsiteY2" fmla="*/ 103031 h 309093"/>
              <a:gd name="connsiteX3" fmla="*/ 128789 w 218941"/>
              <a:gd name="connsiteY3" fmla="*/ 64395 h 309093"/>
              <a:gd name="connsiteX4" fmla="*/ 103031 w 218941"/>
              <a:gd name="connsiteY4" fmla="*/ 25758 h 309093"/>
              <a:gd name="connsiteX5" fmla="*/ 167426 w 218941"/>
              <a:gd name="connsiteY5" fmla="*/ 51516 h 309093"/>
              <a:gd name="connsiteX6" fmla="*/ 218941 w 218941"/>
              <a:gd name="connsiteY6" fmla="*/ 64395 h 309093"/>
              <a:gd name="connsiteX7" fmla="*/ 180304 w 218941"/>
              <a:gd name="connsiteY7" fmla="*/ 25758 h 309093"/>
              <a:gd name="connsiteX8" fmla="*/ 103031 w 218941"/>
              <a:gd name="connsiteY8" fmla="*/ 0 h 309093"/>
              <a:gd name="connsiteX9" fmla="*/ 141668 w 218941"/>
              <a:gd name="connsiteY9" fmla="*/ 38637 h 309093"/>
              <a:gd name="connsiteX10" fmla="*/ 193183 w 218941"/>
              <a:gd name="connsiteY10" fmla="*/ 77273 h 309093"/>
              <a:gd name="connsiteX11" fmla="*/ 218941 w 218941"/>
              <a:gd name="connsiteY11" fmla="*/ 115910 h 309093"/>
              <a:gd name="connsiteX12" fmla="*/ 180304 w 218941"/>
              <a:gd name="connsiteY12" fmla="*/ 141668 h 309093"/>
              <a:gd name="connsiteX13" fmla="*/ 90152 w 218941"/>
              <a:gd name="connsiteY13" fmla="*/ 90152 h 309093"/>
              <a:gd name="connsiteX14" fmla="*/ 51516 w 218941"/>
              <a:gd name="connsiteY14" fmla="*/ 77273 h 309093"/>
              <a:gd name="connsiteX15" fmla="*/ 77273 w 218941"/>
              <a:gd name="connsiteY15" fmla="*/ 115910 h 309093"/>
              <a:gd name="connsiteX16" fmla="*/ 115910 w 218941"/>
              <a:gd name="connsiteY16" fmla="*/ 128789 h 309093"/>
              <a:gd name="connsiteX17" fmla="*/ 154547 w 218941"/>
              <a:gd name="connsiteY17" fmla="*/ 154547 h 309093"/>
              <a:gd name="connsiteX18" fmla="*/ 206062 w 218941"/>
              <a:gd name="connsiteY18" fmla="*/ 244699 h 30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8941" h="309093">
                <a:moveTo>
                  <a:pt x="0" y="309093"/>
                </a:moveTo>
                <a:cubicBezTo>
                  <a:pt x="8586" y="274749"/>
                  <a:pt x="11813" y="238600"/>
                  <a:pt x="25758" y="206062"/>
                </a:cubicBezTo>
                <a:cubicBezTo>
                  <a:pt x="55809" y="135943"/>
                  <a:pt x="66541" y="135944"/>
                  <a:pt x="115910" y="103031"/>
                </a:cubicBezTo>
                <a:cubicBezTo>
                  <a:pt x="120203" y="90152"/>
                  <a:pt x="131021" y="77786"/>
                  <a:pt x="128789" y="64395"/>
                </a:cubicBezTo>
                <a:cubicBezTo>
                  <a:pt x="126244" y="49127"/>
                  <a:pt x="88347" y="30653"/>
                  <a:pt x="103031" y="25758"/>
                </a:cubicBezTo>
                <a:cubicBezTo>
                  <a:pt x="124963" y="18447"/>
                  <a:pt x="145494" y="44205"/>
                  <a:pt x="167426" y="51516"/>
                </a:cubicBezTo>
                <a:cubicBezTo>
                  <a:pt x="184218" y="57113"/>
                  <a:pt x="201769" y="60102"/>
                  <a:pt x="218941" y="64395"/>
                </a:cubicBezTo>
                <a:cubicBezTo>
                  <a:pt x="206062" y="51516"/>
                  <a:pt x="196226" y="34603"/>
                  <a:pt x="180304" y="25758"/>
                </a:cubicBezTo>
                <a:cubicBezTo>
                  <a:pt x="156570" y="12572"/>
                  <a:pt x="103031" y="0"/>
                  <a:pt x="103031" y="0"/>
                </a:cubicBezTo>
                <a:cubicBezTo>
                  <a:pt x="115910" y="12879"/>
                  <a:pt x="127839" y="26784"/>
                  <a:pt x="141668" y="38637"/>
                </a:cubicBezTo>
                <a:cubicBezTo>
                  <a:pt x="157965" y="52606"/>
                  <a:pt x="178005" y="62095"/>
                  <a:pt x="193183" y="77273"/>
                </a:cubicBezTo>
                <a:cubicBezTo>
                  <a:pt x="204128" y="88218"/>
                  <a:pt x="210355" y="103031"/>
                  <a:pt x="218941" y="115910"/>
                </a:cubicBezTo>
                <a:cubicBezTo>
                  <a:pt x="206062" y="124496"/>
                  <a:pt x="195572" y="139123"/>
                  <a:pt x="180304" y="141668"/>
                </a:cubicBezTo>
                <a:cubicBezTo>
                  <a:pt x="151729" y="146431"/>
                  <a:pt x="104423" y="98307"/>
                  <a:pt x="90152" y="90152"/>
                </a:cubicBezTo>
                <a:cubicBezTo>
                  <a:pt x="78365" y="83417"/>
                  <a:pt x="64395" y="81566"/>
                  <a:pt x="51516" y="77273"/>
                </a:cubicBezTo>
                <a:cubicBezTo>
                  <a:pt x="60102" y="90152"/>
                  <a:pt x="65186" y="106241"/>
                  <a:pt x="77273" y="115910"/>
                </a:cubicBezTo>
                <a:cubicBezTo>
                  <a:pt x="87874" y="124391"/>
                  <a:pt x="103768" y="122718"/>
                  <a:pt x="115910" y="128789"/>
                </a:cubicBezTo>
                <a:cubicBezTo>
                  <a:pt x="129755" y="135711"/>
                  <a:pt x="141668" y="145961"/>
                  <a:pt x="154547" y="154547"/>
                </a:cubicBezTo>
                <a:cubicBezTo>
                  <a:pt x="184813" y="230215"/>
                  <a:pt x="163957" y="202594"/>
                  <a:pt x="206062" y="244699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orma libre 13"/>
          <p:cNvSpPr/>
          <p:nvPr/>
        </p:nvSpPr>
        <p:spPr>
          <a:xfrm>
            <a:off x="3874389" y="4492582"/>
            <a:ext cx="218941" cy="309093"/>
          </a:xfrm>
          <a:custGeom>
            <a:avLst/>
            <a:gdLst>
              <a:gd name="connsiteX0" fmla="*/ 0 w 218941"/>
              <a:gd name="connsiteY0" fmla="*/ 309093 h 309093"/>
              <a:gd name="connsiteX1" fmla="*/ 25758 w 218941"/>
              <a:gd name="connsiteY1" fmla="*/ 206062 h 309093"/>
              <a:gd name="connsiteX2" fmla="*/ 115910 w 218941"/>
              <a:gd name="connsiteY2" fmla="*/ 103031 h 309093"/>
              <a:gd name="connsiteX3" fmla="*/ 128789 w 218941"/>
              <a:gd name="connsiteY3" fmla="*/ 64395 h 309093"/>
              <a:gd name="connsiteX4" fmla="*/ 103031 w 218941"/>
              <a:gd name="connsiteY4" fmla="*/ 25758 h 309093"/>
              <a:gd name="connsiteX5" fmla="*/ 167426 w 218941"/>
              <a:gd name="connsiteY5" fmla="*/ 51516 h 309093"/>
              <a:gd name="connsiteX6" fmla="*/ 218941 w 218941"/>
              <a:gd name="connsiteY6" fmla="*/ 64395 h 309093"/>
              <a:gd name="connsiteX7" fmla="*/ 180304 w 218941"/>
              <a:gd name="connsiteY7" fmla="*/ 25758 h 309093"/>
              <a:gd name="connsiteX8" fmla="*/ 103031 w 218941"/>
              <a:gd name="connsiteY8" fmla="*/ 0 h 309093"/>
              <a:gd name="connsiteX9" fmla="*/ 141668 w 218941"/>
              <a:gd name="connsiteY9" fmla="*/ 38637 h 309093"/>
              <a:gd name="connsiteX10" fmla="*/ 193183 w 218941"/>
              <a:gd name="connsiteY10" fmla="*/ 77273 h 309093"/>
              <a:gd name="connsiteX11" fmla="*/ 218941 w 218941"/>
              <a:gd name="connsiteY11" fmla="*/ 115910 h 309093"/>
              <a:gd name="connsiteX12" fmla="*/ 180304 w 218941"/>
              <a:gd name="connsiteY12" fmla="*/ 141668 h 309093"/>
              <a:gd name="connsiteX13" fmla="*/ 90152 w 218941"/>
              <a:gd name="connsiteY13" fmla="*/ 90152 h 309093"/>
              <a:gd name="connsiteX14" fmla="*/ 51516 w 218941"/>
              <a:gd name="connsiteY14" fmla="*/ 77273 h 309093"/>
              <a:gd name="connsiteX15" fmla="*/ 77273 w 218941"/>
              <a:gd name="connsiteY15" fmla="*/ 115910 h 309093"/>
              <a:gd name="connsiteX16" fmla="*/ 115910 w 218941"/>
              <a:gd name="connsiteY16" fmla="*/ 128789 h 309093"/>
              <a:gd name="connsiteX17" fmla="*/ 154547 w 218941"/>
              <a:gd name="connsiteY17" fmla="*/ 154547 h 309093"/>
              <a:gd name="connsiteX18" fmla="*/ 206062 w 218941"/>
              <a:gd name="connsiteY18" fmla="*/ 244699 h 30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8941" h="309093">
                <a:moveTo>
                  <a:pt x="0" y="309093"/>
                </a:moveTo>
                <a:cubicBezTo>
                  <a:pt x="8586" y="274749"/>
                  <a:pt x="11813" y="238600"/>
                  <a:pt x="25758" y="206062"/>
                </a:cubicBezTo>
                <a:cubicBezTo>
                  <a:pt x="55809" y="135943"/>
                  <a:pt x="66541" y="135944"/>
                  <a:pt x="115910" y="103031"/>
                </a:cubicBezTo>
                <a:cubicBezTo>
                  <a:pt x="120203" y="90152"/>
                  <a:pt x="131021" y="77786"/>
                  <a:pt x="128789" y="64395"/>
                </a:cubicBezTo>
                <a:cubicBezTo>
                  <a:pt x="126244" y="49127"/>
                  <a:pt x="88347" y="30653"/>
                  <a:pt x="103031" y="25758"/>
                </a:cubicBezTo>
                <a:cubicBezTo>
                  <a:pt x="124963" y="18447"/>
                  <a:pt x="145494" y="44205"/>
                  <a:pt x="167426" y="51516"/>
                </a:cubicBezTo>
                <a:cubicBezTo>
                  <a:pt x="184218" y="57113"/>
                  <a:pt x="201769" y="60102"/>
                  <a:pt x="218941" y="64395"/>
                </a:cubicBezTo>
                <a:cubicBezTo>
                  <a:pt x="206062" y="51516"/>
                  <a:pt x="196226" y="34603"/>
                  <a:pt x="180304" y="25758"/>
                </a:cubicBezTo>
                <a:cubicBezTo>
                  <a:pt x="156570" y="12572"/>
                  <a:pt x="103031" y="0"/>
                  <a:pt x="103031" y="0"/>
                </a:cubicBezTo>
                <a:cubicBezTo>
                  <a:pt x="115910" y="12879"/>
                  <a:pt x="127839" y="26784"/>
                  <a:pt x="141668" y="38637"/>
                </a:cubicBezTo>
                <a:cubicBezTo>
                  <a:pt x="157965" y="52606"/>
                  <a:pt x="178005" y="62095"/>
                  <a:pt x="193183" y="77273"/>
                </a:cubicBezTo>
                <a:cubicBezTo>
                  <a:pt x="204128" y="88218"/>
                  <a:pt x="210355" y="103031"/>
                  <a:pt x="218941" y="115910"/>
                </a:cubicBezTo>
                <a:cubicBezTo>
                  <a:pt x="206062" y="124496"/>
                  <a:pt x="195572" y="139123"/>
                  <a:pt x="180304" y="141668"/>
                </a:cubicBezTo>
                <a:cubicBezTo>
                  <a:pt x="151729" y="146431"/>
                  <a:pt x="104423" y="98307"/>
                  <a:pt x="90152" y="90152"/>
                </a:cubicBezTo>
                <a:cubicBezTo>
                  <a:pt x="78365" y="83417"/>
                  <a:pt x="64395" y="81566"/>
                  <a:pt x="51516" y="77273"/>
                </a:cubicBezTo>
                <a:cubicBezTo>
                  <a:pt x="60102" y="90152"/>
                  <a:pt x="65186" y="106241"/>
                  <a:pt x="77273" y="115910"/>
                </a:cubicBezTo>
                <a:cubicBezTo>
                  <a:pt x="87874" y="124391"/>
                  <a:pt x="103768" y="122718"/>
                  <a:pt x="115910" y="128789"/>
                </a:cubicBezTo>
                <a:cubicBezTo>
                  <a:pt x="129755" y="135711"/>
                  <a:pt x="141668" y="145961"/>
                  <a:pt x="154547" y="154547"/>
                </a:cubicBezTo>
                <a:cubicBezTo>
                  <a:pt x="184813" y="230215"/>
                  <a:pt x="163957" y="202594"/>
                  <a:pt x="206062" y="244699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orma libre 14"/>
          <p:cNvSpPr/>
          <p:nvPr/>
        </p:nvSpPr>
        <p:spPr>
          <a:xfrm>
            <a:off x="5342587" y="4595607"/>
            <a:ext cx="218941" cy="309093"/>
          </a:xfrm>
          <a:custGeom>
            <a:avLst/>
            <a:gdLst>
              <a:gd name="connsiteX0" fmla="*/ 0 w 218941"/>
              <a:gd name="connsiteY0" fmla="*/ 309093 h 309093"/>
              <a:gd name="connsiteX1" fmla="*/ 25758 w 218941"/>
              <a:gd name="connsiteY1" fmla="*/ 206062 h 309093"/>
              <a:gd name="connsiteX2" fmla="*/ 115910 w 218941"/>
              <a:gd name="connsiteY2" fmla="*/ 103031 h 309093"/>
              <a:gd name="connsiteX3" fmla="*/ 128789 w 218941"/>
              <a:gd name="connsiteY3" fmla="*/ 64395 h 309093"/>
              <a:gd name="connsiteX4" fmla="*/ 103031 w 218941"/>
              <a:gd name="connsiteY4" fmla="*/ 25758 h 309093"/>
              <a:gd name="connsiteX5" fmla="*/ 167426 w 218941"/>
              <a:gd name="connsiteY5" fmla="*/ 51516 h 309093"/>
              <a:gd name="connsiteX6" fmla="*/ 218941 w 218941"/>
              <a:gd name="connsiteY6" fmla="*/ 64395 h 309093"/>
              <a:gd name="connsiteX7" fmla="*/ 180304 w 218941"/>
              <a:gd name="connsiteY7" fmla="*/ 25758 h 309093"/>
              <a:gd name="connsiteX8" fmla="*/ 103031 w 218941"/>
              <a:gd name="connsiteY8" fmla="*/ 0 h 309093"/>
              <a:gd name="connsiteX9" fmla="*/ 141668 w 218941"/>
              <a:gd name="connsiteY9" fmla="*/ 38637 h 309093"/>
              <a:gd name="connsiteX10" fmla="*/ 193183 w 218941"/>
              <a:gd name="connsiteY10" fmla="*/ 77273 h 309093"/>
              <a:gd name="connsiteX11" fmla="*/ 218941 w 218941"/>
              <a:gd name="connsiteY11" fmla="*/ 115910 h 309093"/>
              <a:gd name="connsiteX12" fmla="*/ 180304 w 218941"/>
              <a:gd name="connsiteY12" fmla="*/ 141668 h 309093"/>
              <a:gd name="connsiteX13" fmla="*/ 90152 w 218941"/>
              <a:gd name="connsiteY13" fmla="*/ 90152 h 309093"/>
              <a:gd name="connsiteX14" fmla="*/ 51516 w 218941"/>
              <a:gd name="connsiteY14" fmla="*/ 77273 h 309093"/>
              <a:gd name="connsiteX15" fmla="*/ 77273 w 218941"/>
              <a:gd name="connsiteY15" fmla="*/ 115910 h 309093"/>
              <a:gd name="connsiteX16" fmla="*/ 115910 w 218941"/>
              <a:gd name="connsiteY16" fmla="*/ 128789 h 309093"/>
              <a:gd name="connsiteX17" fmla="*/ 154547 w 218941"/>
              <a:gd name="connsiteY17" fmla="*/ 154547 h 309093"/>
              <a:gd name="connsiteX18" fmla="*/ 206062 w 218941"/>
              <a:gd name="connsiteY18" fmla="*/ 244699 h 30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8941" h="309093">
                <a:moveTo>
                  <a:pt x="0" y="309093"/>
                </a:moveTo>
                <a:cubicBezTo>
                  <a:pt x="8586" y="274749"/>
                  <a:pt x="11813" y="238600"/>
                  <a:pt x="25758" y="206062"/>
                </a:cubicBezTo>
                <a:cubicBezTo>
                  <a:pt x="55809" y="135943"/>
                  <a:pt x="66541" y="135944"/>
                  <a:pt x="115910" y="103031"/>
                </a:cubicBezTo>
                <a:cubicBezTo>
                  <a:pt x="120203" y="90152"/>
                  <a:pt x="131021" y="77786"/>
                  <a:pt x="128789" y="64395"/>
                </a:cubicBezTo>
                <a:cubicBezTo>
                  <a:pt x="126244" y="49127"/>
                  <a:pt x="88347" y="30653"/>
                  <a:pt x="103031" y="25758"/>
                </a:cubicBezTo>
                <a:cubicBezTo>
                  <a:pt x="124963" y="18447"/>
                  <a:pt x="145494" y="44205"/>
                  <a:pt x="167426" y="51516"/>
                </a:cubicBezTo>
                <a:cubicBezTo>
                  <a:pt x="184218" y="57113"/>
                  <a:pt x="201769" y="60102"/>
                  <a:pt x="218941" y="64395"/>
                </a:cubicBezTo>
                <a:cubicBezTo>
                  <a:pt x="206062" y="51516"/>
                  <a:pt x="196226" y="34603"/>
                  <a:pt x="180304" y="25758"/>
                </a:cubicBezTo>
                <a:cubicBezTo>
                  <a:pt x="156570" y="12572"/>
                  <a:pt x="103031" y="0"/>
                  <a:pt x="103031" y="0"/>
                </a:cubicBezTo>
                <a:cubicBezTo>
                  <a:pt x="115910" y="12879"/>
                  <a:pt x="127839" y="26784"/>
                  <a:pt x="141668" y="38637"/>
                </a:cubicBezTo>
                <a:cubicBezTo>
                  <a:pt x="157965" y="52606"/>
                  <a:pt x="178005" y="62095"/>
                  <a:pt x="193183" y="77273"/>
                </a:cubicBezTo>
                <a:cubicBezTo>
                  <a:pt x="204128" y="88218"/>
                  <a:pt x="210355" y="103031"/>
                  <a:pt x="218941" y="115910"/>
                </a:cubicBezTo>
                <a:cubicBezTo>
                  <a:pt x="206062" y="124496"/>
                  <a:pt x="195572" y="139123"/>
                  <a:pt x="180304" y="141668"/>
                </a:cubicBezTo>
                <a:cubicBezTo>
                  <a:pt x="151729" y="146431"/>
                  <a:pt x="104423" y="98307"/>
                  <a:pt x="90152" y="90152"/>
                </a:cubicBezTo>
                <a:cubicBezTo>
                  <a:pt x="78365" y="83417"/>
                  <a:pt x="64395" y="81566"/>
                  <a:pt x="51516" y="77273"/>
                </a:cubicBezTo>
                <a:cubicBezTo>
                  <a:pt x="60102" y="90152"/>
                  <a:pt x="65186" y="106241"/>
                  <a:pt x="77273" y="115910"/>
                </a:cubicBezTo>
                <a:cubicBezTo>
                  <a:pt x="87874" y="124391"/>
                  <a:pt x="103768" y="122718"/>
                  <a:pt x="115910" y="128789"/>
                </a:cubicBezTo>
                <a:cubicBezTo>
                  <a:pt x="129755" y="135711"/>
                  <a:pt x="141668" y="145961"/>
                  <a:pt x="154547" y="154547"/>
                </a:cubicBezTo>
                <a:cubicBezTo>
                  <a:pt x="184813" y="230215"/>
                  <a:pt x="163957" y="202594"/>
                  <a:pt x="206062" y="244699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Forma libre 15"/>
          <p:cNvSpPr/>
          <p:nvPr/>
        </p:nvSpPr>
        <p:spPr>
          <a:xfrm>
            <a:off x="8639590" y="4956217"/>
            <a:ext cx="218941" cy="309093"/>
          </a:xfrm>
          <a:custGeom>
            <a:avLst/>
            <a:gdLst>
              <a:gd name="connsiteX0" fmla="*/ 0 w 218941"/>
              <a:gd name="connsiteY0" fmla="*/ 309093 h 309093"/>
              <a:gd name="connsiteX1" fmla="*/ 25758 w 218941"/>
              <a:gd name="connsiteY1" fmla="*/ 206062 h 309093"/>
              <a:gd name="connsiteX2" fmla="*/ 115910 w 218941"/>
              <a:gd name="connsiteY2" fmla="*/ 103031 h 309093"/>
              <a:gd name="connsiteX3" fmla="*/ 128789 w 218941"/>
              <a:gd name="connsiteY3" fmla="*/ 64395 h 309093"/>
              <a:gd name="connsiteX4" fmla="*/ 103031 w 218941"/>
              <a:gd name="connsiteY4" fmla="*/ 25758 h 309093"/>
              <a:gd name="connsiteX5" fmla="*/ 167426 w 218941"/>
              <a:gd name="connsiteY5" fmla="*/ 51516 h 309093"/>
              <a:gd name="connsiteX6" fmla="*/ 218941 w 218941"/>
              <a:gd name="connsiteY6" fmla="*/ 64395 h 309093"/>
              <a:gd name="connsiteX7" fmla="*/ 180304 w 218941"/>
              <a:gd name="connsiteY7" fmla="*/ 25758 h 309093"/>
              <a:gd name="connsiteX8" fmla="*/ 103031 w 218941"/>
              <a:gd name="connsiteY8" fmla="*/ 0 h 309093"/>
              <a:gd name="connsiteX9" fmla="*/ 141668 w 218941"/>
              <a:gd name="connsiteY9" fmla="*/ 38637 h 309093"/>
              <a:gd name="connsiteX10" fmla="*/ 193183 w 218941"/>
              <a:gd name="connsiteY10" fmla="*/ 77273 h 309093"/>
              <a:gd name="connsiteX11" fmla="*/ 218941 w 218941"/>
              <a:gd name="connsiteY11" fmla="*/ 115910 h 309093"/>
              <a:gd name="connsiteX12" fmla="*/ 180304 w 218941"/>
              <a:gd name="connsiteY12" fmla="*/ 141668 h 309093"/>
              <a:gd name="connsiteX13" fmla="*/ 90152 w 218941"/>
              <a:gd name="connsiteY13" fmla="*/ 90152 h 309093"/>
              <a:gd name="connsiteX14" fmla="*/ 51516 w 218941"/>
              <a:gd name="connsiteY14" fmla="*/ 77273 h 309093"/>
              <a:gd name="connsiteX15" fmla="*/ 77273 w 218941"/>
              <a:gd name="connsiteY15" fmla="*/ 115910 h 309093"/>
              <a:gd name="connsiteX16" fmla="*/ 115910 w 218941"/>
              <a:gd name="connsiteY16" fmla="*/ 128789 h 309093"/>
              <a:gd name="connsiteX17" fmla="*/ 154547 w 218941"/>
              <a:gd name="connsiteY17" fmla="*/ 154547 h 309093"/>
              <a:gd name="connsiteX18" fmla="*/ 206062 w 218941"/>
              <a:gd name="connsiteY18" fmla="*/ 244699 h 30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8941" h="309093">
                <a:moveTo>
                  <a:pt x="0" y="309093"/>
                </a:moveTo>
                <a:cubicBezTo>
                  <a:pt x="8586" y="274749"/>
                  <a:pt x="11813" y="238600"/>
                  <a:pt x="25758" y="206062"/>
                </a:cubicBezTo>
                <a:cubicBezTo>
                  <a:pt x="55809" y="135943"/>
                  <a:pt x="66541" y="135944"/>
                  <a:pt x="115910" y="103031"/>
                </a:cubicBezTo>
                <a:cubicBezTo>
                  <a:pt x="120203" y="90152"/>
                  <a:pt x="131021" y="77786"/>
                  <a:pt x="128789" y="64395"/>
                </a:cubicBezTo>
                <a:cubicBezTo>
                  <a:pt x="126244" y="49127"/>
                  <a:pt x="88347" y="30653"/>
                  <a:pt x="103031" y="25758"/>
                </a:cubicBezTo>
                <a:cubicBezTo>
                  <a:pt x="124963" y="18447"/>
                  <a:pt x="145494" y="44205"/>
                  <a:pt x="167426" y="51516"/>
                </a:cubicBezTo>
                <a:cubicBezTo>
                  <a:pt x="184218" y="57113"/>
                  <a:pt x="201769" y="60102"/>
                  <a:pt x="218941" y="64395"/>
                </a:cubicBezTo>
                <a:cubicBezTo>
                  <a:pt x="206062" y="51516"/>
                  <a:pt x="196226" y="34603"/>
                  <a:pt x="180304" y="25758"/>
                </a:cubicBezTo>
                <a:cubicBezTo>
                  <a:pt x="156570" y="12572"/>
                  <a:pt x="103031" y="0"/>
                  <a:pt x="103031" y="0"/>
                </a:cubicBezTo>
                <a:cubicBezTo>
                  <a:pt x="115910" y="12879"/>
                  <a:pt x="127839" y="26784"/>
                  <a:pt x="141668" y="38637"/>
                </a:cubicBezTo>
                <a:cubicBezTo>
                  <a:pt x="157965" y="52606"/>
                  <a:pt x="178005" y="62095"/>
                  <a:pt x="193183" y="77273"/>
                </a:cubicBezTo>
                <a:cubicBezTo>
                  <a:pt x="204128" y="88218"/>
                  <a:pt x="210355" y="103031"/>
                  <a:pt x="218941" y="115910"/>
                </a:cubicBezTo>
                <a:cubicBezTo>
                  <a:pt x="206062" y="124496"/>
                  <a:pt x="195572" y="139123"/>
                  <a:pt x="180304" y="141668"/>
                </a:cubicBezTo>
                <a:cubicBezTo>
                  <a:pt x="151729" y="146431"/>
                  <a:pt x="104423" y="98307"/>
                  <a:pt x="90152" y="90152"/>
                </a:cubicBezTo>
                <a:cubicBezTo>
                  <a:pt x="78365" y="83417"/>
                  <a:pt x="64395" y="81566"/>
                  <a:pt x="51516" y="77273"/>
                </a:cubicBezTo>
                <a:cubicBezTo>
                  <a:pt x="60102" y="90152"/>
                  <a:pt x="65186" y="106241"/>
                  <a:pt x="77273" y="115910"/>
                </a:cubicBezTo>
                <a:cubicBezTo>
                  <a:pt x="87874" y="124391"/>
                  <a:pt x="103768" y="122718"/>
                  <a:pt x="115910" y="128789"/>
                </a:cubicBezTo>
                <a:cubicBezTo>
                  <a:pt x="129755" y="135711"/>
                  <a:pt x="141668" y="145961"/>
                  <a:pt x="154547" y="154547"/>
                </a:cubicBezTo>
                <a:cubicBezTo>
                  <a:pt x="184813" y="230215"/>
                  <a:pt x="163957" y="202594"/>
                  <a:pt x="206062" y="244699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Llamada de flecha a la izquierda 16"/>
          <p:cNvSpPr/>
          <p:nvPr/>
        </p:nvSpPr>
        <p:spPr>
          <a:xfrm>
            <a:off x="9131114" y="4288665"/>
            <a:ext cx="2867702" cy="2225124"/>
          </a:xfrm>
          <a:prstGeom prst="leftArrowCallou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Comparten estructuras similares en un 70 %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043969" y="3760625"/>
            <a:ext cx="1941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 Virus RNA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83935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3030</TotalTime>
  <Words>1085</Words>
  <Application>Microsoft Office PowerPoint</Application>
  <PresentationFormat>Panorámica</PresentationFormat>
  <Paragraphs>222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Bradley Hand ITC</vt:lpstr>
      <vt:lpstr>Calibri</vt:lpstr>
      <vt:lpstr>Calibri Light</vt:lpstr>
      <vt:lpstr>Wingdings</vt:lpstr>
      <vt:lpstr>Wingdings 3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Rubén Hdez</dc:creator>
  <cp:lastModifiedBy>Cristina</cp:lastModifiedBy>
  <cp:revision>196</cp:revision>
  <dcterms:created xsi:type="dcterms:W3CDTF">2019-02-05T21:57:36Z</dcterms:created>
  <dcterms:modified xsi:type="dcterms:W3CDTF">2019-10-12T18:34:55Z</dcterms:modified>
</cp:coreProperties>
</file>