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1"/>
  </p:notesMasterIdLst>
  <p:sldIdLst>
    <p:sldId id="256" r:id="rId2"/>
    <p:sldId id="325" r:id="rId3"/>
    <p:sldId id="257" r:id="rId4"/>
    <p:sldId id="277" r:id="rId5"/>
    <p:sldId id="319" r:id="rId6"/>
    <p:sldId id="258" r:id="rId7"/>
    <p:sldId id="276" r:id="rId8"/>
    <p:sldId id="278" r:id="rId9"/>
    <p:sldId id="279" r:id="rId10"/>
    <p:sldId id="309" r:id="rId11"/>
    <p:sldId id="259" r:id="rId12"/>
    <p:sldId id="311" r:id="rId13"/>
    <p:sldId id="287" r:id="rId14"/>
    <p:sldId id="320" r:id="rId15"/>
    <p:sldId id="326" r:id="rId16"/>
    <p:sldId id="310" r:id="rId17"/>
    <p:sldId id="307" r:id="rId18"/>
    <p:sldId id="308" r:id="rId19"/>
    <p:sldId id="305" r:id="rId20"/>
    <p:sldId id="312" r:id="rId21"/>
    <p:sldId id="283" r:id="rId22"/>
    <p:sldId id="314" r:id="rId23"/>
    <p:sldId id="284" r:id="rId24"/>
    <p:sldId id="327" r:id="rId25"/>
    <p:sldId id="313" r:id="rId26"/>
    <p:sldId id="315" r:id="rId27"/>
    <p:sldId id="296" r:id="rId28"/>
    <p:sldId id="297" r:id="rId29"/>
    <p:sldId id="316" r:id="rId30"/>
    <p:sldId id="299" r:id="rId31"/>
    <p:sldId id="298" r:id="rId32"/>
    <p:sldId id="300" r:id="rId33"/>
    <p:sldId id="290" r:id="rId34"/>
    <p:sldId id="318" r:id="rId35"/>
    <p:sldId id="322" r:id="rId36"/>
    <p:sldId id="321" r:id="rId37"/>
    <p:sldId id="323" r:id="rId38"/>
    <p:sldId id="270" r:id="rId39"/>
    <p:sldId id="324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8" autoAdjust="0"/>
    <p:restoredTop sz="94660"/>
  </p:normalViewPr>
  <p:slideViewPr>
    <p:cSldViewPr>
      <p:cViewPr varScale="1">
        <p:scale>
          <a:sx n="70" d="100"/>
          <a:sy n="70" d="100"/>
        </p:scale>
        <p:origin x="15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FF62BC-0C1A-47A8-AD46-48E72D9AE63E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A40EC74-9A53-4DA5-AE4F-42A8FFC0F438}">
      <dgm:prSet phldrT="[Texto]"/>
      <dgm:spPr/>
      <dgm:t>
        <a:bodyPr/>
        <a:lstStyle/>
        <a:p>
          <a:r>
            <a:rPr lang="es-ES" dirty="0" smtClean="0"/>
            <a:t>Neumonía Adquirida en comunidad</a:t>
          </a:r>
          <a:endParaRPr lang="es-ES" dirty="0"/>
        </a:p>
      </dgm:t>
    </dgm:pt>
    <dgm:pt modelId="{0A184AFA-C261-483B-98B3-4B7F4F569779}" type="parTrans" cxnId="{B977ECF8-AD45-46BB-A1E5-0D04DBC53AA9}">
      <dgm:prSet/>
      <dgm:spPr/>
      <dgm:t>
        <a:bodyPr/>
        <a:lstStyle/>
        <a:p>
          <a:endParaRPr lang="es-ES"/>
        </a:p>
      </dgm:t>
    </dgm:pt>
    <dgm:pt modelId="{50BF1C51-C11C-4C5F-A471-6E39F276EA2E}" type="sibTrans" cxnId="{B977ECF8-AD45-46BB-A1E5-0D04DBC53AA9}">
      <dgm:prSet/>
      <dgm:spPr/>
      <dgm:t>
        <a:bodyPr/>
        <a:lstStyle/>
        <a:p>
          <a:endParaRPr lang="es-ES"/>
        </a:p>
      </dgm:t>
    </dgm:pt>
    <dgm:pt modelId="{D3B9836B-D706-4E8C-9028-904D3C9D15E8}">
      <dgm:prSet phldrT="[Texto]"/>
      <dgm:spPr/>
      <dgm:t>
        <a:bodyPr/>
        <a:lstStyle/>
        <a:p>
          <a:r>
            <a:rPr lang="es-ES" dirty="0" smtClean="0"/>
            <a:t>Atípica</a:t>
          </a:r>
          <a:endParaRPr lang="es-ES" dirty="0"/>
        </a:p>
      </dgm:t>
    </dgm:pt>
    <dgm:pt modelId="{F40EB77E-5B25-4BFF-8E7C-E8AEF9C559F2}" type="parTrans" cxnId="{8D99E07F-B986-42A3-8FB1-5BDB7DEC673B}">
      <dgm:prSet/>
      <dgm:spPr/>
      <dgm:t>
        <a:bodyPr/>
        <a:lstStyle/>
        <a:p>
          <a:endParaRPr lang="es-ES"/>
        </a:p>
      </dgm:t>
    </dgm:pt>
    <dgm:pt modelId="{B028B4B2-7AE4-4FCD-B61B-9F6F090CFF61}" type="sibTrans" cxnId="{8D99E07F-B986-42A3-8FB1-5BDB7DEC673B}">
      <dgm:prSet/>
      <dgm:spPr/>
      <dgm:t>
        <a:bodyPr/>
        <a:lstStyle/>
        <a:p>
          <a:endParaRPr lang="es-ES"/>
        </a:p>
      </dgm:t>
    </dgm:pt>
    <dgm:pt modelId="{DC9722F7-B181-48A1-BBA7-2940E3512496}">
      <dgm:prSet phldrT="[Texto]"/>
      <dgm:spPr/>
      <dgm:t>
        <a:bodyPr/>
        <a:lstStyle/>
        <a:p>
          <a:r>
            <a:rPr lang="es-ES" dirty="0" smtClean="0"/>
            <a:t>Típica </a:t>
          </a:r>
          <a:endParaRPr lang="es-ES" dirty="0"/>
        </a:p>
      </dgm:t>
    </dgm:pt>
    <dgm:pt modelId="{5486221A-9F77-41F0-A034-47B726334359}" type="parTrans" cxnId="{1AAD3BBC-B3C1-44BE-9403-DF4DD3146748}">
      <dgm:prSet/>
      <dgm:spPr/>
      <dgm:t>
        <a:bodyPr/>
        <a:lstStyle/>
        <a:p>
          <a:endParaRPr lang="es-ES"/>
        </a:p>
      </dgm:t>
    </dgm:pt>
    <dgm:pt modelId="{EA36BE45-F006-4CF8-B15F-C4DB80E629D9}" type="sibTrans" cxnId="{1AAD3BBC-B3C1-44BE-9403-DF4DD3146748}">
      <dgm:prSet/>
      <dgm:spPr/>
      <dgm:t>
        <a:bodyPr/>
        <a:lstStyle/>
        <a:p>
          <a:endParaRPr lang="es-ES"/>
        </a:p>
      </dgm:t>
    </dgm:pt>
    <dgm:pt modelId="{47476604-ECAD-47E1-94C5-5743B45F3754}" type="pres">
      <dgm:prSet presAssocID="{7CFF62BC-0C1A-47A8-AD46-48E72D9AE63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91A99A74-DCB4-407F-B5AE-300CB45CB993}" type="pres">
      <dgm:prSet presAssocID="{3A40EC74-9A53-4DA5-AE4F-42A8FFC0F438}" presName="singleCycle" presStyleCnt="0"/>
      <dgm:spPr/>
    </dgm:pt>
    <dgm:pt modelId="{042183DB-69A7-424B-90A0-AFFBAE64B5F4}" type="pres">
      <dgm:prSet presAssocID="{3A40EC74-9A53-4DA5-AE4F-42A8FFC0F438}" presName="singleCenter" presStyleLbl="node1" presStyleIdx="0" presStyleCnt="3" custScaleX="207121" custScaleY="111811" custLinFactNeighborX="-1185" custLinFactNeighborY="-25584">
        <dgm:presLayoutVars>
          <dgm:chMax val="7"/>
          <dgm:chPref val="7"/>
        </dgm:presLayoutVars>
      </dgm:prSet>
      <dgm:spPr/>
      <dgm:t>
        <a:bodyPr/>
        <a:lstStyle/>
        <a:p>
          <a:endParaRPr lang="es-ES"/>
        </a:p>
      </dgm:t>
    </dgm:pt>
    <dgm:pt modelId="{02F300B1-DCB9-479E-B4C4-B9F307C6B9B8}" type="pres">
      <dgm:prSet presAssocID="{F40EB77E-5B25-4BFF-8E7C-E8AEF9C559F2}" presName="Name56" presStyleLbl="parChTrans1D2" presStyleIdx="0" presStyleCnt="2"/>
      <dgm:spPr/>
      <dgm:t>
        <a:bodyPr/>
        <a:lstStyle/>
        <a:p>
          <a:endParaRPr lang="es-ES"/>
        </a:p>
      </dgm:t>
    </dgm:pt>
    <dgm:pt modelId="{7A1FEB45-741F-415E-962B-ADFCD9CF0ACC}" type="pres">
      <dgm:prSet presAssocID="{D3B9836B-D706-4E8C-9028-904D3C9D15E8}" presName="text0" presStyleLbl="node1" presStyleIdx="1" presStyleCnt="3" custScaleX="182084" custRadScaleRad="135041" custRadScaleInc="1320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3952B7-DF76-4D26-8728-3AD5CF44C7A2}" type="pres">
      <dgm:prSet presAssocID="{5486221A-9F77-41F0-A034-47B726334359}" presName="Name56" presStyleLbl="parChTrans1D2" presStyleIdx="1" presStyleCnt="2"/>
      <dgm:spPr/>
      <dgm:t>
        <a:bodyPr/>
        <a:lstStyle/>
        <a:p>
          <a:endParaRPr lang="es-ES"/>
        </a:p>
      </dgm:t>
    </dgm:pt>
    <dgm:pt modelId="{6036316B-F3F8-4EAA-84BF-C31A5BA7BD42}" type="pres">
      <dgm:prSet presAssocID="{DC9722F7-B181-48A1-BBA7-2940E3512496}" presName="text0" presStyleLbl="node1" presStyleIdx="2" presStyleCnt="3" custScaleX="199715" custRadScaleRad="131603" custRadScaleInc="695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310480C-550E-4E75-BFC8-D66E5A989858}" type="presOf" srcId="{5486221A-9F77-41F0-A034-47B726334359}" destId="{D43952B7-DF76-4D26-8728-3AD5CF44C7A2}" srcOrd="0" destOrd="0" presId="urn:microsoft.com/office/officeart/2008/layout/RadialCluster"/>
    <dgm:cxn modelId="{B977ECF8-AD45-46BB-A1E5-0D04DBC53AA9}" srcId="{7CFF62BC-0C1A-47A8-AD46-48E72D9AE63E}" destId="{3A40EC74-9A53-4DA5-AE4F-42A8FFC0F438}" srcOrd="0" destOrd="0" parTransId="{0A184AFA-C261-483B-98B3-4B7F4F569779}" sibTransId="{50BF1C51-C11C-4C5F-A471-6E39F276EA2E}"/>
    <dgm:cxn modelId="{31E455DE-E06B-467C-825A-F10E72A95A95}" type="presOf" srcId="{F40EB77E-5B25-4BFF-8E7C-E8AEF9C559F2}" destId="{02F300B1-DCB9-479E-B4C4-B9F307C6B9B8}" srcOrd="0" destOrd="0" presId="urn:microsoft.com/office/officeart/2008/layout/RadialCluster"/>
    <dgm:cxn modelId="{1AAD3BBC-B3C1-44BE-9403-DF4DD3146748}" srcId="{3A40EC74-9A53-4DA5-AE4F-42A8FFC0F438}" destId="{DC9722F7-B181-48A1-BBA7-2940E3512496}" srcOrd="1" destOrd="0" parTransId="{5486221A-9F77-41F0-A034-47B726334359}" sibTransId="{EA36BE45-F006-4CF8-B15F-C4DB80E629D9}"/>
    <dgm:cxn modelId="{AC7C4FBD-2761-4C20-9778-00DF4C06B085}" type="presOf" srcId="{DC9722F7-B181-48A1-BBA7-2940E3512496}" destId="{6036316B-F3F8-4EAA-84BF-C31A5BA7BD42}" srcOrd="0" destOrd="0" presId="urn:microsoft.com/office/officeart/2008/layout/RadialCluster"/>
    <dgm:cxn modelId="{EE6BF7E1-B838-4F31-A4D5-5D5CEEAD7AB0}" type="presOf" srcId="{3A40EC74-9A53-4DA5-AE4F-42A8FFC0F438}" destId="{042183DB-69A7-424B-90A0-AFFBAE64B5F4}" srcOrd="0" destOrd="0" presId="urn:microsoft.com/office/officeart/2008/layout/RadialCluster"/>
    <dgm:cxn modelId="{C34EFE53-1311-4F2A-A454-73986204AD1D}" type="presOf" srcId="{7CFF62BC-0C1A-47A8-AD46-48E72D9AE63E}" destId="{47476604-ECAD-47E1-94C5-5743B45F3754}" srcOrd="0" destOrd="0" presId="urn:microsoft.com/office/officeart/2008/layout/RadialCluster"/>
    <dgm:cxn modelId="{8D99E07F-B986-42A3-8FB1-5BDB7DEC673B}" srcId="{3A40EC74-9A53-4DA5-AE4F-42A8FFC0F438}" destId="{D3B9836B-D706-4E8C-9028-904D3C9D15E8}" srcOrd="0" destOrd="0" parTransId="{F40EB77E-5B25-4BFF-8E7C-E8AEF9C559F2}" sibTransId="{B028B4B2-7AE4-4FCD-B61B-9F6F090CFF61}"/>
    <dgm:cxn modelId="{DCC9166C-F8FF-464E-9AEE-03CC39B2EA95}" type="presOf" srcId="{D3B9836B-D706-4E8C-9028-904D3C9D15E8}" destId="{7A1FEB45-741F-415E-962B-ADFCD9CF0ACC}" srcOrd="0" destOrd="0" presId="urn:microsoft.com/office/officeart/2008/layout/RadialCluster"/>
    <dgm:cxn modelId="{2D59F88F-3BC4-49C5-B740-170D2B16BDC2}" type="presParOf" srcId="{47476604-ECAD-47E1-94C5-5743B45F3754}" destId="{91A99A74-DCB4-407F-B5AE-300CB45CB993}" srcOrd="0" destOrd="0" presId="urn:microsoft.com/office/officeart/2008/layout/RadialCluster"/>
    <dgm:cxn modelId="{C8B7285F-BF29-49E2-A6FB-399B2006E1B3}" type="presParOf" srcId="{91A99A74-DCB4-407F-B5AE-300CB45CB993}" destId="{042183DB-69A7-424B-90A0-AFFBAE64B5F4}" srcOrd="0" destOrd="0" presId="urn:microsoft.com/office/officeart/2008/layout/RadialCluster"/>
    <dgm:cxn modelId="{AD7C2C8E-9C50-4671-8848-4925E2C05094}" type="presParOf" srcId="{91A99A74-DCB4-407F-B5AE-300CB45CB993}" destId="{02F300B1-DCB9-479E-B4C4-B9F307C6B9B8}" srcOrd="1" destOrd="0" presId="urn:microsoft.com/office/officeart/2008/layout/RadialCluster"/>
    <dgm:cxn modelId="{6A7753B0-40A1-43E1-9A5B-E65D98525E59}" type="presParOf" srcId="{91A99A74-DCB4-407F-B5AE-300CB45CB993}" destId="{7A1FEB45-741F-415E-962B-ADFCD9CF0ACC}" srcOrd="2" destOrd="0" presId="urn:microsoft.com/office/officeart/2008/layout/RadialCluster"/>
    <dgm:cxn modelId="{E01AB187-851D-4089-BE46-2DFB06EC276D}" type="presParOf" srcId="{91A99A74-DCB4-407F-B5AE-300CB45CB993}" destId="{D43952B7-DF76-4D26-8728-3AD5CF44C7A2}" srcOrd="3" destOrd="0" presId="urn:microsoft.com/office/officeart/2008/layout/RadialCluster"/>
    <dgm:cxn modelId="{4BC8E977-4C92-47A1-98C2-477D9361B830}" type="presParOf" srcId="{91A99A74-DCB4-407F-B5AE-300CB45CB993}" destId="{6036316B-F3F8-4EAA-84BF-C31A5BA7BD42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6F6F93-53C3-4B48-8CF9-8A9367DD9F45}" type="doc">
      <dgm:prSet loTypeId="urn:microsoft.com/office/officeart/2005/8/layout/h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4A4BFAA-6A5C-453C-AAF9-D8C636E31AB6}">
      <dgm:prSet phldrT="[Texto]" phldr="1"/>
      <dgm:spPr/>
      <dgm:t>
        <a:bodyPr/>
        <a:lstStyle/>
        <a:p>
          <a:endParaRPr lang="es-ES" dirty="0"/>
        </a:p>
      </dgm:t>
    </dgm:pt>
    <dgm:pt modelId="{CDC82760-DA9D-408A-A69A-1883C3A52C0C}" type="parTrans" cxnId="{7EC521DF-759F-4039-9C71-5BBDD3B86C2A}">
      <dgm:prSet/>
      <dgm:spPr/>
      <dgm:t>
        <a:bodyPr/>
        <a:lstStyle/>
        <a:p>
          <a:endParaRPr lang="es-ES"/>
        </a:p>
      </dgm:t>
    </dgm:pt>
    <dgm:pt modelId="{839533E1-A848-4CBC-AA14-440996EF456C}" type="sibTrans" cxnId="{7EC521DF-759F-4039-9C71-5BBDD3B86C2A}">
      <dgm:prSet/>
      <dgm:spPr/>
      <dgm:t>
        <a:bodyPr/>
        <a:lstStyle/>
        <a:p>
          <a:endParaRPr lang="es-ES"/>
        </a:p>
      </dgm:t>
    </dgm:pt>
    <dgm:pt modelId="{0A1BAFD5-E5A4-4EC1-B08A-3708449EE5A1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Escalofríos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275B2194-3073-406D-9EDF-4A4F03CC4530}" type="parTrans" cxnId="{B6450F73-F8B5-4C7D-BF3A-FBD3214302E8}">
      <dgm:prSet/>
      <dgm:spPr/>
      <dgm:t>
        <a:bodyPr/>
        <a:lstStyle/>
        <a:p>
          <a:endParaRPr lang="es-ES"/>
        </a:p>
      </dgm:t>
    </dgm:pt>
    <dgm:pt modelId="{31A1675F-997C-4C64-8D36-DA4D0191AD1B}" type="sibTrans" cxnId="{B6450F73-F8B5-4C7D-BF3A-FBD3214302E8}">
      <dgm:prSet/>
      <dgm:spPr/>
      <dgm:t>
        <a:bodyPr/>
        <a:lstStyle/>
        <a:p>
          <a:endParaRPr lang="es-ES"/>
        </a:p>
      </dgm:t>
    </dgm:pt>
    <dgm:pt modelId="{2FE35952-CD30-44FC-BBCC-11EC38CD2AD8}">
      <dgm:prSet phldrT="[Texto]" phldr="1"/>
      <dgm:spPr/>
      <dgm:t>
        <a:bodyPr/>
        <a:lstStyle/>
        <a:p>
          <a:endParaRPr lang="es-ES"/>
        </a:p>
      </dgm:t>
    </dgm:pt>
    <dgm:pt modelId="{A493564D-E97C-4CEC-9806-76B9EF573DD8}" type="parTrans" cxnId="{9CB049B3-3726-4AFA-B136-FB7AAA4AA1AC}">
      <dgm:prSet/>
      <dgm:spPr/>
      <dgm:t>
        <a:bodyPr/>
        <a:lstStyle/>
        <a:p>
          <a:endParaRPr lang="es-ES"/>
        </a:p>
      </dgm:t>
    </dgm:pt>
    <dgm:pt modelId="{5330D94D-541A-46D7-918B-56A2E56A0D3F}" type="sibTrans" cxnId="{9CB049B3-3726-4AFA-B136-FB7AAA4AA1AC}">
      <dgm:prSet/>
      <dgm:spPr/>
      <dgm:t>
        <a:bodyPr/>
        <a:lstStyle/>
        <a:p>
          <a:endParaRPr lang="es-ES"/>
        </a:p>
      </dgm:t>
    </dgm:pt>
    <dgm:pt modelId="{7CCEFDB8-12FD-44E2-A7C2-D61DAAAC85C5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>
              <a:latin typeface="Arial" pitchFamily="34" charset="0"/>
              <a:cs typeface="Arial" pitchFamily="34" charset="0"/>
            </a:rPr>
            <a:t> Ligera submatidez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86050A0E-29C1-4621-9239-2E5274CB512C}" type="parTrans" cxnId="{8126A72A-69EA-4B83-9891-D3A434A5F7A1}">
      <dgm:prSet/>
      <dgm:spPr/>
      <dgm:t>
        <a:bodyPr/>
        <a:lstStyle/>
        <a:p>
          <a:endParaRPr lang="es-ES"/>
        </a:p>
      </dgm:t>
    </dgm:pt>
    <dgm:pt modelId="{C400F954-844B-4455-B36C-0F5BD3F38491}" type="sibTrans" cxnId="{8126A72A-69EA-4B83-9891-D3A434A5F7A1}">
      <dgm:prSet/>
      <dgm:spPr/>
      <dgm:t>
        <a:bodyPr/>
        <a:lstStyle/>
        <a:p>
          <a:endParaRPr lang="es-ES"/>
        </a:p>
      </dgm:t>
    </dgm:pt>
    <dgm:pt modelId="{DBF1AB01-8E9F-47FD-BA37-98D9A02E1BA9}">
      <dgm:prSet phldrT="[Texto]" phldr="1"/>
      <dgm:spPr/>
      <dgm:t>
        <a:bodyPr/>
        <a:lstStyle/>
        <a:p>
          <a:pPr marL="171450" indent="0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ES" dirty="0">
            <a:latin typeface="Arial" pitchFamily="34" charset="0"/>
            <a:cs typeface="Arial" pitchFamily="34" charset="0"/>
          </a:endParaRPr>
        </a:p>
      </dgm:t>
    </dgm:pt>
    <dgm:pt modelId="{1706641B-C8E4-4DAA-8FC0-0368B3B15251}" type="parTrans" cxnId="{DC814180-1949-41DD-B76E-DFBCC6F39C47}">
      <dgm:prSet/>
      <dgm:spPr/>
      <dgm:t>
        <a:bodyPr/>
        <a:lstStyle/>
        <a:p>
          <a:endParaRPr lang="es-ES"/>
        </a:p>
      </dgm:t>
    </dgm:pt>
    <dgm:pt modelId="{CA13E946-1837-42F6-BB63-FD4B0B13EA0D}" type="sibTrans" cxnId="{DC814180-1949-41DD-B76E-DFBCC6F39C47}">
      <dgm:prSet/>
      <dgm:spPr/>
      <dgm:t>
        <a:bodyPr/>
        <a:lstStyle/>
        <a:p>
          <a:endParaRPr lang="es-ES"/>
        </a:p>
      </dgm:t>
    </dgm:pt>
    <dgm:pt modelId="{8D34E74D-88D2-4415-BD2B-F0A0BE5E5544}">
      <dgm:prSet phldrT="[Texto]" phldr="1"/>
      <dgm:spPr/>
      <dgm:t>
        <a:bodyPr/>
        <a:lstStyle/>
        <a:p>
          <a:endParaRPr lang="es-ES"/>
        </a:p>
      </dgm:t>
    </dgm:pt>
    <dgm:pt modelId="{EDC944AD-509A-4136-8BE2-88DD2C84C969}" type="parTrans" cxnId="{CBBA2429-504F-4B96-AE99-2A734AB70FD4}">
      <dgm:prSet/>
      <dgm:spPr/>
      <dgm:t>
        <a:bodyPr/>
        <a:lstStyle/>
        <a:p>
          <a:endParaRPr lang="es-ES"/>
        </a:p>
      </dgm:t>
    </dgm:pt>
    <dgm:pt modelId="{C86ACF08-D135-48D9-BC55-78497C963EC0}" type="sibTrans" cxnId="{CBBA2429-504F-4B96-AE99-2A734AB70FD4}">
      <dgm:prSet/>
      <dgm:spPr/>
      <dgm:t>
        <a:bodyPr/>
        <a:lstStyle/>
        <a:p>
          <a:endParaRPr lang="es-ES"/>
        </a:p>
      </dgm:t>
    </dgm:pt>
    <dgm:pt modelId="{DECE3908-79B4-4A00-A395-C1A2CF386179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Si es extensa: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0E1C8DCC-72EF-4B20-860E-5E1F79A4F0B3}" type="parTrans" cxnId="{82105D38-86E2-4204-B7DE-6C43D77A38AE}">
      <dgm:prSet/>
      <dgm:spPr/>
      <dgm:t>
        <a:bodyPr/>
        <a:lstStyle/>
        <a:p>
          <a:endParaRPr lang="es-ES"/>
        </a:p>
      </dgm:t>
    </dgm:pt>
    <dgm:pt modelId="{8B6490E2-ACD1-44D9-9CD1-33ECFE4D42F8}" type="sibTrans" cxnId="{82105D38-86E2-4204-B7DE-6C43D77A38AE}">
      <dgm:prSet/>
      <dgm:spPr/>
      <dgm:t>
        <a:bodyPr/>
        <a:lstStyle/>
        <a:p>
          <a:endParaRPr lang="es-ES"/>
        </a:p>
      </dgm:t>
    </dgm:pt>
    <dgm:pt modelId="{A8650E69-1CCF-41D3-AD87-514C9FF9AFA5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Punta de costado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6EADB414-3FA0-4B56-99AF-36EE200C129A}" type="parTrans" cxnId="{7392565A-2C70-42C8-8154-759BEB5D9DB9}">
      <dgm:prSet/>
      <dgm:spPr/>
      <dgm:t>
        <a:bodyPr/>
        <a:lstStyle/>
        <a:p>
          <a:endParaRPr lang="es-ES"/>
        </a:p>
      </dgm:t>
    </dgm:pt>
    <dgm:pt modelId="{DDC243A6-F07E-45EC-B6EF-456D911E8A64}" type="sibTrans" cxnId="{7392565A-2C70-42C8-8154-759BEB5D9DB9}">
      <dgm:prSet/>
      <dgm:spPr/>
      <dgm:t>
        <a:bodyPr/>
        <a:lstStyle/>
        <a:p>
          <a:endParaRPr lang="es-ES"/>
        </a:p>
      </dgm:t>
    </dgm:pt>
    <dgm:pt modelId="{E0805C1B-84F0-48B3-9856-1EE1EC026DC3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Fiebre, tos seca al comienzo y productiva después con expectoración de tipo purulento, herrumbroso 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8B189C3A-306A-4FB3-B183-7367AB1B5192}" type="parTrans" cxnId="{A1B0945B-2850-485B-8E71-15F55901072F}">
      <dgm:prSet/>
      <dgm:spPr/>
      <dgm:t>
        <a:bodyPr/>
        <a:lstStyle/>
        <a:p>
          <a:endParaRPr lang="es-ES"/>
        </a:p>
      </dgm:t>
    </dgm:pt>
    <dgm:pt modelId="{678AB263-27B9-4E79-A1B5-892E9149B527}" type="sibTrans" cxnId="{A1B0945B-2850-485B-8E71-15F55901072F}">
      <dgm:prSet/>
      <dgm:spPr/>
      <dgm:t>
        <a:bodyPr/>
        <a:lstStyle/>
        <a:p>
          <a:endParaRPr lang="es-ES"/>
        </a:p>
      </dgm:t>
    </dgm:pt>
    <dgm:pt modelId="{DB7C1154-162C-41E7-8497-0BF092125BC2}">
      <dgm:prSet phldrT="[Texto]"/>
      <dgm:spPr/>
      <dgm:t>
        <a:bodyPr/>
        <a:lstStyle/>
        <a:p>
          <a:endParaRPr lang="es-ES" dirty="0"/>
        </a:p>
      </dgm:t>
    </dgm:pt>
    <dgm:pt modelId="{553E17D4-A8D5-4512-97DD-E5964F738B1F}" type="parTrans" cxnId="{0545BECA-E30D-42B4-B692-7A377CE3A298}">
      <dgm:prSet/>
      <dgm:spPr/>
      <dgm:t>
        <a:bodyPr/>
        <a:lstStyle/>
        <a:p>
          <a:endParaRPr lang="es-ES"/>
        </a:p>
      </dgm:t>
    </dgm:pt>
    <dgm:pt modelId="{33CABF1A-A883-41A3-8C62-C0C3B612439E}" type="sibTrans" cxnId="{0545BECA-E30D-42B4-B692-7A377CE3A298}">
      <dgm:prSet/>
      <dgm:spPr/>
      <dgm:t>
        <a:bodyPr/>
        <a:lstStyle/>
        <a:p>
          <a:endParaRPr lang="es-ES"/>
        </a:p>
      </dgm:t>
    </dgm:pt>
    <dgm:pt modelId="{A15A60B4-A02C-498C-8FA8-02A5EA7F1C83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ausencia de murmullo vesicular,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3AC1DA5E-40B4-43DD-BADF-29C80448245F}" type="parTrans" cxnId="{9B1C2D91-C24D-468D-B095-4B336BFF3217}">
      <dgm:prSet/>
      <dgm:spPr/>
      <dgm:t>
        <a:bodyPr/>
        <a:lstStyle/>
        <a:p>
          <a:endParaRPr lang="es-ES"/>
        </a:p>
      </dgm:t>
    </dgm:pt>
    <dgm:pt modelId="{E13A1C98-FA56-4FEF-8C1F-B08A65F09025}" type="sibTrans" cxnId="{9B1C2D91-C24D-468D-B095-4B336BFF3217}">
      <dgm:prSet/>
      <dgm:spPr/>
      <dgm:t>
        <a:bodyPr/>
        <a:lstStyle/>
        <a:p>
          <a:endParaRPr lang="es-ES"/>
        </a:p>
      </dgm:t>
    </dgm:pt>
    <dgm:pt modelId="{A4B57738-372B-42B6-B960-EDE65A92B0BE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Soplo </a:t>
          </a:r>
          <a:r>
            <a:rPr lang="es-ES" dirty="0" err="1" smtClean="0">
              <a:latin typeface="Arial" pitchFamily="34" charset="0"/>
              <a:cs typeface="Arial" pitchFamily="34" charset="0"/>
            </a:rPr>
            <a:t>tubario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F33BD0B4-675A-4C84-A3CA-32D502A30B33}" type="parTrans" cxnId="{FBDC29E5-B028-4626-BB5E-1133F7F2E5E8}">
      <dgm:prSet/>
      <dgm:spPr/>
      <dgm:t>
        <a:bodyPr/>
        <a:lstStyle/>
        <a:p>
          <a:endParaRPr lang="es-ES"/>
        </a:p>
      </dgm:t>
    </dgm:pt>
    <dgm:pt modelId="{6D010C23-0326-4890-87CE-7D6211793422}" type="sibTrans" cxnId="{FBDC29E5-B028-4626-BB5E-1133F7F2E5E8}">
      <dgm:prSet/>
      <dgm:spPr/>
      <dgm:t>
        <a:bodyPr/>
        <a:lstStyle/>
        <a:p>
          <a:endParaRPr lang="es-ES"/>
        </a:p>
      </dgm:t>
    </dgm:pt>
    <dgm:pt modelId="{8F2BB2E1-82D6-4DEC-A93C-0B5A4D30B843}">
      <dgm:prSet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Estertores crepitantes y </a:t>
          </a:r>
          <a:r>
            <a:rPr lang="es-ES" dirty="0" err="1" smtClean="0">
              <a:latin typeface="Arial" pitchFamily="34" charset="0"/>
              <a:cs typeface="Arial" pitchFamily="34" charset="0"/>
            </a:rPr>
            <a:t>subcrepitantes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472F32B3-5962-463F-8DE0-028B6F209A28}" type="parTrans" cxnId="{93FE6767-4945-4142-ADFE-54898AFCBBF1}">
      <dgm:prSet/>
      <dgm:spPr/>
      <dgm:t>
        <a:bodyPr/>
        <a:lstStyle/>
        <a:p>
          <a:endParaRPr lang="es-ES"/>
        </a:p>
      </dgm:t>
    </dgm:pt>
    <dgm:pt modelId="{881561A3-124E-42B8-AED0-7909CF516B13}" type="sibTrans" cxnId="{93FE6767-4945-4142-ADFE-54898AFCBBF1}">
      <dgm:prSet/>
      <dgm:spPr/>
      <dgm:t>
        <a:bodyPr/>
        <a:lstStyle/>
        <a:p>
          <a:endParaRPr lang="es-ES"/>
        </a:p>
      </dgm:t>
    </dgm:pt>
    <dgm:pt modelId="{41A3AE8F-AD4D-471E-B35E-3EA86229F824}">
      <dgm:prSet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Broncofonía aumentada y pectoriloquia áfona.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5345E0CA-550D-4280-BE76-1D6A76242A8C}" type="parTrans" cxnId="{BD16DA96-0728-4878-B292-0F83033BE317}">
      <dgm:prSet/>
      <dgm:spPr/>
      <dgm:t>
        <a:bodyPr/>
        <a:lstStyle/>
        <a:p>
          <a:endParaRPr lang="es-ES"/>
        </a:p>
      </dgm:t>
    </dgm:pt>
    <dgm:pt modelId="{359F4335-8CC8-498C-A365-07083B1D98C6}" type="sibTrans" cxnId="{BD16DA96-0728-4878-B292-0F83033BE317}">
      <dgm:prSet/>
      <dgm:spPr/>
      <dgm:t>
        <a:bodyPr/>
        <a:lstStyle/>
        <a:p>
          <a:endParaRPr lang="es-ES"/>
        </a:p>
      </dgm:t>
    </dgm:pt>
    <dgm:pt modelId="{9D3F5024-7F8D-4E75-A815-D673A1C4F410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>
              <a:latin typeface="Arial" pitchFamily="34" charset="0"/>
              <a:cs typeface="Arial" pitchFamily="34" charset="0"/>
            </a:rPr>
            <a:t>Discreto aumento de las vibraciones vocales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31F1C20A-1AA3-460A-9C06-AF4EAD21DD30}" type="parTrans" cxnId="{E9641BF6-F536-4F86-9658-1BBBA030C614}">
      <dgm:prSet/>
      <dgm:spPr/>
      <dgm:t>
        <a:bodyPr/>
        <a:lstStyle/>
        <a:p>
          <a:endParaRPr lang="es-ES"/>
        </a:p>
      </dgm:t>
    </dgm:pt>
    <dgm:pt modelId="{EA081B2B-E6BB-494A-B6FA-A301FD9331DE}" type="sibTrans" cxnId="{E9641BF6-F536-4F86-9658-1BBBA030C614}">
      <dgm:prSet/>
      <dgm:spPr/>
      <dgm:t>
        <a:bodyPr/>
        <a:lstStyle/>
        <a:p>
          <a:endParaRPr lang="es-ES"/>
        </a:p>
      </dgm:t>
    </dgm:pt>
    <dgm:pt modelId="{4F378655-0B18-4E95-8E90-A36C89EDC427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dirty="0" smtClean="0">
              <a:latin typeface="Arial" pitchFamily="34" charset="0"/>
              <a:cs typeface="Arial" pitchFamily="34" charset="0"/>
            </a:rPr>
            <a:t>Estertores húmedos.</a:t>
          </a:r>
          <a:endParaRPr lang="es-ES" dirty="0">
            <a:latin typeface="Arial" pitchFamily="34" charset="0"/>
            <a:cs typeface="Arial" pitchFamily="34" charset="0"/>
          </a:endParaRPr>
        </a:p>
      </dgm:t>
    </dgm:pt>
    <dgm:pt modelId="{E55D2D8B-0E9C-4806-90EA-6627177BDE1A}" type="parTrans" cxnId="{0067A846-325E-4487-915F-586364CB0020}">
      <dgm:prSet/>
      <dgm:spPr/>
      <dgm:t>
        <a:bodyPr/>
        <a:lstStyle/>
        <a:p>
          <a:endParaRPr lang="es-ES"/>
        </a:p>
      </dgm:t>
    </dgm:pt>
    <dgm:pt modelId="{78CFED08-2505-4A9E-97ED-F8EA5A32EADF}" type="sibTrans" cxnId="{0067A846-325E-4487-915F-586364CB0020}">
      <dgm:prSet/>
      <dgm:spPr/>
      <dgm:t>
        <a:bodyPr/>
        <a:lstStyle/>
        <a:p>
          <a:endParaRPr lang="es-ES"/>
        </a:p>
      </dgm:t>
    </dgm:pt>
    <dgm:pt modelId="{21C24FDD-498A-41E9-A333-6C8036D3C95B}" type="pres">
      <dgm:prSet presAssocID="{956F6F93-53C3-4B48-8CF9-8A9367DD9F45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56FB2D1-DE42-405C-9192-2A0B7C6C0A0E}" type="pres">
      <dgm:prSet presAssocID="{14A4BFAA-6A5C-453C-AAF9-D8C636E31AB6}" presName="compositeNode" presStyleCnt="0">
        <dgm:presLayoutVars>
          <dgm:bulletEnabled val="1"/>
        </dgm:presLayoutVars>
      </dgm:prSet>
      <dgm:spPr/>
    </dgm:pt>
    <dgm:pt modelId="{ACFE741E-2C0B-4DE0-960E-1E11806B0AAD}" type="pres">
      <dgm:prSet presAssocID="{14A4BFAA-6A5C-453C-AAF9-D8C636E31AB6}" presName="image" presStyleLbl="fgImgPlace1" presStyleIdx="0" presStyleCnt="3"/>
      <dgm:spPr/>
    </dgm:pt>
    <dgm:pt modelId="{8ABEBA2A-8A05-4621-9DF8-534EF2DCAD3E}" type="pres">
      <dgm:prSet presAssocID="{14A4BFAA-6A5C-453C-AAF9-D8C636E31AB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2BA19E-ADB4-4A28-AD05-4DF67069F34F}" type="pres">
      <dgm:prSet presAssocID="{14A4BFAA-6A5C-453C-AAF9-D8C636E31AB6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FA5407-830F-4880-A078-F49E48594C5B}" type="pres">
      <dgm:prSet presAssocID="{839533E1-A848-4CBC-AA14-440996EF456C}" presName="sibTrans" presStyleCnt="0"/>
      <dgm:spPr/>
    </dgm:pt>
    <dgm:pt modelId="{A88E3613-C0CE-49BF-80FC-C1F8CD7249F6}" type="pres">
      <dgm:prSet presAssocID="{2FE35952-CD30-44FC-BBCC-11EC38CD2AD8}" presName="compositeNode" presStyleCnt="0">
        <dgm:presLayoutVars>
          <dgm:bulletEnabled val="1"/>
        </dgm:presLayoutVars>
      </dgm:prSet>
      <dgm:spPr/>
    </dgm:pt>
    <dgm:pt modelId="{21C8469D-3ACC-415E-87E6-8296B6190BEF}" type="pres">
      <dgm:prSet presAssocID="{2FE35952-CD30-44FC-BBCC-11EC38CD2AD8}" presName="image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4B81DFD-B90C-464A-A5CC-8B8A65340351}" type="pres">
      <dgm:prSet presAssocID="{2FE35952-CD30-44FC-BBCC-11EC38CD2AD8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121C23-E665-49CD-B904-48D62508E74A}" type="pres">
      <dgm:prSet presAssocID="{2FE35952-CD30-44FC-BBCC-11EC38CD2AD8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39A45F-34FA-41FC-A464-814C41089F8B}" type="pres">
      <dgm:prSet presAssocID="{5330D94D-541A-46D7-918B-56A2E56A0D3F}" presName="sibTrans" presStyleCnt="0"/>
      <dgm:spPr/>
    </dgm:pt>
    <dgm:pt modelId="{544F572B-1A27-492D-B8D5-21ECE5FAE2B2}" type="pres">
      <dgm:prSet presAssocID="{8D34E74D-88D2-4415-BD2B-F0A0BE5E5544}" presName="compositeNode" presStyleCnt="0">
        <dgm:presLayoutVars>
          <dgm:bulletEnabled val="1"/>
        </dgm:presLayoutVars>
      </dgm:prSet>
      <dgm:spPr/>
    </dgm:pt>
    <dgm:pt modelId="{A12E2C40-DAEA-4C81-A7AD-6E5DEBF7B793}" type="pres">
      <dgm:prSet presAssocID="{8D34E74D-88D2-4415-BD2B-F0A0BE5E5544}" presName="image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2BFE51A-AEB6-4558-A7B1-B1888348C509}" type="pres">
      <dgm:prSet presAssocID="{8D34E74D-88D2-4415-BD2B-F0A0BE5E5544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332A8F-67FC-46E1-9E0C-4013CAFA6339}" type="pres">
      <dgm:prSet presAssocID="{8D34E74D-88D2-4415-BD2B-F0A0BE5E5544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BBA2429-504F-4B96-AE99-2A734AB70FD4}" srcId="{956F6F93-53C3-4B48-8CF9-8A9367DD9F45}" destId="{8D34E74D-88D2-4415-BD2B-F0A0BE5E5544}" srcOrd="2" destOrd="0" parTransId="{EDC944AD-509A-4136-8BE2-88DD2C84C969}" sibTransId="{C86ACF08-D135-48D9-BC55-78497C963EC0}"/>
    <dgm:cxn modelId="{0067A846-325E-4487-915F-586364CB0020}" srcId="{2FE35952-CD30-44FC-BBCC-11EC38CD2AD8}" destId="{4F378655-0B18-4E95-8E90-A36C89EDC427}" srcOrd="2" destOrd="0" parTransId="{E55D2D8B-0E9C-4806-90EA-6627177BDE1A}" sibTransId="{78CFED08-2505-4A9E-97ED-F8EA5A32EADF}"/>
    <dgm:cxn modelId="{9B1C2D91-C24D-468D-B095-4B336BFF3217}" srcId="{8D34E74D-88D2-4415-BD2B-F0A0BE5E5544}" destId="{A15A60B4-A02C-498C-8FA8-02A5EA7F1C83}" srcOrd="1" destOrd="0" parTransId="{3AC1DA5E-40B4-43DD-BADF-29C80448245F}" sibTransId="{E13A1C98-FA56-4FEF-8C1F-B08A65F09025}"/>
    <dgm:cxn modelId="{8E2D833E-14A2-4FED-8DB2-34C916A88E31}" type="presOf" srcId="{8D34E74D-88D2-4415-BD2B-F0A0BE5E5544}" destId="{7A332A8F-67FC-46E1-9E0C-4013CAFA6339}" srcOrd="0" destOrd="0" presId="urn:microsoft.com/office/officeart/2005/8/layout/hList2#1"/>
    <dgm:cxn modelId="{F39E1700-67F1-4CF7-AD02-7193759C32D2}" type="presOf" srcId="{9D3F5024-7F8D-4E75-A815-D673A1C4F410}" destId="{14B81DFD-B90C-464A-A5CC-8B8A65340351}" srcOrd="0" destOrd="1" presId="urn:microsoft.com/office/officeart/2005/8/layout/hList2#1"/>
    <dgm:cxn modelId="{ADD0D2CA-262D-467E-BDF1-B8B144A2E741}" type="presOf" srcId="{41A3AE8F-AD4D-471E-B35E-3EA86229F824}" destId="{B2BFE51A-AEB6-4558-A7B1-B1888348C509}" srcOrd="0" destOrd="4" presId="urn:microsoft.com/office/officeart/2005/8/layout/hList2#1"/>
    <dgm:cxn modelId="{628FCFC6-94CA-418B-8878-66A47C479B88}" type="presOf" srcId="{A15A60B4-A02C-498C-8FA8-02A5EA7F1C83}" destId="{B2BFE51A-AEB6-4558-A7B1-B1888348C509}" srcOrd="0" destOrd="1" presId="urn:microsoft.com/office/officeart/2005/8/layout/hList2#1"/>
    <dgm:cxn modelId="{B6450F73-F8B5-4C7D-BF3A-FBD3214302E8}" srcId="{14A4BFAA-6A5C-453C-AAF9-D8C636E31AB6}" destId="{0A1BAFD5-E5A4-4EC1-B08A-3708449EE5A1}" srcOrd="0" destOrd="0" parTransId="{275B2194-3073-406D-9EDF-4A4F03CC4530}" sibTransId="{31A1675F-997C-4C64-8D36-DA4D0191AD1B}"/>
    <dgm:cxn modelId="{DC814180-1949-41DD-B76E-DFBCC6F39C47}" srcId="{2FE35952-CD30-44FC-BBCC-11EC38CD2AD8}" destId="{DBF1AB01-8E9F-47FD-BA37-98D9A02E1BA9}" srcOrd="3" destOrd="0" parTransId="{1706641B-C8E4-4DAA-8FC0-0368B3B15251}" sibTransId="{CA13E946-1837-42F6-BB63-FD4B0B13EA0D}"/>
    <dgm:cxn modelId="{88581D8D-3D96-4066-933B-A890A9966F9A}" type="presOf" srcId="{E0805C1B-84F0-48B3-9856-1EE1EC026DC3}" destId="{8ABEBA2A-8A05-4621-9DF8-534EF2DCAD3E}" srcOrd="0" destOrd="2" presId="urn:microsoft.com/office/officeart/2005/8/layout/hList2#1"/>
    <dgm:cxn modelId="{E9641BF6-F536-4F86-9658-1BBBA030C614}" srcId="{2FE35952-CD30-44FC-BBCC-11EC38CD2AD8}" destId="{9D3F5024-7F8D-4E75-A815-D673A1C4F410}" srcOrd="1" destOrd="0" parTransId="{31F1C20A-1AA3-460A-9C06-AF4EAD21DD30}" sibTransId="{EA081B2B-E6BB-494A-B6FA-A301FD9331DE}"/>
    <dgm:cxn modelId="{7EC521DF-759F-4039-9C71-5BBDD3B86C2A}" srcId="{956F6F93-53C3-4B48-8CF9-8A9367DD9F45}" destId="{14A4BFAA-6A5C-453C-AAF9-D8C636E31AB6}" srcOrd="0" destOrd="0" parTransId="{CDC82760-DA9D-408A-A69A-1883C3A52C0C}" sibTransId="{839533E1-A848-4CBC-AA14-440996EF456C}"/>
    <dgm:cxn modelId="{FBDC29E5-B028-4626-BB5E-1133F7F2E5E8}" srcId="{8D34E74D-88D2-4415-BD2B-F0A0BE5E5544}" destId="{A4B57738-372B-42B6-B960-EDE65A92B0BE}" srcOrd="2" destOrd="0" parTransId="{F33BD0B4-675A-4C84-A3CA-32D502A30B33}" sibTransId="{6D010C23-0326-4890-87CE-7D6211793422}"/>
    <dgm:cxn modelId="{6B29923B-664B-4160-A5B7-4855DD1D44E4}" type="presOf" srcId="{DBF1AB01-8E9F-47FD-BA37-98D9A02E1BA9}" destId="{14B81DFD-B90C-464A-A5CC-8B8A65340351}" srcOrd="0" destOrd="3" presId="urn:microsoft.com/office/officeart/2005/8/layout/hList2#1"/>
    <dgm:cxn modelId="{79E9CC9A-9DBD-4DFB-854C-183F7FAEE0C7}" type="presOf" srcId="{DECE3908-79B4-4A00-A395-C1A2CF386179}" destId="{B2BFE51A-AEB6-4558-A7B1-B1888348C509}" srcOrd="0" destOrd="0" presId="urn:microsoft.com/office/officeart/2005/8/layout/hList2#1"/>
    <dgm:cxn modelId="{042ACF00-21C0-4365-9FD1-5ADC97D37C81}" type="presOf" srcId="{2FE35952-CD30-44FC-BBCC-11EC38CD2AD8}" destId="{A6121C23-E665-49CD-B904-48D62508E74A}" srcOrd="0" destOrd="0" presId="urn:microsoft.com/office/officeart/2005/8/layout/hList2#1"/>
    <dgm:cxn modelId="{1F8A7259-416B-430F-921A-012C36A41A62}" type="presOf" srcId="{0A1BAFD5-E5A4-4EC1-B08A-3708449EE5A1}" destId="{8ABEBA2A-8A05-4621-9DF8-534EF2DCAD3E}" srcOrd="0" destOrd="0" presId="urn:microsoft.com/office/officeart/2005/8/layout/hList2#1"/>
    <dgm:cxn modelId="{BD16DA96-0728-4878-B292-0F83033BE317}" srcId="{8D34E74D-88D2-4415-BD2B-F0A0BE5E5544}" destId="{41A3AE8F-AD4D-471E-B35E-3EA86229F824}" srcOrd="4" destOrd="0" parTransId="{5345E0CA-550D-4280-BE76-1D6A76242A8C}" sibTransId="{359F4335-8CC8-498C-A365-07083B1D98C6}"/>
    <dgm:cxn modelId="{7392565A-2C70-42C8-8154-759BEB5D9DB9}" srcId="{14A4BFAA-6A5C-453C-AAF9-D8C636E31AB6}" destId="{A8650E69-1CCF-41D3-AD87-514C9FF9AFA5}" srcOrd="1" destOrd="0" parTransId="{6EADB414-3FA0-4B56-99AF-36EE200C129A}" sibTransId="{DDC243A6-F07E-45EC-B6EF-456D911E8A64}"/>
    <dgm:cxn modelId="{03D06A91-7AC5-4267-9C99-FD470BFCDE41}" type="presOf" srcId="{A4B57738-372B-42B6-B960-EDE65A92B0BE}" destId="{B2BFE51A-AEB6-4558-A7B1-B1888348C509}" srcOrd="0" destOrd="2" presId="urn:microsoft.com/office/officeart/2005/8/layout/hList2#1"/>
    <dgm:cxn modelId="{1992F837-7BBE-4B64-B148-7275E7AEBDC1}" type="presOf" srcId="{14A4BFAA-6A5C-453C-AAF9-D8C636E31AB6}" destId="{742BA19E-ADB4-4A28-AD05-4DF67069F34F}" srcOrd="0" destOrd="0" presId="urn:microsoft.com/office/officeart/2005/8/layout/hList2#1"/>
    <dgm:cxn modelId="{9CB049B3-3726-4AFA-B136-FB7AAA4AA1AC}" srcId="{956F6F93-53C3-4B48-8CF9-8A9367DD9F45}" destId="{2FE35952-CD30-44FC-BBCC-11EC38CD2AD8}" srcOrd="1" destOrd="0" parTransId="{A493564D-E97C-4CEC-9806-76B9EF573DD8}" sibTransId="{5330D94D-541A-46D7-918B-56A2E56A0D3F}"/>
    <dgm:cxn modelId="{E7A6B792-E898-46F0-9997-2D719E6F7A2A}" type="presOf" srcId="{A8650E69-1CCF-41D3-AD87-514C9FF9AFA5}" destId="{8ABEBA2A-8A05-4621-9DF8-534EF2DCAD3E}" srcOrd="0" destOrd="1" presId="urn:microsoft.com/office/officeart/2005/8/layout/hList2#1"/>
    <dgm:cxn modelId="{93FE6767-4945-4142-ADFE-54898AFCBBF1}" srcId="{8D34E74D-88D2-4415-BD2B-F0A0BE5E5544}" destId="{8F2BB2E1-82D6-4DEC-A93C-0B5A4D30B843}" srcOrd="3" destOrd="0" parTransId="{472F32B3-5962-463F-8DE0-028B6F209A28}" sibTransId="{881561A3-124E-42B8-AED0-7909CF516B13}"/>
    <dgm:cxn modelId="{F4965AB3-E5C7-4E84-9601-0868796FC9DC}" type="presOf" srcId="{4F378655-0B18-4E95-8E90-A36C89EDC427}" destId="{14B81DFD-B90C-464A-A5CC-8B8A65340351}" srcOrd="0" destOrd="2" presId="urn:microsoft.com/office/officeart/2005/8/layout/hList2#1"/>
    <dgm:cxn modelId="{8126A72A-69EA-4B83-9891-D3A434A5F7A1}" srcId="{2FE35952-CD30-44FC-BBCC-11EC38CD2AD8}" destId="{7CCEFDB8-12FD-44E2-A7C2-D61DAAAC85C5}" srcOrd="0" destOrd="0" parTransId="{86050A0E-29C1-4621-9239-2E5274CB512C}" sibTransId="{C400F954-844B-4455-B36C-0F5BD3F38491}"/>
    <dgm:cxn modelId="{EB12976E-10E9-4ADA-A5BE-141BF86FEF87}" type="presOf" srcId="{956F6F93-53C3-4B48-8CF9-8A9367DD9F45}" destId="{21C24FDD-498A-41E9-A333-6C8036D3C95B}" srcOrd="0" destOrd="0" presId="urn:microsoft.com/office/officeart/2005/8/layout/hList2#1"/>
    <dgm:cxn modelId="{1F30086F-765E-444C-869E-D62B0A1F0857}" type="presOf" srcId="{DB7C1154-162C-41E7-8497-0BF092125BC2}" destId="{B2BFE51A-AEB6-4558-A7B1-B1888348C509}" srcOrd="0" destOrd="5" presId="urn:microsoft.com/office/officeart/2005/8/layout/hList2#1"/>
    <dgm:cxn modelId="{A21B5F7E-9733-4A23-B933-804935B7CF3A}" type="presOf" srcId="{7CCEFDB8-12FD-44E2-A7C2-D61DAAAC85C5}" destId="{14B81DFD-B90C-464A-A5CC-8B8A65340351}" srcOrd="0" destOrd="0" presId="urn:microsoft.com/office/officeart/2005/8/layout/hList2#1"/>
    <dgm:cxn modelId="{A1B0945B-2850-485B-8E71-15F55901072F}" srcId="{14A4BFAA-6A5C-453C-AAF9-D8C636E31AB6}" destId="{E0805C1B-84F0-48B3-9856-1EE1EC026DC3}" srcOrd="2" destOrd="0" parTransId="{8B189C3A-306A-4FB3-B183-7367AB1B5192}" sibTransId="{678AB263-27B9-4E79-A1B5-892E9149B527}"/>
    <dgm:cxn modelId="{0545BECA-E30D-42B4-B692-7A377CE3A298}" srcId="{8D34E74D-88D2-4415-BD2B-F0A0BE5E5544}" destId="{DB7C1154-162C-41E7-8497-0BF092125BC2}" srcOrd="5" destOrd="0" parTransId="{553E17D4-A8D5-4512-97DD-E5964F738B1F}" sibTransId="{33CABF1A-A883-41A3-8C62-C0C3B612439E}"/>
    <dgm:cxn modelId="{88323C62-FD8A-4C6F-867F-E52CDF9D4A85}" type="presOf" srcId="{8F2BB2E1-82D6-4DEC-A93C-0B5A4D30B843}" destId="{B2BFE51A-AEB6-4558-A7B1-B1888348C509}" srcOrd="0" destOrd="3" presId="urn:microsoft.com/office/officeart/2005/8/layout/hList2#1"/>
    <dgm:cxn modelId="{82105D38-86E2-4204-B7DE-6C43D77A38AE}" srcId="{8D34E74D-88D2-4415-BD2B-F0A0BE5E5544}" destId="{DECE3908-79B4-4A00-A395-C1A2CF386179}" srcOrd="0" destOrd="0" parTransId="{0E1C8DCC-72EF-4B20-860E-5E1F79A4F0B3}" sibTransId="{8B6490E2-ACD1-44D9-9CD1-33ECFE4D42F8}"/>
    <dgm:cxn modelId="{9B9878E1-3F4A-450D-BEA3-3501368E0752}" type="presParOf" srcId="{21C24FDD-498A-41E9-A333-6C8036D3C95B}" destId="{756FB2D1-DE42-405C-9192-2A0B7C6C0A0E}" srcOrd="0" destOrd="0" presId="urn:microsoft.com/office/officeart/2005/8/layout/hList2#1"/>
    <dgm:cxn modelId="{6D0FD6A6-30B4-4F34-A891-691AFA2F9B33}" type="presParOf" srcId="{756FB2D1-DE42-405C-9192-2A0B7C6C0A0E}" destId="{ACFE741E-2C0B-4DE0-960E-1E11806B0AAD}" srcOrd="0" destOrd="0" presId="urn:microsoft.com/office/officeart/2005/8/layout/hList2#1"/>
    <dgm:cxn modelId="{F764614E-091F-48EA-A429-15AF2E71E5B8}" type="presParOf" srcId="{756FB2D1-DE42-405C-9192-2A0B7C6C0A0E}" destId="{8ABEBA2A-8A05-4621-9DF8-534EF2DCAD3E}" srcOrd="1" destOrd="0" presId="urn:microsoft.com/office/officeart/2005/8/layout/hList2#1"/>
    <dgm:cxn modelId="{5C984000-42F8-40A3-AFFE-DDDD27240B5F}" type="presParOf" srcId="{756FB2D1-DE42-405C-9192-2A0B7C6C0A0E}" destId="{742BA19E-ADB4-4A28-AD05-4DF67069F34F}" srcOrd="2" destOrd="0" presId="urn:microsoft.com/office/officeart/2005/8/layout/hList2#1"/>
    <dgm:cxn modelId="{E0A54021-1547-4A04-8D2D-39663686E32E}" type="presParOf" srcId="{21C24FDD-498A-41E9-A333-6C8036D3C95B}" destId="{F7FA5407-830F-4880-A078-F49E48594C5B}" srcOrd="1" destOrd="0" presId="urn:microsoft.com/office/officeart/2005/8/layout/hList2#1"/>
    <dgm:cxn modelId="{05660FF0-32C4-45F7-A3A8-FC7A036E0129}" type="presParOf" srcId="{21C24FDD-498A-41E9-A333-6C8036D3C95B}" destId="{A88E3613-C0CE-49BF-80FC-C1F8CD7249F6}" srcOrd="2" destOrd="0" presId="urn:microsoft.com/office/officeart/2005/8/layout/hList2#1"/>
    <dgm:cxn modelId="{55CA1D85-253A-4ACC-860E-28A29A193173}" type="presParOf" srcId="{A88E3613-C0CE-49BF-80FC-C1F8CD7249F6}" destId="{21C8469D-3ACC-415E-87E6-8296B6190BEF}" srcOrd="0" destOrd="0" presId="urn:microsoft.com/office/officeart/2005/8/layout/hList2#1"/>
    <dgm:cxn modelId="{DB1DEEFD-97F0-4593-ADC1-DAF132C8391E}" type="presParOf" srcId="{A88E3613-C0CE-49BF-80FC-C1F8CD7249F6}" destId="{14B81DFD-B90C-464A-A5CC-8B8A65340351}" srcOrd="1" destOrd="0" presId="urn:microsoft.com/office/officeart/2005/8/layout/hList2#1"/>
    <dgm:cxn modelId="{21E5B4B4-9C9A-4AA5-B7EA-7BBA93529911}" type="presParOf" srcId="{A88E3613-C0CE-49BF-80FC-C1F8CD7249F6}" destId="{A6121C23-E665-49CD-B904-48D62508E74A}" srcOrd="2" destOrd="0" presId="urn:microsoft.com/office/officeart/2005/8/layout/hList2#1"/>
    <dgm:cxn modelId="{EE2DE5DB-6DA8-4886-BCEB-06E5F0A11C00}" type="presParOf" srcId="{21C24FDD-498A-41E9-A333-6C8036D3C95B}" destId="{EB39A45F-34FA-41FC-A464-814C41089F8B}" srcOrd="3" destOrd="0" presId="urn:microsoft.com/office/officeart/2005/8/layout/hList2#1"/>
    <dgm:cxn modelId="{FF322DE5-2C63-48D4-8C3E-14B362F0D117}" type="presParOf" srcId="{21C24FDD-498A-41E9-A333-6C8036D3C95B}" destId="{544F572B-1A27-492D-B8D5-21ECE5FAE2B2}" srcOrd="4" destOrd="0" presId="urn:microsoft.com/office/officeart/2005/8/layout/hList2#1"/>
    <dgm:cxn modelId="{212E8CF5-9F6F-4734-8A44-3010C9E68577}" type="presParOf" srcId="{544F572B-1A27-492D-B8D5-21ECE5FAE2B2}" destId="{A12E2C40-DAEA-4C81-A7AD-6E5DEBF7B793}" srcOrd="0" destOrd="0" presId="urn:microsoft.com/office/officeart/2005/8/layout/hList2#1"/>
    <dgm:cxn modelId="{DB7C9363-281E-4D57-B1FF-7916F759A67D}" type="presParOf" srcId="{544F572B-1A27-492D-B8D5-21ECE5FAE2B2}" destId="{B2BFE51A-AEB6-4558-A7B1-B1888348C509}" srcOrd="1" destOrd="0" presId="urn:microsoft.com/office/officeart/2005/8/layout/hList2#1"/>
    <dgm:cxn modelId="{5683E265-7500-4BE1-8D55-67B3398CBFDA}" type="presParOf" srcId="{544F572B-1A27-492D-B8D5-21ECE5FAE2B2}" destId="{7A332A8F-67FC-46E1-9E0C-4013CAFA6339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365691-DE93-4CD2-A300-5BDAEEFFFE97}" type="doc">
      <dgm:prSet loTypeId="urn:microsoft.com/office/officeart/2005/8/layout/hList2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87A9F7A-5452-4CA4-AE6E-D7A175294E18}">
      <dgm:prSet phldrT="[Texto]" phldr="1"/>
      <dgm:spPr/>
      <dgm:t>
        <a:bodyPr/>
        <a:lstStyle/>
        <a:p>
          <a:endParaRPr lang="es-ES"/>
        </a:p>
      </dgm:t>
    </dgm:pt>
    <dgm:pt modelId="{8F634CEA-7610-408C-871C-E92CCEFAE7EA}" type="parTrans" cxnId="{E28FD5F6-DB7F-439B-8AEF-73ECF7A0BDCA}">
      <dgm:prSet/>
      <dgm:spPr/>
      <dgm:t>
        <a:bodyPr/>
        <a:lstStyle/>
        <a:p>
          <a:endParaRPr lang="es-ES"/>
        </a:p>
      </dgm:t>
    </dgm:pt>
    <dgm:pt modelId="{2E235E24-E165-45C9-8502-3A871B4E7086}" type="sibTrans" cxnId="{E28FD5F6-DB7F-439B-8AEF-73ECF7A0BDCA}">
      <dgm:prSet/>
      <dgm:spPr/>
      <dgm:t>
        <a:bodyPr/>
        <a:lstStyle/>
        <a:p>
          <a:endParaRPr lang="es-ES"/>
        </a:p>
      </dgm:t>
    </dgm:pt>
    <dgm:pt modelId="{9A6912C2-E26D-4894-9893-9EC27D409C1B}">
      <dgm:prSet phldrT="[Texto]"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Pacientes ancianos</a:t>
          </a:r>
          <a:endParaRPr lang="es-ES" sz="1600" dirty="0"/>
        </a:p>
      </dgm:t>
    </dgm:pt>
    <dgm:pt modelId="{B6B2BCD0-5C3F-4078-8A28-5E43E5412799}" type="parTrans" cxnId="{7ED37A02-1E19-4A6A-9450-42BF0C12DA38}">
      <dgm:prSet/>
      <dgm:spPr/>
      <dgm:t>
        <a:bodyPr/>
        <a:lstStyle/>
        <a:p>
          <a:endParaRPr lang="es-ES"/>
        </a:p>
      </dgm:t>
    </dgm:pt>
    <dgm:pt modelId="{1E8A1489-59CF-401A-AD26-9DD410096470}" type="sibTrans" cxnId="{7ED37A02-1E19-4A6A-9450-42BF0C12DA38}">
      <dgm:prSet/>
      <dgm:spPr/>
      <dgm:t>
        <a:bodyPr/>
        <a:lstStyle/>
        <a:p>
          <a:endParaRPr lang="es-ES"/>
        </a:p>
      </dgm:t>
    </dgm:pt>
    <dgm:pt modelId="{5B7DD053-CF7B-4BD8-B617-3983021B5BCF}">
      <dgm:prSet phldrT="[Texto]" phldr="1"/>
      <dgm:spPr/>
      <dgm:t>
        <a:bodyPr/>
        <a:lstStyle/>
        <a:p>
          <a:endParaRPr lang="es-ES"/>
        </a:p>
      </dgm:t>
    </dgm:pt>
    <dgm:pt modelId="{D725E2C4-D4BE-4B40-B28A-F0200A4CE50A}" type="parTrans" cxnId="{5BC5283C-C2CC-4D8D-BF97-0E852F54C89A}">
      <dgm:prSet/>
      <dgm:spPr/>
      <dgm:t>
        <a:bodyPr/>
        <a:lstStyle/>
        <a:p>
          <a:endParaRPr lang="es-ES"/>
        </a:p>
      </dgm:t>
    </dgm:pt>
    <dgm:pt modelId="{37F0E362-8AD3-40F6-8927-5667978A88E7}" type="sibTrans" cxnId="{5BC5283C-C2CC-4D8D-BF97-0E852F54C89A}">
      <dgm:prSet/>
      <dgm:spPr/>
      <dgm:t>
        <a:bodyPr/>
        <a:lstStyle/>
        <a:p>
          <a:endParaRPr lang="es-ES"/>
        </a:p>
      </dgm:t>
    </dgm:pt>
    <dgm:pt modelId="{39804CFC-4113-494E-B53E-8CE090A13F83}">
      <dgm:prSet phldrT="[Texto]"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Disminución global de la expansibilidad torácica bilateral o unilateral</a:t>
          </a:r>
          <a:endParaRPr lang="es-ES" sz="1600" dirty="0"/>
        </a:p>
      </dgm:t>
    </dgm:pt>
    <dgm:pt modelId="{173F22FF-7124-4A8E-BE1A-303FAFFD9079}" type="parTrans" cxnId="{A6388014-EBB6-4212-90B3-34D810F8012B}">
      <dgm:prSet/>
      <dgm:spPr/>
      <dgm:t>
        <a:bodyPr/>
        <a:lstStyle/>
        <a:p>
          <a:endParaRPr lang="es-ES"/>
        </a:p>
      </dgm:t>
    </dgm:pt>
    <dgm:pt modelId="{17C58A5C-7CD2-4C18-A358-1B0027A9F775}" type="sibTrans" cxnId="{A6388014-EBB6-4212-90B3-34D810F8012B}">
      <dgm:prSet/>
      <dgm:spPr/>
      <dgm:t>
        <a:bodyPr/>
        <a:lstStyle/>
        <a:p>
          <a:endParaRPr lang="es-ES"/>
        </a:p>
      </dgm:t>
    </dgm:pt>
    <dgm:pt modelId="{9F7498FB-3BD3-481A-9D83-2C7FBF548EED}">
      <dgm:prSet phldrT="[Texto]" phldr="1"/>
      <dgm:spPr/>
      <dgm:t>
        <a:bodyPr/>
        <a:lstStyle/>
        <a:p>
          <a:endParaRPr lang="es-ES" dirty="0"/>
        </a:p>
      </dgm:t>
    </dgm:pt>
    <dgm:pt modelId="{254BA9D8-9B83-468E-8429-E6720D873771}" type="parTrans" cxnId="{27FA624C-8B5B-40B1-8F48-888E2D9D0F62}">
      <dgm:prSet/>
      <dgm:spPr/>
      <dgm:t>
        <a:bodyPr/>
        <a:lstStyle/>
        <a:p>
          <a:endParaRPr lang="es-ES"/>
        </a:p>
      </dgm:t>
    </dgm:pt>
    <dgm:pt modelId="{47307BAB-F766-4159-A177-4E15A7BB8308}" type="sibTrans" cxnId="{27FA624C-8B5B-40B1-8F48-888E2D9D0F62}">
      <dgm:prSet/>
      <dgm:spPr/>
      <dgm:t>
        <a:bodyPr/>
        <a:lstStyle/>
        <a:p>
          <a:endParaRPr lang="es-ES"/>
        </a:p>
      </dgm:t>
    </dgm:pt>
    <dgm:pt modelId="{E1403F65-9635-4C1A-90A5-B5FEE3F63CDF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Respiración </a:t>
          </a:r>
          <a:r>
            <a:rPr lang="es-ES" dirty="0" err="1" smtClean="0">
              <a:latin typeface="Arial" pitchFamily="34" charset="0"/>
              <a:cs typeface="Arial" pitchFamily="34" charset="0"/>
            </a:rPr>
            <a:t>broncovesicular</a:t>
          </a:r>
          <a:r>
            <a:rPr lang="es-ES" dirty="0" smtClean="0">
              <a:latin typeface="Arial" pitchFamily="34" charset="0"/>
              <a:cs typeface="Arial" pitchFamily="34" charset="0"/>
            </a:rPr>
            <a:t> o soplo </a:t>
          </a:r>
          <a:r>
            <a:rPr lang="es-ES" dirty="0" err="1" smtClean="0">
              <a:latin typeface="Arial" pitchFamily="34" charset="0"/>
              <a:cs typeface="Arial" pitchFamily="34" charset="0"/>
            </a:rPr>
            <a:t>tubario</a:t>
          </a:r>
          <a:r>
            <a:rPr lang="es-ES" dirty="0" smtClean="0">
              <a:latin typeface="Arial" pitchFamily="34" charset="0"/>
              <a:cs typeface="Arial" pitchFamily="34" charset="0"/>
            </a:rPr>
            <a:t> poco intenso, variable y móvil. </a:t>
          </a:r>
          <a:endParaRPr lang="es-ES" dirty="0"/>
        </a:p>
      </dgm:t>
    </dgm:pt>
    <dgm:pt modelId="{6925C6B7-DD82-43EF-9545-2C2E8FEA26B6}" type="parTrans" cxnId="{32E23D59-1004-4B31-807A-0E463E93921C}">
      <dgm:prSet/>
      <dgm:spPr/>
      <dgm:t>
        <a:bodyPr/>
        <a:lstStyle/>
        <a:p>
          <a:endParaRPr lang="es-ES"/>
        </a:p>
      </dgm:t>
    </dgm:pt>
    <dgm:pt modelId="{F7ECD731-7B59-4DEA-B999-AD17DD6AFCF8}" type="sibTrans" cxnId="{32E23D59-1004-4B31-807A-0E463E93921C}">
      <dgm:prSet/>
      <dgm:spPr/>
      <dgm:t>
        <a:bodyPr/>
        <a:lstStyle/>
        <a:p>
          <a:endParaRPr lang="es-ES"/>
        </a:p>
      </dgm:t>
    </dgm:pt>
    <dgm:pt modelId="{FC561DE5-FE82-4CDB-B94A-D02C3687B134}">
      <dgm:prSet phldrT="[Texto]"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Disnea de ligera a intensa.</a:t>
          </a:r>
          <a:endParaRPr lang="es-ES" sz="1600" dirty="0"/>
        </a:p>
      </dgm:t>
    </dgm:pt>
    <dgm:pt modelId="{DDCF2516-6ED2-4B2B-B721-34BC4FEE166C}" type="parTrans" cxnId="{AA8B8782-D318-476A-A2F0-2432DB590280}">
      <dgm:prSet/>
      <dgm:spPr/>
      <dgm:t>
        <a:bodyPr/>
        <a:lstStyle/>
        <a:p>
          <a:endParaRPr lang="es-ES"/>
        </a:p>
      </dgm:t>
    </dgm:pt>
    <dgm:pt modelId="{21661DC6-732C-41E6-80E7-74EB5BE688D1}" type="sibTrans" cxnId="{AA8B8782-D318-476A-A2F0-2432DB590280}">
      <dgm:prSet/>
      <dgm:spPr/>
      <dgm:t>
        <a:bodyPr/>
        <a:lstStyle/>
        <a:p>
          <a:endParaRPr lang="es-ES"/>
        </a:p>
      </dgm:t>
    </dgm:pt>
    <dgm:pt modelId="{E4B5E2CF-F390-4E9E-8361-3DA340AD0E6A}">
      <dgm:prSet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 Tos frecuente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2ECC1430-95C5-4D2A-ABDF-013AC0EA65C6}" type="parTrans" cxnId="{968D1C1F-A051-4173-9F31-CE0990019EEF}">
      <dgm:prSet/>
      <dgm:spPr/>
      <dgm:t>
        <a:bodyPr/>
        <a:lstStyle/>
        <a:p>
          <a:endParaRPr lang="es-ES"/>
        </a:p>
      </dgm:t>
    </dgm:pt>
    <dgm:pt modelId="{DE952B61-7754-4E0A-9BAD-74007D5FF502}" type="sibTrans" cxnId="{968D1C1F-A051-4173-9F31-CE0990019EEF}">
      <dgm:prSet/>
      <dgm:spPr/>
      <dgm:t>
        <a:bodyPr/>
        <a:lstStyle/>
        <a:p>
          <a:endParaRPr lang="es-ES"/>
        </a:p>
      </dgm:t>
    </dgm:pt>
    <dgm:pt modelId="{7FA7BA6D-E0EC-42FE-A80C-42A7E60E1719}">
      <dgm:prSet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Expectoración </a:t>
          </a:r>
          <a:r>
            <a:rPr lang="es-ES" sz="1600" dirty="0" err="1" smtClean="0">
              <a:latin typeface="Arial" pitchFamily="34" charset="0"/>
              <a:cs typeface="Arial" pitchFamily="34" charset="0"/>
            </a:rPr>
            <a:t>mucopurulenta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195E73E4-9366-4BEA-934B-E7D57DC95064}" type="parTrans" cxnId="{A5AF34AB-2027-4C00-B394-4FB3FE86D8D9}">
      <dgm:prSet/>
      <dgm:spPr/>
      <dgm:t>
        <a:bodyPr/>
        <a:lstStyle/>
        <a:p>
          <a:endParaRPr lang="es-ES"/>
        </a:p>
      </dgm:t>
    </dgm:pt>
    <dgm:pt modelId="{73C2A91A-A695-48FB-9BD8-294B432F9C40}" type="sibTrans" cxnId="{A5AF34AB-2027-4C00-B394-4FB3FE86D8D9}">
      <dgm:prSet/>
      <dgm:spPr/>
      <dgm:t>
        <a:bodyPr/>
        <a:lstStyle/>
        <a:p>
          <a:endParaRPr lang="es-ES"/>
        </a:p>
      </dgm:t>
    </dgm:pt>
    <dgm:pt modelId="{996F1533-8435-4D5A-A6FF-576AA8BA8DED}">
      <dgm:prSet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Fiebre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B12E0571-3DB3-40DF-9B29-DE59EA88FDD0}" type="parTrans" cxnId="{01577E70-6DAE-4151-9464-581A471834A5}">
      <dgm:prSet/>
      <dgm:spPr/>
      <dgm:t>
        <a:bodyPr/>
        <a:lstStyle/>
        <a:p>
          <a:endParaRPr lang="es-ES"/>
        </a:p>
      </dgm:t>
    </dgm:pt>
    <dgm:pt modelId="{FC6902BA-96E1-4052-BD69-F2B93BA1E417}" type="sibTrans" cxnId="{01577E70-6DAE-4151-9464-581A471834A5}">
      <dgm:prSet/>
      <dgm:spPr/>
      <dgm:t>
        <a:bodyPr/>
        <a:lstStyle/>
        <a:p>
          <a:endParaRPr lang="es-ES"/>
        </a:p>
      </dgm:t>
    </dgm:pt>
    <dgm:pt modelId="{170061A6-0133-4633-83B4-0995400FADCD}">
      <dgm:prSet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Toma del estado general. Pulso acelerado</a:t>
          </a:r>
          <a:endParaRPr lang="es-ES" sz="1600" dirty="0"/>
        </a:p>
      </dgm:t>
    </dgm:pt>
    <dgm:pt modelId="{B00AC5EE-9D9F-4FC7-9434-91537BBFDE13}" type="parTrans" cxnId="{5F38A74E-A3F9-484C-9347-4968475C9392}">
      <dgm:prSet/>
      <dgm:spPr/>
      <dgm:t>
        <a:bodyPr/>
        <a:lstStyle/>
        <a:p>
          <a:endParaRPr lang="es-ES"/>
        </a:p>
      </dgm:t>
    </dgm:pt>
    <dgm:pt modelId="{388C1D7C-127D-4AE5-9CDA-AD79F1B9E2F5}" type="sibTrans" cxnId="{5F38A74E-A3F9-484C-9347-4968475C9392}">
      <dgm:prSet/>
      <dgm:spPr/>
      <dgm:t>
        <a:bodyPr/>
        <a:lstStyle/>
        <a:p>
          <a:endParaRPr lang="es-ES"/>
        </a:p>
      </dgm:t>
    </dgm:pt>
    <dgm:pt modelId="{66B71D1B-D7E6-4D63-B290-897A34F6E695}">
      <dgm:prSet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Vibraciones vocales aumentadas.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BA916F2A-1CF7-4EAC-8ECD-0E896511B688}" type="parTrans" cxnId="{5BE6ED80-A3B8-40DD-AD94-0A74B8D58895}">
      <dgm:prSet/>
      <dgm:spPr/>
      <dgm:t>
        <a:bodyPr/>
        <a:lstStyle/>
        <a:p>
          <a:endParaRPr lang="es-ES"/>
        </a:p>
      </dgm:t>
    </dgm:pt>
    <dgm:pt modelId="{933B389C-66E6-4A97-BE84-E52BDC3A13D8}" type="sibTrans" cxnId="{5BE6ED80-A3B8-40DD-AD94-0A74B8D58895}">
      <dgm:prSet/>
      <dgm:spPr/>
      <dgm:t>
        <a:bodyPr/>
        <a:lstStyle/>
        <a:p>
          <a:endParaRPr lang="es-ES"/>
        </a:p>
      </dgm:t>
    </dgm:pt>
    <dgm:pt modelId="{808B7E45-CA04-4ADB-8C4B-ADC147FCF129}">
      <dgm:prSet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Submatidez, si hay confluencia de focos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25885367-1A9D-40D9-A23D-EB74B3096EA8}" type="parTrans" cxnId="{05111AAB-C08A-4D04-B3B0-011D0904A45E}">
      <dgm:prSet/>
      <dgm:spPr/>
      <dgm:t>
        <a:bodyPr/>
        <a:lstStyle/>
        <a:p>
          <a:endParaRPr lang="es-ES"/>
        </a:p>
      </dgm:t>
    </dgm:pt>
    <dgm:pt modelId="{A8F0ACCF-C128-4C34-8871-398B77A167DE}" type="sibTrans" cxnId="{05111AAB-C08A-4D04-B3B0-011D0904A45E}">
      <dgm:prSet/>
      <dgm:spPr/>
      <dgm:t>
        <a:bodyPr/>
        <a:lstStyle/>
        <a:p>
          <a:endParaRPr lang="es-ES"/>
        </a:p>
      </dgm:t>
    </dgm:pt>
    <dgm:pt modelId="{D19107C6-6F3D-4DCE-B138-F42B1379ACCF}">
      <dgm:prSet custT="1"/>
      <dgm:spPr/>
      <dgm:t>
        <a:bodyPr/>
        <a:lstStyle/>
        <a:p>
          <a:r>
            <a:rPr lang="es-ES" sz="1600" dirty="0" smtClean="0">
              <a:latin typeface="Arial" pitchFamily="34" charset="0"/>
              <a:cs typeface="Arial" pitchFamily="34" charset="0"/>
            </a:rPr>
            <a:t>Puede resonancia timpánica focos estén diseminados</a:t>
          </a:r>
          <a:endParaRPr lang="es-ES" sz="1600" dirty="0">
            <a:latin typeface="Arial" pitchFamily="34" charset="0"/>
            <a:cs typeface="Arial" pitchFamily="34" charset="0"/>
          </a:endParaRPr>
        </a:p>
      </dgm:t>
    </dgm:pt>
    <dgm:pt modelId="{261BB1B4-61BF-431C-A296-DB16DC22A4C2}" type="parTrans" cxnId="{76F4F184-194E-45CC-80D4-E79C83479EE7}">
      <dgm:prSet/>
      <dgm:spPr/>
      <dgm:t>
        <a:bodyPr/>
        <a:lstStyle/>
        <a:p>
          <a:endParaRPr lang="es-ES"/>
        </a:p>
      </dgm:t>
    </dgm:pt>
    <dgm:pt modelId="{E6AFB370-04B2-49C5-9DF5-4C9CBEFD0C1B}" type="sibTrans" cxnId="{76F4F184-194E-45CC-80D4-E79C83479EE7}">
      <dgm:prSet/>
      <dgm:spPr/>
      <dgm:t>
        <a:bodyPr/>
        <a:lstStyle/>
        <a:p>
          <a:endParaRPr lang="es-ES"/>
        </a:p>
      </dgm:t>
    </dgm:pt>
    <dgm:pt modelId="{02EBC42E-1E5D-4FE0-8D71-E51CB57DDC61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Estertores crepitantes dispersos  y </a:t>
          </a:r>
          <a:r>
            <a:rPr lang="es-ES" dirty="0" err="1" smtClean="0">
              <a:latin typeface="Arial" pitchFamily="34" charset="0"/>
              <a:cs typeface="Arial" pitchFamily="34" charset="0"/>
            </a:rPr>
            <a:t>subcrepitantes</a:t>
          </a:r>
          <a:r>
            <a:rPr lang="es-ES" dirty="0" smtClean="0">
              <a:latin typeface="Arial" pitchFamily="34" charset="0"/>
              <a:cs typeface="Arial" pitchFamily="34" charset="0"/>
            </a:rPr>
            <a:t> finos. </a:t>
          </a:r>
          <a:endParaRPr lang="es-ES" dirty="0"/>
        </a:p>
      </dgm:t>
    </dgm:pt>
    <dgm:pt modelId="{9DFA137C-F515-4E01-839A-F50E72F2F510}" type="parTrans" cxnId="{8658B797-21B7-4EC6-A388-524F2A749560}">
      <dgm:prSet/>
      <dgm:spPr/>
      <dgm:t>
        <a:bodyPr/>
        <a:lstStyle/>
        <a:p>
          <a:endParaRPr lang="es-ES"/>
        </a:p>
      </dgm:t>
    </dgm:pt>
    <dgm:pt modelId="{E96F92E4-679F-4A76-A7C5-243B0D48DD32}" type="sibTrans" cxnId="{8658B797-21B7-4EC6-A388-524F2A749560}">
      <dgm:prSet/>
      <dgm:spPr/>
      <dgm:t>
        <a:bodyPr/>
        <a:lstStyle/>
        <a:p>
          <a:endParaRPr lang="es-ES"/>
        </a:p>
      </dgm:t>
    </dgm:pt>
    <dgm:pt modelId="{DC01A3F6-F0EC-4975-AF98-D03954B9FB57}">
      <dgm:prSet phldrT="[Texto]"/>
      <dgm:spPr/>
      <dgm:t>
        <a:bodyPr/>
        <a:lstStyle/>
        <a:p>
          <a:r>
            <a:rPr lang="es-ES" dirty="0" smtClean="0">
              <a:latin typeface="Arial" pitchFamily="34" charset="0"/>
              <a:cs typeface="Arial" pitchFamily="34" charset="0"/>
            </a:rPr>
            <a:t>Broncofonía. Estertores roncos y sibilantes según la participación bronquial.</a:t>
          </a:r>
          <a:endParaRPr lang="es-ES" dirty="0"/>
        </a:p>
      </dgm:t>
    </dgm:pt>
    <dgm:pt modelId="{AB39F25D-D48E-4D5A-83F4-68D450859468}" type="parTrans" cxnId="{4FF4DBCE-7950-4DDC-9291-00107424EE94}">
      <dgm:prSet/>
      <dgm:spPr/>
      <dgm:t>
        <a:bodyPr/>
        <a:lstStyle/>
        <a:p>
          <a:endParaRPr lang="es-ES"/>
        </a:p>
      </dgm:t>
    </dgm:pt>
    <dgm:pt modelId="{68C44AA0-5D80-4121-AA12-B8DDE9904BB4}" type="sibTrans" cxnId="{4FF4DBCE-7950-4DDC-9291-00107424EE94}">
      <dgm:prSet/>
      <dgm:spPr/>
      <dgm:t>
        <a:bodyPr/>
        <a:lstStyle/>
        <a:p>
          <a:endParaRPr lang="es-ES"/>
        </a:p>
      </dgm:t>
    </dgm:pt>
    <dgm:pt modelId="{26EE8CFF-C2D5-4953-8F2A-E2E8394DAAE3}" type="pres">
      <dgm:prSet presAssocID="{95365691-DE93-4CD2-A300-5BDAEEFFFE9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E6DC910-46DB-4FCA-90F8-5543A904ABD1}" type="pres">
      <dgm:prSet presAssocID="{A87A9F7A-5452-4CA4-AE6E-D7A175294E18}" presName="compositeNode" presStyleCnt="0">
        <dgm:presLayoutVars>
          <dgm:bulletEnabled val="1"/>
        </dgm:presLayoutVars>
      </dgm:prSet>
      <dgm:spPr/>
    </dgm:pt>
    <dgm:pt modelId="{3CA9409A-535A-46D4-882A-8C787B1B60D5}" type="pres">
      <dgm:prSet presAssocID="{A87A9F7A-5452-4CA4-AE6E-D7A175294E18}" presName="image" presStyleLbl="fgImgPlace1" presStyleIdx="0" presStyleCnt="3" custLinFactNeighborX="3810" custLinFactNeighborY="-200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FC602F1-4AA1-4A64-9618-2AA3B32F2BB7}" type="pres">
      <dgm:prSet presAssocID="{A87A9F7A-5452-4CA4-AE6E-D7A175294E18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979F84-3DC2-4E3B-97AA-07488C6AF478}" type="pres">
      <dgm:prSet presAssocID="{A87A9F7A-5452-4CA4-AE6E-D7A175294E18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EF0A9E-E7CB-41E4-A830-B2859A505CC9}" type="pres">
      <dgm:prSet presAssocID="{2E235E24-E165-45C9-8502-3A871B4E7086}" presName="sibTrans" presStyleCnt="0"/>
      <dgm:spPr/>
    </dgm:pt>
    <dgm:pt modelId="{CBFF2CDA-0311-4339-9C71-99257BDE4C49}" type="pres">
      <dgm:prSet presAssocID="{5B7DD053-CF7B-4BD8-B617-3983021B5BCF}" presName="compositeNode" presStyleCnt="0">
        <dgm:presLayoutVars>
          <dgm:bulletEnabled val="1"/>
        </dgm:presLayoutVars>
      </dgm:prSet>
      <dgm:spPr/>
    </dgm:pt>
    <dgm:pt modelId="{CEA93582-CB77-4DDF-B263-D252B1EE26B2}" type="pres">
      <dgm:prSet presAssocID="{5B7DD053-CF7B-4BD8-B617-3983021B5BCF}" presName="image" presStyleLbl="fgImgPlace1" presStyleIdx="1" presStyleCnt="3" custLinFactNeighborX="-4880" custLinFactNeighborY="-200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1B2D817-6503-48C3-92D4-037E10588931}" type="pres">
      <dgm:prSet presAssocID="{5B7DD053-CF7B-4BD8-B617-3983021B5BCF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B52647-29BD-4F74-A24B-938600AC7967}" type="pres">
      <dgm:prSet presAssocID="{5B7DD053-CF7B-4BD8-B617-3983021B5BCF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B7A795-5713-4A49-88A9-FEC9F4C3704C}" type="pres">
      <dgm:prSet presAssocID="{37F0E362-8AD3-40F6-8927-5667978A88E7}" presName="sibTrans" presStyleCnt="0"/>
      <dgm:spPr/>
    </dgm:pt>
    <dgm:pt modelId="{00AF1DAD-AFCF-4B68-85A5-1C210AF7BCFD}" type="pres">
      <dgm:prSet presAssocID="{9F7498FB-3BD3-481A-9D83-2C7FBF548EED}" presName="compositeNode" presStyleCnt="0">
        <dgm:presLayoutVars>
          <dgm:bulletEnabled val="1"/>
        </dgm:presLayoutVars>
      </dgm:prSet>
      <dgm:spPr/>
    </dgm:pt>
    <dgm:pt modelId="{14AC2B4B-0807-44F3-B005-D24BE9B9BDDF}" type="pres">
      <dgm:prSet presAssocID="{9F7498FB-3BD3-481A-9D83-2C7FBF548EED}" presName="image" presStyleLbl="fgImgPlace1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ABA64A5-D2B7-404C-A5D7-279EF0343778}" type="pres">
      <dgm:prSet presAssocID="{9F7498FB-3BD3-481A-9D83-2C7FBF548EE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CC6FD6-0DFB-4167-B39A-41FC58A2704F}" type="pres">
      <dgm:prSet presAssocID="{9F7498FB-3BD3-481A-9D83-2C7FBF548EED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8761E17-26E6-4F18-BEE9-4282B41A3C88}" type="presOf" srcId="{66B71D1B-D7E6-4D63-B290-897A34F6E695}" destId="{F1B2D817-6503-48C3-92D4-037E10588931}" srcOrd="0" destOrd="1" presId="urn:microsoft.com/office/officeart/2005/8/layout/hList2#2"/>
    <dgm:cxn modelId="{A5AF34AB-2027-4C00-B394-4FB3FE86D8D9}" srcId="{A87A9F7A-5452-4CA4-AE6E-D7A175294E18}" destId="{7FA7BA6D-E0EC-42FE-A80C-42A7E60E1719}" srcOrd="3" destOrd="0" parTransId="{195E73E4-9366-4BEA-934B-E7D57DC95064}" sibTransId="{73C2A91A-A695-48FB-9BD8-294B432F9C40}"/>
    <dgm:cxn modelId="{E28FD5F6-DB7F-439B-8AEF-73ECF7A0BDCA}" srcId="{95365691-DE93-4CD2-A300-5BDAEEFFFE97}" destId="{A87A9F7A-5452-4CA4-AE6E-D7A175294E18}" srcOrd="0" destOrd="0" parTransId="{8F634CEA-7610-408C-871C-E92CCEFAE7EA}" sibTransId="{2E235E24-E165-45C9-8502-3A871B4E7086}"/>
    <dgm:cxn modelId="{8658B797-21B7-4EC6-A388-524F2A749560}" srcId="{9F7498FB-3BD3-481A-9D83-2C7FBF548EED}" destId="{02EBC42E-1E5D-4FE0-8D71-E51CB57DDC61}" srcOrd="1" destOrd="0" parTransId="{9DFA137C-F515-4E01-839A-F50E72F2F510}" sibTransId="{E96F92E4-679F-4A76-A7C5-243B0D48DD32}"/>
    <dgm:cxn modelId="{6D13D2DD-B280-4F8B-825F-389856CAABA6}" type="presOf" srcId="{9F7498FB-3BD3-481A-9D83-2C7FBF548EED}" destId="{5BCC6FD6-0DFB-4167-B39A-41FC58A2704F}" srcOrd="0" destOrd="0" presId="urn:microsoft.com/office/officeart/2005/8/layout/hList2#2"/>
    <dgm:cxn modelId="{81483AB9-EC7F-4053-B658-641E2F9010D5}" type="presOf" srcId="{9A6912C2-E26D-4894-9893-9EC27D409C1B}" destId="{2FC602F1-4AA1-4A64-9618-2AA3B32F2BB7}" srcOrd="0" destOrd="0" presId="urn:microsoft.com/office/officeart/2005/8/layout/hList2#2"/>
    <dgm:cxn modelId="{A5499D9C-0C7B-4772-BA0E-76515810FC84}" type="presOf" srcId="{5B7DD053-CF7B-4BD8-B617-3983021B5BCF}" destId="{C1B52647-29BD-4F74-A24B-938600AC7967}" srcOrd="0" destOrd="0" presId="urn:microsoft.com/office/officeart/2005/8/layout/hList2#2"/>
    <dgm:cxn modelId="{60752872-9FBB-4C51-B9A8-7A19DCCF4CCA}" type="presOf" srcId="{FC561DE5-FE82-4CDB-B94A-D02C3687B134}" destId="{2FC602F1-4AA1-4A64-9618-2AA3B32F2BB7}" srcOrd="0" destOrd="1" presId="urn:microsoft.com/office/officeart/2005/8/layout/hList2#2"/>
    <dgm:cxn modelId="{5F38A74E-A3F9-484C-9347-4968475C9392}" srcId="{A87A9F7A-5452-4CA4-AE6E-D7A175294E18}" destId="{170061A6-0133-4633-83B4-0995400FADCD}" srcOrd="5" destOrd="0" parTransId="{B00AC5EE-9D9F-4FC7-9434-91537BBFDE13}" sibTransId="{388C1D7C-127D-4AE5-9CDA-AD79F1B9E2F5}"/>
    <dgm:cxn modelId="{0642D0FD-2EB9-49DD-B5CF-C26FC0E2F7B8}" type="presOf" srcId="{95365691-DE93-4CD2-A300-5BDAEEFFFE97}" destId="{26EE8CFF-C2D5-4953-8F2A-E2E8394DAAE3}" srcOrd="0" destOrd="0" presId="urn:microsoft.com/office/officeart/2005/8/layout/hList2#2"/>
    <dgm:cxn modelId="{02EE08BF-A2BE-4C09-B86F-C1D2B1FB0617}" type="presOf" srcId="{996F1533-8435-4D5A-A6FF-576AA8BA8DED}" destId="{2FC602F1-4AA1-4A64-9618-2AA3B32F2BB7}" srcOrd="0" destOrd="4" presId="urn:microsoft.com/office/officeart/2005/8/layout/hList2#2"/>
    <dgm:cxn modelId="{077C34C5-CEBE-473C-9D1C-C6E6AE4DF633}" type="presOf" srcId="{170061A6-0133-4633-83B4-0995400FADCD}" destId="{2FC602F1-4AA1-4A64-9618-2AA3B32F2BB7}" srcOrd="0" destOrd="5" presId="urn:microsoft.com/office/officeart/2005/8/layout/hList2#2"/>
    <dgm:cxn modelId="{AA8B8782-D318-476A-A2F0-2432DB590280}" srcId="{A87A9F7A-5452-4CA4-AE6E-D7A175294E18}" destId="{FC561DE5-FE82-4CDB-B94A-D02C3687B134}" srcOrd="1" destOrd="0" parTransId="{DDCF2516-6ED2-4B2B-B721-34BC4FEE166C}" sibTransId="{21661DC6-732C-41E6-80E7-74EB5BE688D1}"/>
    <dgm:cxn modelId="{4FF4DBCE-7950-4DDC-9291-00107424EE94}" srcId="{9F7498FB-3BD3-481A-9D83-2C7FBF548EED}" destId="{DC01A3F6-F0EC-4975-AF98-D03954B9FB57}" srcOrd="2" destOrd="0" parTransId="{AB39F25D-D48E-4D5A-83F4-68D450859468}" sibTransId="{68C44AA0-5D80-4121-AA12-B8DDE9904BB4}"/>
    <dgm:cxn modelId="{01577E70-6DAE-4151-9464-581A471834A5}" srcId="{A87A9F7A-5452-4CA4-AE6E-D7A175294E18}" destId="{996F1533-8435-4D5A-A6FF-576AA8BA8DED}" srcOrd="4" destOrd="0" parTransId="{B12E0571-3DB3-40DF-9B29-DE59EA88FDD0}" sibTransId="{FC6902BA-96E1-4052-BD69-F2B93BA1E417}"/>
    <dgm:cxn modelId="{5BE6ED80-A3B8-40DD-AD94-0A74B8D58895}" srcId="{5B7DD053-CF7B-4BD8-B617-3983021B5BCF}" destId="{66B71D1B-D7E6-4D63-B290-897A34F6E695}" srcOrd="1" destOrd="0" parTransId="{BA916F2A-1CF7-4EAC-8ECD-0E896511B688}" sibTransId="{933B389C-66E6-4A97-BE84-E52BDC3A13D8}"/>
    <dgm:cxn modelId="{C235791E-21EF-49CA-AEC9-13EE1017A4F7}" type="presOf" srcId="{D19107C6-6F3D-4DCE-B138-F42B1379ACCF}" destId="{F1B2D817-6503-48C3-92D4-037E10588931}" srcOrd="0" destOrd="3" presId="urn:microsoft.com/office/officeart/2005/8/layout/hList2#2"/>
    <dgm:cxn modelId="{33E6A85D-CAF0-471E-8A99-8D4BC3E599A2}" type="presOf" srcId="{E4B5E2CF-F390-4E9E-8361-3DA340AD0E6A}" destId="{2FC602F1-4AA1-4A64-9618-2AA3B32F2BB7}" srcOrd="0" destOrd="2" presId="urn:microsoft.com/office/officeart/2005/8/layout/hList2#2"/>
    <dgm:cxn modelId="{90C653E3-8E03-4CC9-8E06-F66E1F44DF6D}" type="presOf" srcId="{39804CFC-4113-494E-B53E-8CE090A13F83}" destId="{F1B2D817-6503-48C3-92D4-037E10588931}" srcOrd="0" destOrd="0" presId="urn:microsoft.com/office/officeart/2005/8/layout/hList2#2"/>
    <dgm:cxn modelId="{27CAA054-C1C3-4E08-8B03-69EA41827B64}" type="presOf" srcId="{7FA7BA6D-E0EC-42FE-A80C-42A7E60E1719}" destId="{2FC602F1-4AA1-4A64-9618-2AA3B32F2BB7}" srcOrd="0" destOrd="3" presId="urn:microsoft.com/office/officeart/2005/8/layout/hList2#2"/>
    <dgm:cxn modelId="{76F4F184-194E-45CC-80D4-E79C83479EE7}" srcId="{5B7DD053-CF7B-4BD8-B617-3983021B5BCF}" destId="{D19107C6-6F3D-4DCE-B138-F42B1379ACCF}" srcOrd="3" destOrd="0" parTransId="{261BB1B4-61BF-431C-A296-DB16DC22A4C2}" sibTransId="{E6AFB370-04B2-49C5-9DF5-4C9CBEFD0C1B}"/>
    <dgm:cxn modelId="{98BAC6BA-C713-434F-BB3C-52F74E8E6CA9}" type="presOf" srcId="{A87A9F7A-5452-4CA4-AE6E-D7A175294E18}" destId="{5F979F84-3DC2-4E3B-97AA-07488C6AF478}" srcOrd="0" destOrd="0" presId="urn:microsoft.com/office/officeart/2005/8/layout/hList2#2"/>
    <dgm:cxn modelId="{32E23D59-1004-4B31-807A-0E463E93921C}" srcId="{9F7498FB-3BD3-481A-9D83-2C7FBF548EED}" destId="{E1403F65-9635-4C1A-90A5-B5FEE3F63CDF}" srcOrd="0" destOrd="0" parTransId="{6925C6B7-DD82-43EF-9545-2C2E8FEA26B6}" sibTransId="{F7ECD731-7B59-4DEA-B999-AD17DD6AFCF8}"/>
    <dgm:cxn modelId="{1DA8FE46-A8C5-46B7-B912-A48ED9CA714F}" type="presOf" srcId="{DC01A3F6-F0EC-4975-AF98-D03954B9FB57}" destId="{7ABA64A5-D2B7-404C-A5D7-279EF0343778}" srcOrd="0" destOrd="2" presId="urn:microsoft.com/office/officeart/2005/8/layout/hList2#2"/>
    <dgm:cxn modelId="{5BC5283C-C2CC-4D8D-BF97-0E852F54C89A}" srcId="{95365691-DE93-4CD2-A300-5BDAEEFFFE97}" destId="{5B7DD053-CF7B-4BD8-B617-3983021B5BCF}" srcOrd="1" destOrd="0" parTransId="{D725E2C4-D4BE-4B40-B28A-F0200A4CE50A}" sibTransId="{37F0E362-8AD3-40F6-8927-5667978A88E7}"/>
    <dgm:cxn modelId="{7ED37A02-1E19-4A6A-9450-42BF0C12DA38}" srcId="{A87A9F7A-5452-4CA4-AE6E-D7A175294E18}" destId="{9A6912C2-E26D-4894-9893-9EC27D409C1B}" srcOrd="0" destOrd="0" parTransId="{B6B2BCD0-5C3F-4078-8A28-5E43E5412799}" sibTransId="{1E8A1489-59CF-401A-AD26-9DD410096470}"/>
    <dgm:cxn modelId="{A6388014-EBB6-4212-90B3-34D810F8012B}" srcId="{5B7DD053-CF7B-4BD8-B617-3983021B5BCF}" destId="{39804CFC-4113-494E-B53E-8CE090A13F83}" srcOrd="0" destOrd="0" parTransId="{173F22FF-7124-4A8E-BE1A-303FAFFD9079}" sibTransId="{17C58A5C-7CD2-4C18-A358-1B0027A9F775}"/>
    <dgm:cxn modelId="{27FA624C-8B5B-40B1-8F48-888E2D9D0F62}" srcId="{95365691-DE93-4CD2-A300-5BDAEEFFFE97}" destId="{9F7498FB-3BD3-481A-9D83-2C7FBF548EED}" srcOrd="2" destOrd="0" parTransId="{254BA9D8-9B83-468E-8429-E6720D873771}" sibTransId="{47307BAB-F766-4159-A177-4E15A7BB8308}"/>
    <dgm:cxn modelId="{968D1C1F-A051-4173-9F31-CE0990019EEF}" srcId="{A87A9F7A-5452-4CA4-AE6E-D7A175294E18}" destId="{E4B5E2CF-F390-4E9E-8361-3DA340AD0E6A}" srcOrd="2" destOrd="0" parTransId="{2ECC1430-95C5-4D2A-ABDF-013AC0EA65C6}" sibTransId="{DE952B61-7754-4E0A-9BAD-74007D5FF502}"/>
    <dgm:cxn modelId="{16B19011-CB51-4EB5-92DD-8AA232D0A17D}" type="presOf" srcId="{E1403F65-9635-4C1A-90A5-B5FEE3F63CDF}" destId="{7ABA64A5-D2B7-404C-A5D7-279EF0343778}" srcOrd="0" destOrd="0" presId="urn:microsoft.com/office/officeart/2005/8/layout/hList2#2"/>
    <dgm:cxn modelId="{647C6AC7-7D5B-4955-AD67-655D833E25F3}" type="presOf" srcId="{808B7E45-CA04-4ADB-8C4B-ADC147FCF129}" destId="{F1B2D817-6503-48C3-92D4-037E10588931}" srcOrd="0" destOrd="2" presId="urn:microsoft.com/office/officeart/2005/8/layout/hList2#2"/>
    <dgm:cxn modelId="{05111AAB-C08A-4D04-B3B0-011D0904A45E}" srcId="{5B7DD053-CF7B-4BD8-B617-3983021B5BCF}" destId="{808B7E45-CA04-4ADB-8C4B-ADC147FCF129}" srcOrd="2" destOrd="0" parTransId="{25885367-1A9D-40D9-A23D-EB74B3096EA8}" sibTransId="{A8F0ACCF-C128-4C34-8871-398B77A167DE}"/>
    <dgm:cxn modelId="{39D56E39-F3CF-46D4-A259-94C2EB01F656}" type="presOf" srcId="{02EBC42E-1E5D-4FE0-8D71-E51CB57DDC61}" destId="{7ABA64A5-D2B7-404C-A5D7-279EF0343778}" srcOrd="0" destOrd="1" presId="urn:microsoft.com/office/officeart/2005/8/layout/hList2#2"/>
    <dgm:cxn modelId="{AC391E2D-57F1-498F-8BA1-A7FF948F0F81}" type="presParOf" srcId="{26EE8CFF-C2D5-4953-8F2A-E2E8394DAAE3}" destId="{FE6DC910-46DB-4FCA-90F8-5543A904ABD1}" srcOrd="0" destOrd="0" presId="urn:microsoft.com/office/officeart/2005/8/layout/hList2#2"/>
    <dgm:cxn modelId="{2365DD7F-2F78-4A59-BEF3-95DB5DCF05BE}" type="presParOf" srcId="{FE6DC910-46DB-4FCA-90F8-5543A904ABD1}" destId="{3CA9409A-535A-46D4-882A-8C787B1B60D5}" srcOrd="0" destOrd="0" presId="urn:microsoft.com/office/officeart/2005/8/layout/hList2#2"/>
    <dgm:cxn modelId="{1230BBA9-0B8F-45AF-9C1C-5B01B912F69E}" type="presParOf" srcId="{FE6DC910-46DB-4FCA-90F8-5543A904ABD1}" destId="{2FC602F1-4AA1-4A64-9618-2AA3B32F2BB7}" srcOrd="1" destOrd="0" presId="urn:microsoft.com/office/officeart/2005/8/layout/hList2#2"/>
    <dgm:cxn modelId="{1A664CB0-AAA8-4F80-A665-8EC456FD3A43}" type="presParOf" srcId="{FE6DC910-46DB-4FCA-90F8-5543A904ABD1}" destId="{5F979F84-3DC2-4E3B-97AA-07488C6AF478}" srcOrd="2" destOrd="0" presId="urn:microsoft.com/office/officeart/2005/8/layout/hList2#2"/>
    <dgm:cxn modelId="{910A7C41-BDD7-43CE-ACDB-3112E6428294}" type="presParOf" srcId="{26EE8CFF-C2D5-4953-8F2A-E2E8394DAAE3}" destId="{E7EF0A9E-E7CB-41E4-A830-B2859A505CC9}" srcOrd="1" destOrd="0" presId="urn:microsoft.com/office/officeart/2005/8/layout/hList2#2"/>
    <dgm:cxn modelId="{16C10C0B-6585-4747-91FD-4FDBAADA216E}" type="presParOf" srcId="{26EE8CFF-C2D5-4953-8F2A-E2E8394DAAE3}" destId="{CBFF2CDA-0311-4339-9C71-99257BDE4C49}" srcOrd="2" destOrd="0" presId="urn:microsoft.com/office/officeart/2005/8/layout/hList2#2"/>
    <dgm:cxn modelId="{AAC7E8BB-4C46-45EC-9374-CE9DE764D0CC}" type="presParOf" srcId="{CBFF2CDA-0311-4339-9C71-99257BDE4C49}" destId="{CEA93582-CB77-4DDF-B263-D252B1EE26B2}" srcOrd="0" destOrd="0" presId="urn:microsoft.com/office/officeart/2005/8/layout/hList2#2"/>
    <dgm:cxn modelId="{5AC792FC-4DCB-4A02-BB37-0FC9362F5B76}" type="presParOf" srcId="{CBFF2CDA-0311-4339-9C71-99257BDE4C49}" destId="{F1B2D817-6503-48C3-92D4-037E10588931}" srcOrd="1" destOrd="0" presId="urn:microsoft.com/office/officeart/2005/8/layout/hList2#2"/>
    <dgm:cxn modelId="{701573F5-2E7A-4E2E-84D7-A1C23FA1EA61}" type="presParOf" srcId="{CBFF2CDA-0311-4339-9C71-99257BDE4C49}" destId="{C1B52647-29BD-4F74-A24B-938600AC7967}" srcOrd="2" destOrd="0" presId="urn:microsoft.com/office/officeart/2005/8/layout/hList2#2"/>
    <dgm:cxn modelId="{1E6524FA-B174-480E-BB71-140169A198CF}" type="presParOf" srcId="{26EE8CFF-C2D5-4953-8F2A-E2E8394DAAE3}" destId="{12B7A795-5713-4A49-88A9-FEC9F4C3704C}" srcOrd="3" destOrd="0" presId="urn:microsoft.com/office/officeart/2005/8/layout/hList2#2"/>
    <dgm:cxn modelId="{914BDFE9-7C57-4ECF-8E21-F29E8D4DD0D3}" type="presParOf" srcId="{26EE8CFF-C2D5-4953-8F2A-E2E8394DAAE3}" destId="{00AF1DAD-AFCF-4B68-85A5-1C210AF7BCFD}" srcOrd="4" destOrd="0" presId="urn:microsoft.com/office/officeart/2005/8/layout/hList2#2"/>
    <dgm:cxn modelId="{A9B5E515-6353-48D9-8AAA-C59A8B4C07BE}" type="presParOf" srcId="{00AF1DAD-AFCF-4B68-85A5-1C210AF7BCFD}" destId="{14AC2B4B-0807-44F3-B005-D24BE9B9BDDF}" srcOrd="0" destOrd="0" presId="urn:microsoft.com/office/officeart/2005/8/layout/hList2#2"/>
    <dgm:cxn modelId="{B2E31928-F590-4823-99BC-23FA11E2CE71}" type="presParOf" srcId="{00AF1DAD-AFCF-4B68-85A5-1C210AF7BCFD}" destId="{7ABA64A5-D2B7-404C-A5D7-279EF0343778}" srcOrd="1" destOrd="0" presId="urn:microsoft.com/office/officeart/2005/8/layout/hList2#2"/>
    <dgm:cxn modelId="{B9C6E869-5F3A-47C0-9C1E-FB4C150B54BA}" type="presParOf" srcId="{00AF1DAD-AFCF-4B68-85A5-1C210AF7BCFD}" destId="{5BCC6FD6-0DFB-4167-B39A-41FC58A2704F}" srcOrd="2" destOrd="0" presId="urn:microsoft.com/office/officeart/2005/8/layout/hList2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#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8B39A-6789-4C17-B89B-252161C202AB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0854A-B28C-407B-93B7-9D54A944D82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5986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Son infecciones del parénquima pulmonar</a:t>
            </a:r>
          </a:p>
          <a:p>
            <a:pPr marL="0" indent="0">
              <a:buNone/>
            </a:pPr>
            <a:r>
              <a:rPr lang="es-ES" dirty="0" smtClean="0"/>
              <a:t>( vías respiratorias terminales, espacios alveolares e intersticio) causada por diferentes microorganismos patógenos ( virus, bacterias, hongos, </a:t>
            </a:r>
            <a:r>
              <a:rPr lang="es-ES" dirty="0" err="1" smtClean="0"/>
              <a:t>parasitos</a:t>
            </a:r>
            <a:r>
              <a:rPr lang="es-ES" dirty="0" smtClean="0"/>
              <a:t>, </a:t>
            </a:r>
            <a:r>
              <a:rPr lang="es-ES" dirty="0" err="1" smtClean="0"/>
              <a:t>rickettsias</a:t>
            </a:r>
            <a:r>
              <a:rPr lang="es-ES" dirty="0" smtClean="0"/>
              <a:t>, </a:t>
            </a:r>
            <a:r>
              <a:rPr lang="es-ES" dirty="0" err="1" smtClean="0"/>
              <a:t>micloplasma</a:t>
            </a:r>
            <a:r>
              <a:rPr lang="es-ES" smtClean="0"/>
              <a:t> y clamidias)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854A-B28C-407B-93B7-9D54A944D824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53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854A-B28C-407B-93B7-9D54A944D824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008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854A-B28C-407B-93B7-9D54A944D824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906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5916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499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420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62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95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425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41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7499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770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335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92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30/10/2019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887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1142984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s-ES" sz="2800" b="1" dirty="0">
                <a:latin typeface="Arial" pitchFamily="34" charset="0"/>
                <a:cs typeface="Arial" pitchFamily="34" charset="0"/>
              </a:rPr>
              <a:t>Universidad de Ciencias Médicas de la Habana</a:t>
            </a:r>
            <a:br>
              <a:rPr lang="es-ES" altLang="es-ES" sz="2800" b="1" dirty="0">
                <a:latin typeface="Arial" pitchFamily="34" charset="0"/>
                <a:cs typeface="Arial" pitchFamily="34" charset="0"/>
              </a:rPr>
            </a:br>
            <a:r>
              <a:rPr lang="es-ES" altLang="es-ES" sz="2800" b="1" dirty="0">
                <a:latin typeface="Arial" pitchFamily="34" charset="0"/>
                <a:cs typeface="Arial" pitchFamily="34" charset="0"/>
              </a:rPr>
              <a:t>FCM ‘‘General Calixto García’’</a:t>
            </a:r>
            <a:br>
              <a:rPr lang="es-ES" altLang="es-ES" sz="2800" b="1" dirty="0">
                <a:latin typeface="Arial" pitchFamily="34" charset="0"/>
                <a:cs typeface="Arial" pitchFamily="34" charset="0"/>
              </a:rPr>
            </a:br>
            <a:endParaRPr lang="es-ES" sz="2800" b="1" dirty="0"/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>
          <a:xfrm>
            <a:off x="1250157" y="6165304"/>
            <a:ext cx="6858000" cy="5334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La Habana, 2021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65889" y="3861048"/>
            <a:ext cx="7215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28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NEUMONIA ADQUIRIDA EN LA COMUNIDAD</a:t>
            </a:r>
            <a:endParaRPr lang="es-ES" sz="2800" b="1" u="sng" dirty="0"/>
          </a:p>
        </p:txBody>
      </p:sp>
    </p:spTree>
    <p:extLst>
      <p:ext uri="{BB962C8B-B14F-4D97-AF65-F5344CB8AC3E}">
        <p14:creationId xmlns:p14="http://schemas.microsoft.com/office/powerpoint/2010/main" val="2024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66328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Arial" pitchFamily="34" charset="0"/>
                <a:cs typeface="Arial" pitchFamily="34" charset="0"/>
              </a:rPr>
              <a:t>CLASIFICACI</a:t>
            </a:r>
            <a:r>
              <a:rPr lang="es-ES" altLang="es-ES" b="1" dirty="0">
                <a:latin typeface="Arial" pitchFamily="34" charset="0"/>
                <a:cs typeface="Arial" pitchFamily="34" charset="0"/>
              </a:rPr>
              <a:t>Ó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N</a:t>
            </a:r>
            <a:endParaRPr lang="es-ES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815072360"/>
              </p:ext>
            </p:extLst>
          </p:nvPr>
        </p:nvGraphicFramePr>
        <p:xfrm>
          <a:off x="1475656" y="9087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611560" y="551723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No descartar en tiempos actuales neumonía provocada por Sars-Cov 2 </a:t>
            </a:r>
          </a:p>
          <a:p>
            <a:r>
              <a:rPr lang="es-ES" dirty="0" smtClean="0">
                <a:latin typeface="Arial" pitchFamily="34" charset="0"/>
                <a:cs typeface="Arial" pitchFamily="34" charset="0"/>
              </a:rPr>
              <a:t>( COVID-19)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2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es-ES" b="1" dirty="0">
                <a:latin typeface="Arial" pitchFamily="34" charset="0"/>
                <a:cs typeface="Arial" pitchFamily="34" charset="0"/>
              </a:rPr>
              <a:t>EPIDEMIOLOGÍA</a:t>
            </a:r>
            <a:br>
              <a:rPr lang="es-ES" altLang="es-ES" b="1" dirty="0">
                <a:latin typeface="Arial" pitchFamily="34" charset="0"/>
                <a:cs typeface="Arial" pitchFamily="34" charset="0"/>
              </a:rPr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200" dirty="0">
                <a:latin typeface="Arial" pitchFamily="34" charset="0"/>
                <a:cs typeface="Arial" pitchFamily="34" charset="0"/>
              </a:rPr>
              <a:t>Cuarta causa de muerte en Cuba</a:t>
            </a:r>
            <a:r>
              <a:rPr lang="es-ES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s-ES" sz="2200" dirty="0">
              <a:latin typeface="Arial" pitchFamily="34" charset="0"/>
              <a:cs typeface="Arial" pitchFamily="34" charset="0"/>
            </a:endParaRPr>
          </a:p>
          <a:p>
            <a:r>
              <a:rPr lang="es-ES" sz="2200" dirty="0" smtClean="0">
                <a:latin typeface="Arial" pitchFamily="34" charset="0"/>
                <a:cs typeface="Arial" pitchFamily="34" charset="0"/>
              </a:rPr>
              <a:t>Neumonía: cuarta causa principal de muerte a nivel mundial, segunda en países de bajos ingresos. En 2019 se cobraron 2,6 millones de vidas, 460.000 menos que en 2000.</a:t>
            </a:r>
          </a:p>
          <a:p>
            <a:pPr>
              <a:buNone/>
            </a:pPr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200" dirty="0" smtClean="0">
                <a:latin typeface="Arial" pitchFamily="34" charset="0"/>
                <a:cs typeface="Arial" pitchFamily="34" charset="0"/>
              </a:rPr>
              <a:t>Mas frecuente en hombres.</a:t>
            </a:r>
          </a:p>
          <a:p>
            <a:pPr>
              <a:buNone/>
            </a:pPr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200" dirty="0" smtClean="0">
                <a:latin typeface="Arial" pitchFamily="34" charset="0"/>
                <a:cs typeface="Arial" pitchFamily="34" charset="0"/>
              </a:rPr>
              <a:t>Su incidencia es mayor en personas de 65 años y más.</a:t>
            </a:r>
          </a:p>
          <a:p>
            <a:pPr>
              <a:buNone/>
            </a:pPr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s-ES" sz="2200" dirty="0" smtClean="0">
                <a:latin typeface="Arial" pitchFamily="34" charset="0"/>
                <a:cs typeface="Arial" pitchFamily="34" charset="0"/>
              </a:rPr>
              <a:t>Entre las 10 primeras causas de ingresos en Medicina </a:t>
            </a:r>
            <a:r>
              <a:rPr lang="es-ES" sz="2200" dirty="0">
                <a:latin typeface="Arial" pitchFamily="34" charset="0"/>
                <a:cs typeface="Arial" pitchFamily="34" charset="0"/>
              </a:rPr>
              <a:t>I</a:t>
            </a:r>
            <a:r>
              <a:rPr lang="es-ES" sz="2200" dirty="0" smtClean="0">
                <a:latin typeface="Arial" pitchFamily="34" charset="0"/>
                <a:cs typeface="Arial" pitchFamily="34" charset="0"/>
              </a:rPr>
              <a:t>nterna</a:t>
            </a:r>
          </a:p>
          <a:p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endParaRPr lang="es-ES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3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7842"/>
            <a:ext cx="9499470" cy="688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8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84312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ETIOLOGÍA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1296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3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es-ES" b="1" dirty="0">
                <a:latin typeface="Arial" pitchFamily="34" charset="0"/>
                <a:cs typeface="Arial" pitchFamily="34" charset="0"/>
              </a:rPr>
              <a:t>FISIOPATOLOGÍA</a:t>
            </a:r>
            <a:br>
              <a:rPr lang="es-ES" altLang="es-ES" b="1" dirty="0">
                <a:latin typeface="Arial" pitchFamily="34" charset="0"/>
                <a:cs typeface="Arial" pitchFamily="34" charset="0"/>
              </a:rPr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Invasión de parénquima pulmonar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Aspiración 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de microorganismos  que  colonizan la orofaringe.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Inhalación de aerosoles infecciosos</a:t>
            </a:r>
          </a:p>
          <a:p>
            <a:pPr lvl="1" algn="just">
              <a:buFont typeface="Arial" pitchFamily="34" charset="0"/>
              <a:buChar char="•"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Diseminación hematógena desde un foco extrapulmonar</a:t>
            </a:r>
          </a:p>
          <a:p>
            <a:pPr lvl="1">
              <a:buFont typeface="Arial" pitchFamily="34" charset="0"/>
              <a:buChar char="•"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Por contigüidad o inoculación directa del microorganismo</a:t>
            </a:r>
            <a:endParaRPr lang="es-E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79" y="4727076"/>
            <a:ext cx="2627784" cy="213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0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es-ES" b="1" dirty="0" smtClean="0">
                <a:latin typeface="Arial" pitchFamily="34" charset="0"/>
                <a:cs typeface="Arial" pitchFamily="34" charset="0"/>
              </a:rPr>
              <a:t>FISIOPATOLOGÍA</a:t>
            </a:r>
            <a:br>
              <a:rPr lang="es-ES" altLang="es-ES" b="1" dirty="0" smtClean="0">
                <a:latin typeface="Arial" pitchFamily="34" charset="0"/>
                <a:cs typeface="Arial" pitchFamily="34" charset="0"/>
              </a:rPr>
            </a:b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684076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9512" y="155257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Huésped/ Patógeno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467544" y="6211669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Se produce aclaramiento mucociliar, la mucosa traqueobronquial segrega sustancias con actividad </a:t>
            </a:r>
            <a:r>
              <a:rPr lang="es-ES" i="1" dirty="0" smtClean="0"/>
              <a:t>antibacteriana, la tos, afinamiento de las vías aéreas, macrófagos, mec. Inmunitarios (IL 1 y 2, formadores de colonias de granulocitos)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039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" y="0"/>
            <a:ext cx="91092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2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94320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Arial" pitchFamily="34" charset="0"/>
                <a:cs typeface="Arial" pitchFamily="34" charset="0"/>
              </a:rPr>
              <a:t>VARIANTES DE PRESENTACIÓN</a:t>
            </a:r>
            <a:endParaRPr lang="es-E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Síndrome de condensación inflamatoria lobar (lobular) o neumónica.</a:t>
            </a:r>
          </a:p>
          <a:p>
            <a:r>
              <a:rPr lang="es-E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dirty="0">
                <a:latin typeface="Arial" pitchFamily="34" charset="0"/>
                <a:cs typeface="Arial" pitchFamily="34" charset="0"/>
              </a:rPr>
              <a:t>Síndrome de condensación inflamatoria lobulillar, multifocal o bronconeumónica.</a:t>
            </a:r>
          </a:p>
          <a:p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990600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CUADRO CLÍNICO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330246"/>
              </p:ext>
            </p:extLst>
          </p:nvPr>
        </p:nvGraphicFramePr>
        <p:xfrm>
          <a:off x="179512" y="548680"/>
          <a:ext cx="8964488" cy="560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0" y="908720"/>
            <a:ext cx="944052" cy="89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26826" y="638132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" pitchFamily="34" charset="0"/>
                <a:cs typeface="Arial" pitchFamily="34" charset="0"/>
              </a:rPr>
              <a:t>Síndrome de condensación inflamatoria lobar (lobular) o neumónica.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06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38336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Arial" pitchFamily="34" charset="0"/>
                <a:cs typeface="Arial" pitchFamily="34" charset="0"/>
              </a:rPr>
              <a:t>CUADRO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CLÍNICO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695721"/>
              </p:ext>
            </p:extLst>
          </p:nvPr>
        </p:nvGraphicFramePr>
        <p:xfrm>
          <a:off x="457200" y="764704"/>
          <a:ext cx="8147248" cy="5391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542494" y="6237312"/>
            <a:ext cx="849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Arial" pitchFamily="34" charset="0"/>
                <a:cs typeface="Arial" pitchFamily="34" charset="0"/>
              </a:rPr>
              <a:t>Síndrome de condensación inflamatoria lobulillar, multifocal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o bronconeumónica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44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5229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Medicina Interna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Tema IV: </a:t>
            </a:r>
            <a:r>
              <a:rPr lang="es-ES" sz="2800" dirty="0" smtClean="0">
                <a:latin typeface="Arial" pitchFamily="34" charset="0"/>
                <a:cs typeface="Arial" pitchFamily="34" charset="0"/>
              </a:rPr>
              <a:t>Enfermedades del Sistema respiratorio.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ES" sz="2800" b="1" dirty="0" smtClean="0">
                <a:latin typeface="Arial" pitchFamily="34" charset="0"/>
                <a:cs typeface="Arial" pitchFamily="34" charset="0"/>
              </a:rPr>
              <a:t>Conferencia:</a:t>
            </a:r>
            <a:r>
              <a:rPr lang="es-ES" sz="2800" dirty="0" smtClean="0">
                <a:latin typeface="Arial" pitchFamily="34" charset="0"/>
                <a:cs typeface="Arial" pitchFamily="34" charset="0"/>
              </a:rPr>
              <a:t> Neumonía </a:t>
            </a:r>
            <a:r>
              <a:rPr lang="es-ES" sz="2800" dirty="0">
                <a:latin typeface="Arial" pitchFamily="34" charset="0"/>
                <a:cs typeface="Arial" pitchFamily="34" charset="0"/>
              </a:rPr>
              <a:t>A</a:t>
            </a:r>
            <a:r>
              <a:rPr lang="es-ES" sz="2800" dirty="0" smtClean="0">
                <a:latin typeface="Arial" pitchFamily="34" charset="0"/>
                <a:cs typeface="Arial" pitchFamily="34" charset="0"/>
              </a:rPr>
              <a:t>dquirida en la Comunidad.</a:t>
            </a:r>
          </a:p>
          <a:p>
            <a:pPr marL="0" indent="0" algn="just">
              <a:buNone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Sumario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: </a:t>
            </a: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Concepto. Clasificación. Epidemiología. Etiología. Fisiopatología. Manifestaciones </a:t>
            </a:r>
            <a:r>
              <a:rPr lang="es-ES" dirty="0"/>
              <a:t>clínicas. </a:t>
            </a:r>
            <a:r>
              <a:rPr lang="es-ES" dirty="0" smtClean="0"/>
              <a:t>Diagnóstico. Prevención. Tratamiento</a:t>
            </a:r>
            <a:r>
              <a:rPr lang="es-ES" dirty="0"/>
              <a:t>.</a:t>
            </a:r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95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" y="-18186"/>
            <a:ext cx="9217024" cy="687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59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58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Arial" pitchFamily="34" charset="0"/>
                <a:cs typeface="Arial" pitchFamily="34" charset="0"/>
              </a:rPr>
              <a:t>DIAGNÓSTICO</a:t>
            </a:r>
            <a:endParaRPr lang="es-E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70000" lnSpcReduction="20000"/>
          </a:bodyPr>
          <a:lstStyle/>
          <a:p>
            <a:endParaRPr lang="es-ES" dirty="0" smtClean="0"/>
          </a:p>
          <a:p>
            <a:pPr>
              <a:lnSpc>
                <a:spcPct val="120000"/>
              </a:lnSpc>
              <a:buNone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El diagnóstico estará conformado por: </a:t>
            </a:r>
            <a:r>
              <a:rPr lang="es-ES" altLang="es-ES" sz="2800" dirty="0" smtClean="0">
                <a:latin typeface="Arial" pitchFamily="34" charset="0"/>
                <a:cs typeface="Arial" pitchFamily="34" charset="0"/>
              </a:rPr>
              <a:t>Historia </a:t>
            </a:r>
            <a:r>
              <a:rPr lang="es-ES" altLang="es-ES" sz="2800" dirty="0">
                <a:latin typeface="Arial" pitchFamily="34" charset="0"/>
                <a:cs typeface="Arial" pitchFamily="34" charset="0"/>
              </a:rPr>
              <a:t>clínica: </a:t>
            </a:r>
            <a:r>
              <a:rPr lang="es-ES" altLang="es-ES" sz="2800" dirty="0" smtClean="0">
                <a:latin typeface="Arial" pitchFamily="34" charset="0"/>
                <a:cs typeface="Arial" pitchFamily="34" charset="0"/>
              </a:rPr>
              <a:t>anamnesis, </a:t>
            </a:r>
            <a:r>
              <a:rPr lang="es-ES" altLang="es-ES" sz="2800" dirty="0">
                <a:latin typeface="Arial" pitchFamily="34" charset="0"/>
                <a:cs typeface="Arial" pitchFamily="34" charset="0"/>
              </a:rPr>
              <a:t>examen </a:t>
            </a:r>
            <a:r>
              <a:rPr lang="es-ES" altLang="es-ES" sz="2800" dirty="0" smtClean="0">
                <a:latin typeface="Arial" pitchFamily="34" charset="0"/>
                <a:cs typeface="Arial" pitchFamily="34" charset="0"/>
              </a:rPr>
              <a:t>físico y exámenes </a:t>
            </a:r>
            <a:r>
              <a:rPr lang="es-ES" altLang="es-ES" sz="2800" dirty="0">
                <a:latin typeface="Arial" pitchFamily="34" charset="0"/>
                <a:cs typeface="Arial" pitchFamily="34" charset="0"/>
              </a:rPr>
              <a:t>complementarios</a:t>
            </a:r>
          </a:p>
          <a:p>
            <a:pPr marL="0" indent="0">
              <a:buNone/>
            </a:pP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Examen de esputo: Especificidad y sensibilidad de un 60-85 %.</a:t>
            </a:r>
          </a:p>
          <a:p>
            <a:pPr>
              <a:lnSpc>
                <a:spcPct val="110000"/>
              </a:lnSpc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Estudio microbiológico: Punción transtraqueal, broncoscopía </a:t>
            </a:r>
          </a:p>
          <a:p>
            <a:pPr>
              <a:lnSpc>
                <a:spcPct val="110000"/>
              </a:lnSpc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( con cepillado y lavado bronquial no protegido y protegido, lavado bronco alveolar)</a:t>
            </a:r>
          </a:p>
          <a:p>
            <a:pPr>
              <a:lnSpc>
                <a:spcPct val="110000"/>
              </a:lnSpc>
            </a:pPr>
            <a:r>
              <a:rPr lang="es-ES" dirty="0" err="1" smtClean="0">
                <a:latin typeface="Arial" pitchFamily="34" charset="0"/>
                <a:cs typeface="Arial" pitchFamily="34" charset="0"/>
              </a:rPr>
              <a:t>Fibroscopía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: Muestra se obtiene mediante cepillado bronquial por catéter telescopado o cepillo protegido de doble cubierta.</a:t>
            </a:r>
          </a:p>
          <a:p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143" y="5395224"/>
            <a:ext cx="3258019" cy="14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65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94320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Arial" pitchFamily="34" charset="0"/>
                <a:cs typeface="Arial" pitchFamily="34" charset="0"/>
              </a:rPr>
              <a:t>DIAGNÓSTICO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Líquido pleural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Técnicas serológicas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PCR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Marcadores de inflamación</a:t>
            </a:r>
          </a:p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Rx de tórax: prueba de oro.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Condensación alveolar con broncograma aéreo lobar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segmentario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y multifocal. Puede derrame 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pleural.</a:t>
            </a:r>
          </a:p>
          <a:p>
            <a:pPr marL="457200" lvl="1" indent="0">
              <a:buNone/>
            </a:pPr>
            <a:endParaRPr lang="es-E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Condensación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intersticial segmentaria, multifocal o difusa, casi siempre bilateral, no es 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frecuente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derrame 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pleural.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TAC: indicado en neumonías de lenta resolución o sospecha de cáncer de pulmón.</a:t>
            </a:r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atin typeface="Arial" pitchFamily="34" charset="0"/>
                <a:cs typeface="Arial" pitchFamily="34" charset="0"/>
              </a:rPr>
              <a:t>DIAGNÓSTICO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Hemograma Completo</a:t>
            </a:r>
          </a:p>
          <a:p>
            <a:r>
              <a:rPr lang="es-ES" dirty="0" smtClean="0"/>
              <a:t>Eritrosedimentación</a:t>
            </a:r>
          </a:p>
          <a:p>
            <a:r>
              <a:rPr lang="es-ES" dirty="0" smtClean="0"/>
              <a:t>Hemocultivos</a:t>
            </a:r>
          </a:p>
          <a:p>
            <a:r>
              <a:rPr lang="es-ES" dirty="0" smtClean="0"/>
              <a:t>Gasometría</a:t>
            </a:r>
          </a:p>
          <a:p>
            <a:r>
              <a:rPr lang="es-ES" dirty="0" smtClean="0"/>
              <a:t>Función renal</a:t>
            </a:r>
          </a:p>
          <a:p>
            <a:r>
              <a:rPr lang="es-ES" dirty="0" smtClean="0"/>
              <a:t>VIH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36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0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66328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NEUMONÍA POR COVID-19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782960"/>
            <a:ext cx="8784976" cy="559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4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22312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PRONÓSTICO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400" b="1" dirty="0"/>
              <a:t> 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Criterios de ingreso</a:t>
            </a:r>
            <a:endParaRPr lang="es-ES" sz="20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S" sz="2000" dirty="0" smtClean="0">
                <a:latin typeface="Arial" pitchFamily="34" charset="0"/>
                <a:cs typeface="Arial" pitchFamily="34" charset="0"/>
              </a:rPr>
              <a:t>Circunstancias que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imposibiliten un tratamiento ambulatorio.</a:t>
            </a:r>
          </a:p>
          <a:p>
            <a:pPr lvl="0"/>
            <a:r>
              <a:rPr lang="es-ES" sz="2000" dirty="0">
                <a:latin typeface="Arial" pitchFamily="34" charset="0"/>
                <a:cs typeface="Arial" pitchFamily="34" charset="0"/>
              </a:rPr>
              <a:t>Personas mayores de 65 años.</a:t>
            </a:r>
          </a:p>
          <a:p>
            <a:pPr lvl="0"/>
            <a:r>
              <a:rPr lang="es-ES" sz="2000" dirty="0">
                <a:latin typeface="Arial" pitchFamily="34" charset="0"/>
                <a:cs typeface="Arial" pitchFamily="34" charset="0"/>
              </a:rPr>
              <a:t>Comorbilidad significativa: enfermedad renal, cardiaca, pulmonar, hepática, DM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, neoplasia e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inmunodepresión.</a:t>
            </a:r>
          </a:p>
          <a:p>
            <a:pPr lvl="0"/>
            <a:r>
              <a:rPr lang="es-ES" sz="2000" dirty="0">
                <a:latin typeface="Arial" pitchFamily="34" charset="0"/>
                <a:cs typeface="Arial" pitchFamily="34" charset="0"/>
              </a:rPr>
              <a:t>Si probable causa x S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aureus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BGN o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anaerobios.</a:t>
            </a:r>
          </a:p>
          <a:p>
            <a:pPr lvl="0"/>
            <a:r>
              <a:rPr lang="es-ES" sz="2000" dirty="0" smtClean="0">
                <a:latin typeface="Arial" pitchFamily="34" charset="0"/>
                <a:cs typeface="Arial" pitchFamily="34" charset="0"/>
              </a:rPr>
              <a:t>Complicaciones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supurativas: empiema, artritis, meningitis y endocarditis.</a:t>
            </a:r>
          </a:p>
          <a:p>
            <a:pPr lvl="0"/>
            <a:r>
              <a:rPr lang="es-ES" sz="2000" dirty="0">
                <a:latin typeface="Arial" pitchFamily="34" charset="0"/>
                <a:cs typeface="Arial" pitchFamily="34" charset="0"/>
              </a:rPr>
              <a:t>Fracaso de tratamiento ambulatorios.</a:t>
            </a:r>
          </a:p>
          <a:p>
            <a:pPr lvl="0"/>
            <a:r>
              <a:rPr lang="es-ES" sz="2000" dirty="0">
                <a:latin typeface="Arial" pitchFamily="34" charset="0"/>
                <a:cs typeface="Arial" pitchFamily="34" charset="0"/>
              </a:rPr>
              <a:t>FR˃30, taquicardia ˃125, hipoxemia PO2 ˂60, alteración del estado mental</a:t>
            </a:r>
          </a:p>
          <a:p>
            <a:r>
              <a:rPr lang="es-ES" sz="2000" dirty="0">
                <a:latin typeface="Arial" pitchFamily="34" charset="0"/>
                <a:cs typeface="Arial" pitchFamily="34" charset="0"/>
              </a:rPr>
              <a:t>Leucopenia ˂5. No atribuible  a un proceso conocido.</a:t>
            </a:r>
          </a:p>
        </p:txBody>
      </p:sp>
    </p:spTree>
    <p:extLst>
      <p:ext uri="{BB962C8B-B14F-4D97-AF65-F5344CB8AC3E}">
        <p14:creationId xmlns:p14="http://schemas.microsoft.com/office/powerpoint/2010/main" val="34108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22312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PRONOSTICO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sz="3500" dirty="0">
                <a:latin typeface="Arial" pitchFamily="34" charset="0"/>
                <a:cs typeface="Arial" pitchFamily="34" charset="0"/>
              </a:rPr>
              <a:t>Factores de mal </a:t>
            </a:r>
            <a:r>
              <a:rPr lang="es-ES" sz="3500" dirty="0" smtClean="0">
                <a:latin typeface="Arial" pitchFamily="34" charset="0"/>
                <a:cs typeface="Arial" pitchFamily="34" charset="0"/>
              </a:rPr>
              <a:t>pronóstico</a:t>
            </a:r>
            <a:r>
              <a:rPr lang="es-ES" sz="3500" dirty="0">
                <a:latin typeface="Arial" pitchFamily="34" charset="0"/>
                <a:cs typeface="Arial" pitchFamily="34" charset="0"/>
              </a:rPr>
              <a:t> </a:t>
            </a:r>
            <a:r>
              <a:rPr lang="es-ES" sz="3500" dirty="0" smtClean="0">
                <a:latin typeface="Arial" pitchFamily="34" charset="0"/>
                <a:cs typeface="Arial" pitchFamily="34" charset="0"/>
              </a:rPr>
              <a:t>( CURB-65, PSI-Fine)</a:t>
            </a:r>
            <a:endParaRPr lang="es-ES" sz="35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Edad avanzada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Presencia de comorbilidad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 smtClean="0">
                <a:latin typeface="Arial" pitchFamily="34" charset="0"/>
                <a:cs typeface="Arial" pitchFamily="34" charset="0"/>
              </a:rPr>
              <a:t>Fr ˃ </a:t>
            </a:r>
            <a:r>
              <a:rPr lang="es-ES" sz="2600" dirty="0">
                <a:latin typeface="Arial" pitchFamily="34" charset="0"/>
                <a:cs typeface="Arial" pitchFamily="34" charset="0"/>
              </a:rPr>
              <a:t>30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TA ˂ 90 o TAD ˂ 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60mmHg</a:t>
            </a: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s-ES" sz="2600" dirty="0" smtClean="0">
                <a:latin typeface="Arial" pitchFamily="34" charset="0"/>
                <a:cs typeface="Arial" pitchFamily="34" charset="0"/>
              </a:rPr>
              <a:t>Temperatura </a:t>
            </a:r>
            <a:r>
              <a:rPr lang="es-ES" sz="2600" dirty="0">
                <a:latin typeface="Arial" pitchFamily="34" charset="0"/>
                <a:cs typeface="Arial" pitchFamily="34" charset="0"/>
              </a:rPr>
              <a:t>˂ 35 y ˃ 40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Confusión o disminución del nivel de conciencia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Insuficiencia respiratoria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 smtClean="0">
                <a:latin typeface="Arial" pitchFamily="34" charset="0"/>
                <a:cs typeface="Arial" pitchFamily="34" charset="0"/>
              </a:rPr>
              <a:t>Hematocrito </a:t>
            </a:r>
            <a:r>
              <a:rPr lang="es-ES" sz="2600" dirty="0">
                <a:latin typeface="Arial" pitchFamily="34" charset="0"/>
                <a:cs typeface="Arial" pitchFamily="34" charset="0"/>
              </a:rPr>
              <a:t>˂ 30 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hemoglobina </a:t>
            </a:r>
            <a:r>
              <a:rPr lang="es-ES" sz="2600" dirty="0">
                <a:latin typeface="Arial" pitchFamily="34" charset="0"/>
                <a:cs typeface="Arial" pitchFamily="34" charset="0"/>
              </a:rPr>
              <a:t>˂ 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9.0 g/l</a:t>
            </a: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Leucopenia o leucocitosis ˃ 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30, </a:t>
            </a:r>
            <a:r>
              <a:rPr lang="es-ES" sz="2600" dirty="0">
                <a:latin typeface="Arial" pitchFamily="34" charset="0"/>
                <a:cs typeface="Arial" pitchFamily="34" charset="0"/>
              </a:rPr>
              <a:t>o neutropenia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Necesidad de intubación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Evidencia 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de cuagulopatía </a:t>
            </a:r>
            <a:r>
              <a:rPr lang="es-ES" sz="2600" dirty="0">
                <a:latin typeface="Arial" pitchFamily="34" charset="0"/>
                <a:cs typeface="Arial" pitchFamily="34" charset="0"/>
              </a:rPr>
              <a:t>o acidosis 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metabólica</a:t>
            </a: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Afectación bilateral o la implicación de 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más </a:t>
            </a:r>
            <a:r>
              <a:rPr lang="es-ES" sz="2600" dirty="0">
                <a:latin typeface="Arial" pitchFamily="34" charset="0"/>
                <a:cs typeface="Arial" pitchFamily="34" charset="0"/>
              </a:rPr>
              <a:t>de un lóbulo.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Cavitación o derrame pleural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Bacteriemia manifestada x hemocultivo 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positivo</a:t>
            </a: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51992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22312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PREVENCION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937760"/>
          </a:xfrm>
        </p:spPr>
        <p:txBody>
          <a:bodyPr>
            <a:normAutofit fontScale="85000" lnSpcReduction="20000"/>
          </a:bodyPr>
          <a:lstStyle/>
          <a:p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Cesar habito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tabáquico</a:t>
            </a: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Reducir el consumo de alcohol</a:t>
            </a: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Evitar Hacinamiento</a:t>
            </a: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Adecuado estado nutricional</a:t>
            </a: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Evitar contacto con personas enfermas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ontrol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las enfermedades crónicas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Buena higiene bucal</a:t>
            </a: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Vacunación poblaciones vulnerables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Prevenir Influenza mediante la vacunación en la temporada adecuadas.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Vacuna contra el neumococo ( polisacárida 23-valente)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>
                <a:latin typeface="Arial" pitchFamily="34" charset="0"/>
                <a:cs typeface="Arial" pitchFamily="34" charset="0"/>
              </a:rPr>
              <a:t>OBJETIVOS</a:t>
            </a:r>
            <a:r>
              <a:rPr lang="es-ES" b="1" dirty="0">
                <a:latin typeface="Arial" pitchFamily="34" charset="0"/>
                <a:cs typeface="Arial" pitchFamily="34" charset="0"/>
              </a:rPr>
              <a:t/>
            </a:r>
            <a:br>
              <a:rPr lang="es-ES" b="1" dirty="0">
                <a:latin typeface="Arial" pitchFamily="34" charset="0"/>
                <a:cs typeface="Arial" pitchFamily="34" charset="0"/>
              </a:rPr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lvl="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CO" dirty="0">
                <a:latin typeface="Arial" pitchFamily="34" charset="0"/>
                <a:cs typeface="Arial" pitchFamily="34" charset="0"/>
              </a:rPr>
              <a:t>Definir el concepto de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neumonía.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CO" dirty="0">
                <a:latin typeface="Arial" pitchFamily="34" charset="0"/>
                <a:cs typeface="Arial" pitchFamily="34" charset="0"/>
              </a:rPr>
              <a:t>Caracterizar la neumonía teniendo en cuenta su clasificación, epidemiología, etiología y fisiopatología. 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CO" dirty="0">
                <a:latin typeface="Arial" pitchFamily="34" charset="0"/>
                <a:cs typeface="Arial" pitchFamily="34" charset="0"/>
              </a:rPr>
              <a:t>Identificar las manifestaciones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clínicas. 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CO" dirty="0">
                <a:latin typeface="Arial" pitchFamily="34" charset="0"/>
                <a:cs typeface="Arial" pitchFamily="34" charset="0"/>
              </a:rPr>
              <a:t>Explicar el diagnóstico y tratamiento. 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86981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66328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TRAMIENTO MEDIDAS GENERALES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Reposo 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relativo</a:t>
            </a:r>
          </a:p>
          <a:p>
            <a:r>
              <a:rPr lang="es-ES" sz="2400" dirty="0">
                <a:latin typeface="Arial" pitchFamily="34" charset="0"/>
                <a:cs typeface="Arial" pitchFamily="34" charset="0"/>
              </a:rPr>
              <a:t>Aporte calórico adecuado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Oxigenoterapia  necesaria hasta alcanzar 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una PaO2 mayor a 60 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mmHg</a:t>
            </a:r>
            <a:endParaRPr lang="es-ES" sz="2400" dirty="0">
              <a:latin typeface="Arial" pitchFamily="34" charset="0"/>
              <a:cs typeface="Arial" pitchFamily="34" charset="0"/>
            </a:endParaRPr>
          </a:p>
          <a:p>
            <a:r>
              <a:rPr lang="es-ES" sz="2400" dirty="0">
                <a:latin typeface="Arial" pitchFamily="34" charset="0"/>
                <a:cs typeface="Arial" pitchFamily="34" charset="0"/>
              </a:rPr>
              <a:t>Hidratación adecuada</a:t>
            </a:r>
          </a:p>
          <a:p>
            <a:r>
              <a:rPr lang="es-ES" sz="2400" dirty="0">
                <a:latin typeface="Arial" pitchFamily="34" charset="0"/>
                <a:cs typeface="Arial" pitchFamily="34" charset="0"/>
              </a:rPr>
              <a:t>Medidas antitérmicas físicas o farmacológicas.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Analgésicos 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si dolor pleurítico</a:t>
            </a:r>
          </a:p>
          <a:p>
            <a:r>
              <a:rPr lang="es-ES" sz="2400" dirty="0" smtClean="0">
                <a:latin typeface="Arial" pitchFamily="34" charset="0"/>
                <a:cs typeface="Arial" pitchFamily="34" charset="0"/>
              </a:rPr>
              <a:t>Vigilancia hemodinámica</a:t>
            </a: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807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7863"/>
            <a:ext cx="8229600" cy="882352"/>
          </a:xfrm>
        </p:spPr>
        <p:txBody>
          <a:bodyPr>
            <a:normAutofit/>
          </a:bodyPr>
          <a:lstStyle/>
          <a:p>
            <a:r>
              <a:rPr lang="es-ES" sz="2400" b="1" dirty="0">
                <a:latin typeface="Arial" pitchFamily="34" charset="0"/>
                <a:cs typeface="Arial" pitchFamily="34" charset="0"/>
              </a:rPr>
              <a:t>CLASIFICACION DEL PACIENTE CON NAC</a:t>
            </a:r>
            <a:br>
              <a:rPr lang="es-ES" sz="2400" b="1" dirty="0">
                <a:latin typeface="Arial" pitchFamily="34" charset="0"/>
                <a:cs typeface="Arial" pitchFamily="34" charset="0"/>
              </a:rPr>
            </a:b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TRATAMIENTO</a:t>
            </a:r>
            <a:endParaRPr lang="es-E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2000" dirty="0" smtClean="0">
                <a:latin typeface="Arial" pitchFamily="34" charset="0"/>
                <a:cs typeface="Arial" pitchFamily="34" charset="0"/>
              </a:rPr>
              <a:t>Variante I: 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Paciente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hasta de 65 años, </a:t>
            </a: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Buen estado general,(sin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criterio de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hospitalización)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>
                <a:latin typeface="Arial" pitchFamily="34" charset="0"/>
                <a:cs typeface="Arial" pitchFamily="34" charset="0"/>
              </a:rPr>
              <a:t>E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xtensión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limitada a un tercio del área del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pulmón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>
                <a:latin typeface="Arial" pitchFamily="34" charset="0"/>
                <a:cs typeface="Arial" pitchFamily="34" charset="0"/>
              </a:rPr>
              <a:t>A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usencia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de factores de mal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pronóstico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. </a:t>
            </a: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Tinción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de gram del esputo gérmenes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predominantes  grampositivos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. Germen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más frecuente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neumococo , seguido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de M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.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>
                <a:latin typeface="Arial" pitchFamily="34" charset="0"/>
                <a:cs typeface="Arial" pitchFamily="34" charset="0"/>
              </a:rPr>
              <a:t>pneumoniae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s-ES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2000" dirty="0">
                <a:latin typeface="Arial" pitchFamily="34" charset="0"/>
                <a:cs typeface="Arial" pitchFamily="34" charset="0"/>
              </a:rPr>
              <a:t>Generalmente no necesita hospitalización</a:t>
            </a:r>
          </a:p>
          <a:p>
            <a:pPr marL="0" indent="0">
              <a:buNone/>
            </a:pPr>
            <a:r>
              <a:rPr lang="es-ES" sz="2000" dirty="0">
                <a:latin typeface="Arial" pitchFamily="34" charset="0"/>
                <a:cs typeface="Arial" pitchFamily="34" charset="0"/>
              </a:rPr>
              <a:t>Tratamiento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vía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oral: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Amoxicilina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500 mg 1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capsula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cada 8 horas o cefuroxima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gr cada 8 o 12 h.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Macrólidos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en alérgicos 500mg diarios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por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6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días</a:t>
            </a:r>
            <a:endParaRPr lang="es-ES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sz="2000" dirty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196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0"/>
            <a:ext cx="8676456" cy="990600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Arial" pitchFamily="34" charset="0"/>
                <a:cs typeface="Arial" pitchFamily="34" charset="0"/>
              </a:rPr>
              <a:t>CLASIFICACIÓN </a:t>
            </a:r>
            <a:r>
              <a:rPr lang="es-ES" sz="2400" b="1" dirty="0">
                <a:latin typeface="Arial" pitchFamily="34" charset="0"/>
                <a:cs typeface="Arial" pitchFamily="34" charset="0"/>
              </a:rPr>
              <a:t>DEL PACIENTE CON </a:t>
            </a: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NAC.</a:t>
            </a:r>
            <a:br>
              <a:rPr lang="es-ES" sz="2400" b="1" dirty="0" smtClean="0">
                <a:latin typeface="Arial" pitchFamily="34" charset="0"/>
                <a:cs typeface="Arial" pitchFamily="34" charset="0"/>
              </a:rPr>
            </a:b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TRATAMIENTO</a:t>
            </a:r>
            <a:endParaRPr lang="es-ES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06144"/>
          </a:xfrm>
        </p:spPr>
        <p:txBody>
          <a:bodyPr>
            <a:normAutofit fontScale="92500" lnSpcReduction="20000"/>
          </a:bodyPr>
          <a:lstStyle/>
          <a:p>
            <a:r>
              <a:rPr lang="es-ES" sz="2200" dirty="0">
                <a:latin typeface="Arial" pitchFamily="34" charset="0"/>
                <a:cs typeface="Arial" pitchFamily="34" charset="0"/>
              </a:rPr>
              <a:t>Variante II: </a:t>
            </a:r>
          </a:p>
          <a:p>
            <a:pPr lvl="1">
              <a:buFont typeface="Wingdings" pitchFamily="2" charset="2"/>
              <a:buChar char="§"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Paciente mayor de 65 años</a:t>
            </a:r>
          </a:p>
          <a:p>
            <a:pPr lvl="1">
              <a:buFont typeface="Wingdings" pitchFamily="2" charset="2"/>
              <a:buChar char="§"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Existencia de factores de mal pronostico (comorbilidad significativa). </a:t>
            </a:r>
          </a:p>
          <a:p>
            <a:pPr lvl="1">
              <a:buFont typeface="Wingdings" pitchFamily="2" charset="2"/>
              <a:buChar char="§"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Principal germen neumococo y adquiere mayor importancia BGN , </a:t>
            </a:r>
            <a:r>
              <a:rPr lang="es-E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H. Influenzae,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es-E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aureus</a:t>
            </a:r>
            <a:r>
              <a:rPr lang="es-E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y virus respiratorios.</a:t>
            </a:r>
          </a:p>
          <a:p>
            <a:pPr marL="274320" lvl="1">
              <a:buNone/>
            </a:pPr>
            <a:endParaRPr lang="es-ES" sz="2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2200" dirty="0">
                <a:latin typeface="Arial" pitchFamily="34" charset="0"/>
                <a:cs typeface="Arial" pitchFamily="34" charset="0"/>
              </a:rPr>
              <a:t>Tratamiento: </a:t>
            </a:r>
            <a:r>
              <a:rPr lang="es-ES" sz="22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Cefalosporina de 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segunda generación: 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Cefuroxima 0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.75- 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1.5 g iv o im cada 8 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horas</a:t>
            </a:r>
            <a:endParaRPr lang="es-ES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Cefalosporina 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tercera 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generación: </a:t>
            </a:r>
            <a:r>
              <a:rPr lang="es-ES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cefotaxima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1-2 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 EV 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cada 8 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 o 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ceftriaxona1-2 g 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cada 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8-12h.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Betalactámico 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 inhibidor de 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betalactamasa (amoxicilina + clavulánico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si infección estafilocócica( 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amoxicilina 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sulbactam o 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 clavulánico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s-E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Macrólidos en caso de alergia  a </a:t>
            </a: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betalactámicos</a:t>
            </a:r>
            <a:r>
              <a:rPr lang="es-ES" sz="2200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1">
              <a:buFont typeface="Arial" pitchFamily="34" charset="0"/>
              <a:buChar char="•"/>
            </a:pPr>
            <a:endParaRPr lang="es-ES" sz="22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57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10344"/>
          </a:xfrm>
        </p:spPr>
        <p:txBody>
          <a:bodyPr>
            <a:normAutofit fontScale="90000"/>
          </a:bodyPr>
          <a:lstStyle/>
          <a:p>
            <a:r>
              <a:rPr lang="es-ES" sz="2400" b="1" dirty="0">
                <a:latin typeface="Arial" pitchFamily="34" charset="0"/>
                <a:cs typeface="Arial" pitchFamily="34" charset="0"/>
              </a:rPr>
              <a:t>CLASIFICACION DEL PACIENTE CON </a:t>
            </a: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NAC.</a:t>
            </a:r>
            <a:r>
              <a:rPr lang="es-ES" sz="2400" b="1" dirty="0">
                <a:latin typeface="Arial" pitchFamily="34" charset="0"/>
                <a:cs typeface="Arial" pitchFamily="34" charset="0"/>
              </a:rPr>
              <a:t/>
            </a:r>
            <a:br>
              <a:rPr lang="es-ES" sz="2400" b="1" dirty="0">
                <a:latin typeface="Arial" pitchFamily="34" charset="0"/>
                <a:cs typeface="Arial" pitchFamily="34" charset="0"/>
              </a:rPr>
            </a:br>
            <a:r>
              <a:rPr lang="es-ES" sz="2400" b="1" dirty="0">
                <a:latin typeface="Arial" pitchFamily="34" charset="0"/>
                <a:cs typeface="Arial" pitchFamily="34" charset="0"/>
              </a:rPr>
              <a:t>TRATAMIENTO</a:t>
            </a:r>
            <a:endParaRPr lang="es-ES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34136"/>
          </a:xfrm>
        </p:spPr>
        <p:txBody>
          <a:bodyPr>
            <a:normAutofit fontScale="62500" lnSpcReduction="20000"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>Variante III: </a:t>
            </a: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s-ES" sz="2600" dirty="0" smtClean="0">
                <a:latin typeface="Arial" pitchFamily="34" charset="0"/>
                <a:cs typeface="Arial" pitchFamily="34" charset="0"/>
              </a:rPr>
              <a:t>Cualquier edad 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C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on </a:t>
            </a:r>
            <a:r>
              <a:rPr lang="es-ES" sz="2600" dirty="0">
                <a:latin typeface="Arial" pitchFamily="34" charset="0"/>
                <a:cs typeface="Arial" pitchFamily="34" charset="0"/>
              </a:rPr>
              <a:t>toma del estado 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general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C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riterios </a:t>
            </a:r>
            <a:r>
              <a:rPr lang="es-ES" sz="2600" dirty="0">
                <a:latin typeface="Arial" pitchFamily="34" charset="0"/>
                <a:cs typeface="Arial" pitchFamily="34" charset="0"/>
              </a:rPr>
              <a:t>de 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hospitalización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 smtClean="0">
                <a:latin typeface="Arial" pitchFamily="34" charset="0"/>
                <a:cs typeface="Arial" pitchFamily="34" charset="0"/>
              </a:rPr>
              <a:t>Factores </a:t>
            </a:r>
            <a:r>
              <a:rPr lang="es-ES" sz="2600" dirty="0">
                <a:latin typeface="Arial" pitchFamily="34" charset="0"/>
                <a:cs typeface="Arial" pitchFamily="34" charset="0"/>
              </a:rPr>
              <a:t>de mal 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pronostico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 smtClean="0">
                <a:latin typeface="Arial" pitchFamily="34" charset="0"/>
                <a:cs typeface="Arial" pitchFamily="34" charset="0"/>
              </a:rPr>
              <a:t>Complicaciones</a:t>
            </a:r>
          </a:p>
          <a:p>
            <a:pPr lvl="1">
              <a:buFont typeface="Wingdings" pitchFamily="2" charset="2"/>
              <a:buChar char="§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P</a:t>
            </a:r>
            <a:r>
              <a:rPr lang="es-ES" sz="2600" dirty="0" smtClean="0">
                <a:latin typeface="Arial" pitchFamily="34" charset="0"/>
                <a:cs typeface="Arial" pitchFamily="34" charset="0"/>
              </a:rPr>
              <a:t>redominio </a:t>
            </a:r>
            <a:r>
              <a:rPr lang="es-ES" sz="2600" dirty="0">
                <a:latin typeface="Arial" pitchFamily="34" charset="0"/>
                <a:cs typeface="Arial" pitchFamily="34" charset="0"/>
              </a:rPr>
              <a:t>de gérmenes gramnegativos en el esputo. </a:t>
            </a:r>
            <a:endParaRPr lang="es-ES" sz="2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Estos </a:t>
            </a:r>
            <a:r>
              <a:rPr lang="es-ES" dirty="0">
                <a:latin typeface="Arial" pitchFamily="34" charset="0"/>
                <a:cs typeface="Arial" pitchFamily="34" charset="0"/>
              </a:rPr>
              <a:t>siempre serán hospitalizados.</a:t>
            </a:r>
          </a:p>
          <a:p>
            <a:pPr marL="0" indent="0">
              <a:buNone/>
            </a:pPr>
            <a:r>
              <a:rPr lang="es-ES" dirty="0">
                <a:latin typeface="Arial" pitchFamily="34" charset="0"/>
                <a:cs typeface="Arial" pitchFamily="34" charset="0"/>
              </a:rPr>
              <a:t>Tratamiento combinado: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Betalactámicos: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penicilinas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antiseudomónicas.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ticarpen1gr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iv cada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6-8 h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infecciones graves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300mg/kg/día 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 6 dosis.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Ceftriaxona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2-6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gr/día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im o iv; cefotaxima 1-2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gr cada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6h,asociadas a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aminoglucósidos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 actividad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antiseudomónica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15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mg/kg/día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im o iv en 2-3 dosis.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Fluorquinolonas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Legionella asociado rifampicina o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macrólidos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eritromicina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0.5-1g cada 6h o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claritromicina 500 mg cada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12h).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Arial" pitchFamily="34" charset="0"/>
                <a:cs typeface="Arial" pitchFamily="34" charset="0"/>
              </a:rPr>
              <a:t/>
            </a:r>
            <a:br>
              <a:rPr lang="es-ES" dirty="0">
                <a:latin typeface="Arial" pitchFamily="34" charset="0"/>
                <a:cs typeface="Arial" pitchFamily="34" charset="0"/>
              </a:rPr>
            </a:br>
            <a:r>
              <a:rPr lang="es-ES" b="1" dirty="0" smtClean="0">
                <a:latin typeface="Arial" pitchFamily="34" charset="0"/>
                <a:cs typeface="Arial" pitchFamily="34" charset="0"/>
              </a:rPr>
              <a:t>CONCLUSIONES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3350"/>
            <a:ext cx="215265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775" y="3943350"/>
            <a:ext cx="320384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43350"/>
            <a:ext cx="2877763" cy="269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6" y="1191281"/>
            <a:ext cx="3752850" cy="25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92" y="1196752"/>
            <a:ext cx="5178152" cy="25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5794" y="1237402"/>
            <a:ext cx="39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s-E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04048" y="119675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s-E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7504" y="3943350"/>
            <a:ext cx="41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s-E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699792" y="394335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s-E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042447" y="41135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s-E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2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7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Estudio Independiente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 smtClean="0">
                <a:latin typeface="Arial" pitchFamily="34" charset="0"/>
                <a:cs typeface="Arial" pitchFamily="34" charset="0"/>
              </a:rPr>
              <a:t>Mencione cinco factores de mal pronostico en la evolución de un paciente con neumonía.</a:t>
            </a:r>
          </a:p>
          <a:p>
            <a:pPr algn="just"/>
            <a:endParaRPr lang="es-ES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r>
              <a:rPr lang="es-ES" dirty="0">
                <a:latin typeface="Arial" pitchFamily="34" charset="0"/>
                <a:cs typeface="Arial" pitchFamily="34" charset="0"/>
              </a:rPr>
              <a:t>2. Paciente masculino, de 68 años de edad con antecedentes personales de EPOC y alcoholismo. A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cude </a:t>
            </a:r>
            <a:r>
              <a:rPr lang="es-ES" dirty="0">
                <a:latin typeface="Arial" pitchFamily="34" charset="0"/>
                <a:cs typeface="Arial" pitchFamily="34" charset="0"/>
              </a:rPr>
              <a:t>al cuerpo de guardia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del policlínico, traído por sus  </a:t>
            </a:r>
            <a:r>
              <a:rPr lang="es-ES" dirty="0">
                <a:latin typeface="Arial" pitchFamily="34" charset="0"/>
                <a:cs typeface="Arial" pitchFamily="34" charset="0"/>
              </a:rPr>
              <a:t>familiares pues presenta cuadro de desorientación y falta de aire.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Plantee </a:t>
            </a:r>
            <a:r>
              <a:rPr lang="es-ES" dirty="0">
                <a:latin typeface="Arial" pitchFamily="34" charset="0"/>
                <a:cs typeface="Arial" pitchFamily="34" charset="0"/>
              </a:rPr>
              <a:t>posibles diagnósticos, y cuál sería la conducta a tomar en dicho caso.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9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94320"/>
          </a:xfrm>
        </p:spPr>
        <p:txBody>
          <a:bodyPr>
            <a:normAutofit/>
          </a:bodyPr>
          <a:lstStyle/>
          <a:p>
            <a:r>
              <a:rPr lang="es-ES_tradnl" altLang="es-ES" sz="2400" b="1" dirty="0">
                <a:latin typeface="Arial" pitchFamily="34" charset="0"/>
                <a:cs typeface="Arial" pitchFamily="34" charset="0"/>
              </a:rPr>
              <a:t>Bibliografía</a:t>
            </a:r>
            <a:endParaRPr lang="es-ES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Roca GR et al. Diagnóstico y tratamiento en Medicina Interna. La Habana: Editorial Ciencias Médicas;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2002 Pág. 150-163. y 2017. 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Pág.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216-231.</a:t>
            </a: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Peña EV et al.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Diagnóstico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tratamiento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en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Medicina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Interna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La Habana: Editorial de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Ciencias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Médicas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2016.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Pág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46-48.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90000"/>
              </a:lnSpc>
              <a:spcBef>
                <a:spcPts val="1000"/>
              </a:spcBef>
              <a:defRPr/>
            </a:pP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Bibliografía complementaria: 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defRPr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   Propedéutica Clínica y Fisiopatología Medica de R. </a:t>
            </a:r>
            <a:r>
              <a:rPr lang="es-ES" sz="2400" dirty="0" err="1">
                <a:latin typeface="Arial" pitchFamily="34" charset="0"/>
                <a:cs typeface="Arial" pitchFamily="34" charset="0"/>
              </a:rPr>
              <a:t>Llanio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 y colaboradores</a:t>
            </a:r>
            <a:endParaRPr lang="es-ES_tradnl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201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CURIOSIDADES MEDICAS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¿Cuál fue la causa del </a:t>
            </a:r>
            <a:r>
              <a:rPr lang="es-ES" dirty="0">
                <a:latin typeface="Arial" pitchFamily="34" charset="0"/>
                <a:cs typeface="Arial" pitchFamily="34" charset="0"/>
              </a:rPr>
              <a:t>fallecimiento de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Benjamín Franklin </a:t>
            </a:r>
            <a:r>
              <a:rPr lang="es-ES" dirty="0">
                <a:latin typeface="Arial" pitchFamily="34" charset="0"/>
                <a:cs typeface="Arial" pitchFamily="34" charset="0"/>
              </a:rPr>
              <a:t>y George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Stephenson?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s-ES" dirty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57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90600"/>
          </a:xfrm>
        </p:spPr>
        <p:txBody>
          <a:bodyPr>
            <a:normAutofit/>
          </a:bodyPr>
          <a:lstStyle/>
          <a:p>
            <a:r>
              <a:rPr lang="es-ES" altLang="es-ES" sz="2900" b="1" dirty="0" smtClean="0">
                <a:latin typeface="Arial" pitchFamily="34" charset="0"/>
                <a:cs typeface="Arial" pitchFamily="34" charset="0"/>
              </a:rPr>
              <a:t>RECUENTO HIST</a:t>
            </a:r>
            <a:r>
              <a:rPr lang="es-ES" altLang="es-ES" sz="2800" b="1" dirty="0" smtClean="0">
                <a:latin typeface="Arial" pitchFamily="34" charset="0"/>
                <a:cs typeface="Arial" pitchFamily="34" charset="0"/>
              </a:rPr>
              <a:t>Ó</a:t>
            </a:r>
            <a:r>
              <a:rPr lang="es-ES" altLang="es-ES" sz="2900" b="1" dirty="0" smtClean="0">
                <a:latin typeface="Arial" pitchFamily="34" charset="0"/>
                <a:cs typeface="Arial" pitchFamily="34" charset="0"/>
              </a:rPr>
              <a:t>RICO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sz="2200" dirty="0" smtClean="0">
                <a:latin typeface="Arial" pitchFamily="34" charset="0"/>
                <a:cs typeface="Arial" pitchFamily="34" charset="0"/>
              </a:rPr>
              <a:t>460 – 370 aC: Síntomas de la neumonía fueron descritos por Hipócrates , enfermedad “, llamada por los antiguos.”</a:t>
            </a:r>
          </a:p>
          <a:p>
            <a:pPr algn="just">
              <a:buNone/>
            </a:pPr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2200" dirty="0" smtClean="0">
                <a:latin typeface="Arial" pitchFamily="34" charset="0"/>
                <a:cs typeface="Arial" pitchFamily="34" charset="0"/>
              </a:rPr>
              <a:t>1875: Bacterias fueron vistos por primera vez en las vías respiratorias de las personas que murieron a causa de la neumonía por Edwin </a:t>
            </a:r>
            <a:r>
              <a:rPr lang="es-ES" sz="2200" dirty="0" err="1" smtClean="0">
                <a:latin typeface="Arial" pitchFamily="34" charset="0"/>
                <a:cs typeface="Arial" pitchFamily="34" charset="0"/>
              </a:rPr>
              <a:t>Klebs</a:t>
            </a:r>
            <a:r>
              <a:rPr lang="es-ES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None/>
            </a:pPr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2200" dirty="0" smtClean="0">
                <a:latin typeface="Arial" pitchFamily="34" charset="0"/>
                <a:cs typeface="Arial" pitchFamily="34" charset="0"/>
              </a:rPr>
              <a:t>1918: Sir William Osler, conocido como “el padre de la medicina moderna”, apreció la morbilidad y la mortalidad de la neumonía.</a:t>
            </a:r>
          </a:p>
          <a:p>
            <a:pPr algn="just"/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2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65549"/>
            <a:ext cx="2304256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14512"/>
            <a:ext cx="2304256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3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es-ES" b="1" dirty="0" smtClean="0">
                <a:latin typeface="Arial" pitchFamily="34" charset="0"/>
                <a:cs typeface="Arial" pitchFamily="34" charset="0"/>
              </a:rPr>
              <a:t>CONCEPTO</a:t>
            </a:r>
            <a:r>
              <a:rPr lang="es-ES" altLang="es-ES" b="1" dirty="0">
                <a:latin typeface="Arial" pitchFamily="34" charset="0"/>
                <a:cs typeface="Arial" pitchFamily="34" charset="0"/>
              </a:rPr>
              <a:t/>
            </a:r>
            <a:br>
              <a:rPr lang="es-ES" altLang="es-ES" b="1" dirty="0">
                <a:latin typeface="Arial" pitchFamily="34" charset="0"/>
                <a:cs typeface="Arial" pitchFamily="34" charset="0"/>
              </a:rPr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925" y="98072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s-ES" dirty="0" smtClean="0"/>
              <a:t> </a:t>
            </a:r>
          </a:p>
          <a:p>
            <a:pPr marL="514350" indent="-514350" algn="just">
              <a:buFont typeface="Wingdings" pitchFamily="2" charset="2"/>
              <a:buChar char="Ø"/>
            </a:pPr>
            <a:r>
              <a:rPr lang="es-ES" sz="2800" dirty="0" smtClean="0">
                <a:latin typeface="Arial" pitchFamily="34" charset="0"/>
                <a:cs typeface="Arial" pitchFamily="34" charset="0"/>
              </a:rPr>
              <a:t>Se define como proceso inflamatorio del parénquima pulmonar causada por diferentes microorganismos en un 90% , también puede ser producida por agentes físicos y químicos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 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2160" y="3861048"/>
            <a:ext cx="2928926" cy="279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894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52"/>
            <a:ext cx="7943848" cy="561996"/>
          </a:xfrm>
        </p:spPr>
        <p:txBody>
          <a:bodyPr>
            <a:normAutofit/>
          </a:bodyPr>
          <a:lstStyle/>
          <a:p>
            <a:r>
              <a:rPr lang="es-ES" sz="2900" b="1" dirty="0" smtClean="0">
                <a:latin typeface="Arial" pitchFamily="34" charset="0"/>
                <a:cs typeface="Arial" pitchFamily="34" charset="0"/>
              </a:rPr>
              <a:t>CLASIFICACI</a:t>
            </a:r>
            <a:r>
              <a:rPr lang="es-ES" altLang="es-ES" sz="2800" b="1" dirty="0" smtClean="0">
                <a:latin typeface="Arial" pitchFamily="34" charset="0"/>
                <a:cs typeface="Arial" pitchFamily="34" charset="0"/>
              </a:rPr>
              <a:t>Ó</a:t>
            </a:r>
            <a:r>
              <a:rPr lang="es-ES" sz="2900" b="1" dirty="0" smtClean="0">
                <a:latin typeface="Arial" pitchFamily="34" charset="0"/>
                <a:cs typeface="Arial" pitchFamily="34" charset="0"/>
              </a:rPr>
              <a:t>N</a:t>
            </a:r>
            <a:endParaRPr lang="es-ES" sz="2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Según causa:</a:t>
            </a:r>
          </a:p>
          <a:p>
            <a:pPr>
              <a:buNone/>
            </a:pPr>
            <a:r>
              <a:rPr lang="es-ES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2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Tuberculosa</a:t>
            </a:r>
          </a:p>
          <a:p>
            <a:pPr lvl="2"/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No tuberculosa</a:t>
            </a:r>
          </a:p>
          <a:p>
            <a:pPr lvl="3">
              <a:buFont typeface="Wingdings" pitchFamily="2" charset="2"/>
              <a:buChar char="§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Bacterias grampositivas</a:t>
            </a:r>
          </a:p>
          <a:p>
            <a:pPr lvl="3">
              <a:buFont typeface="Wingdings" pitchFamily="2" charset="2"/>
              <a:buChar char="§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Bacterias gramnegativas</a:t>
            </a:r>
          </a:p>
          <a:p>
            <a:pPr lvl="3">
              <a:buFont typeface="Wingdings" pitchFamily="2" charset="2"/>
              <a:buChar char="§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Virales (Sars-Cov 2: hay disociación clínico-radiológica, clínicamente presenta poca disnea y sin embargo bajos niveles de saturación de O2 )</a:t>
            </a:r>
          </a:p>
          <a:p>
            <a:pPr lvl="3">
              <a:buFont typeface="Wingdings" pitchFamily="2" charset="2"/>
              <a:buChar char="§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Mycoplasma pneumoniae</a:t>
            </a:r>
          </a:p>
          <a:p>
            <a:pPr lvl="3">
              <a:buFont typeface="Wingdings" pitchFamily="2" charset="2"/>
              <a:buChar char="§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Hongos</a:t>
            </a:r>
          </a:p>
          <a:p>
            <a:pPr lvl="3">
              <a:buFont typeface="Wingdings" pitchFamily="2" charset="2"/>
              <a:buChar char="§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Protozoos</a:t>
            </a:r>
          </a:p>
          <a:p>
            <a:pPr lvl="3">
              <a:buFont typeface="Wingdings" pitchFamily="2" charset="2"/>
              <a:buChar char="§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Aspirativa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4127" y="0"/>
            <a:ext cx="2899873" cy="324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7152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CLASIFICACI</a:t>
            </a:r>
            <a:r>
              <a:rPr lang="es-ES" altLang="es-ES" b="1" dirty="0" smtClean="0">
                <a:latin typeface="Arial" pitchFamily="34" charset="0"/>
                <a:cs typeface="Arial" pitchFamily="34" charset="0"/>
              </a:rPr>
              <a:t>Ó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500726"/>
          </a:xfrm>
        </p:spPr>
        <p:txBody>
          <a:bodyPr>
            <a:normAutofit/>
          </a:bodyPr>
          <a:lstStyle/>
          <a:p>
            <a:pPr algn="just"/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2200" dirty="0" smtClean="0">
                <a:latin typeface="Arial" pitchFamily="34" charset="0"/>
                <a:cs typeface="Arial" pitchFamily="34" charset="0"/>
              </a:rPr>
              <a:t>Anatomoclínico:</a:t>
            </a:r>
          </a:p>
          <a:p>
            <a:pPr lvl="1" algn="just">
              <a:buFont typeface="Wingdings" pitchFamily="2" charset="2"/>
              <a:buChar char="§"/>
            </a:pPr>
            <a:r>
              <a:rPr lang="es-ES" sz="2200" dirty="0" smtClean="0">
                <a:latin typeface="Arial" pitchFamily="34" charset="0"/>
                <a:cs typeface="Arial" pitchFamily="34" charset="0"/>
              </a:rPr>
              <a:t>Lobar: Neumocócica</a:t>
            </a:r>
          </a:p>
          <a:p>
            <a:pPr lvl="1" algn="just">
              <a:buFont typeface="Wingdings" pitchFamily="2" charset="2"/>
              <a:buChar char="§"/>
            </a:pPr>
            <a:r>
              <a:rPr lang="es-ES" sz="2200" dirty="0" smtClean="0">
                <a:latin typeface="Arial" pitchFamily="34" charset="0"/>
                <a:cs typeface="Arial" pitchFamily="34" charset="0"/>
              </a:rPr>
              <a:t>Lóbulos diseminados: Estafilocócica</a:t>
            </a:r>
          </a:p>
          <a:p>
            <a:pPr lvl="1" algn="just">
              <a:buFont typeface="Wingdings" pitchFamily="2" charset="2"/>
              <a:buChar char="§"/>
            </a:pPr>
            <a:r>
              <a:rPr lang="es-ES" sz="2200" dirty="0" smtClean="0">
                <a:latin typeface="Arial" pitchFamily="34" charset="0"/>
                <a:cs typeface="Arial" pitchFamily="34" charset="0"/>
              </a:rPr>
              <a:t>Intersticial: Viral</a:t>
            </a:r>
          </a:p>
          <a:p>
            <a:pPr lvl="1" algn="just">
              <a:buFont typeface="Wingdings" pitchFamily="2" charset="2"/>
              <a:buChar char="§"/>
            </a:pPr>
            <a:endParaRPr lang="es-ES" sz="2200" dirty="0">
              <a:latin typeface="Arial" pitchFamily="34" charset="0"/>
              <a:cs typeface="Arial" pitchFamily="34" charset="0"/>
            </a:endParaRPr>
          </a:p>
          <a:p>
            <a:endParaRPr lang="es-ES" dirty="0">
              <a:latin typeface="Arial" pitchFamily="34" charset="0"/>
              <a:cs typeface="Arial" pitchFamily="34" charset="0"/>
            </a:endParaRPr>
          </a:p>
          <a:p>
            <a:pPr marL="274320" lvl="1" indent="0" algn="just">
              <a:buNone/>
            </a:pPr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es-E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6849" y="188640"/>
            <a:ext cx="222751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990600"/>
          </a:xfrm>
        </p:spPr>
        <p:txBody>
          <a:bodyPr/>
          <a:lstStyle/>
          <a:p>
            <a:r>
              <a:rPr lang="es-ES" b="1" dirty="0" smtClean="0">
                <a:latin typeface="Arial" pitchFamily="34" charset="0"/>
                <a:cs typeface="Arial" pitchFamily="34" charset="0"/>
              </a:rPr>
              <a:t>CLASIFICACI</a:t>
            </a:r>
            <a:r>
              <a:rPr lang="es-ES" altLang="es-ES" b="1" dirty="0" smtClean="0">
                <a:latin typeface="Arial" pitchFamily="34" charset="0"/>
                <a:cs typeface="Arial" pitchFamily="34" charset="0"/>
              </a:rPr>
              <a:t>Ó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s-E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Según procedencia:</a:t>
            </a:r>
          </a:p>
          <a:p>
            <a:pPr marL="0" lvl="1" indent="0">
              <a:spcBef>
                <a:spcPts val="600"/>
              </a:spcBef>
              <a:buClr>
                <a:schemeClr val="accent1"/>
              </a:buClr>
              <a:buNone/>
            </a:pPr>
            <a:endParaRPr lang="es-ES" sz="2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48640" lvl="2" algn="just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Extrahospitalaria o comunitaria: Adquirida en la comunidad o con un comienzo de los síntomas primeras 48h del ingreso o 7-10 días posterior  al alta hospitalaria.</a:t>
            </a:r>
          </a:p>
          <a:p>
            <a:pPr marL="548640" lvl="2" algn="just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marL="548640" lvl="2" algn="just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sz="2200" dirty="0" smtClean="0">
                <a:latin typeface="Arial" pitchFamily="34" charset="0"/>
                <a:cs typeface="Arial" pitchFamily="34" charset="0"/>
              </a:rPr>
              <a:t>Asociada a procedimientos asistenciales</a:t>
            </a:r>
          </a:p>
          <a:p>
            <a:pPr marL="822960" lvl="3" algn="just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</a:pPr>
            <a:r>
              <a:rPr lang="es-E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Hogares de ancianos, uso de antibióticos domiciliarios, curas o venoclisis en el domicilio.</a:t>
            </a:r>
          </a:p>
          <a:p>
            <a:pPr marL="822960" lvl="3" algn="just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</a:pPr>
            <a:r>
              <a:rPr lang="es-E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Nosocomial o intrahospitalarias.</a:t>
            </a:r>
          </a:p>
          <a:p>
            <a:pPr marL="822960" lvl="3" algn="just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ü"/>
            </a:pPr>
            <a:r>
              <a:rPr lang="es-E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Asociada a ventilación mecánica.</a:t>
            </a:r>
          </a:p>
          <a:p>
            <a:pPr marL="548640" lvl="2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4" name="Picture 2" descr="Enfermedad pulmonar obstructiva crónica (EPOC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0" y="0"/>
            <a:ext cx="17145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4594</TotalTime>
  <Words>1369</Words>
  <Application>Microsoft Office PowerPoint</Application>
  <PresentationFormat>Presentación en pantalla (4:3)</PresentationFormat>
  <Paragraphs>249</Paragraphs>
  <Slides>39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Tema de Office</vt:lpstr>
      <vt:lpstr>Universidad de Ciencias Médicas de la Habana FCM ‘‘General Calixto García’’ </vt:lpstr>
      <vt:lpstr>Presentación de PowerPoint</vt:lpstr>
      <vt:lpstr>OBJETIVOS </vt:lpstr>
      <vt:lpstr>RECUENTO HISTÓRICO</vt:lpstr>
      <vt:lpstr>Presentación de PowerPoint</vt:lpstr>
      <vt:lpstr>CONCEPTO </vt:lpstr>
      <vt:lpstr>CLASIFICACIÓN</vt:lpstr>
      <vt:lpstr>CLASIFICACIÓN</vt:lpstr>
      <vt:lpstr>CLASIFICACIÓN</vt:lpstr>
      <vt:lpstr>CLASIFICACIÓN</vt:lpstr>
      <vt:lpstr>EPIDEMIOLOGÍA </vt:lpstr>
      <vt:lpstr>Presentación de PowerPoint</vt:lpstr>
      <vt:lpstr>ETIOLOGÍA</vt:lpstr>
      <vt:lpstr>FISIOPATOLOGÍA </vt:lpstr>
      <vt:lpstr>FISIOPATOLOGÍA </vt:lpstr>
      <vt:lpstr>Presentación de PowerPoint</vt:lpstr>
      <vt:lpstr>VARIANTES DE PRESENTACIÓN</vt:lpstr>
      <vt:lpstr>CUADRO CLÍNICO</vt:lpstr>
      <vt:lpstr>CUADRO CLÍNICO</vt:lpstr>
      <vt:lpstr>Presentación de PowerPoint</vt:lpstr>
      <vt:lpstr>DIAGNÓSTICO</vt:lpstr>
      <vt:lpstr>Presentación de PowerPoint</vt:lpstr>
      <vt:lpstr>DIAGNÓSTICO</vt:lpstr>
      <vt:lpstr>DIAGNÓSTICO</vt:lpstr>
      <vt:lpstr>Presentación de PowerPoint</vt:lpstr>
      <vt:lpstr>NEUMONÍA POR COVID-19</vt:lpstr>
      <vt:lpstr>PRONÓSTICO</vt:lpstr>
      <vt:lpstr>PRONOSTICO</vt:lpstr>
      <vt:lpstr>PREVENCION</vt:lpstr>
      <vt:lpstr>TRAMIENTO MEDIDAS GENERALES</vt:lpstr>
      <vt:lpstr>CLASIFICACION DEL PACIENTE CON NAC TRATAMIENTO</vt:lpstr>
      <vt:lpstr>CLASIFICACIÓN DEL PACIENTE CON NAC. TRATAMIENTO</vt:lpstr>
      <vt:lpstr>CLASIFICACION DEL PACIENTE CON NAC. TRATAMIENTO</vt:lpstr>
      <vt:lpstr> CONCLUSIONES</vt:lpstr>
      <vt:lpstr>Presentación de PowerPoint</vt:lpstr>
      <vt:lpstr>Presentación de PowerPoint</vt:lpstr>
      <vt:lpstr>Estudio Independiente</vt:lpstr>
      <vt:lpstr>Bibliografía</vt:lpstr>
      <vt:lpstr>CURIOSIDADES MEDICAS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Ciencias Médicas de la Habana FCM ‘‘General Calixto García’’</dc:title>
  <dc:creator>FONTANE</dc:creator>
  <cp:lastModifiedBy>Cristina</cp:lastModifiedBy>
  <cp:revision>227</cp:revision>
  <dcterms:created xsi:type="dcterms:W3CDTF">2021-01-18T19:05:43Z</dcterms:created>
  <dcterms:modified xsi:type="dcterms:W3CDTF">2019-10-30T16:44:40Z</dcterms:modified>
</cp:coreProperties>
</file>