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5"/>
  </p:notesMasterIdLst>
  <p:sldIdLst>
    <p:sldId id="595" r:id="rId2"/>
    <p:sldId id="258" r:id="rId3"/>
    <p:sldId id="259" r:id="rId4"/>
    <p:sldId id="260" r:id="rId5"/>
    <p:sldId id="539" r:id="rId6"/>
    <p:sldId id="454" r:id="rId7"/>
    <p:sldId id="594" r:id="rId8"/>
    <p:sldId id="459" r:id="rId9"/>
    <p:sldId id="566" r:id="rId10"/>
    <p:sldId id="567" r:id="rId11"/>
    <p:sldId id="457" r:id="rId12"/>
    <p:sldId id="388" r:id="rId13"/>
    <p:sldId id="389" r:id="rId14"/>
    <p:sldId id="391" r:id="rId15"/>
    <p:sldId id="545" r:id="rId16"/>
    <p:sldId id="584" r:id="rId17"/>
    <p:sldId id="547" r:id="rId18"/>
    <p:sldId id="548" r:id="rId19"/>
    <p:sldId id="587" r:id="rId20"/>
    <p:sldId id="570" r:id="rId21"/>
    <p:sldId id="574" r:id="rId22"/>
    <p:sldId id="575" r:id="rId23"/>
    <p:sldId id="573" r:id="rId24"/>
    <p:sldId id="585" r:id="rId25"/>
    <p:sldId id="478" r:id="rId26"/>
    <p:sldId id="428" r:id="rId27"/>
    <p:sldId id="436" r:id="rId28"/>
    <p:sldId id="437" r:id="rId29"/>
    <p:sldId id="438" r:id="rId30"/>
    <p:sldId id="281" r:id="rId31"/>
    <p:sldId id="603" r:id="rId32"/>
    <p:sldId id="599" r:id="rId33"/>
    <p:sldId id="588"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EE9"/>
    <a:srgbClr val="E6F3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82" autoAdjust="0"/>
    <p:restoredTop sz="84715" autoAdjust="0"/>
  </p:normalViewPr>
  <p:slideViewPr>
    <p:cSldViewPr snapToGrid="0">
      <p:cViewPr varScale="1">
        <p:scale>
          <a:sx n="63" d="100"/>
          <a:sy n="63" d="100"/>
        </p:scale>
        <p:origin x="9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11750-8806-4E1C-BF4E-87D56748FD6C}" type="datetimeFigureOut">
              <a:rPr lang="es-ES" smtClean="0"/>
              <a:t>06/04/2021</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A95194-DCFF-4220-A791-BA8D5BA06917}" type="slidenum">
              <a:rPr lang="es-ES" smtClean="0"/>
              <a:t>‹Nº›</a:t>
            </a:fld>
            <a:endParaRPr lang="es-ES" dirty="0"/>
          </a:p>
        </p:txBody>
      </p:sp>
    </p:spTree>
    <p:extLst>
      <p:ext uri="{BB962C8B-B14F-4D97-AF65-F5344CB8AC3E}">
        <p14:creationId xmlns:p14="http://schemas.microsoft.com/office/powerpoint/2010/main" val="386411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97927-798D-410E-AB30-07FB016C1AB1}" type="slidenum">
              <a:rPr lang="es-ES" altLang="es-ES" smtClean="0"/>
              <a:t>1</a:t>
            </a:fld>
            <a:endParaRPr lang="es-ES" altLang="es-ES" dirty="0"/>
          </a:p>
        </p:txBody>
      </p:sp>
      <p:sp>
        <p:nvSpPr>
          <p:cNvPr id="921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2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s-ES" altLang="es-ES" b="1" dirty="0"/>
          </a:p>
        </p:txBody>
      </p:sp>
    </p:spTree>
    <p:extLst>
      <p:ext uri="{BB962C8B-B14F-4D97-AF65-F5344CB8AC3E}">
        <p14:creationId xmlns:p14="http://schemas.microsoft.com/office/powerpoint/2010/main" val="193900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92243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978F4FB-D48D-4EBB-ACBC-3A594ABFE9F9}" type="slidenum">
              <a:rPr lang="es-ES" altLang="es-ES"/>
              <a:t>3</a:t>
            </a:fld>
            <a:endParaRPr lang="es-ES" altLang="es-ES" dirty="0"/>
          </a:p>
        </p:txBody>
      </p:sp>
      <p:sp>
        <p:nvSpPr>
          <p:cNvPr id="18435" name="Rectangle 2"/>
          <p:cNvSpPr>
            <a:spLocks noGrp="1" noRot="1" noChangeAspect="1" noChangeArrowheads="1" noTextEdit="1"/>
          </p:cNvSpPr>
          <p:nvPr>
            <p:ph type="sldImg"/>
          </p:nvPr>
        </p:nvSpPr>
        <p:spPr/>
      </p:sp>
      <p:sp>
        <p:nvSpPr>
          <p:cNvPr id="18436" name="Rectangle 3"/>
          <p:cNvSpPr>
            <a:spLocks noGrp="1" noChangeArrowheads="1"/>
          </p:cNvSpPr>
          <p:nvPr>
            <p:ph type="body" idx="1"/>
          </p:nvPr>
        </p:nvSpPr>
        <p:spPr>
          <a:noFill/>
        </p:spPr>
        <p:txBody>
          <a:bodyPr/>
          <a:lstStyle/>
          <a:p>
            <a:pPr marL="228600" indent="-228600" eaLnBrk="1" hangingPunct="1">
              <a:lnSpc>
                <a:spcPct val="80000"/>
              </a:lnSpc>
            </a:pPr>
            <a:endParaRPr lang="es-ES" altLang="es-ES" b="1" dirty="0">
              <a:latin typeface="Arial" panose="020B0604020202020204" pitchFamily="34" charset="0"/>
            </a:endParaRPr>
          </a:p>
        </p:txBody>
      </p:sp>
    </p:spTree>
    <p:extLst>
      <p:ext uri="{BB962C8B-B14F-4D97-AF65-F5344CB8AC3E}">
        <p14:creationId xmlns:p14="http://schemas.microsoft.com/office/powerpoint/2010/main" val="340889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AAF8F59-3904-4F64-9F93-AC4476D6547E}" type="slidenum">
              <a:rPr lang="es-ES" altLang="es-MX" smtClean="0"/>
              <a:t>5</a:t>
            </a:fld>
            <a:endParaRPr lang="es-ES" altLang="es-MX"/>
          </a:p>
        </p:txBody>
      </p:sp>
      <p:sp>
        <p:nvSpPr>
          <p:cNvPr id="10243" name="Rectangle 2"/>
          <p:cNvSpPr>
            <a:spLocks noGrp="1" noRot="1" noChangeAspect="1" noChangeArrowheads="1" noTextEdit="1"/>
          </p:cNvSpPr>
          <p:nvPr>
            <p:ph type="sldImg"/>
          </p:nvPr>
        </p:nvSpPr>
        <p:spPr/>
      </p:sp>
      <p:sp>
        <p:nvSpPr>
          <p:cNvPr id="102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MX">
                <a:latin typeface="Arial" panose="020B0604020202020204" pitchFamily="34" charset="0"/>
              </a:rPr>
              <a:t>La palabra española tejido procede del latín texere</a:t>
            </a:r>
            <a:r>
              <a:rPr lang="es-ES" altLang="es-MX" b="1">
                <a:latin typeface="Arial" panose="020B0604020202020204" pitchFamily="34" charset="0"/>
              </a:rPr>
              <a:t>,</a:t>
            </a:r>
            <a:r>
              <a:rPr lang="es-ES" altLang="es-MX">
                <a:latin typeface="Arial" panose="020B0604020202020204" pitchFamily="34" charset="0"/>
              </a:rPr>
              <a:t> término empleado por primera vez en el siglo XVIII por Bichat, anatomista francés que lo denominó </a:t>
            </a:r>
            <a:r>
              <a:rPr lang="es-ES" altLang="es-MX" b="1">
                <a:latin typeface="Arial" panose="020B0604020202020204" pitchFamily="34" charset="0"/>
              </a:rPr>
              <a:t>tissu</a:t>
            </a:r>
            <a:r>
              <a:rPr lang="es-ES" altLang="es-MX">
                <a:latin typeface="Arial" panose="020B0604020202020204" pitchFamily="34" charset="0"/>
              </a:rPr>
              <a:t>, apreciando en las disecciones realizadas, la existencia de diversas capas en el organismo, de diferente textura que clasificó en más de 20 variedades de tejidos.</a:t>
            </a:r>
          </a:p>
          <a:p>
            <a:pPr eaLnBrk="1" hangingPunct="1"/>
            <a:r>
              <a:rPr lang="es-ES" altLang="es-MX">
                <a:latin typeface="Arial" panose="020B0604020202020204" pitchFamily="34" charset="0"/>
              </a:rPr>
              <a:t>Ya en el siglo XIX el descubrimiento del microscopio óptico permitió precisar que no había tantos tejidos como Bichat había descrito, sino que sólo existían cuatro tejidos básicos y que cada uno de ellos tenía dos o más subtipos.</a:t>
            </a:r>
          </a:p>
          <a:p>
            <a:pPr eaLnBrk="1" hangingPunct="1"/>
            <a:r>
              <a:rPr lang="es-ES_tradnl" altLang="es-MX">
                <a:latin typeface="Arial" panose="020B0604020202020204" pitchFamily="34" charset="0"/>
              </a:rPr>
              <a:t>A </a:t>
            </a:r>
            <a:r>
              <a:rPr lang="es-ES" altLang="es-MX">
                <a:latin typeface="Arial" panose="020B0604020202020204" pitchFamily="34" charset="0"/>
              </a:rPr>
              <a:t>pesar de la gran complejidad del organismo y la </a:t>
            </a:r>
            <a:r>
              <a:rPr lang="es-ES_tradnl" altLang="es-MX">
                <a:latin typeface="Arial" panose="020B0604020202020204" pitchFamily="34" charset="0"/>
              </a:rPr>
              <a:t>amplia variedad de tipos celulares</a:t>
            </a:r>
            <a:r>
              <a:rPr lang="es-ES" altLang="es-MX">
                <a:latin typeface="Arial" panose="020B0604020202020204" pitchFamily="34" charset="0"/>
              </a:rPr>
              <a:t>, existen cuatro tejidos básicos: epitelial, conectivo, muscular y nervioso. </a:t>
            </a:r>
          </a:p>
          <a:p>
            <a:pPr eaLnBrk="1" hangingPunct="1"/>
            <a:r>
              <a:rPr lang="es-ES" altLang="es-MX">
                <a:latin typeface="Arial" panose="020B0604020202020204" pitchFamily="34" charset="0"/>
              </a:rPr>
              <a:t>Estos tejidos se disponen en proporciones variables para dar lugar a una forma de organización superior de la materia, los órganos y sistemas, por lo que al estudiarlos podrán observar la presencia de varios de ellos.</a:t>
            </a:r>
          </a:p>
          <a:p>
            <a:pPr eaLnBrk="1" hangingPunct="1"/>
            <a:endParaRPr lang="es-ES" altLang="es-MX">
              <a:latin typeface="Arial" panose="020B0604020202020204" pitchFamily="34" charset="0"/>
            </a:endParaRPr>
          </a:p>
        </p:txBody>
      </p:sp>
    </p:spTree>
    <p:extLst>
      <p:ext uri="{BB962C8B-B14F-4D97-AF65-F5344CB8AC3E}">
        <p14:creationId xmlns:p14="http://schemas.microsoft.com/office/powerpoint/2010/main" val="10290313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es-MX" altLang="es-MX" dirty="0">
              <a:latin typeface="Arial" panose="020B0604020202020204" pitchFamily="34" charset="0"/>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51D40DF-0F95-448F-ABC3-F559E2BB13FF}" type="slidenum">
              <a:rPr lang="es-ES" altLang="es-MX" smtClean="0">
                <a:latin typeface="Arial" panose="020B0604020202020204" pitchFamily="34" charset="0"/>
              </a:rPr>
              <a:t>8</a:t>
            </a:fld>
            <a:endParaRPr lang="es-ES" altLang="es-MX">
              <a:latin typeface="Arial" panose="020B0604020202020204" pitchFamily="34" charset="0"/>
            </a:endParaRPr>
          </a:p>
        </p:txBody>
      </p:sp>
    </p:spTree>
    <p:extLst>
      <p:ext uri="{BB962C8B-B14F-4D97-AF65-F5344CB8AC3E}">
        <p14:creationId xmlns:p14="http://schemas.microsoft.com/office/powerpoint/2010/main" val="688752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5B87F2C-4C33-429A-B23E-6F0AFF29C43E}" type="slidenum">
              <a:rPr lang="es-ES" altLang="es-ES" smtClean="0"/>
              <a:t>15</a:t>
            </a:fld>
            <a:endParaRPr lang="es-ES" altLang="es-ES"/>
          </a:p>
        </p:txBody>
      </p:sp>
      <p:sp>
        <p:nvSpPr>
          <p:cNvPr id="21507" name="Rectangle 2"/>
          <p:cNvSpPr>
            <a:spLocks noGrp="1" noRot="1" noChangeAspect="1" noChangeArrowheads="1" noTextEdit="1"/>
          </p:cNvSpPr>
          <p:nvPr>
            <p:ph type="sldImg"/>
          </p:nvPr>
        </p:nvSpPr>
        <p:spPr/>
      </p:sp>
      <p:sp>
        <p:nvSpPr>
          <p:cNvPr id="215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 altLang="es-ES">
                <a:latin typeface="Arial" panose="020B0604020202020204" pitchFamily="34" charset="0"/>
              </a:rPr>
              <a:t>En esta imagen observamos la representación de algunas membranas de cubierta y revestimiento simples, fíjense en su única capa de células, la que descansa sobre la membrana basal que la separa del tejido subyacente.</a:t>
            </a:r>
          </a:p>
          <a:p>
            <a:pPr eaLnBrk="1" hangingPunct="1">
              <a:lnSpc>
                <a:spcPct val="90000"/>
              </a:lnSpc>
            </a:pPr>
            <a:r>
              <a:rPr lang="es-ES" altLang="es-ES">
                <a:latin typeface="Arial" panose="020B0604020202020204" pitchFamily="34" charset="0"/>
              </a:rPr>
              <a:t>En las membranas simples planas como se observa en la imagen, las células son mucho más anchas que altas, dispuestas en una sola capa. </a:t>
            </a:r>
          </a:p>
          <a:p>
            <a:pPr eaLnBrk="1" hangingPunct="1">
              <a:lnSpc>
                <a:spcPct val="90000"/>
              </a:lnSpc>
            </a:pPr>
            <a:r>
              <a:rPr lang="es-ES" altLang="es-ES">
                <a:latin typeface="Arial" panose="020B0604020202020204" pitchFamily="34" charset="0"/>
              </a:rPr>
              <a:t>En las membranas simples cúbicas las células tienen aproximadamente el mismo ancho que alto y sus núcleos esféricos se disponen en el centro de la célula.</a:t>
            </a:r>
          </a:p>
          <a:p>
            <a:pPr eaLnBrk="1" hangingPunct="1">
              <a:lnSpc>
                <a:spcPct val="90000"/>
              </a:lnSpc>
            </a:pPr>
            <a:r>
              <a:rPr lang="es-ES" altLang="es-ES">
                <a:latin typeface="Arial" panose="020B0604020202020204" pitchFamily="34" charset="0"/>
              </a:rPr>
              <a:t>Por su parte en las membranas simples cilíndricas las células son mucho más altas que anchas. Presentan núcleos ovalados situados en la base y a un mismo nivel. En este tipo de epitelio suele haber también células caliciformes secretoras de mucus; además, puede presentar cilios como en las tubas uterinas y microvellosidades, como por ejemplo en el intestino delgado.</a:t>
            </a:r>
          </a:p>
          <a:p>
            <a:pPr eaLnBrk="1" hangingPunct="1">
              <a:lnSpc>
                <a:spcPct val="90000"/>
              </a:lnSpc>
            </a:pPr>
            <a:endParaRPr lang="es-ES" altLang="es-ES">
              <a:latin typeface="Arial" panose="020B0604020202020204" pitchFamily="34" charset="0"/>
            </a:endParaRPr>
          </a:p>
        </p:txBody>
      </p:sp>
    </p:spTree>
    <p:extLst>
      <p:ext uri="{BB962C8B-B14F-4D97-AF65-F5344CB8AC3E}">
        <p14:creationId xmlns:p14="http://schemas.microsoft.com/office/powerpoint/2010/main" val="1646023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8989037-9322-4C50-891B-9A8647739D63}" type="slidenum">
              <a:rPr lang="es-ES" altLang="es-ES" smtClean="0"/>
              <a:t>16</a:t>
            </a:fld>
            <a:endParaRPr lang="es-ES" altLang="es-ES"/>
          </a:p>
        </p:txBody>
      </p:sp>
      <p:sp>
        <p:nvSpPr>
          <p:cNvPr id="23555" name="Rectangle 2"/>
          <p:cNvSpPr>
            <a:spLocks noGrp="1" noRot="1" noChangeAspect="1" noChangeArrowheads="1" noTextEdit="1"/>
          </p:cNvSpPr>
          <p:nvPr>
            <p:ph type="sldImg"/>
          </p:nvPr>
        </p:nvSpPr>
        <p:spPr/>
      </p:sp>
      <p:sp>
        <p:nvSpPr>
          <p:cNvPr id="235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 altLang="es-ES">
                <a:latin typeface="Arial" panose="020B0604020202020204" pitchFamily="34" charset="0"/>
              </a:rPr>
              <a:t>En la imagen están observando ejemplos de localizaciones de la membrana simple plana. Este tipo de epitelio, se localiza, entre otros sitios, en la capa parietal de la cápsula de Bowman y en la rama delgada del asa de Henle en el riñón, y en el revestimiento de los alvéolos pulmonares. </a:t>
            </a:r>
          </a:p>
          <a:p>
            <a:pPr eaLnBrk="1" hangingPunct="1">
              <a:lnSpc>
                <a:spcPct val="90000"/>
              </a:lnSpc>
            </a:pPr>
            <a:r>
              <a:rPr lang="es-ES" altLang="es-ES">
                <a:latin typeface="Arial" panose="020B0604020202020204" pitchFamily="34" charset="0"/>
              </a:rPr>
              <a:t>Por sus características permiten el intercambio de líquidos y gases. </a:t>
            </a:r>
          </a:p>
          <a:p>
            <a:pPr eaLnBrk="1" hangingPunct="1">
              <a:lnSpc>
                <a:spcPct val="90000"/>
              </a:lnSpc>
            </a:pPr>
            <a:r>
              <a:rPr lang="es-ES" altLang="es-ES">
                <a:latin typeface="Arial" panose="020B0604020202020204" pitchFamily="34" charset="0"/>
              </a:rPr>
              <a:t>Es importante señalar que el revestimiento epitelial de los vasos sanguíneos y linfáticos se denomina endotelio, mientras que el de las cavidades serosas, recibe el nombre de mesotelio, ambos, por su apariencia similar a los epitelios simples planos, se estudian en este acápite, sin embargo, son considerados pseudoepitelios.</a:t>
            </a:r>
          </a:p>
          <a:p>
            <a:pPr eaLnBrk="1" hangingPunct="1">
              <a:lnSpc>
                <a:spcPct val="90000"/>
              </a:lnSpc>
            </a:pPr>
            <a:r>
              <a:rPr lang="es-ES" altLang="es-ES">
                <a:latin typeface="Arial" panose="020B0604020202020204" pitchFamily="34" charset="0"/>
              </a:rPr>
              <a:t>Ustedes deben buscar en su bibliografía el porqué reciben el nombre de falsos epitelios o pseudoepitelios.</a:t>
            </a:r>
          </a:p>
          <a:p>
            <a:pPr eaLnBrk="1" hangingPunct="1">
              <a:lnSpc>
                <a:spcPct val="90000"/>
              </a:lnSpc>
            </a:pPr>
            <a:endParaRPr lang="es-ES_tradnl" altLang="es-ES">
              <a:latin typeface="Arial" panose="020B0604020202020204" pitchFamily="34" charset="0"/>
            </a:endParaRPr>
          </a:p>
        </p:txBody>
      </p:sp>
    </p:spTree>
    <p:extLst>
      <p:ext uri="{BB962C8B-B14F-4D97-AF65-F5344CB8AC3E}">
        <p14:creationId xmlns:p14="http://schemas.microsoft.com/office/powerpoint/2010/main" val="2180024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86B564A-5F55-4661-8327-4AA6D23E9D13}" type="slidenum">
              <a:rPr lang="es-ES" altLang="es-ES" smtClean="0"/>
              <a:t>17</a:t>
            </a:fld>
            <a:endParaRPr lang="es-ES" altLang="es-ES"/>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s-ES">
                <a:latin typeface="Arial" panose="020B0604020202020204" pitchFamily="34" charset="0"/>
              </a:rPr>
              <a:t>Las membranas simples cúbicas, por lo general cumplen función de revestimiento, se encuentran formando la pared de los tubos contorneados distales de la nefrona en el riñón como se observa en la imagen; además pueden localizarse en múltiples glándulas, en el epitelio pigmentado de la retina y en el epitelio superficial del ovario joven.</a:t>
            </a:r>
          </a:p>
        </p:txBody>
      </p:sp>
    </p:spTree>
    <p:extLst>
      <p:ext uri="{BB962C8B-B14F-4D97-AF65-F5344CB8AC3E}">
        <p14:creationId xmlns:p14="http://schemas.microsoft.com/office/powerpoint/2010/main" val="2180015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FDC819-2133-4F5A-9DBE-CD46DB82F092}" type="slidenum">
              <a:rPr lang="es-ES" altLang="es-ES" smtClean="0"/>
              <a:t>18</a:t>
            </a:fld>
            <a:endParaRPr lang="es-ES" altLang="es-ES"/>
          </a:p>
        </p:txBody>
      </p:sp>
      <p:sp>
        <p:nvSpPr>
          <p:cNvPr id="29699" name="Rectangle 2"/>
          <p:cNvSpPr>
            <a:spLocks noGrp="1" noRot="1" noChangeAspect="1" noChangeArrowheads="1" noTextEdit="1"/>
          </p:cNvSpPr>
          <p:nvPr>
            <p:ph type="sldImg"/>
          </p:nvPr>
        </p:nvSpPr>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r>
              <a:rPr lang="es-ES" altLang="es-ES">
                <a:latin typeface="Arial" panose="020B0604020202020204" pitchFamily="34" charset="0"/>
              </a:rPr>
              <a:t>La membrana de cubierta y revestimiento simple cilíndrica, cumple funciones de protección, lubricación, digestión y absorción y reviste la superficie interna del tubo digestivo desde el inicio del estómago hasta el recto. En la imagen están observando el epitelio de revestimiento simple cilíndrico del estómago y el intestino delgado.</a:t>
            </a:r>
          </a:p>
          <a:p>
            <a:pPr eaLnBrk="1" hangingPunct="1">
              <a:lnSpc>
                <a:spcPct val="90000"/>
              </a:lnSpc>
            </a:pPr>
            <a:r>
              <a:rPr lang="es-ES" altLang="es-ES">
                <a:latin typeface="Arial" panose="020B0604020202020204" pitchFamily="34" charset="0"/>
              </a:rPr>
              <a:t>En este tipo de membrana epitelial es donde aparecen con mayor frecuencia las especializaciones de las membranas de las células, además, es característica la presencia de las células caliciformes, las que se localizan en los espacios señalados con las flechas en la imagen de la derecha.</a:t>
            </a:r>
          </a:p>
          <a:p>
            <a:pPr eaLnBrk="1" hangingPunct="1">
              <a:lnSpc>
                <a:spcPct val="90000"/>
              </a:lnSpc>
            </a:pPr>
            <a:endParaRPr lang="es-ES" altLang="es-ES">
              <a:latin typeface="Arial" panose="020B0604020202020204" pitchFamily="34" charset="0"/>
            </a:endParaRPr>
          </a:p>
        </p:txBody>
      </p:sp>
    </p:spTree>
    <p:extLst>
      <p:ext uri="{BB962C8B-B14F-4D97-AF65-F5344CB8AC3E}">
        <p14:creationId xmlns:p14="http://schemas.microsoft.com/office/powerpoint/2010/main" val="877036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1A95194-DCFF-4220-A791-BA8D5BA06917}" type="slidenum">
              <a:rPr lang="es-ES" smtClean="0"/>
              <a:t>21</a:t>
            </a:fld>
            <a:endParaRPr lang="es-ES" dirty="0"/>
          </a:p>
        </p:txBody>
      </p:sp>
    </p:spTree>
    <p:extLst>
      <p:ext uri="{BB962C8B-B14F-4D97-AF65-F5344CB8AC3E}">
        <p14:creationId xmlns:p14="http://schemas.microsoft.com/office/powerpoint/2010/main" val="1623437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hasCustomPrompt="1"/>
          </p:nvPr>
        </p:nvSpPr>
        <p:spPr>
          <a:xfrm>
            <a:off x="914400" y="609600"/>
            <a:ext cx="10363200" cy="5486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2 Marcador de fecha"/>
          <p:cNvSpPr>
            <a:spLocks noGrp="1"/>
          </p:cNvSpPr>
          <p:nvPr>
            <p:ph type="dt" sz="half" idx="10"/>
          </p:nvPr>
        </p:nvSpPr>
        <p:spPr/>
        <p:txBody>
          <a:bodyPr/>
          <a:lstStyle>
            <a:lvl1pPr>
              <a:defRPr>
                <a:latin typeface="Arial" panose="020B0604020202020204" pitchFamily="34" charset="0"/>
              </a:defRPr>
            </a:lvl1pPr>
          </a:lstStyle>
          <a:p>
            <a:pPr>
              <a:defRPr/>
            </a:pPr>
            <a:endParaRPr lang="es-ES"/>
          </a:p>
        </p:txBody>
      </p:sp>
      <p:sp>
        <p:nvSpPr>
          <p:cNvPr id="4" name="3 Marcador de pie de página"/>
          <p:cNvSpPr>
            <a:spLocks noGrp="1"/>
          </p:cNvSpPr>
          <p:nvPr>
            <p:ph type="ftr" sz="quarter" idx="11"/>
          </p:nvPr>
        </p:nvSpPr>
        <p:spPr/>
        <p:txBody>
          <a:bodyPr/>
          <a:lstStyle>
            <a:lvl1pPr>
              <a:defRPr>
                <a:latin typeface="Arial" panose="020B0604020202020204" pitchFamily="34" charset="0"/>
              </a:defRPr>
            </a:lvl1pPr>
          </a:lstStyle>
          <a:p>
            <a:pPr>
              <a:defRPr/>
            </a:pPr>
            <a:endParaRPr lang="es-ES"/>
          </a:p>
        </p:txBody>
      </p:sp>
      <p:sp>
        <p:nvSpPr>
          <p:cNvPr id="5" name="4 Marcador de número de diapositiva"/>
          <p:cNvSpPr>
            <a:spLocks noGrp="1"/>
          </p:cNvSpPr>
          <p:nvPr>
            <p:ph type="sldNum" sz="quarter" idx="12"/>
          </p:nvPr>
        </p:nvSpPr>
        <p:spPr/>
        <p:txBody>
          <a:bodyPr/>
          <a:lstStyle>
            <a:lvl1pPr>
              <a:defRPr>
                <a:latin typeface="Arial" panose="020B0604020202020204" pitchFamily="34" charset="0"/>
              </a:defRPr>
            </a:lvl1pPr>
          </a:lstStyle>
          <a:p>
            <a:pPr>
              <a:defRPr/>
            </a:pPr>
            <a:fld id="{55F44521-DF64-44FC-85F0-EFB98C7088D4}" type="slidenum">
              <a:rPr lang="es-ES"/>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34DC3F5B-732E-4EA0-BA5D-344EC69EA7C2}" type="datetimeFigureOut">
              <a:rPr lang="es-ES" smtClean="0"/>
              <a:t>06/04/2021</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7CEAD863-B409-4C64-88D0-54667292DF25}" type="slidenum">
              <a:rPr lang="es-ES" smtClean="0"/>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DC3F5B-732E-4EA0-BA5D-344EC69EA7C2}" type="datetimeFigureOut">
              <a:rPr lang="es-ES" smtClean="0"/>
              <a:t>06/04/2021</a:t>
            </a:fld>
            <a:endParaRPr lang="es-ES"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AD863-B409-4C64-88D0-54667292DF25}"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ctrTitle"/>
          </p:nvPr>
        </p:nvSpPr>
        <p:spPr>
          <a:xfrm>
            <a:off x="2183087" y="1020001"/>
            <a:ext cx="8316913" cy="749300"/>
          </a:xfrm>
        </p:spPr>
        <p:txBody>
          <a:bodyPr rtlCol="0">
            <a:normAutofit fontScale="90000"/>
          </a:bodyPr>
          <a:lstStyle/>
          <a:p>
            <a:pPr>
              <a:defRPr/>
            </a:pPr>
            <a:r>
              <a:rPr lang="es-ES" sz="3600" b="1" dirty="0">
                <a:solidFill>
                  <a:schemeClr val="accent1">
                    <a:lumMod val="50000"/>
                  </a:schemeClr>
                </a:solidFill>
                <a:effectLst>
                  <a:outerShdw blurRad="38100" dist="38100" dir="2700000" algn="tl">
                    <a:srgbClr val="000000"/>
                  </a:outerShdw>
                </a:effectLst>
              </a:rPr>
              <a:t>BASES MOLECULARES, CÉLULAS Y TEJIDOS</a:t>
            </a:r>
            <a:r>
              <a:rPr lang="es-ES" sz="3600" b="1" dirty="0">
                <a:solidFill>
                  <a:schemeClr val="tx2">
                    <a:lumMod val="50000"/>
                  </a:schemeClr>
                </a:solidFill>
                <a:effectLst>
                  <a:outerShdw blurRad="38100" dist="38100" dir="2700000" algn="tl">
                    <a:srgbClr val="000000"/>
                  </a:outerShdw>
                </a:effectLst>
              </a:rPr>
              <a:t/>
            </a:r>
            <a:br>
              <a:rPr lang="es-ES" sz="3600" b="1" dirty="0">
                <a:solidFill>
                  <a:schemeClr val="tx2">
                    <a:lumMod val="50000"/>
                  </a:schemeClr>
                </a:solidFill>
                <a:effectLst>
                  <a:outerShdw blurRad="38100" dist="38100" dir="2700000" algn="tl">
                    <a:srgbClr val="000000"/>
                  </a:outerShdw>
                </a:effectLst>
              </a:rPr>
            </a:br>
            <a:endParaRPr lang="es-ES" sz="3600" b="1" dirty="0">
              <a:solidFill>
                <a:schemeClr val="tx2">
                  <a:lumMod val="50000"/>
                </a:schemeClr>
              </a:solidFill>
              <a:effectLst>
                <a:outerShdw blurRad="38100" dist="38100" dir="2700000" algn="tl">
                  <a:srgbClr val="000000"/>
                </a:outerShdw>
              </a:effectLst>
            </a:endParaRPr>
          </a:p>
        </p:txBody>
      </p:sp>
      <p:sp>
        <p:nvSpPr>
          <p:cNvPr id="184323" name="Rectangle 3"/>
          <p:cNvSpPr>
            <a:spLocks noGrp="1" noChangeArrowheads="1"/>
          </p:cNvSpPr>
          <p:nvPr>
            <p:ph type="subTitle" idx="1"/>
          </p:nvPr>
        </p:nvSpPr>
        <p:spPr>
          <a:xfrm>
            <a:off x="2048256" y="5556504"/>
            <a:ext cx="6400800" cy="431800"/>
          </a:xfrm>
        </p:spPr>
        <p:txBody>
          <a:bodyPr rtlCol="0">
            <a:noAutofit/>
          </a:bodyPr>
          <a:lstStyle/>
          <a:p>
            <a:pPr>
              <a:defRPr/>
            </a:pPr>
            <a:r>
              <a:rPr lang="es-ES" sz="20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1ER AÑO DE LICENCIATURA DE ENFERMERIA </a:t>
            </a:r>
          </a:p>
          <a:p>
            <a:pPr>
              <a:defRPr/>
            </a:pPr>
            <a:r>
              <a:rPr lang="es-ES" sz="2000" b="1" dirty="0" err="1">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Msc</a:t>
            </a:r>
            <a:r>
              <a:rPr lang="es-ES" sz="20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 sz="2000" b="1" dirty="0" err="1">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Idalmys</a:t>
            </a:r>
            <a:r>
              <a:rPr lang="es-ES" sz="20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 sz="2000" b="1" dirty="0" err="1">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Rosabal</a:t>
            </a:r>
            <a:r>
              <a:rPr lang="es-ES" sz="20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 </a:t>
            </a:r>
            <a:r>
              <a:rPr lang="es-ES" sz="2000" b="1" dirty="0" err="1">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rPr>
              <a:t>Armenteros</a:t>
            </a:r>
            <a:endParaRPr lang="es-ES" sz="2000" b="1" dirty="0">
              <a:solidFill>
                <a:schemeClr val="accent1">
                  <a:lumMod val="50000"/>
                </a:schemeClr>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pic>
        <p:nvPicPr>
          <p:cNvPr id="8" name="Picture 3" descr="Hombre músculo 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9056" y="1698879"/>
            <a:ext cx="2557236" cy="507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n 1"/>
          <p:cNvPicPr>
            <a:picLocks noChangeAspect="1"/>
          </p:cNvPicPr>
          <p:nvPr/>
        </p:nvPicPr>
        <p:blipFill>
          <a:blip r:embed="rId4"/>
          <a:stretch>
            <a:fillRect/>
          </a:stretch>
        </p:blipFill>
        <p:spPr>
          <a:xfrm>
            <a:off x="5104457" y="1967992"/>
            <a:ext cx="2095799" cy="3015171"/>
          </a:xfrm>
          <a:prstGeom prst="rect">
            <a:avLst/>
          </a:prstGeom>
        </p:spPr>
      </p:pic>
      <p:pic>
        <p:nvPicPr>
          <p:cNvPr id="36868" name="Picture 4" descr="fi4p11"/>
          <p:cNvPicPr>
            <a:picLocks noChangeAspect="1" noChangeArrowheads="1"/>
          </p:cNvPicPr>
          <p:nvPr/>
        </p:nvPicPr>
        <p:blipFill>
          <a:blip r:embed="rId5">
            <a:extLst>
              <a:ext uri="{28A0092B-C50C-407E-A947-70E740481C1C}">
                <a14:useLocalDpi xmlns:a14="http://schemas.microsoft.com/office/drawing/2010/main" val="0"/>
              </a:ext>
            </a:extLst>
          </a:blip>
          <a:srcRect b="34807"/>
          <a:stretch>
            <a:fillRect/>
          </a:stretch>
        </p:blipFill>
        <p:spPr bwMode="auto">
          <a:xfrm>
            <a:off x="2048510" y="1769110"/>
            <a:ext cx="2425065" cy="2597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12000"/>
                                  </p:stCondLst>
                                  <p:childTnLst>
                                    <p:set>
                                      <p:cBhvr>
                                        <p:cTn id="6" dur="1" fill="hold">
                                          <p:stCondLst>
                                            <p:cond delay="0"/>
                                          </p:stCondLst>
                                        </p:cTn>
                                        <p:tgtEl>
                                          <p:spTgt spid="184323">
                                            <p:txEl>
                                              <p:pRg st="0" end="0"/>
                                            </p:txEl>
                                          </p:spTgt>
                                        </p:tgtEl>
                                        <p:attrNameLst>
                                          <p:attrName>style.visibility</p:attrName>
                                        </p:attrNameLst>
                                      </p:cBhvr>
                                      <p:to>
                                        <p:strVal val="visible"/>
                                      </p:to>
                                    </p:set>
                                    <p:animEffect transition="in" filter="checkerboard(across)">
                                      <p:cBhvr>
                                        <p:cTn id="7" dur="500"/>
                                        <p:tgtEl>
                                          <p:spTgt spid="184323">
                                            <p:txEl>
                                              <p:pRg st="0" end="0"/>
                                            </p:txEl>
                                          </p:spTgt>
                                        </p:tgtEl>
                                      </p:cBhvr>
                                    </p:animEffect>
                                  </p:childTnLst>
                                </p:cTn>
                              </p:par>
                              <p:par>
                                <p:cTn id="8" presetID="5" presetClass="entr" presetSubtype="10" fill="hold" grpId="0" nodeType="withEffect">
                                  <p:stCondLst>
                                    <p:cond delay="12000"/>
                                  </p:stCondLst>
                                  <p:childTnLst>
                                    <p:set>
                                      <p:cBhvr>
                                        <p:cTn id="9" dur="1" fill="hold">
                                          <p:stCondLst>
                                            <p:cond delay="0"/>
                                          </p:stCondLst>
                                        </p:cTn>
                                        <p:tgtEl>
                                          <p:spTgt spid="184323">
                                            <p:txEl>
                                              <p:pRg st="1" end="1"/>
                                            </p:txEl>
                                          </p:spTgt>
                                        </p:tgtEl>
                                        <p:attrNameLst>
                                          <p:attrName>style.visibility</p:attrName>
                                        </p:attrNameLst>
                                      </p:cBhvr>
                                      <p:to>
                                        <p:strVal val="visible"/>
                                      </p:to>
                                    </p:set>
                                    <p:animEffect transition="in" filter="checkerboard(across)">
                                      <p:cBhvr>
                                        <p:cTn id="10" dur="500"/>
                                        <p:tgtEl>
                                          <p:spTgt spid="184323">
                                            <p:txEl>
                                              <p:pRg st="1" end="1"/>
                                            </p:txEl>
                                          </p:spTgt>
                                        </p:tgtEl>
                                      </p:cBhvr>
                                    </p:animEffect>
                                  </p:childTnLst>
                                </p:cTn>
                              </p:par>
                              <p:par>
                                <p:cTn id="11" presetID="3" presetClass="entr" presetSubtype="10" fill="hold" grpId="0" nodeType="withEffect">
                                  <p:stCondLst>
                                    <p:cond delay="12500"/>
                                  </p:stCondLst>
                                  <p:childTnLst>
                                    <p:set>
                                      <p:cBhvr>
                                        <p:cTn id="12" dur="1" fill="hold">
                                          <p:stCondLst>
                                            <p:cond delay="0"/>
                                          </p:stCondLst>
                                        </p:cTn>
                                        <p:tgtEl>
                                          <p:spTgt spid="184322"/>
                                        </p:tgtEl>
                                        <p:attrNameLst>
                                          <p:attrName>style.visibility</p:attrName>
                                        </p:attrNameLst>
                                      </p:cBhvr>
                                      <p:to>
                                        <p:strVal val="visible"/>
                                      </p:to>
                                    </p:set>
                                    <p:animEffect transition="in" filter="blinds(horizontal)">
                                      <p:cBhvr>
                                        <p:cTn id="13" dur="500"/>
                                        <p:tgtEl>
                                          <p:spTgt spid="184322"/>
                                        </p:tgtEl>
                                      </p:cBhvr>
                                    </p:animEffect>
                                  </p:childTnLst>
                                </p:cTn>
                              </p:par>
                            </p:childTnLst>
                          </p:cTn>
                        </p:par>
                        <p:par>
                          <p:cTn id="14" fill="hold">
                            <p:stCondLst>
                              <p:cond delay="13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2" grpId="0"/>
      <p:bldP spid="18432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324745" y="1704814"/>
            <a:ext cx="7857479" cy="4848387"/>
          </a:xfrm>
        </p:spPr>
        <p:txBody>
          <a:bodyPr/>
          <a:lstStyle/>
          <a:p>
            <a:pPr algn="ctr">
              <a:buFontTx/>
              <a:buNone/>
              <a:defRPr/>
            </a:pPr>
            <a:r>
              <a:rPr lang="es-ES" sz="3600" b="1" dirty="0">
                <a:solidFill>
                  <a:schemeClr val="accent1">
                    <a:lumMod val="50000"/>
                  </a:schemeClr>
                </a:solidFill>
                <a:effectLst>
                  <a:outerShdw blurRad="38100" dist="38100" dir="2700000" algn="tl">
                    <a:srgbClr val="000000">
                      <a:alpha val="43137"/>
                    </a:srgbClr>
                  </a:outerShdw>
                </a:effectLst>
              </a:rPr>
              <a:t>El epitelio es un tejido formado por una o varias capas yuxtapuestas que recubren todas las superficies libres del organismo, y constituyen el recubrimiento interno de todas las </a:t>
            </a:r>
            <a:r>
              <a:rPr lang="es-ES" sz="3600" b="1" dirty="0">
                <a:solidFill>
                  <a:srgbClr val="FFC000"/>
                </a:solidFill>
                <a:effectLst>
                  <a:outerShdw blurRad="38100" dist="38100" dir="2700000" algn="tl">
                    <a:srgbClr val="000000">
                      <a:alpha val="43137"/>
                    </a:srgbClr>
                  </a:outerShdw>
                </a:effectLst>
              </a:rPr>
              <a:t>cavidades, órganos huecos, conductos del cuerpo (respiratorio, digestivo y urogenital) la piel y también forman las mucosas y las glándulas.</a:t>
            </a:r>
          </a:p>
          <a:p>
            <a:pPr>
              <a:defRPr/>
            </a:pPr>
            <a:endParaRPr lang="es-ES" dirty="0"/>
          </a:p>
        </p:txBody>
      </p:sp>
      <p:sp>
        <p:nvSpPr>
          <p:cNvPr id="4" name="Elipse 3"/>
          <p:cNvSpPr/>
          <p:nvPr/>
        </p:nvSpPr>
        <p:spPr>
          <a:xfrm>
            <a:off x="2220584" y="304799"/>
            <a:ext cx="7589520" cy="89407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p:cNvSpPr txBox="1"/>
          <p:nvPr/>
        </p:nvSpPr>
        <p:spPr>
          <a:xfrm>
            <a:off x="3998562" y="435401"/>
            <a:ext cx="4215539" cy="584775"/>
          </a:xfrm>
          <a:prstGeom prst="rect">
            <a:avLst/>
          </a:prstGeom>
          <a:noFill/>
        </p:spPr>
        <p:txBody>
          <a:bodyPr wrap="square" rtlCol="0">
            <a:spAutoFit/>
          </a:bodyPr>
          <a:lstStyle/>
          <a:p>
            <a:r>
              <a:rPr lang="es-ES" sz="32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TEJIDO EPITELIAL</a:t>
            </a:r>
            <a:endParaRPr lang="es-MX" sz="3200" dirty="0"/>
          </a:p>
        </p:txBody>
      </p:sp>
    </p:spTree>
  </p:cSld>
  <p:clrMapOvr>
    <a:masterClrMapping/>
  </p:clrMapOvr>
  <p:transition spd="slow">
    <p:check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1808749" y="115889"/>
            <a:ext cx="8545929" cy="646381"/>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wrap="none" anchor="ct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spcBef>
                <a:spcPct val="50000"/>
              </a:spcBef>
              <a:defRPr/>
            </a:pPr>
            <a:r>
              <a:rPr lang="es-ES_tradnl" sz="3600" i="1" kern="0" dirty="0">
                <a:ln>
                  <a:solidFill>
                    <a:schemeClr val="tx1"/>
                  </a:solidFill>
                </a:ln>
                <a:solidFill>
                  <a:schemeClr val="accent1">
                    <a:lumMod val="50000"/>
                  </a:schemeClr>
                </a:solidFill>
                <a:effectLst>
                  <a:outerShdw blurRad="38100" dist="38100" dir="2700000" algn="tl">
                    <a:srgbClr val="000000">
                      <a:alpha val="43137"/>
                    </a:srgbClr>
                  </a:outerShdw>
                </a:effectLst>
                <a:cs typeface="Arial" panose="020B0604020202020204" pitchFamily="34" charset="0"/>
              </a:rPr>
              <a:t>VARIEDADES DEL TEJIDO EPITELIAL</a:t>
            </a:r>
          </a:p>
        </p:txBody>
      </p:sp>
      <p:sp>
        <p:nvSpPr>
          <p:cNvPr id="3" name="Text Box 3"/>
          <p:cNvSpPr txBox="1">
            <a:spLocks noChangeArrowheads="1"/>
          </p:cNvSpPr>
          <p:nvPr/>
        </p:nvSpPr>
        <p:spPr bwMode="auto">
          <a:xfrm>
            <a:off x="2171701" y="1366838"/>
            <a:ext cx="80803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spcBef>
                <a:spcPct val="50000"/>
              </a:spcBef>
              <a:defRPr/>
            </a:pPr>
            <a:r>
              <a:rPr lang="es-ES" sz="2800" kern="0" dirty="0">
                <a:effectLst>
                  <a:outerShdw blurRad="38100" dist="38100" dir="2700000" algn="tl">
                    <a:srgbClr val="000000">
                      <a:alpha val="43137"/>
                    </a:srgbClr>
                  </a:outerShdw>
                </a:effectLst>
                <a:cs typeface="Arial" panose="020B0604020202020204" pitchFamily="34" charset="0"/>
              </a:rPr>
              <a:t>DISPOSICIÓN DE LAS CÉLULAS EPITELIALES</a:t>
            </a:r>
            <a:endParaRPr lang="es-ES_tradnl" sz="2800" kern="0" dirty="0">
              <a:effectLst>
                <a:outerShdw blurRad="38100" dist="38100" dir="2700000" algn="tl">
                  <a:srgbClr val="000000">
                    <a:alpha val="43137"/>
                  </a:srgbClr>
                </a:outerShdw>
              </a:effectLst>
              <a:cs typeface="Arial" panose="020B0604020202020204" pitchFamily="34" charset="0"/>
            </a:endParaRPr>
          </a:p>
        </p:txBody>
      </p:sp>
      <p:sp>
        <p:nvSpPr>
          <p:cNvPr id="6" name="Text Box 6"/>
          <p:cNvSpPr txBox="1">
            <a:spLocks noChangeArrowheads="1"/>
          </p:cNvSpPr>
          <p:nvPr/>
        </p:nvSpPr>
        <p:spPr bwMode="auto">
          <a:xfrm>
            <a:off x="1752600" y="2860675"/>
            <a:ext cx="4198938"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lnSpc>
                <a:spcPts val="3800"/>
              </a:lnSpc>
              <a:defRPr/>
            </a:pPr>
            <a:r>
              <a:rPr lang="es-ES" sz="2800" kern="0" dirty="0">
                <a:effectLst>
                  <a:outerShdw blurRad="38100" dist="38100" dir="2700000" algn="tl">
                    <a:srgbClr val="000000">
                      <a:alpha val="43137"/>
                    </a:srgbClr>
                  </a:outerShdw>
                </a:effectLst>
                <a:cs typeface="Arial" panose="020B0604020202020204" pitchFamily="34" charset="0"/>
              </a:rPr>
              <a:t>FORMANDO CAPAS QUE CUBREN O REVISTEN CAVIDADES</a:t>
            </a:r>
            <a:endParaRPr lang="es-ES_tradnl" sz="2800" kern="0" dirty="0">
              <a:effectLst>
                <a:outerShdw blurRad="38100" dist="38100" dir="2700000" algn="tl">
                  <a:srgbClr val="000000">
                    <a:alpha val="43137"/>
                  </a:srgbClr>
                </a:outerShdw>
              </a:effectLst>
              <a:cs typeface="Arial" panose="020B0604020202020204" pitchFamily="34" charset="0"/>
            </a:endParaRPr>
          </a:p>
        </p:txBody>
      </p:sp>
      <p:sp>
        <p:nvSpPr>
          <p:cNvPr id="7" name="Text Box 7"/>
          <p:cNvSpPr txBox="1">
            <a:spLocks noChangeArrowheads="1"/>
          </p:cNvSpPr>
          <p:nvPr/>
        </p:nvSpPr>
        <p:spPr bwMode="auto">
          <a:xfrm>
            <a:off x="6267450" y="2627313"/>
            <a:ext cx="4267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eaLnBrk="0" hangingPunct="0">
              <a:defRPr sz="3200" b="1">
                <a:solidFill>
                  <a:schemeClr val="tx1"/>
                </a:solidFill>
                <a:latin typeface="Arial" panose="020B0604020202020204" pitchFamily="34" charset="0"/>
              </a:defRPr>
            </a:lvl1pPr>
            <a:lvl2pPr marL="742950" indent="-285750" eaLnBrk="0" hangingPunct="0">
              <a:defRPr sz="3200" b="1">
                <a:solidFill>
                  <a:schemeClr val="tx1"/>
                </a:solidFill>
                <a:latin typeface="Arial" panose="020B0604020202020204" pitchFamily="34" charset="0"/>
              </a:defRPr>
            </a:lvl2pPr>
            <a:lvl3pPr marL="1143000" indent="-228600" eaLnBrk="0" hangingPunct="0">
              <a:defRPr sz="3200" b="1">
                <a:solidFill>
                  <a:schemeClr val="tx1"/>
                </a:solidFill>
                <a:latin typeface="Arial" panose="020B0604020202020204" pitchFamily="34" charset="0"/>
              </a:defRPr>
            </a:lvl3pPr>
            <a:lvl4pPr marL="1600200" indent="-228600" eaLnBrk="0" hangingPunct="0">
              <a:defRPr sz="3200" b="1">
                <a:solidFill>
                  <a:schemeClr val="tx1"/>
                </a:solidFill>
                <a:latin typeface="Arial" panose="020B0604020202020204" pitchFamily="34" charset="0"/>
              </a:defRPr>
            </a:lvl4pPr>
            <a:lvl5pPr marL="2057400" indent="-228600" eaLnBrk="0" hangingPunct="0">
              <a:defRPr sz="3200" b="1">
                <a:solidFill>
                  <a:schemeClr val="tx1"/>
                </a:solidFill>
                <a:latin typeface="Arial" panose="020B0604020202020204" pitchFamily="34" charset="0"/>
              </a:defRPr>
            </a:lvl5pPr>
            <a:lvl6pPr marL="2514600" indent="-228600" algn="ctr" eaLnBrk="0" fontAlgn="base" hangingPunct="0">
              <a:spcBef>
                <a:spcPct val="0"/>
              </a:spcBef>
              <a:spcAft>
                <a:spcPct val="0"/>
              </a:spcAft>
              <a:defRPr sz="3200" b="1">
                <a:solidFill>
                  <a:schemeClr val="tx1"/>
                </a:solidFill>
                <a:latin typeface="Arial" panose="020B0604020202020204" pitchFamily="34" charset="0"/>
              </a:defRPr>
            </a:lvl6pPr>
            <a:lvl7pPr marL="2971800" indent="-228600" algn="ctr" eaLnBrk="0" fontAlgn="base" hangingPunct="0">
              <a:spcBef>
                <a:spcPct val="0"/>
              </a:spcBef>
              <a:spcAft>
                <a:spcPct val="0"/>
              </a:spcAft>
              <a:defRPr sz="3200" b="1">
                <a:solidFill>
                  <a:schemeClr val="tx1"/>
                </a:solidFill>
                <a:latin typeface="Arial" panose="020B0604020202020204" pitchFamily="34" charset="0"/>
              </a:defRPr>
            </a:lvl7pPr>
            <a:lvl8pPr marL="3429000" indent="-228600" algn="ctr" eaLnBrk="0" fontAlgn="base" hangingPunct="0">
              <a:spcBef>
                <a:spcPct val="0"/>
              </a:spcBef>
              <a:spcAft>
                <a:spcPct val="0"/>
              </a:spcAft>
              <a:defRPr sz="3200" b="1">
                <a:solidFill>
                  <a:schemeClr val="tx1"/>
                </a:solidFill>
                <a:latin typeface="Arial" panose="020B0604020202020204" pitchFamily="34" charset="0"/>
              </a:defRPr>
            </a:lvl8pPr>
            <a:lvl9pPr marL="3886200" indent="-228600" algn="ctr"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lnSpc>
                <a:spcPts val="3600"/>
              </a:lnSpc>
              <a:defRPr/>
            </a:pPr>
            <a:r>
              <a:rPr lang="es-ES" sz="2800" kern="0" dirty="0">
                <a:effectLst>
                  <a:outerShdw blurRad="38100" dist="38100" dir="2700000" algn="tl">
                    <a:srgbClr val="000000">
                      <a:alpha val="43137"/>
                    </a:srgbClr>
                  </a:outerShdw>
                </a:effectLst>
                <a:cs typeface="Arial" panose="020B0604020202020204" pitchFamily="34" charset="0"/>
              </a:rPr>
              <a:t>AGRUPADAS EN MASAS CON FUNCIONES SECRETORAS</a:t>
            </a:r>
            <a:endParaRPr lang="es-ES_tradnl" sz="2800" kern="0" dirty="0">
              <a:effectLst>
                <a:outerShdw blurRad="38100" dist="38100" dir="2700000" algn="tl">
                  <a:srgbClr val="000000">
                    <a:alpha val="43137"/>
                  </a:srgbClr>
                </a:outerShdw>
              </a:effectLst>
              <a:cs typeface="Arial" panose="020B0604020202020204" pitchFamily="34" charset="0"/>
            </a:endParaRPr>
          </a:p>
        </p:txBody>
      </p:sp>
      <p:sp>
        <p:nvSpPr>
          <p:cNvPr id="12" name="AutoShape 4"/>
          <p:cNvSpPr>
            <a:spLocks noChangeArrowheads="1"/>
          </p:cNvSpPr>
          <p:nvPr/>
        </p:nvSpPr>
        <p:spPr bwMode="auto">
          <a:xfrm flipH="1">
            <a:off x="5951538" y="832125"/>
            <a:ext cx="260350" cy="535029"/>
          </a:xfrm>
          <a:prstGeom prst="downArrow">
            <a:avLst>
              <a:gd name="adj1" fmla="val 50000"/>
              <a:gd name="adj2" fmla="val 87500"/>
            </a:avLst>
          </a:prstGeom>
          <a:solidFill>
            <a:srgbClr val="FF0000"/>
          </a:solidFill>
          <a:ln w="76200">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s-ES_tradnl" kern="0">
              <a:cs typeface="Arial" panose="020B0604020202020204" pitchFamily="34" charset="0"/>
            </a:endParaRPr>
          </a:p>
        </p:txBody>
      </p:sp>
      <p:sp>
        <p:nvSpPr>
          <p:cNvPr id="13" name="AutoShape 4"/>
          <p:cNvSpPr>
            <a:spLocks noChangeArrowheads="1"/>
          </p:cNvSpPr>
          <p:nvPr/>
        </p:nvSpPr>
        <p:spPr bwMode="auto">
          <a:xfrm flipH="1">
            <a:off x="3586164" y="2113337"/>
            <a:ext cx="295275" cy="608059"/>
          </a:xfrm>
          <a:prstGeom prst="downArrow">
            <a:avLst>
              <a:gd name="adj1" fmla="val 50000"/>
              <a:gd name="adj2" fmla="val 87500"/>
            </a:avLst>
          </a:prstGeom>
          <a:solidFill>
            <a:srgbClr val="FF0000"/>
          </a:solidFill>
          <a:ln w="76200">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s-ES_tradnl" kern="0">
              <a:cs typeface="Arial" panose="020B0604020202020204" pitchFamily="34" charset="0"/>
            </a:endParaRPr>
          </a:p>
        </p:txBody>
      </p:sp>
      <p:sp>
        <p:nvSpPr>
          <p:cNvPr id="14" name="AutoShape 4"/>
          <p:cNvSpPr>
            <a:spLocks noChangeArrowheads="1"/>
          </p:cNvSpPr>
          <p:nvPr/>
        </p:nvSpPr>
        <p:spPr bwMode="auto">
          <a:xfrm flipH="1">
            <a:off x="8272464" y="2008554"/>
            <a:ext cx="293687" cy="609647"/>
          </a:xfrm>
          <a:prstGeom prst="downArrow">
            <a:avLst>
              <a:gd name="adj1" fmla="val 50000"/>
              <a:gd name="adj2" fmla="val 87500"/>
            </a:avLst>
          </a:prstGeom>
          <a:solidFill>
            <a:srgbClr val="FF0000"/>
          </a:solidFill>
          <a:ln w="76200">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s-ES_tradnl" kern="0">
              <a:cs typeface="Arial" panose="020B0604020202020204" pitchFamily="34" charset="0"/>
            </a:endParaRPr>
          </a:p>
        </p:txBody>
      </p:sp>
      <p:sp>
        <p:nvSpPr>
          <p:cNvPr id="15" name="AutoShape 4"/>
          <p:cNvSpPr>
            <a:spLocks noChangeArrowheads="1"/>
          </p:cNvSpPr>
          <p:nvPr/>
        </p:nvSpPr>
        <p:spPr bwMode="auto">
          <a:xfrm flipH="1">
            <a:off x="3584576" y="4374111"/>
            <a:ext cx="295275" cy="609647"/>
          </a:xfrm>
          <a:prstGeom prst="downArrow">
            <a:avLst>
              <a:gd name="adj1" fmla="val 50000"/>
              <a:gd name="adj2" fmla="val 87500"/>
            </a:avLst>
          </a:prstGeom>
          <a:solidFill>
            <a:srgbClr val="FF0000"/>
          </a:solidFill>
          <a:ln w="76200">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s-ES_tradnl" kern="0">
              <a:cs typeface="Arial" panose="020B0604020202020204" pitchFamily="34" charset="0"/>
            </a:endParaRPr>
          </a:p>
        </p:txBody>
      </p:sp>
      <p:sp>
        <p:nvSpPr>
          <p:cNvPr id="16" name="AutoShape 4"/>
          <p:cNvSpPr>
            <a:spLocks noChangeArrowheads="1"/>
          </p:cNvSpPr>
          <p:nvPr/>
        </p:nvSpPr>
        <p:spPr bwMode="auto">
          <a:xfrm flipH="1">
            <a:off x="8253414" y="4532873"/>
            <a:ext cx="295275" cy="609647"/>
          </a:xfrm>
          <a:prstGeom prst="downArrow">
            <a:avLst>
              <a:gd name="adj1" fmla="val 50000"/>
              <a:gd name="adj2" fmla="val 87500"/>
            </a:avLst>
          </a:prstGeom>
          <a:solidFill>
            <a:srgbClr val="FF0000"/>
          </a:solidFill>
          <a:ln w="76200">
            <a:noFill/>
            <a:miter lim="800000"/>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es-ES_tradnl" kern="0">
              <a:cs typeface="Arial" panose="020B0604020202020204" pitchFamily="34" charset="0"/>
            </a:endParaRPr>
          </a:p>
        </p:txBody>
      </p:sp>
      <p:sp>
        <p:nvSpPr>
          <p:cNvPr id="17" name="16 CuadroTexto"/>
          <p:cNvSpPr txBox="1"/>
          <p:nvPr/>
        </p:nvSpPr>
        <p:spPr bwMode="auto">
          <a:xfrm>
            <a:off x="2437508" y="5167748"/>
            <a:ext cx="3514030" cy="1323541"/>
          </a:xfrm>
          <a:prstGeom prst="rect">
            <a:avLst/>
          </a:prstGeom>
          <a:solidFill>
            <a:schemeClr val="bg1"/>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eaLnBrk="1" hangingPunct="1">
              <a:defRPr/>
            </a:pPr>
            <a:r>
              <a:rPr lang="es-ES" sz="4000" b="1" dirty="0">
                <a:effectLst>
                  <a:outerShdw blurRad="38100" dist="38100" dir="2700000" algn="tl">
                    <a:srgbClr val="000000">
                      <a:alpha val="43137"/>
                    </a:srgbClr>
                  </a:outerShdw>
                </a:effectLst>
                <a:cs typeface="Arial" panose="020B0604020202020204" pitchFamily="34" charset="0"/>
              </a:rPr>
              <a:t>MEMBRANAS EPITELIALES</a:t>
            </a:r>
          </a:p>
        </p:txBody>
      </p:sp>
      <p:sp>
        <p:nvSpPr>
          <p:cNvPr id="18" name="17 CuadroTexto"/>
          <p:cNvSpPr txBox="1"/>
          <p:nvPr/>
        </p:nvSpPr>
        <p:spPr bwMode="auto">
          <a:xfrm>
            <a:off x="7112835" y="5167747"/>
            <a:ext cx="3169518" cy="1323541"/>
          </a:xfrm>
          <a:prstGeom prst="rect">
            <a:avLst/>
          </a:prstGeom>
          <a:solidFill>
            <a:schemeClr val="bg1"/>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a:spAutoFit/>
          </a:bodyPr>
          <a:lstStyle/>
          <a:p>
            <a:pPr algn="ctr" eaLnBrk="1" hangingPunct="1">
              <a:defRPr/>
            </a:pPr>
            <a:r>
              <a:rPr lang="es-ES" sz="4000" b="1" dirty="0">
                <a:effectLst>
                  <a:outerShdw blurRad="38100" dist="38100" dir="2700000" algn="tl">
                    <a:srgbClr val="000000">
                      <a:alpha val="43137"/>
                    </a:srgbClr>
                  </a:outerShdw>
                </a:effectLst>
                <a:cs typeface="Arial" panose="020B0604020202020204" pitchFamily="34" charset="0"/>
              </a:rPr>
              <a:t>EPITELIO GLANDULAR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childTnLst>
                                </p:cTn>
                              </p:par>
                            </p:childTnLst>
                          </p:cTn>
                        </p:par>
                        <p:par>
                          <p:cTn id="8" fill="hold">
                            <p:stCondLst>
                              <p:cond delay="1500"/>
                            </p:stCondLst>
                            <p:childTnLst>
                              <p:par>
                                <p:cTn id="9" presetID="10"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2500"/>
                            </p:stCondLst>
                            <p:childTnLst>
                              <p:par>
                                <p:cTn id="13" presetID="10" presetClass="entr" presetSubtype="0" fill="hold" grpId="0" nodeType="afterEffect">
                                  <p:stCondLst>
                                    <p:cond delay="50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3500"/>
                            </p:stCondLst>
                            <p:childTnLst>
                              <p:par>
                                <p:cTn id="17" presetID="10" presetClass="entr" presetSubtype="0" fill="hold" nodeType="afterEffect">
                                  <p:stCondLst>
                                    <p:cond delay="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4500"/>
                            </p:stCondLst>
                            <p:childTnLst>
                              <p:par>
                                <p:cTn id="21" presetID="10" presetClass="entr" presetSubtype="0" fill="hold" grpId="0" nodeType="after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6000"/>
                            </p:stCondLst>
                            <p:childTnLst>
                              <p:par>
                                <p:cTn id="25" presetID="10" presetClass="entr" presetSubtype="0" fill="hold" nodeType="afterEffect">
                                  <p:stCondLst>
                                    <p:cond delay="2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par>
                          <p:cTn id="28" fill="hold">
                            <p:stCondLst>
                              <p:cond delay="85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9000"/>
                            </p:stCondLst>
                            <p:childTnLst>
                              <p:par>
                                <p:cTn id="33" presetID="10" presetClass="entr" presetSubtype="0" fill="hold" nodeType="afterEffect">
                                  <p:stCondLst>
                                    <p:cond delay="200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par>
                          <p:cTn id="36" fill="hold">
                            <p:stCondLst>
                              <p:cond delay="11500"/>
                            </p:stCondLst>
                            <p:childTnLst>
                              <p:par>
                                <p:cTn id="37" presetID="10" presetClass="entr" presetSubtype="0" fill="hold" grpId="0" nodeType="afterEffect">
                                  <p:stCondLst>
                                    <p:cond delay="5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12500"/>
                            </p:stCondLst>
                            <p:childTnLst>
                              <p:par>
                                <p:cTn id="41" presetID="10" presetClass="entr" presetSubtype="0" fill="hold" nodeType="afterEffect">
                                  <p:stCondLst>
                                    <p:cond delay="50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par>
                          <p:cTn id="44" fill="hold">
                            <p:stCondLst>
                              <p:cond delay="13500"/>
                            </p:stCondLst>
                            <p:childTnLst>
                              <p:par>
                                <p:cTn id="45" presetID="10" presetClass="entr" presetSubtype="0" fill="hold" nodeType="afterEffect">
                                  <p:stCondLst>
                                    <p:cond delay="200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
          <p:cNvSpPr txBox="1">
            <a:spLocks noChangeArrowheads="1"/>
          </p:cNvSpPr>
          <p:nvPr/>
        </p:nvSpPr>
        <p:spPr bwMode="auto">
          <a:xfrm>
            <a:off x="2424114" y="692150"/>
            <a:ext cx="77041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s-MX" sz="2400" b="1"/>
          </a:p>
        </p:txBody>
      </p:sp>
      <p:sp>
        <p:nvSpPr>
          <p:cNvPr id="2" name="1 Rectángulo"/>
          <p:cNvSpPr/>
          <p:nvPr/>
        </p:nvSpPr>
        <p:spPr>
          <a:xfrm>
            <a:off x="2186580" y="320586"/>
            <a:ext cx="7633791" cy="1200329"/>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p>
            <a:pPr algn="ctr" eaLnBrk="1" hangingPunct="1">
              <a:defRPr/>
            </a:pPr>
            <a:r>
              <a:rPr lang="es-ES" sz="3600" b="1" i="1" dirty="0">
                <a:solidFill>
                  <a:schemeClr val="accent1">
                    <a:lumMod val="50000"/>
                  </a:schemeClr>
                </a:solidFill>
                <a:effectLst>
                  <a:outerShdw blurRad="38100" dist="38100" dir="2700000" algn="tl">
                    <a:srgbClr val="000000">
                      <a:alpha val="43137"/>
                    </a:srgbClr>
                  </a:outerShdw>
                </a:effectLst>
                <a:ea typeface="+mj-ea"/>
                <a:cs typeface="+mj-cs"/>
              </a:rPr>
              <a:t>BASES  PARA LA CLASIFICACIÓN DE LAS MEMBRANAS EPITELIALES</a:t>
            </a:r>
            <a:endParaRPr lang="es-ES" sz="2000" i="1" dirty="0">
              <a:solidFill>
                <a:schemeClr val="accent1">
                  <a:lumMod val="50000"/>
                </a:schemeClr>
              </a:solidFill>
              <a:effectLst>
                <a:outerShdw blurRad="38100" dist="38100" dir="2700000" algn="tl">
                  <a:srgbClr val="000000">
                    <a:alpha val="43137"/>
                  </a:srgbClr>
                </a:outerShdw>
              </a:effectLst>
              <a:cs typeface="Arial" panose="020B0604020202020204" pitchFamily="34" charset="0"/>
            </a:endParaRPr>
          </a:p>
        </p:txBody>
      </p:sp>
      <p:sp>
        <p:nvSpPr>
          <p:cNvPr id="3" name="Pentágono 2"/>
          <p:cNvSpPr/>
          <p:nvPr/>
        </p:nvSpPr>
        <p:spPr>
          <a:xfrm>
            <a:off x="2173500" y="3538446"/>
            <a:ext cx="8386996" cy="1064275"/>
          </a:xfrm>
          <a:prstGeom prst="homePlate">
            <a:avLst/>
          </a:prstGeom>
          <a:solidFill>
            <a:schemeClr val="accent1">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4"/>
          </a:lnRef>
          <a:fillRef idx="2">
            <a:schemeClr val="accent4"/>
          </a:fillRef>
          <a:effectRef idx="1">
            <a:schemeClr val="accent4"/>
          </a:effectRef>
          <a:fontRef idx="minor">
            <a:schemeClr val="dk1"/>
          </a:fontRef>
        </p:style>
        <p:txBody>
          <a:bodyPr anchor="ctr"/>
          <a:lstStyle/>
          <a:p>
            <a:pPr marL="109855">
              <a:spcAft>
                <a:spcPts val="2400"/>
              </a:spcAft>
              <a:defRPr/>
            </a:pPr>
            <a:r>
              <a:rPr lang="es-ES" sz="3200" b="1" dirty="0">
                <a:effectLst>
                  <a:outerShdw blurRad="38100" dist="38100" dir="2700000" algn="tl">
                    <a:srgbClr val="000000">
                      <a:alpha val="43137"/>
                    </a:srgbClr>
                  </a:outerShdw>
                </a:effectLst>
              </a:rPr>
              <a:t>Forma que presentan las células superficiales</a:t>
            </a:r>
          </a:p>
        </p:txBody>
      </p:sp>
      <p:sp>
        <p:nvSpPr>
          <p:cNvPr id="6" name="Pentágono 5"/>
          <p:cNvSpPr/>
          <p:nvPr/>
        </p:nvSpPr>
        <p:spPr>
          <a:xfrm>
            <a:off x="2192564" y="2085456"/>
            <a:ext cx="3759420" cy="888449"/>
          </a:xfrm>
          <a:prstGeom prst="homePlate">
            <a:avLst/>
          </a:prstGeom>
          <a:solidFill>
            <a:schemeClr val="bg2"/>
          </a:solidFill>
          <a:ln>
            <a:solidFill>
              <a:schemeClr val="bg2"/>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2">
            <a:schemeClr val="accent1"/>
          </a:fillRef>
          <a:effectRef idx="1">
            <a:schemeClr val="accent1"/>
          </a:effectRef>
          <a:fontRef idx="minor">
            <a:schemeClr val="dk1"/>
          </a:fontRef>
        </p:style>
        <p:txBody>
          <a:bodyPr anchor="ctr"/>
          <a:lstStyle/>
          <a:p>
            <a:pPr marL="109855">
              <a:spcAft>
                <a:spcPts val="2400"/>
              </a:spcAft>
              <a:defRPr/>
            </a:pPr>
            <a:r>
              <a:rPr lang="es-ES" sz="3200" b="1" dirty="0">
                <a:solidFill>
                  <a:prstClr val="black"/>
                </a:solidFill>
                <a:effectLst>
                  <a:outerShdw blurRad="38100" dist="38100" dir="2700000" algn="tl">
                    <a:srgbClr val="000000">
                      <a:alpha val="43137"/>
                    </a:srgbClr>
                  </a:outerShdw>
                </a:effectLst>
              </a:rPr>
              <a:t>Número de capas</a:t>
            </a:r>
          </a:p>
        </p:txBody>
      </p:sp>
      <p:sp>
        <p:nvSpPr>
          <p:cNvPr id="4" name="Pentágono 3"/>
          <p:cNvSpPr/>
          <p:nvPr/>
        </p:nvSpPr>
        <p:spPr>
          <a:xfrm>
            <a:off x="2173501" y="5125810"/>
            <a:ext cx="7954749" cy="1170731"/>
          </a:xfrm>
          <a:prstGeom prst="homePlate">
            <a:avLst/>
          </a:prstGeom>
          <a:solidFill>
            <a:schemeClr val="accent3">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marL="109855">
              <a:defRPr/>
            </a:pPr>
            <a:r>
              <a:rPr lang="es-ES" sz="3200" b="1" dirty="0">
                <a:effectLst>
                  <a:outerShdw blurRad="38100" dist="38100" dir="2700000" algn="tl">
                    <a:srgbClr val="000000">
                      <a:alpha val="43137"/>
                    </a:srgbClr>
                  </a:outerShdw>
                </a:effectLst>
              </a:rPr>
              <a:t>Presencia de estructuras especializadas u otras células</a:t>
            </a:r>
            <a:endParaRPr lang="en-US" sz="3200" dirty="0"/>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echa derecha 3"/>
          <p:cNvSpPr/>
          <p:nvPr/>
        </p:nvSpPr>
        <p:spPr bwMode="auto">
          <a:xfrm>
            <a:off x="4223775" y="107951"/>
            <a:ext cx="5401140" cy="1418345"/>
          </a:xfrm>
          <a:prstGeom prst="rightArrow">
            <a:avLst>
              <a:gd name="adj1" fmla="val 64741"/>
              <a:gd name="adj2" fmla="val 55698"/>
            </a:avLst>
          </a:prstGeom>
          <a:solidFill>
            <a:schemeClr val="accent4">
              <a:lumMod val="20000"/>
              <a:lumOff val="80000"/>
            </a:schemeClr>
          </a:solidFill>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marL="287655" lvl="1">
              <a:lnSpc>
                <a:spcPct val="90000"/>
              </a:lnSpc>
              <a:spcBef>
                <a:spcPct val="20000"/>
              </a:spcBef>
              <a:defRPr/>
            </a:pPr>
            <a:r>
              <a:rPr lang="es-ES" sz="3200" b="1" dirty="0">
                <a:solidFill>
                  <a:prstClr val="black"/>
                </a:solidFill>
              </a:rPr>
              <a:t>Una sola capa  … Simples</a:t>
            </a:r>
            <a:endParaRPr lang="pt-BR" sz="3200" b="1" dirty="0">
              <a:solidFill>
                <a:prstClr val="black"/>
              </a:solidFill>
            </a:endParaRPr>
          </a:p>
        </p:txBody>
      </p:sp>
      <p:sp>
        <p:nvSpPr>
          <p:cNvPr id="8" name="Flecha derecha 7"/>
          <p:cNvSpPr/>
          <p:nvPr/>
        </p:nvSpPr>
        <p:spPr bwMode="auto">
          <a:xfrm>
            <a:off x="3442969" y="1454417"/>
            <a:ext cx="7124968" cy="1418345"/>
          </a:xfrm>
          <a:prstGeom prst="rightArrow">
            <a:avLst>
              <a:gd name="adj1" fmla="val 64741"/>
              <a:gd name="adj2" fmla="val 55698"/>
            </a:avLst>
          </a:prstGeom>
          <a:solidFill>
            <a:schemeClr val="bg1">
              <a:lumMod val="95000"/>
            </a:schemeClr>
          </a:solid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chor="ctr"/>
          <a:lstStyle/>
          <a:p>
            <a:pPr marL="860425" lvl="1">
              <a:lnSpc>
                <a:spcPct val="90000"/>
              </a:lnSpc>
              <a:defRPr/>
            </a:pPr>
            <a:r>
              <a:rPr lang="pt-BR" sz="3200" b="1" dirty="0"/>
              <a:t>Dos o mas capas ... Estratificadas</a:t>
            </a:r>
          </a:p>
        </p:txBody>
      </p:sp>
      <p:sp>
        <p:nvSpPr>
          <p:cNvPr id="5" name="Rectángulo redondeado 4"/>
          <p:cNvSpPr/>
          <p:nvPr/>
        </p:nvSpPr>
        <p:spPr bwMode="auto">
          <a:xfrm>
            <a:off x="1687514" y="234059"/>
            <a:ext cx="2952623" cy="2832699"/>
          </a:xfrm>
          <a:prstGeom prst="roundRect">
            <a:avLst/>
          </a:prstGeom>
          <a:solidFill>
            <a:schemeClr val="accent6">
              <a:lumMod val="20000"/>
              <a:lumOff val="8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0">
            <a:schemeClr val="accent2"/>
          </a:lnRef>
          <a:fillRef idx="3">
            <a:schemeClr val="accent2"/>
          </a:fillRef>
          <a:effectRef idx="3">
            <a:schemeClr val="accent2"/>
          </a:effectRef>
          <a:fontRef idx="minor">
            <a:schemeClr val="lt1"/>
          </a:fontRef>
        </p:style>
        <p:txBody>
          <a:bodyPr anchor="ctr"/>
          <a:lstStyle/>
          <a:p>
            <a:pPr algn="ctr">
              <a:lnSpc>
                <a:spcPts val="5400"/>
              </a:lnSpc>
              <a:spcBef>
                <a:spcPct val="20000"/>
              </a:spcBef>
              <a:spcAft>
                <a:spcPts val="600"/>
              </a:spcAft>
              <a:defRPr/>
            </a:pPr>
            <a:r>
              <a:rPr lang="es-ES" sz="3600" b="1" dirty="0">
                <a:solidFill>
                  <a:schemeClr val="bg1"/>
                </a:solidFill>
                <a:effectLst>
                  <a:outerShdw blurRad="38100" dist="38100" dir="2700000" algn="tl">
                    <a:srgbClr val="000000">
                      <a:alpha val="43137"/>
                    </a:srgbClr>
                  </a:outerShdw>
                </a:effectLst>
              </a:rPr>
              <a:t>NÚMERO DE CAPAS DE CÉLULAS</a:t>
            </a:r>
          </a:p>
        </p:txBody>
      </p:sp>
      <p:sp>
        <p:nvSpPr>
          <p:cNvPr id="11" name="Flecha derecha 10"/>
          <p:cNvSpPr/>
          <p:nvPr/>
        </p:nvSpPr>
        <p:spPr bwMode="auto">
          <a:xfrm>
            <a:off x="4223776" y="4351878"/>
            <a:ext cx="2678853" cy="1201715"/>
          </a:xfrm>
          <a:prstGeom prst="rightArrow">
            <a:avLst>
              <a:gd name="adj1" fmla="val 64215"/>
              <a:gd name="adj2" fmla="val 46841"/>
            </a:avLst>
          </a:prstGeom>
          <a:solidFill>
            <a:schemeClr val="accent5">
              <a:lumMod val="20000"/>
              <a:lumOff val="80000"/>
            </a:schemeClr>
          </a:solidFill>
          <a:ln>
            <a:noFill/>
          </a:ln>
          <a:effectLst>
            <a:glow rad="1397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682625" lvl="1">
              <a:lnSpc>
                <a:spcPct val="90000"/>
              </a:lnSpc>
              <a:defRPr/>
            </a:pPr>
            <a:r>
              <a:rPr lang="es-ES" sz="3200" b="1" dirty="0"/>
              <a:t>Cúbica </a:t>
            </a:r>
          </a:p>
        </p:txBody>
      </p:sp>
      <p:grpSp>
        <p:nvGrpSpPr>
          <p:cNvPr id="2" name="Grupo 1"/>
          <p:cNvGrpSpPr/>
          <p:nvPr/>
        </p:nvGrpSpPr>
        <p:grpSpPr bwMode="auto">
          <a:xfrm>
            <a:off x="3751264" y="3074989"/>
            <a:ext cx="6892925" cy="1360487"/>
            <a:chOff x="2228042" y="3074766"/>
            <a:chExt cx="6892146" cy="1360773"/>
          </a:xfrm>
          <a:solidFill>
            <a:schemeClr val="bg1">
              <a:lumMod val="85000"/>
            </a:schemeClr>
          </a:solidFill>
        </p:grpSpPr>
        <p:sp>
          <p:nvSpPr>
            <p:cNvPr id="9" name="Flecha derecha 8"/>
            <p:cNvSpPr/>
            <p:nvPr/>
          </p:nvSpPr>
          <p:spPr bwMode="auto">
            <a:xfrm>
              <a:off x="2228042" y="3074766"/>
              <a:ext cx="6892146" cy="1360773"/>
            </a:xfrm>
            <a:prstGeom prst="rightArrow">
              <a:avLst>
                <a:gd name="adj1" fmla="val 64215"/>
                <a:gd name="adj2" fmla="val 46841"/>
              </a:avLst>
            </a:prstGeom>
            <a:grpFill/>
            <a:ln>
              <a:noFill/>
            </a:ln>
            <a:effectLst>
              <a:glow rad="139700">
                <a:schemeClr val="accent3">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682625" lvl="1">
                <a:lnSpc>
                  <a:spcPct val="90000"/>
                </a:lnSpc>
                <a:spcBef>
                  <a:spcPct val="20000"/>
                </a:spcBef>
                <a:defRPr/>
              </a:pPr>
              <a:endParaRPr lang="es-ES" sz="3200" b="1" dirty="0">
                <a:solidFill>
                  <a:prstClr val="black"/>
                </a:solidFill>
              </a:endParaRPr>
            </a:p>
          </p:txBody>
        </p:sp>
        <p:sp>
          <p:nvSpPr>
            <p:cNvPr id="19478" name="Rectángulo 14"/>
            <p:cNvSpPr>
              <a:spLocks noChangeArrowheads="1"/>
            </p:cNvSpPr>
            <p:nvPr/>
          </p:nvSpPr>
          <p:spPr bwMode="auto">
            <a:xfrm>
              <a:off x="2442560" y="3497143"/>
              <a:ext cx="6463110" cy="535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68262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a:lnSpc>
                  <a:spcPct val="90000"/>
                </a:lnSpc>
                <a:buFontTx/>
                <a:buNone/>
              </a:pPr>
              <a:r>
                <a:rPr lang="es-ES" altLang="es-MX" sz="3200" b="1">
                  <a:solidFill>
                    <a:srgbClr val="000000"/>
                  </a:solidFill>
                </a:rPr>
                <a:t>Plana (escamoso o pavimentoso)</a:t>
              </a:r>
            </a:p>
          </p:txBody>
        </p:sp>
      </p:grpSp>
      <p:grpSp>
        <p:nvGrpSpPr>
          <p:cNvPr id="3" name="Grupo 2"/>
          <p:cNvGrpSpPr/>
          <p:nvPr/>
        </p:nvGrpSpPr>
        <p:grpSpPr bwMode="auto">
          <a:xfrm>
            <a:off x="3740150" y="5470526"/>
            <a:ext cx="6891338" cy="1300163"/>
            <a:chOff x="2215947" y="5469929"/>
            <a:chExt cx="6892146" cy="1300759"/>
          </a:xfrm>
          <a:solidFill>
            <a:schemeClr val="tx2">
              <a:lumMod val="20000"/>
              <a:lumOff val="80000"/>
            </a:schemeClr>
          </a:solidFill>
        </p:grpSpPr>
        <p:sp>
          <p:nvSpPr>
            <p:cNvPr id="13" name="Flecha derecha 12"/>
            <p:cNvSpPr/>
            <p:nvPr/>
          </p:nvSpPr>
          <p:spPr bwMode="auto">
            <a:xfrm>
              <a:off x="2215947" y="5469929"/>
              <a:ext cx="6892146" cy="1300759"/>
            </a:xfrm>
            <a:prstGeom prst="rightArrow">
              <a:avLst>
                <a:gd name="adj1" fmla="val 64215"/>
                <a:gd name="adj2" fmla="val 46841"/>
              </a:avLst>
            </a:prstGeom>
            <a:grpFill/>
            <a:ln>
              <a:noFill/>
            </a:ln>
            <a:effectLst>
              <a:glow rad="1397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marL="573405" lvl="1">
                <a:lnSpc>
                  <a:spcPct val="90000"/>
                </a:lnSpc>
                <a:defRPr/>
              </a:pPr>
              <a:endParaRPr lang="es-ES" sz="3200" b="1" dirty="0"/>
            </a:p>
          </p:txBody>
        </p:sp>
        <p:sp>
          <p:nvSpPr>
            <p:cNvPr id="19474" name="Rectángulo 15"/>
            <p:cNvSpPr>
              <a:spLocks noChangeArrowheads="1"/>
            </p:cNvSpPr>
            <p:nvPr/>
          </p:nvSpPr>
          <p:spPr bwMode="auto">
            <a:xfrm>
              <a:off x="2430465" y="5864630"/>
              <a:ext cx="6463110" cy="53550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573405">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lnSpc>
                  <a:spcPct val="90000"/>
                </a:lnSpc>
                <a:spcBef>
                  <a:spcPct val="0"/>
                </a:spcBef>
                <a:buFontTx/>
                <a:buNone/>
              </a:pPr>
              <a:r>
                <a:rPr lang="es-ES" altLang="es-MX" sz="3200" b="1" dirty="0">
                  <a:solidFill>
                    <a:srgbClr val="000000"/>
                  </a:solidFill>
                </a:rPr>
                <a:t>Cilíndrica (prismático o columnar)</a:t>
              </a:r>
            </a:p>
          </p:txBody>
        </p:sp>
      </p:grpSp>
      <p:sp>
        <p:nvSpPr>
          <p:cNvPr id="7" name="Rectángulo redondeado 6"/>
          <p:cNvSpPr/>
          <p:nvPr/>
        </p:nvSpPr>
        <p:spPr bwMode="auto">
          <a:xfrm>
            <a:off x="1687513" y="3549311"/>
            <a:ext cx="3335332" cy="2905891"/>
          </a:xfrm>
          <a:prstGeom prst="roundRect">
            <a:avLst/>
          </a:prstGeom>
          <a:solidFill>
            <a:schemeClr val="bg1">
              <a:lumMod val="85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5400"/>
              </a:lnSpc>
              <a:spcBef>
                <a:spcPct val="20000"/>
              </a:spcBef>
              <a:spcAft>
                <a:spcPts val="600"/>
              </a:spcAft>
              <a:defRPr/>
            </a:pPr>
            <a:r>
              <a:rPr lang="es-ES" sz="3600" b="1" dirty="0">
                <a:solidFill>
                  <a:schemeClr val="bg1"/>
                </a:solidFill>
                <a:effectLst>
                  <a:outerShdw blurRad="38100" dist="38100" dir="2700000" algn="tl">
                    <a:srgbClr val="000000">
                      <a:alpha val="43137"/>
                    </a:srgbClr>
                  </a:outerShdw>
                </a:effectLst>
              </a:rPr>
              <a:t>FORMA DE LAS CÉLULAS SUPERFICIALES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25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25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nodeType="withEffect">
                                  <p:stCondLst>
                                    <p:cond delay="25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par>
                                <p:cTn id="25" presetID="10" presetClass="entr" presetSubtype="0" fill="hold" nodeType="withEffect">
                                  <p:stCondLst>
                                    <p:cond delay="25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Conector recto 19"/>
          <p:cNvCxnSpPr/>
          <p:nvPr/>
        </p:nvCxnSpPr>
        <p:spPr bwMode="auto">
          <a:xfrm>
            <a:off x="9193213" y="1207190"/>
            <a:ext cx="0" cy="1944275"/>
          </a:xfrm>
          <a:prstGeom prst="line">
            <a:avLst/>
          </a:prstGeom>
          <a:ln w="25400">
            <a:solidFill>
              <a:srgbClr val="FF00FF"/>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9" name="Conector recto 18"/>
          <p:cNvCxnSpPr/>
          <p:nvPr/>
        </p:nvCxnSpPr>
        <p:spPr bwMode="auto">
          <a:xfrm>
            <a:off x="6529388" y="1027165"/>
            <a:ext cx="0" cy="1152163"/>
          </a:xfrm>
          <a:prstGeom prst="line">
            <a:avLst/>
          </a:prstGeom>
          <a:ln w="25400">
            <a:solidFill>
              <a:srgbClr val="FF00FF"/>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bwMode="auto">
          <a:xfrm>
            <a:off x="3359150" y="1090169"/>
            <a:ext cx="0" cy="1152163"/>
          </a:xfrm>
          <a:prstGeom prst="line">
            <a:avLst/>
          </a:prstGeom>
          <a:ln w="25400">
            <a:solidFill>
              <a:srgbClr val="FF00FF"/>
            </a:solidFill>
          </a:ln>
          <a:effectLst>
            <a:glow rad="635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18434" name="Text Box 4"/>
          <p:cNvSpPr txBox="1">
            <a:spLocks noChangeArrowheads="1"/>
          </p:cNvSpPr>
          <p:nvPr/>
        </p:nvSpPr>
        <p:spPr bwMode="auto">
          <a:xfrm>
            <a:off x="2351933" y="188914"/>
            <a:ext cx="7560519" cy="120036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pAutoFit/>
          </a:bodyPr>
          <a:lstStyle>
            <a:lvl1pPr marL="342900" indent="-342900"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indent="0" algn="ctr">
              <a:spcAft>
                <a:spcPts val="2400"/>
              </a:spcAft>
              <a:defRPr/>
            </a:pPr>
            <a:r>
              <a:rPr lang="es-ES" sz="3600" b="1" dirty="0">
                <a:solidFill>
                  <a:schemeClr val="accent1">
                    <a:lumMod val="50000"/>
                  </a:schemeClr>
                </a:solidFill>
                <a:latin typeface="Calibri" panose="020F0502020204030204"/>
              </a:rPr>
              <a:t>PRESENCIA DE ESTRUCTURAS ESPECIALIZADAS U OTRAS CÉLULAS</a:t>
            </a:r>
          </a:p>
        </p:txBody>
      </p:sp>
      <p:grpSp>
        <p:nvGrpSpPr>
          <p:cNvPr id="2" name="Grupo 1"/>
          <p:cNvGrpSpPr/>
          <p:nvPr/>
        </p:nvGrpSpPr>
        <p:grpSpPr bwMode="auto">
          <a:xfrm>
            <a:off x="1078992" y="4517136"/>
            <a:ext cx="4255008" cy="2080515"/>
            <a:chOff x="-242888" y="4735513"/>
            <a:chExt cx="4052888" cy="1862137"/>
          </a:xfrm>
          <a:solidFill>
            <a:schemeClr val="bg1">
              <a:lumMod val="85000"/>
            </a:schemeClr>
          </a:solidFill>
        </p:grpSpPr>
        <p:sp>
          <p:nvSpPr>
            <p:cNvPr id="7" name="Llamada con línea 1 6"/>
            <p:cNvSpPr/>
            <p:nvPr/>
          </p:nvSpPr>
          <p:spPr bwMode="auto">
            <a:xfrm rot="5400000">
              <a:off x="1073150" y="3878263"/>
              <a:ext cx="1862137" cy="3576638"/>
            </a:xfrm>
            <a:prstGeom prst="borderCallout1">
              <a:avLst>
                <a:gd name="adj1" fmla="val 52520"/>
                <a:gd name="adj2" fmla="val -1269"/>
                <a:gd name="adj3" fmla="val 52692"/>
                <a:gd name="adj4" fmla="val -3021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35" name="Rectángulo 7"/>
            <p:cNvSpPr>
              <a:spLocks noChangeArrowheads="1"/>
            </p:cNvSpPr>
            <p:nvPr/>
          </p:nvSpPr>
          <p:spPr bwMode="auto">
            <a:xfrm>
              <a:off x="-242888" y="4735513"/>
              <a:ext cx="4052888" cy="17224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9430" indent="-23177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600"/>
                </a:spcAft>
                <a:buFont typeface="Wingdings" panose="05000000000000000000" pitchFamily="2" charset="2"/>
                <a:buChar char="§"/>
              </a:pPr>
              <a:r>
                <a:rPr lang="es-ES" altLang="es-MX" b="1" dirty="0">
                  <a:solidFill>
                    <a:srgbClr val="000000"/>
                  </a:solidFill>
                </a:rPr>
                <a:t>Microvellosidades</a:t>
              </a:r>
            </a:p>
            <a:p>
              <a:pPr algn="ctr">
                <a:spcBef>
                  <a:spcPct val="0"/>
                </a:spcBef>
                <a:spcAft>
                  <a:spcPts val="600"/>
                </a:spcAft>
                <a:buFont typeface="Wingdings" panose="05000000000000000000" pitchFamily="2" charset="2"/>
                <a:buChar char="§"/>
              </a:pPr>
              <a:r>
                <a:rPr lang="es-ES" altLang="es-MX" b="1" dirty="0">
                  <a:solidFill>
                    <a:srgbClr val="000000"/>
                  </a:solidFill>
                </a:rPr>
                <a:t>Cilios</a:t>
              </a:r>
            </a:p>
            <a:p>
              <a:pPr algn="ctr">
                <a:spcBef>
                  <a:spcPct val="0"/>
                </a:spcBef>
                <a:spcAft>
                  <a:spcPts val="600"/>
                </a:spcAft>
                <a:buFont typeface="Wingdings" panose="05000000000000000000" pitchFamily="2" charset="2"/>
                <a:buChar char="§"/>
              </a:pPr>
              <a:r>
                <a:rPr lang="es-ES" altLang="es-MX" b="1" dirty="0">
                  <a:solidFill>
                    <a:srgbClr val="000000"/>
                  </a:solidFill>
                </a:rPr>
                <a:t>Estereocilios</a:t>
              </a:r>
            </a:p>
          </p:txBody>
        </p:sp>
      </p:grpSp>
      <p:grpSp>
        <p:nvGrpSpPr>
          <p:cNvPr id="10" name="Grupo 9"/>
          <p:cNvGrpSpPr/>
          <p:nvPr/>
        </p:nvGrpSpPr>
        <p:grpSpPr bwMode="auto">
          <a:xfrm>
            <a:off x="5360988" y="3368675"/>
            <a:ext cx="2563812" cy="1112838"/>
            <a:chOff x="3836843" y="3369358"/>
            <a:chExt cx="2563729" cy="1112389"/>
          </a:xfrm>
        </p:grpSpPr>
        <p:sp>
          <p:nvSpPr>
            <p:cNvPr id="11" name="Llamada con línea 1 10"/>
            <p:cNvSpPr/>
            <p:nvPr/>
          </p:nvSpPr>
          <p:spPr bwMode="auto">
            <a:xfrm rot="5400000">
              <a:off x="4534849" y="2671353"/>
              <a:ext cx="1112389" cy="2508400"/>
            </a:xfrm>
            <a:prstGeom prst="borderCallout1">
              <a:avLst>
                <a:gd name="adj1" fmla="val 52520"/>
                <a:gd name="adj2" fmla="val -1269"/>
                <a:gd name="adj3" fmla="val 52692"/>
                <a:gd name="adj4" fmla="val -30211"/>
              </a:avLst>
            </a:prstGeom>
            <a:solidFill>
              <a:srgbClr val="CED8F6"/>
            </a:solidFill>
            <a:ln>
              <a:solidFill>
                <a:srgbClr val="002060"/>
              </a:solidFill>
            </a:ln>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9" name="Rectángulo 8"/>
            <p:cNvSpPr/>
            <p:nvPr/>
          </p:nvSpPr>
          <p:spPr bwMode="auto">
            <a:xfrm>
              <a:off x="3836843" y="3404744"/>
              <a:ext cx="2563729" cy="1077001"/>
            </a:xfrm>
            <a:prstGeom prst="rect">
              <a:avLst/>
            </a:prstGeom>
            <a:effectLst>
              <a:glow rad="101600">
                <a:schemeClr val="accent1">
                  <a:satMod val="175000"/>
                  <a:alpha val="40000"/>
                </a:schemeClr>
              </a:glow>
            </a:effectLst>
          </p:spPr>
          <p:txBody>
            <a:bodyPr>
              <a:spAutoFit/>
            </a:bodyPr>
            <a:lstStyle/>
            <a:p>
              <a:pPr algn="ctr">
                <a:spcAft>
                  <a:spcPts val="1800"/>
                </a:spcAft>
                <a:defRPr/>
              </a:pPr>
              <a:r>
                <a:rPr lang="es-ES" sz="3200" b="1" dirty="0">
                  <a:solidFill>
                    <a:prstClr val="black"/>
                  </a:solidFill>
                  <a:latin typeface="Calibri" panose="020F0502020204030204"/>
                </a:rPr>
                <a:t>Células Caliciformes</a:t>
              </a:r>
            </a:p>
          </p:txBody>
        </p:sp>
      </p:grpSp>
      <p:sp>
        <p:nvSpPr>
          <p:cNvPr id="3" name="Rectángulo redondeado 2"/>
          <p:cNvSpPr/>
          <p:nvPr/>
        </p:nvSpPr>
        <p:spPr bwMode="auto">
          <a:xfrm>
            <a:off x="5175479" y="1655912"/>
            <a:ext cx="2881191" cy="1418170"/>
          </a:xfrm>
          <a:prstGeom prst="roundRect">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3200" b="1" dirty="0">
                <a:solidFill>
                  <a:schemeClr val="bg1"/>
                </a:solidFill>
                <a:effectLst>
                  <a:outerShdw blurRad="38100" dist="38100" dir="2700000" algn="tl">
                    <a:srgbClr val="000000">
                      <a:alpha val="43137"/>
                    </a:srgbClr>
                  </a:outerShdw>
                </a:effectLst>
              </a:rPr>
              <a:t>Células acompañantes</a:t>
            </a:r>
            <a:endParaRPr lang="en-US" dirty="0">
              <a:solidFill>
                <a:schemeClr val="bg1"/>
              </a:solidFill>
              <a:effectLst>
                <a:outerShdw blurRad="38100" dist="38100" dir="2700000" algn="tl">
                  <a:srgbClr val="000000">
                    <a:alpha val="43137"/>
                  </a:srgbClr>
                </a:outerShdw>
              </a:effectLst>
            </a:endParaRPr>
          </a:p>
        </p:txBody>
      </p:sp>
      <p:grpSp>
        <p:nvGrpSpPr>
          <p:cNvPr id="12" name="Grupo 11"/>
          <p:cNvGrpSpPr/>
          <p:nvPr/>
        </p:nvGrpSpPr>
        <p:grpSpPr bwMode="auto">
          <a:xfrm>
            <a:off x="6848475" y="5213350"/>
            <a:ext cx="3702050" cy="1358900"/>
            <a:chOff x="5324632" y="5213150"/>
            <a:chExt cx="3701893" cy="1359398"/>
          </a:xfrm>
          <a:solidFill>
            <a:schemeClr val="accent1">
              <a:lumMod val="20000"/>
              <a:lumOff val="80000"/>
            </a:schemeClr>
          </a:solidFill>
        </p:grpSpPr>
        <p:sp>
          <p:nvSpPr>
            <p:cNvPr id="13" name="Llamada con línea 1 12"/>
            <p:cNvSpPr/>
            <p:nvPr/>
          </p:nvSpPr>
          <p:spPr bwMode="auto">
            <a:xfrm rot="5400000">
              <a:off x="6495880" y="4041902"/>
              <a:ext cx="1359398" cy="3701893"/>
            </a:xfrm>
            <a:prstGeom prst="borderCallout1">
              <a:avLst>
                <a:gd name="adj1" fmla="val 35566"/>
                <a:gd name="adj2" fmla="val 739"/>
                <a:gd name="adj3" fmla="val 35700"/>
                <a:gd name="adj4" fmla="val -55644"/>
              </a:avLst>
            </a:prstGeom>
            <a:grpFill/>
            <a:ln>
              <a:solidFill>
                <a:srgbClr val="7C3B06"/>
              </a:solidFill>
            </a:ln>
            <a:effectLst>
              <a:glow rad="1016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527" name="Rectángulo 9"/>
            <p:cNvSpPr>
              <a:spLocks noChangeArrowheads="1"/>
            </p:cNvSpPr>
            <p:nvPr/>
          </p:nvSpPr>
          <p:spPr bwMode="auto">
            <a:xfrm>
              <a:off x="5343525" y="5314950"/>
              <a:ext cx="3517900" cy="11557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1630" indent="-287655">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spcAft>
                  <a:spcPts val="600"/>
                </a:spcAft>
                <a:buFont typeface="Wingdings" panose="05000000000000000000" pitchFamily="2" charset="2"/>
                <a:buChar char="§"/>
              </a:pPr>
              <a:r>
                <a:rPr lang="es-ES" altLang="es-MX" b="1">
                  <a:solidFill>
                    <a:srgbClr val="000000"/>
                  </a:solidFill>
                </a:rPr>
                <a:t>Queratinizado</a:t>
              </a:r>
            </a:p>
            <a:p>
              <a:pPr algn="ctr">
                <a:spcBef>
                  <a:spcPct val="0"/>
                </a:spcBef>
                <a:spcAft>
                  <a:spcPts val="600"/>
                </a:spcAft>
                <a:buFont typeface="Wingdings" panose="05000000000000000000" pitchFamily="2" charset="2"/>
                <a:buChar char="§"/>
              </a:pPr>
              <a:r>
                <a:rPr lang="es-ES" altLang="es-MX" b="1">
                  <a:solidFill>
                    <a:srgbClr val="000000"/>
                  </a:solidFill>
                </a:rPr>
                <a:t>No queratinizado</a:t>
              </a:r>
            </a:p>
          </p:txBody>
        </p:sp>
      </p:grpSp>
      <p:sp>
        <p:nvSpPr>
          <p:cNvPr id="5" name="Rectángulo redondeado 4"/>
          <p:cNvSpPr/>
          <p:nvPr/>
        </p:nvSpPr>
        <p:spPr bwMode="auto">
          <a:xfrm>
            <a:off x="8183898" y="2924363"/>
            <a:ext cx="2303685" cy="1694957"/>
          </a:xfrm>
          <a:prstGeom prst="roundRect">
            <a:avLst/>
          </a:prstGeom>
          <a:solidFill>
            <a:schemeClr val="accent6">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s-ES" sz="3200" b="1" dirty="0">
                <a:solidFill>
                  <a:schemeClr val="bg1"/>
                </a:solidFill>
                <a:effectLst>
                  <a:outerShdw blurRad="38100" dist="38100" dir="2700000" algn="tl">
                    <a:srgbClr val="000000">
                      <a:alpha val="43137"/>
                    </a:srgbClr>
                  </a:outerShdw>
                </a:effectLst>
              </a:rPr>
              <a:t>Presencia o no de queratina</a:t>
            </a:r>
            <a:endParaRPr lang="en-US" dirty="0">
              <a:solidFill>
                <a:schemeClr val="bg1"/>
              </a:solidFill>
              <a:effectLst>
                <a:outerShdw blurRad="38100" dist="38100" dir="2700000" algn="tl">
                  <a:srgbClr val="000000">
                    <a:alpha val="43137"/>
                  </a:srgbClr>
                </a:outerShdw>
              </a:effectLst>
            </a:endParaRPr>
          </a:p>
        </p:txBody>
      </p:sp>
      <p:sp>
        <p:nvSpPr>
          <p:cNvPr id="4" name="Rectángulo redondeado 3"/>
          <p:cNvSpPr/>
          <p:nvPr/>
        </p:nvSpPr>
        <p:spPr bwMode="auto">
          <a:xfrm>
            <a:off x="1734046" y="2352060"/>
            <a:ext cx="3312227" cy="1986995"/>
          </a:xfrm>
          <a:prstGeom prst="roundRect">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2"/>
          </a:lnRef>
          <a:fillRef idx="3">
            <a:schemeClr val="accent2"/>
          </a:fillRef>
          <a:effectRef idx="3">
            <a:schemeClr val="accent2"/>
          </a:effectRef>
          <a:fontRef idx="minor">
            <a:schemeClr val="lt1"/>
          </a:fontRef>
        </p:style>
        <p:txBody>
          <a:bodyPr anchor="ctr"/>
          <a:lstStyle/>
          <a:p>
            <a:pPr algn="ctr">
              <a:lnSpc>
                <a:spcPts val="4600"/>
              </a:lnSpc>
              <a:spcBef>
                <a:spcPct val="20000"/>
              </a:spcBef>
              <a:spcAft>
                <a:spcPts val="600"/>
              </a:spcAft>
              <a:defRPr/>
            </a:pPr>
            <a:r>
              <a:rPr lang="es-ES" sz="3200" b="1" dirty="0">
                <a:effectLst>
                  <a:outerShdw blurRad="38100" dist="38100" dir="2700000" algn="tl">
                    <a:srgbClr val="000000">
                      <a:alpha val="43137"/>
                    </a:srgbClr>
                  </a:outerShdw>
                </a:effectLst>
              </a:rPr>
              <a:t>Especializaciones en la superficie apical</a:t>
            </a:r>
            <a:endParaRPr lang="es-ES" sz="3200" b="1" dirty="0">
              <a:solidFill>
                <a:schemeClr val="bg1"/>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500"/>
                                        <p:tgtEl>
                                          <p:spTgt spid="1843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down)">
                                      <p:cBhvr>
                                        <p:cTn id="13" dur="500"/>
                                        <p:tgtEl>
                                          <p:spTgt spid="19"/>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3">
            <a:lum bright="-18000" contrast="36000"/>
            <a:extLst>
              <a:ext uri="{28A0092B-C50C-407E-A947-70E740481C1C}">
                <a14:useLocalDpi xmlns:a14="http://schemas.microsoft.com/office/drawing/2010/main" val="0"/>
              </a:ext>
            </a:extLst>
          </a:blip>
          <a:srcRect l="8627" t="2992" b="3523"/>
          <a:stretch>
            <a:fillRect/>
          </a:stretch>
        </p:blipFill>
        <p:spPr bwMode="auto">
          <a:xfrm>
            <a:off x="6600826" y="2133601"/>
            <a:ext cx="3814763" cy="22320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3" name="Picture 3"/>
          <p:cNvPicPr>
            <a:picLocks noChangeAspect="1" noChangeArrowheads="1"/>
          </p:cNvPicPr>
          <p:nvPr/>
        </p:nvPicPr>
        <p:blipFill>
          <a:blip r:embed="rId4">
            <a:lum bright="-18000" contrast="42000"/>
            <a:extLst>
              <a:ext uri="{28A0092B-C50C-407E-A947-70E740481C1C}">
                <a14:useLocalDpi xmlns:a14="http://schemas.microsoft.com/office/drawing/2010/main" val="0"/>
              </a:ext>
            </a:extLst>
          </a:blip>
          <a:srcRect l="8369" r="2994" b="5574"/>
          <a:stretch>
            <a:fillRect/>
          </a:stretch>
        </p:blipFill>
        <p:spPr bwMode="auto">
          <a:xfrm>
            <a:off x="1843088" y="1392239"/>
            <a:ext cx="3814762" cy="220503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484" name="Picture 4"/>
          <p:cNvPicPr>
            <a:picLocks noChangeAspect="1" noChangeArrowheads="1"/>
          </p:cNvPicPr>
          <p:nvPr/>
        </p:nvPicPr>
        <p:blipFill>
          <a:blip r:embed="rId5">
            <a:lum bright="-18000" contrast="36000"/>
            <a:extLst>
              <a:ext uri="{28A0092B-C50C-407E-A947-70E740481C1C}">
                <a14:useLocalDpi xmlns:a14="http://schemas.microsoft.com/office/drawing/2010/main" val="0"/>
              </a:ext>
            </a:extLst>
          </a:blip>
          <a:srcRect l="11491" r="3299"/>
          <a:stretch>
            <a:fillRect/>
          </a:stretch>
        </p:blipFill>
        <p:spPr bwMode="auto">
          <a:xfrm>
            <a:off x="1935163" y="4152900"/>
            <a:ext cx="3814762" cy="2478088"/>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15429" name="Text Box 5"/>
          <p:cNvSpPr txBox="1">
            <a:spLocks noChangeArrowheads="1"/>
          </p:cNvSpPr>
          <p:nvPr/>
        </p:nvSpPr>
        <p:spPr bwMode="auto">
          <a:xfrm>
            <a:off x="2919849" y="992031"/>
            <a:ext cx="1692282" cy="369332"/>
          </a:xfrm>
          <a:prstGeom prst="rect">
            <a:avLst/>
          </a:prstGeom>
          <a:noFill/>
          <a:ln>
            <a:noFill/>
          </a:ln>
          <a:effectLst/>
        </p:spPr>
        <p:txBody>
          <a:bodyPr wrap="square">
            <a:spAutoFit/>
          </a:bodyPr>
          <a:lstStyle/>
          <a:p>
            <a:pPr algn="ctr" eaLnBrk="1" hangingPunct="1">
              <a:defRPr/>
            </a:pPr>
            <a:r>
              <a:rPr lang="es-ES" dirty="0">
                <a:solidFill>
                  <a:schemeClr val="accent1">
                    <a:lumMod val="50000"/>
                  </a:schemeClr>
                </a:solidFill>
                <a:effectLst>
                  <a:outerShdw blurRad="38100" dist="38100" dir="2700000" algn="tl">
                    <a:srgbClr val="000000"/>
                  </a:outerShdw>
                </a:effectLst>
                <a:latin typeface="Arial" panose="020B0604020202020204" pitchFamily="34" charset="0"/>
              </a:rPr>
              <a:t>Simple plana</a:t>
            </a:r>
            <a:endParaRPr lang="en-US"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615430" name="Text Box 6"/>
          <p:cNvSpPr txBox="1">
            <a:spLocks noChangeArrowheads="1"/>
          </p:cNvSpPr>
          <p:nvPr/>
        </p:nvSpPr>
        <p:spPr bwMode="auto">
          <a:xfrm>
            <a:off x="7697729" y="1628775"/>
            <a:ext cx="1620957" cy="369332"/>
          </a:xfrm>
          <a:prstGeom prst="rect">
            <a:avLst/>
          </a:prstGeom>
          <a:noFill/>
          <a:ln>
            <a:noFill/>
          </a:ln>
          <a:effectLst/>
        </p:spPr>
        <p:txBody>
          <a:bodyPr wrap="none">
            <a:spAutoFit/>
          </a:bodyPr>
          <a:lstStyle/>
          <a:p>
            <a:pPr algn="ctr" eaLnBrk="1" hangingPunct="1">
              <a:defRPr/>
            </a:pPr>
            <a:r>
              <a:rPr lang="es-ES" dirty="0">
                <a:solidFill>
                  <a:schemeClr val="accent1">
                    <a:lumMod val="50000"/>
                  </a:schemeClr>
                </a:solidFill>
                <a:effectLst>
                  <a:outerShdw blurRad="38100" dist="38100" dir="2700000" algn="tl">
                    <a:srgbClr val="000000"/>
                  </a:outerShdw>
                </a:effectLst>
                <a:latin typeface="Arial" panose="020B0604020202020204" pitchFamily="34" charset="0"/>
              </a:rPr>
              <a:t>Simple cúbica</a:t>
            </a:r>
            <a:endParaRPr lang="en-US"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615431" name="Text Box 7"/>
          <p:cNvSpPr txBox="1">
            <a:spLocks noChangeArrowheads="1"/>
          </p:cNvSpPr>
          <p:nvPr/>
        </p:nvSpPr>
        <p:spPr bwMode="auto">
          <a:xfrm>
            <a:off x="2747519" y="3567113"/>
            <a:ext cx="1864613" cy="369332"/>
          </a:xfrm>
          <a:prstGeom prst="rect">
            <a:avLst/>
          </a:prstGeom>
          <a:noFill/>
          <a:ln>
            <a:noFill/>
          </a:ln>
          <a:effectLst/>
        </p:spPr>
        <p:txBody>
          <a:bodyPr wrap="none">
            <a:spAutoFit/>
          </a:bodyPr>
          <a:lstStyle/>
          <a:p>
            <a:pPr algn="ctr" eaLnBrk="1" hangingPunct="1">
              <a:defRPr/>
            </a:pPr>
            <a:r>
              <a:rPr lang="es-ES" dirty="0">
                <a:solidFill>
                  <a:schemeClr val="accent1">
                    <a:lumMod val="50000"/>
                  </a:schemeClr>
                </a:solidFill>
                <a:effectLst>
                  <a:outerShdw blurRad="38100" dist="38100" dir="2700000" algn="tl">
                    <a:srgbClr val="000000"/>
                  </a:outerShdw>
                </a:effectLst>
                <a:latin typeface="Arial" panose="020B0604020202020204" pitchFamily="34" charset="0"/>
              </a:rPr>
              <a:t>Simple cilíndrica</a:t>
            </a:r>
            <a:endParaRPr lang="en-US"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20488" name="Line 8"/>
          <p:cNvSpPr>
            <a:spLocks noChangeShapeType="1"/>
          </p:cNvSpPr>
          <p:nvPr/>
        </p:nvSpPr>
        <p:spPr bwMode="auto">
          <a:xfrm>
            <a:off x="3144839" y="2328863"/>
            <a:ext cx="865187"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89" name="Line 9"/>
          <p:cNvSpPr>
            <a:spLocks noChangeShapeType="1"/>
          </p:cNvSpPr>
          <p:nvPr/>
        </p:nvSpPr>
        <p:spPr bwMode="auto">
          <a:xfrm flipV="1">
            <a:off x="2566988" y="2133600"/>
            <a:ext cx="0" cy="43180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90" name="Line 10"/>
          <p:cNvSpPr>
            <a:spLocks noChangeShapeType="1"/>
          </p:cNvSpPr>
          <p:nvPr/>
        </p:nvSpPr>
        <p:spPr bwMode="auto">
          <a:xfrm>
            <a:off x="8688388" y="3386138"/>
            <a:ext cx="438150" cy="42862"/>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91" name="Line 11"/>
          <p:cNvSpPr>
            <a:spLocks noChangeShapeType="1"/>
          </p:cNvSpPr>
          <p:nvPr/>
        </p:nvSpPr>
        <p:spPr bwMode="auto">
          <a:xfrm flipV="1">
            <a:off x="8170863" y="3213101"/>
            <a:ext cx="12700" cy="379413"/>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92" name="Line 12"/>
          <p:cNvSpPr>
            <a:spLocks noChangeShapeType="1"/>
          </p:cNvSpPr>
          <p:nvPr/>
        </p:nvSpPr>
        <p:spPr bwMode="auto">
          <a:xfrm>
            <a:off x="3794125" y="5791200"/>
            <a:ext cx="431800" cy="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93" name="Line 13"/>
          <p:cNvSpPr>
            <a:spLocks noChangeShapeType="1"/>
          </p:cNvSpPr>
          <p:nvPr/>
        </p:nvSpPr>
        <p:spPr bwMode="auto">
          <a:xfrm flipV="1">
            <a:off x="3289300" y="5070475"/>
            <a:ext cx="0" cy="1079500"/>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94" name="Line 14"/>
          <p:cNvSpPr>
            <a:spLocks noChangeShapeType="1"/>
          </p:cNvSpPr>
          <p:nvPr/>
        </p:nvSpPr>
        <p:spPr bwMode="auto">
          <a:xfrm flipV="1">
            <a:off x="6959601" y="3500439"/>
            <a:ext cx="360363" cy="1368425"/>
          </a:xfrm>
          <a:prstGeom prst="line">
            <a:avLst/>
          </a:prstGeom>
          <a:noFill/>
          <a:ln w="57150">
            <a:solidFill>
              <a:srgbClr val="FF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95" name="Line 15"/>
          <p:cNvSpPr>
            <a:spLocks noChangeShapeType="1"/>
          </p:cNvSpPr>
          <p:nvPr/>
        </p:nvSpPr>
        <p:spPr bwMode="auto">
          <a:xfrm flipH="1">
            <a:off x="5303838" y="5157788"/>
            <a:ext cx="1054100" cy="285750"/>
          </a:xfrm>
          <a:prstGeom prst="line">
            <a:avLst/>
          </a:prstGeom>
          <a:noFill/>
          <a:ln w="57150">
            <a:solidFill>
              <a:srgbClr val="FF00FF"/>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0496" name="Text Box 16"/>
          <p:cNvSpPr txBox="1">
            <a:spLocks noChangeArrowheads="1"/>
          </p:cNvSpPr>
          <p:nvPr/>
        </p:nvSpPr>
        <p:spPr bwMode="auto">
          <a:xfrm>
            <a:off x="6400607" y="4868863"/>
            <a:ext cx="1484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800" dirty="0">
                <a:solidFill>
                  <a:schemeClr val="accent1">
                    <a:lumMod val="50000"/>
                  </a:schemeClr>
                </a:solidFill>
              </a:rPr>
              <a:t>Núcleos</a:t>
            </a:r>
          </a:p>
        </p:txBody>
      </p:sp>
      <p:sp>
        <p:nvSpPr>
          <p:cNvPr id="20497" name="Text Box 18"/>
          <p:cNvSpPr txBox="1">
            <a:spLocks noChangeArrowheads="1"/>
          </p:cNvSpPr>
          <p:nvPr/>
        </p:nvSpPr>
        <p:spPr bwMode="auto">
          <a:xfrm>
            <a:off x="2617440" y="4365626"/>
            <a:ext cx="118814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a:t>Cilios</a:t>
            </a:r>
            <a:endParaRPr lang="en-US" altLang="es-ES"/>
          </a:p>
        </p:txBody>
      </p:sp>
      <p:sp>
        <p:nvSpPr>
          <p:cNvPr id="20" name="Elipse 19"/>
          <p:cNvSpPr/>
          <p:nvPr/>
        </p:nvSpPr>
        <p:spPr>
          <a:xfrm>
            <a:off x="1506538" y="136613"/>
            <a:ext cx="8648700" cy="77461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p:cNvSpPr txBox="1"/>
          <p:nvPr/>
        </p:nvSpPr>
        <p:spPr>
          <a:xfrm>
            <a:off x="2919849" y="217418"/>
            <a:ext cx="7495740" cy="461665"/>
          </a:xfrm>
          <a:prstGeom prst="rect">
            <a:avLst/>
          </a:prstGeom>
          <a:noFill/>
        </p:spPr>
        <p:txBody>
          <a:bodyPr wrap="square" rtlCol="0">
            <a:spAutoFit/>
          </a:bodyPr>
          <a:lstStyle/>
          <a:p>
            <a:r>
              <a:rPr lang="es-ES" sz="2400"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Clasificación de las membranas epiteliales </a:t>
            </a:r>
            <a:endParaRPr lang="es-MX" sz="2400" dirty="0"/>
          </a:p>
        </p:txBody>
      </p:sp>
    </p:spTree>
  </p:cSld>
  <p:clrMapOvr>
    <a:masterClrMapping/>
  </p:clrMapOvr>
  <p:transition spd="slow">
    <p:check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1" name="Picture 3" descr="Riñón corteza2"/>
          <p:cNvPicPr>
            <a:picLocks noChangeAspect="1" noChangeArrowheads="1"/>
          </p:cNvPicPr>
          <p:nvPr/>
        </p:nvPicPr>
        <p:blipFill>
          <a:blip r:embed="rId3">
            <a:extLst>
              <a:ext uri="{28A0092B-C50C-407E-A947-70E740481C1C}">
                <a14:useLocalDpi xmlns:a14="http://schemas.microsoft.com/office/drawing/2010/main" val="0"/>
              </a:ext>
            </a:extLst>
          </a:blip>
          <a:srcRect t="16705" r="6250"/>
          <a:stretch>
            <a:fillRect/>
          </a:stretch>
        </p:blipFill>
        <p:spPr bwMode="auto">
          <a:xfrm>
            <a:off x="1631951" y="1341438"/>
            <a:ext cx="4824413" cy="4386262"/>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6371" y="1312972"/>
            <a:ext cx="4641564" cy="504688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2533" name="Text Box 5"/>
          <p:cNvSpPr txBox="1">
            <a:spLocks noChangeArrowheads="1"/>
          </p:cNvSpPr>
          <p:nvPr/>
        </p:nvSpPr>
        <p:spPr bwMode="auto">
          <a:xfrm>
            <a:off x="8276096" y="3573464"/>
            <a:ext cx="228395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dirty="0"/>
              <a:t>Alveolo</a:t>
            </a:r>
            <a:endParaRPr lang="en-US" altLang="es-ES" dirty="0"/>
          </a:p>
        </p:txBody>
      </p:sp>
      <p:sp>
        <p:nvSpPr>
          <p:cNvPr id="22534" name="Text Box 7"/>
          <p:cNvSpPr txBox="1">
            <a:spLocks noChangeArrowheads="1"/>
          </p:cNvSpPr>
          <p:nvPr/>
        </p:nvSpPr>
        <p:spPr bwMode="auto">
          <a:xfrm>
            <a:off x="1990854" y="3425826"/>
            <a:ext cx="20746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a:t>Glomérulo</a:t>
            </a:r>
            <a:endParaRPr lang="en-US" altLang="es-ES"/>
          </a:p>
        </p:txBody>
      </p:sp>
      <p:sp>
        <p:nvSpPr>
          <p:cNvPr id="22535" name="Text Box 8"/>
          <p:cNvSpPr txBox="1">
            <a:spLocks noChangeArrowheads="1"/>
          </p:cNvSpPr>
          <p:nvPr/>
        </p:nvSpPr>
        <p:spPr bwMode="auto">
          <a:xfrm>
            <a:off x="1924662" y="1412876"/>
            <a:ext cx="2959464" cy="830997"/>
          </a:xfrm>
          <a:prstGeom prst="rect">
            <a:avLst/>
          </a:prstGeom>
          <a:solidFill>
            <a:srgbClr val="CCECFF"/>
          </a:solidFill>
          <a:ln w="38100" algn="ctr">
            <a:solidFill>
              <a:schemeClr val="tx1"/>
            </a:solidFill>
            <a:miter lim="800000"/>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400"/>
              <a:t>Capa parietal de la </a:t>
            </a:r>
          </a:p>
          <a:p>
            <a:pPr algn="ctr" eaLnBrk="1" hangingPunct="1">
              <a:spcBef>
                <a:spcPct val="0"/>
              </a:spcBef>
              <a:buFontTx/>
              <a:buNone/>
            </a:pPr>
            <a:r>
              <a:rPr lang="es-ES" altLang="es-ES" sz="2400"/>
              <a:t>cápsula de Bowman</a:t>
            </a:r>
            <a:endParaRPr lang="en-US" altLang="es-ES" sz="2400"/>
          </a:p>
        </p:txBody>
      </p:sp>
      <p:sp>
        <p:nvSpPr>
          <p:cNvPr id="22536" name="Line 9"/>
          <p:cNvSpPr>
            <a:spLocks noChangeShapeType="1"/>
          </p:cNvSpPr>
          <p:nvPr/>
        </p:nvSpPr>
        <p:spPr bwMode="auto">
          <a:xfrm flipH="1">
            <a:off x="2352676" y="2205039"/>
            <a:ext cx="576263" cy="719137"/>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2537" name="Line 10"/>
          <p:cNvSpPr>
            <a:spLocks noChangeShapeType="1"/>
          </p:cNvSpPr>
          <p:nvPr/>
        </p:nvSpPr>
        <p:spPr bwMode="auto">
          <a:xfrm>
            <a:off x="3000375" y="2205039"/>
            <a:ext cx="649288" cy="719137"/>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10" name="Elipse 9"/>
          <p:cNvSpPr/>
          <p:nvPr/>
        </p:nvSpPr>
        <p:spPr>
          <a:xfrm>
            <a:off x="1640450" y="273828"/>
            <a:ext cx="8648700" cy="77461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p:cNvSpPr txBox="1"/>
          <p:nvPr/>
        </p:nvSpPr>
        <p:spPr>
          <a:xfrm>
            <a:off x="3649663" y="487941"/>
            <a:ext cx="7385129" cy="800219"/>
          </a:xfrm>
          <a:prstGeom prst="rect">
            <a:avLst/>
          </a:prstGeom>
          <a:noFill/>
        </p:spPr>
        <p:txBody>
          <a:bodyPr wrap="square" rtlCol="0">
            <a:spAutoFit/>
          </a:bodyPr>
          <a:lstStyle/>
          <a:p>
            <a:r>
              <a:rPr lang="es-ES" altLang="es-ES" sz="2800" dirty="0">
                <a:solidFill>
                  <a:schemeClr val="accent1">
                    <a:lumMod val="50000"/>
                  </a:schemeClr>
                </a:solidFill>
                <a:latin typeface="Arial" panose="020B0604020202020204" pitchFamily="34" charset="0"/>
                <a:cs typeface="Arial" panose="020B0604020202020204" pitchFamily="34" charset="0"/>
              </a:rPr>
              <a:t>MEMBRANA SIMPLE PLANA</a:t>
            </a:r>
            <a:endParaRPr lang="en-US" altLang="es-ES" sz="2800" dirty="0">
              <a:solidFill>
                <a:schemeClr val="accent1">
                  <a:lumMod val="50000"/>
                </a:schemeClr>
              </a:solidFill>
              <a:latin typeface="Arial" panose="020B0604020202020204" pitchFamily="34" charset="0"/>
              <a:cs typeface="Arial" panose="020B0604020202020204" pitchFamily="34" charset="0"/>
            </a:endParaRPr>
          </a:p>
          <a:p>
            <a:endParaRPr lang="es-MX" dirty="0"/>
          </a:p>
        </p:txBody>
      </p:sp>
    </p:spTree>
  </p:cSld>
  <p:clrMapOvr>
    <a:masterClrMapping/>
  </p:clrMapOvr>
  <p:transition spd="slow">
    <p:check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b="39677"/>
          <a:stretch>
            <a:fillRect/>
          </a:stretch>
        </p:blipFill>
        <p:spPr bwMode="auto">
          <a:xfrm>
            <a:off x="2351088" y="1125539"/>
            <a:ext cx="7200900" cy="53800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27" name="Text Box 3"/>
          <p:cNvSpPr txBox="1">
            <a:spLocks noChangeArrowheads="1"/>
          </p:cNvSpPr>
          <p:nvPr/>
        </p:nvSpPr>
        <p:spPr bwMode="auto">
          <a:xfrm>
            <a:off x="2698750" y="496888"/>
            <a:ext cx="6635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3600" dirty="0">
                <a:solidFill>
                  <a:schemeClr val="accent1">
                    <a:lumMod val="50000"/>
                  </a:schemeClr>
                </a:solidFill>
              </a:rPr>
              <a:t>MEMBRANA SIMPLE CÚBICA</a:t>
            </a:r>
            <a:endParaRPr lang="en-US" altLang="es-ES" sz="3600" dirty="0">
              <a:solidFill>
                <a:schemeClr val="accent1">
                  <a:lumMod val="50000"/>
                </a:schemeClr>
              </a:solidFill>
            </a:endParaRPr>
          </a:p>
        </p:txBody>
      </p:sp>
      <p:sp>
        <p:nvSpPr>
          <p:cNvPr id="619524" name="Text Box 4"/>
          <p:cNvSpPr txBox="1">
            <a:spLocks noChangeArrowheads="1"/>
          </p:cNvSpPr>
          <p:nvPr/>
        </p:nvSpPr>
        <p:spPr bwMode="auto">
          <a:xfrm>
            <a:off x="7218962" y="3787776"/>
            <a:ext cx="2981714" cy="830997"/>
          </a:xfrm>
          <a:prstGeom prst="rect">
            <a:avLst/>
          </a:prstGeom>
          <a:noFill/>
          <a:ln>
            <a:noFill/>
          </a:ln>
          <a:effectLst/>
        </p:spPr>
        <p:txBody>
          <a:bodyPr wrap="none">
            <a:spAutoFit/>
          </a:bodyPr>
          <a:lstStyle/>
          <a:p>
            <a:pPr algn="ctr" eaLnBrk="1" hangingPunct="1">
              <a:defRPr/>
            </a:pP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rPr>
              <a:t>Tubos contorneados</a:t>
            </a:r>
          </a:p>
          <a:p>
            <a:pPr algn="ctr" eaLnBrk="1" hangingPunct="1">
              <a:defRPr/>
            </a:pP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rPr>
              <a:t> del riñón</a:t>
            </a:r>
            <a:endParaRPr lang="en-US" sz="2400" dirty="0">
              <a:solidFill>
                <a:schemeClr val="accent1">
                  <a:lumMod val="50000"/>
                </a:schemeClr>
              </a:solidFill>
              <a:effectLst>
                <a:outerShdw blurRad="38100" dist="38100" dir="2700000" algn="tl">
                  <a:srgbClr val="000000"/>
                </a:outerShdw>
              </a:effectLst>
              <a:latin typeface="Arial" panose="020B0604020202020204" pitchFamily="34" charset="0"/>
            </a:endParaRPr>
          </a:p>
        </p:txBody>
      </p:sp>
      <p:sp>
        <p:nvSpPr>
          <p:cNvPr id="26629" name="Line 5"/>
          <p:cNvSpPr>
            <a:spLocks noChangeShapeType="1"/>
          </p:cNvSpPr>
          <p:nvPr/>
        </p:nvSpPr>
        <p:spPr bwMode="auto">
          <a:xfrm>
            <a:off x="7031038" y="4148138"/>
            <a:ext cx="144462" cy="165735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6630" name="Line 6"/>
          <p:cNvSpPr>
            <a:spLocks noChangeShapeType="1"/>
          </p:cNvSpPr>
          <p:nvPr/>
        </p:nvSpPr>
        <p:spPr bwMode="auto">
          <a:xfrm flipH="1">
            <a:off x="6024564" y="4148139"/>
            <a:ext cx="1006475" cy="504825"/>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Tree>
  </p:cSld>
  <p:clrMapOvr>
    <a:masterClrMapping/>
  </p:clrMapOvr>
  <p:transition spd="slow">
    <p:check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2305050" y="284163"/>
            <a:ext cx="7499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3600" dirty="0">
                <a:solidFill>
                  <a:schemeClr val="accent1">
                    <a:lumMod val="50000"/>
                  </a:schemeClr>
                </a:solidFill>
              </a:rPr>
              <a:t>MEMBRANA SIMPLE CILÍNDRICA</a:t>
            </a:r>
            <a:endParaRPr lang="en-US" altLang="es-ES" sz="3600" dirty="0">
              <a:solidFill>
                <a:schemeClr val="accent1">
                  <a:lumMod val="50000"/>
                </a:schemeClr>
              </a:solidFill>
            </a:endParaRPr>
          </a:p>
        </p:txBody>
      </p:sp>
      <p:pic>
        <p:nvPicPr>
          <p:cNvPr id="28675" name="Picture 3" descr="ESTMAGO3"/>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a:stretch>
            <a:fillRect/>
          </a:stretch>
        </p:blipFill>
        <p:spPr bwMode="auto">
          <a:xfrm>
            <a:off x="1738313" y="1052514"/>
            <a:ext cx="4191000" cy="55895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8676" name="Picture 4" descr="INTEST~2"/>
          <p:cNvPicPr>
            <a:picLocks noChangeAspect="1" noChangeArrowheads="1"/>
          </p:cNvPicPr>
          <p:nvPr/>
        </p:nvPicPr>
        <p:blipFill>
          <a:blip r:embed="rId4">
            <a:lum bright="-12000" contrast="48000"/>
            <a:extLst>
              <a:ext uri="{28A0092B-C50C-407E-A947-70E740481C1C}">
                <a14:useLocalDpi xmlns:a14="http://schemas.microsoft.com/office/drawing/2010/main" val="0"/>
              </a:ext>
            </a:extLst>
          </a:blip>
          <a:srcRect/>
          <a:stretch>
            <a:fillRect/>
          </a:stretch>
        </p:blipFill>
        <p:spPr bwMode="auto">
          <a:xfrm>
            <a:off x="6323013" y="1052514"/>
            <a:ext cx="4191000" cy="55895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677" name="Line 5"/>
          <p:cNvSpPr>
            <a:spLocks noChangeShapeType="1"/>
          </p:cNvSpPr>
          <p:nvPr/>
        </p:nvSpPr>
        <p:spPr bwMode="auto">
          <a:xfrm>
            <a:off x="1774825" y="2349501"/>
            <a:ext cx="287338" cy="576263"/>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8678" name="Line 6"/>
          <p:cNvSpPr>
            <a:spLocks noChangeShapeType="1"/>
          </p:cNvSpPr>
          <p:nvPr/>
        </p:nvSpPr>
        <p:spPr bwMode="auto">
          <a:xfrm flipH="1">
            <a:off x="9047163" y="1628776"/>
            <a:ext cx="144462" cy="792163"/>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8679" name="Text Box 7"/>
          <p:cNvSpPr txBox="1">
            <a:spLocks noChangeArrowheads="1"/>
          </p:cNvSpPr>
          <p:nvPr/>
        </p:nvSpPr>
        <p:spPr bwMode="auto">
          <a:xfrm>
            <a:off x="2979738" y="1258889"/>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s-ES"/>
          </a:p>
        </p:txBody>
      </p:sp>
      <p:sp>
        <p:nvSpPr>
          <p:cNvPr id="28680" name="Text Box 8"/>
          <p:cNvSpPr txBox="1">
            <a:spLocks noChangeArrowheads="1"/>
          </p:cNvSpPr>
          <p:nvPr/>
        </p:nvSpPr>
        <p:spPr bwMode="auto">
          <a:xfrm>
            <a:off x="2124257" y="5949951"/>
            <a:ext cx="1571263" cy="461665"/>
          </a:xfrm>
          <a:prstGeom prst="rect">
            <a:avLst/>
          </a:prstGeom>
          <a:solidFill>
            <a:schemeClr val="accent1"/>
          </a:solidFill>
          <a:ln w="38100" algn="ctr">
            <a:solidFill>
              <a:schemeClr val="tx1"/>
            </a:solidFill>
            <a:miter lim="800000"/>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400"/>
              <a:t>Estómago</a:t>
            </a:r>
            <a:endParaRPr lang="en-US" altLang="es-ES" sz="2400"/>
          </a:p>
        </p:txBody>
      </p:sp>
      <p:sp>
        <p:nvSpPr>
          <p:cNvPr id="28681" name="Text Box 9"/>
          <p:cNvSpPr txBox="1">
            <a:spLocks noChangeArrowheads="1"/>
          </p:cNvSpPr>
          <p:nvPr/>
        </p:nvSpPr>
        <p:spPr bwMode="auto">
          <a:xfrm>
            <a:off x="6555088" y="5876926"/>
            <a:ext cx="2531462" cy="461665"/>
          </a:xfrm>
          <a:prstGeom prst="rect">
            <a:avLst/>
          </a:prstGeom>
          <a:solidFill>
            <a:schemeClr val="accent1"/>
          </a:solidFill>
          <a:ln w="38100" algn="ctr">
            <a:solidFill>
              <a:schemeClr val="tx1"/>
            </a:solidFill>
            <a:miter lim="800000"/>
          </a:ln>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ES" sz="2400"/>
              <a:t>Intestino delgado</a:t>
            </a:r>
            <a:endParaRPr lang="en-US" altLang="es-ES" sz="2400"/>
          </a:p>
        </p:txBody>
      </p:sp>
      <p:sp>
        <p:nvSpPr>
          <p:cNvPr id="28682" name="Line 10"/>
          <p:cNvSpPr>
            <a:spLocks noChangeShapeType="1"/>
          </p:cNvSpPr>
          <p:nvPr/>
        </p:nvSpPr>
        <p:spPr bwMode="auto">
          <a:xfrm flipV="1">
            <a:off x="6959601" y="4652963"/>
            <a:ext cx="360363" cy="2159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8683" name="Line 11"/>
          <p:cNvSpPr>
            <a:spLocks noChangeShapeType="1"/>
          </p:cNvSpPr>
          <p:nvPr/>
        </p:nvSpPr>
        <p:spPr bwMode="auto">
          <a:xfrm flipV="1">
            <a:off x="6600826" y="3933825"/>
            <a:ext cx="360363" cy="2159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8684" name="Line 12"/>
          <p:cNvSpPr>
            <a:spLocks noChangeShapeType="1"/>
          </p:cNvSpPr>
          <p:nvPr/>
        </p:nvSpPr>
        <p:spPr bwMode="auto">
          <a:xfrm flipV="1">
            <a:off x="9480551" y="3789363"/>
            <a:ext cx="360363" cy="2159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
        <p:nvSpPr>
          <p:cNvPr id="28685" name="Line 13"/>
          <p:cNvSpPr>
            <a:spLocks noChangeShapeType="1"/>
          </p:cNvSpPr>
          <p:nvPr/>
        </p:nvSpPr>
        <p:spPr bwMode="auto">
          <a:xfrm flipV="1">
            <a:off x="7680326" y="3860800"/>
            <a:ext cx="360363" cy="215900"/>
          </a:xfrm>
          <a:prstGeom prst="line">
            <a:avLst/>
          </a:prstGeom>
          <a:noFill/>
          <a:ln w="57150">
            <a:solidFill>
              <a:schemeClr val="tx1"/>
            </a:solidFill>
            <a:round/>
            <a:tailEnd type="triangle" w="med" len="med"/>
          </a:ln>
          <a:extLst>
            <a:ext uri="{909E8E84-426E-40DD-AFC4-6F175D3DCCD1}">
              <a14:hiddenFill xmlns:a14="http://schemas.microsoft.com/office/drawing/2010/main">
                <a:noFill/>
              </a14:hiddenFill>
            </a:ext>
          </a:extLst>
        </p:spPr>
        <p:txBody>
          <a:bodyPr wrap="none" anchor="ctr"/>
          <a:lstStyle/>
          <a:p>
            <a:endParaRPr lang="es-MX"/>
          </a:p>
        </p:txBody>
      </p:sp>
    </p:spTree>
  </p:cSld>
  <p:clrMapOvr>
    <a:masterClrMapping/>
  </p:clrMapOvr>
  <p:transition spd="slow">
    <p:check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nvGraphicFramePr>
        <p:xfrm>
          <a:off x="1133856" y="2261516"/>
          <a:ext cx="10332720" cy="4550406"/>
        </p:xfrm>
        <a:graphic>
          <a:graphicData uri="http://schemas.openxmlformats.org/drawingml/2006/table">
            <a:tbl>
              <a:tblPr firstRow="1" bandRow="1">
                <a:tableStyleId>{5C22544A-7EE6-4342-B048-85BDC9FD1C3A}</a:tableStyleId>
              </a:tblPr>
              <a:tblGrid>
                <a:gridCol w="2980169"/>
                <a:gridCol w="7352551"/>
              </a:tblGrid>
              <a:tr h="561910">
                <a:tc>
                  <a:txBody>
                    <a:bodyPr/>
                    <a:lstStyle/>
                    <a:p>
                      <a:pPr algn="ctr"/>
                      <a:r>
                        <a:rPr lang="es-ES" sz="3200" dirty="0"/>
                        <a:t>Aspecto</a:t>
                      </a:r>
                    </a:p>
                  </a:txBody>
                  <a:tcPr marT="45730" marB="45730">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solidFill>
                      <a:srgbClr val="FF00FF"/>
                    </a:solidFill>
                  </a:tcPr>
                </a:tc>
                <a:tc>
                  <a:txBody>
                    <a:bodyPr/>
                    <a:lstStyle/>
                    <a:p>
                      <a:pPr algn="ctr"/>
                      <a:r>
                        <a:rPr lang="es-ES" sz="3200" dirty="0"/>
                        <a:t>Características</a:t>
                      </a:r>
                    </a:p>
                  </a:txBody>
                  <a:tcPr marT="45730" marB="45730">
                    <a:lnL w="38100" cap="flat" cmpd="sng" algn="ctr">
                      <a:solidFill>
                        <a:schemeClr val="tx1"/>
                      </a:solidFill>
                      <a:prstDash val="solid"/>
                      <a:round/>
                      <a:headEnd type="none" w="med" len="med"/>
                      <a:tailEnd type="none" w="med" len="med"/>
                    </a:lnL>
                    <a:lnB w="38100" cap="flat" cmpd="sng" algn="ctr">
                      <a:solidFill>
                        <a:schemeClr val="tx1"/>
                      </a:solidFill>
                      <a:prstDash val="solid"/>
                      <a:round/>
                      <a:headEnd type="none" w="med" len="med"/>
                      <a:tailEnd type="none" w="med" len="med"/>
                    </a:lnB>
                    <a:solidFill>
                      <a:srgbClr val="FF00FF"/>
                    </a:solidFill>
                  </a:tcPr>
                </a:tc>
              </a:tr>
              <a:tr h="561910">
                <a:tc>
                  <a:txBody>
                    <a:bodyPr/>
                    <a:lstStyle/>
                    <a:p>
                      <a:r>
                        <a:rPr lang="es-ES" sz="3200" dirty="0"/>
                        <a:t>Células</a:t>
                      </a:r>
                    </a:p>
                  </a:txBody>
                  <a:tcPr marT="45730" marB="4573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solidFill>
                      <a:srgbClr val="F8F2A6"/>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solidFill>
                      <a:srgbClr val="F8F2A6"/>
                    </a:solidFill>
                  </a:tcPr>
                </a:tc>
              </a:tr>
              <a:tr h="1035081">
                <a:tc>
                  <a:txBody>
                    <a:bodyPr/>
                    <a:lstStyle/>
                    <a:p>
                      <a:r>
                        <a:rPr lang="es-ES" sz="3200" dirty="0"/>
                        <a:t>Sustancia intercelular</a:t>
                      </a:r>
                    </a:p>
                  </a:txBody>
                  <a:tcPr marT="45730" marB="45730">
                    <a:lnR w="38100" cap="flat" cmpd="sng" algn="ctr">
                      <a:solidFill>
                        <a:schemeClr val="tx1"/>
                      </a:solidFill>
                      <a:prstDash val="solid"/>
                      <a:round/>
                      <a:headEnd type="none" w="med" len="med"/>
                      <a:tailEnd type="none" w="med" len="med"/>
                    </a:lnR>
                    <a:solidFill>
                      <a:srgbClr val="CD97C3"/>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solidFill>
                      <a:srgbClr val="CD97C3"/>
                    </a:solidFill>
                  </a:tcPr>
                </a:tc>
              </a:tr>
              <a:tr h="1035081">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3200" dirty="0"/>
                        <a:t>Origen embriológico</a:t>
                      </a:r>
                    </a:p>
                  </a:txBody>
                  <a:tcPr marT="45730" marB="45730">
                    <a:lnR w="381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solidFill>
                      <a:schemeClr val="accent6">
                        <a:lumMod val="20000"/>
                        <a:lumOff val="80000"/>
                      </a:schemeClr>
                    </a:solidFill>
                  </a:tcPr>
                </a:tc>
              </a:tr>
              <a:tr h="1258486">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s-ES" sz="3200" dirty="0"/>
                        <a:t>Funciones</a:t>
                      </a:r>
                    </a:p>
                    <a:p>
                      <a:endParaRPr lang="es-ES" sz="3200" dirty="0"/>
                    </a:p>
                  </a:txBody>
                  <a:tcPr marT="45730" marB="45730">
                    <a:lnR w="38100" cap="flat" cmpd="sng" algn="ctr">
                      <a:solidFill>
                        <a:schemeClr val="tx1"/>
                      </a:solidFill>
                      <a:prstDash val="solid"/>
                      <a:round/>
                      <a:headEnd type="none" w="med" len="med"/>
                      <a:tailEnd type="none" w="med" len="med"/>
                    </a:lnR>
                    <a:solidFill>
                      <a:schemeClr val="accent5">
                        <a:lumMod val="75000"/>
                      </a:schemeClr>
                    </a:solidFill>
                  </a:tcPr>
                </a:tc>
                <a:tc>
                  <a:txBody>
                    <a:bodyPr/>
                    <a:lstStyle/>
                    <a:p>
                      <a:endParaRPr lang="es-ES" sz="3200" dirty="0"/>
                    </a:p>
                  </a:txBody>
                  <a:tcPr marT="45730" marB="45730">
                    <a:lnL w="38100" cap="flat" cmpd="sng" algn="ctr">
                      <a:solidFill>
                        <a:schemeClr val="tx1"/>
                      </a:solidFill>
                      <a:prstDash val="solid"/>
                      <a:round/>
                      <a:headEnd type="none" w="med" len="med"/>
                      <a:tailEnd type="none" w="med" len="med"/>
                    </a:lnL>
                    <a:solidFill>
                      <a:schemeClr val="accent5">
                        <a:lumMod val="75000"/>
                      </a:schemeClr>
                    </a:solidFill>
                  </a:tcPr>
                </a:tc>
              </a:tr>
            </a:tbl>
          </a:graphicData>
        </a:graphic>
      </p:graphicFrame>
      <p:sp>
        <p:nvSpPr>
          <p:cNvPr id="2" name="CuadroTexto 1"/>
          <p:cNvSpPr txBox="1"/>
          <p:nvPr/>
        </p:nvSpPr>
        <p:spPr>
          <a:xfrm>
            <a:off x="4096512" y="892448"/>
            <a:ext cx="3017520" cy="369332"/>
          </a:xfrm>
          <a:prstGeom prst="rect">
            <a:avLst/>
          </a:prstGeom>
          <a:noFill/>
        </p:spPr>
        <p:txBody>
          <a:bodyPr wrap="square" rtlCol="0">
            <a:spAutoFit/>
          </a:bodyPr>
          <a:lstStyle/>
          <a:p>
            <a:r>
              <a:rPr lang="es-ES" dirty="0">
                <a:solidFill>
                  <a:schemeClr val="bg1"/>
                </a:solidFill>
                <a:latin typeface="Arial" panose="020B0604020202020204" pitchFamily="34" charset="0"/>
                <a:cs typeface="Arial" panose="020B0604020202020204" pitchFamily="34" charset="0"/>
              </a:rPr>
              <a:t>TAREA DOCENTE 2</a:t>
            </a:r>
          </a:p>
        </p:txBody>
      </p:sp>
      <p:sp>
        <p:nvSpPr>
          <p:cNvPr id="7" name="Oval 2"/>
          <p:cNvSpPr/>
          <p:nvPr/>
        </p:nvSpPr>
        <p:spPr>
          <a:xfrm>
            <a:off x="1664208" y="144017"/>
            <a:ext cx="8843091" cy="748431"/>
          </a:xfrm>
          <a:prstGeom prst="ellipse">
            <a:avLst/>
          </a:prstGeom>
          <a:solidFill>
            <a:schemeClr val="accent6">
              <a:lumMod val="20000"/>
              <a:lumOff val="80000"/>
            </a:schemeClr>
          </a:soli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TAREA DOCENTE 1</a:t>
            </a:r>
          </a:p>
        </p:txBody>
      </p:sp>
      <p:sp>
        <p:nvSpPr>
          <p:cNvPr id="8" name="CuadroTexto 7"/>
          <p:cNvSpPr txBox="1"/>
          <p:nvPr/>
        </p:nvSpPr>
        <p:spPr>
          <a:xfrm>
            <a:off x="1371600" y="1261780"/>
            <a:ext cx="10094976" cy="954107"/>
          </a:xfrm>
          <a:prstGeom prst="rect">
            <a:avLst/>
          </a:prstGeom>
          <a:noFill/>
        </p:spPr>
        <p:txBody>
          <a:bodyPr wrap="square" rtlCol="0">
            <a:spAutoFit/>
          </a:bodyPr>
          <a:lstStyle/>
          <a:p>
            <a:r>
              <a:rPr lang="es-ES" sz="2800" dirty="0">
                <a:solidFill>
                  <a:schemeClr val="accent1">
                    <a:lumMod val="50000"/>
                  </a:schemeClr>
                </a:solidFill>
                <a:latin typeface="Arial" panose="020B0604020202020204" pitchFamily="34" charset="0"/>
                <a:cs typeface="Arial" panose="020B0604020202020204" pitchFamily="34" charset="0"/>
              </a:rPr>
              <a:t>Realice un cuadro sinóptico donde precises la características generales del tejido epitelial.</a:t>
            </a:r>
            <a:endParaRPr lang="es-MX" sz="2800" dirty="0">
              <a:solidFill>
                <a:schemeClr val="accent1">
                  <a:lumMod val="50000"/>
                </a:schemeClr>
              </a:solidFill>
            </a:endParaRPr>
          </a:p>
        </p:txBody>
      </p:sp>
    </p:spTree>
  </p:cSld>
  <p:clrMapOvr>
    <a:masterClrMapping/>
  </p:clrMapOvr>
  <p:transition spd="slow">
    <p:check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CuadroTexto"/>
          <p:cNvSpPr txBox="1">
            <a:spLocks noChangeArrowheads="1"/>
          </p:cNvSpPr>
          <p:nvPr/>
        </p:nvSpPr>
        <p:spPr bwMode="auto">
          <a:xfrm>
            <a:off x="2895600" y="1600200"/>
            <a:ext cx="7010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altLang="es-ES" b="1" dirty="0">
                <a:solidFill>
                  <a:srgbClr val="002060"/>
                </a:solidFill>
                <a:latin typeface="Arial" panose="020B0604020202020204" pitchFamily="34" charset="0"/>
              </a:rPr>
              <a:t>Título: Características generales de los tejidos básicos.</a:t>
            </a:r>
          </a:p>
          <a:p>
            <a:pPr>
              <a:spcBef>
                <a:spcPct val="0"/>
              </a:spcBef>
              <a:buFontTx/>
              <a:buNone/>
            </a:pPr>
            <a:endParaRPr lang="es-ES" altLang="es-ES" b="1" dirty="0">
              <a:solidFill>
                <a:srgbClr val="002060"/>
              </a:solidFill>
              <a:latin typeface="Arial" panose="020B0604020202020204" pitchFamily="34" charset="0"/>
            </a:endParaRPr>
          </a:p>
        </p:txBody>
      </p:sp>
      <p:sp>
        <p:nvSpPr>
          <p:cNvPr id="12291" name="3 CuadroTexto"/>
          <p:cNvSpPr txBox="1">
            <a:spLocks noChangeArrowheads="1"/>
          </p:cNvSpPr>
          <p:nvPr/>
        </p:nvSpPr>
        <p:spPr bwMode="auto">
          <a:xfrm>
            <a:off x="2133600" y="609601"/>
            <a:ext cx="7772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s-ES" altLang="es-ES" sz="4000" b="1" dirty="0">
                <a:solidFill>
                  <a:srgbClr val="002060"/>
                </a:solidFill>
                <a:latin typeface="Arial" panose="020B0604020202020204" pitchFamily="34" charset="0"/>
              </a:rPr>
              <a:t>Tema V: Tejidos básicos</a:t>
            </a:r>
          </a:p>
        </p:txBody>
      </p:sp>
      <p:pic>
        <p:nvPicPr>
          <p:cNvPr id="6" name="Imagen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93540" y="2798826"/>
            <a:ext cx="2393950"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024063" y="1600201"/>
            <a:ext cx="8286750" cy="4525963"/>
          </a:xfrm>
        </p:spPr>
        <p:txBody>
          <a:bodyPr/>
          <a:lstStyle/>
          <a:p>
            <a:pPr algn="ctr">
              <a:buFontTx/>
              <a:buNone/>
              <a:defRPr/>
            </a:pPr>
            <a:r>
              <a:rPr lang="es-ES" sz="3600" b="1" dirty="0">
                <a:solidFill>
                  <a:schemeClr val="accent1">
                    <a:lumMod val="50000"/>
                  </a:schemeClr>
                </a:solidFill>
                <a:effectLst>
                  <a:outerShdw blurRad="38100" dist="38100" dir="2700000" algn="tl">
                    <a:srgbClr val="000000">
                      <a:alpha val="43137"/>
                    </a:srgbClr>
                  </a:outerShdw>
                </a:effectLst>
              </a:rPr>
              <a:t>Forma las membranas que cubren la superficie externa del cuerpo y reviste la superficie interna de cavidades y conductos.</a:t>
            </a:r>
          </a:p>
          <a:p>
            <a:pPr algn="ctr">
              <a:buFontTx/>
              <a:buNone/>
              <a:defRPr/>
            </a:pPr>
            <a:endParaRPr lang="es-ES" sz="3600" b="1" dirty="0">
              <a:solidFill>
                <a:srgbClr val="FFFF00"/>
              </a:solidFill>
              <a:effectLst>
                <a:outerShdw blurRad="38100" dist="38100" dir="2700000" algn="tl">
                  <a:srgbClr val="000000">
                    <a:alpha val="43137"/>
                  </a:srgbClr>
                </a:outerShdw>
              </a:effectLst>
            </a:endParaRPr>
          </a:p>
          <a:p>
            <a:pPr algn="ctr">
              <a:buFontTx/>
              <a:buNone/>
              <a:defRPr/>
            </a:pPr>
            <a:r>
              <a:rPr lang="es-ES" sz="4000" b="1" dirty="0">
                <a:solidFill>
                  <a:srgbClr val="FFC000"/>
                </a:solidFill>
                <a:effectLst>
                  <a:outerShdw blurRad="38100" dist="38100" dir="2700000" algn="tl">
                    <a:srgbClr val="000000">
                      <a:alpha val="43137"/>
                    </a:srgbClr>
                  </a:outerShdw>
                </a:effectLst>
              </a:rPr>
              <a:t>Modelo de célula absortiva.</a:t>
            </a:r>
          </a:p>
        </p:txBody>
      </p:sp>
      <p:sp>
        <p:nvSpPr>
          <p:cNvPr id="4" name="Elipse 3"/>
          <p:cNvSpPr/>
          <p:nvPr/>
        </p:nvSpPr>
        <p:spPr>
          <a:xfrm>
            <a:off x="2024062" y="136613"/>
            <a:ext cx="8131175" cy="10886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p:cNvSpPr txBox="1"/>
          <p:nvPr/>
        </p:nvSpPr>
        <p:spPr>
          <a:xfrm>
            <a:off x="2798064" y="457201"/>
            <a:ext cx="8503920" cy="461665"/>
          </a:xfrm>
          <a:prstGeom prst="rect">
            <a:avLst/>
          </a:prstGeom>
          <a:noFill/>
        </p:spPr>
        <p:txBody>
          <a:bodyPr wrap="square" rtlCol="0">
            <a:spAutoFit/>
          </a:bodyPr>
          <a:lstStyle/>
          <a:p>
            <a:r>
              <a:rPr lang="es-ES" sz="24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EPITELIO DE CUBIERTA Y REVESTIMIENTO</a:t>
            </a:r>
            <a:endParaRPr lang="es-MX" sz="2400" dirty="0"/>
          </a:p>
        </p:txBody>
      </p:sp>
    </p:spTree>
  </p:cSld>
  <p:clrMapOvr>
    <a:masterClrMapping/>
  </p:clrMapOvr>
  <p:transition spd="slow">
    <p:check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774826" y="1645919"/>
            <a:ext cx="8893175" cy="4480243"/>
          </a:xfrm>
        </p:spPr>
        <p:txBody>
          <a:bodyPr>
            <a:normAutofit/>
          </a:bodyPr>
          <a:lstStyle/>
          <a:p>
            <a:pPr>
              <a:defRPr/>
            </a:pPr>
            <a:r>
              <a:rPr lang="es-ES" dirty="0">
                <a:solidFill>
                  <a:schemeClr val="accent1">
                    <a:lumMod val="50000"/>
                  </a:schemeClr>
                </a:solidFill>
                <a:latin typeface="Arial" panose="020B0604020202020204" pitchFamily="34" charset="0"/>
                <a:cs typeface="Arial" panose="020B0604020202020204" pitchFamily="34" charset="0"/>
              </a:rPr>
              <a:t>Gran desarrollo de las superficie de contacto. </a:t>
            </a:r>
          </a:p>
          <a:p>
            <a:pPr>
              <a:defRPr/>
            </a:pPr>
            <a:r>
              <a:rPr lang="es-ES" dirty="0">
                <a:solidFill>
                  <a:schemeClr val="accent1">
                    <a:lumMod val="50000"/>
                  </a:schemeClr>
                </a:solidFill>
                <a:latin typeface="Arial" panose="020B0604020202020204" pitchFamily="34" charset="0"/>
                <a:cs typeface="Arial" panose="020B0604020202020204" pitchFamily="34" charset="0"/>
              </a:rPr>
              <a:t>Son células cilíndricas en las que se puede definir una superficie apical, una intercelular y una basal.</a:t>
            </a:r>
          </a:p>
          <a:p>
            <a:pPr>
              <a:defRPr/>
            </a:pPr>
            <a:r>
              <a:rPr lang="es-ES" dirty="0">
                <a:solidFill>
                  <a:schemeClr val="accent1">
                    <a:lumMod val="50000"/>
                  </a:schemeClr>
                </a:solidFill>
                <a:latin typeface="Arial" panose="020B0604020202020204" pitchFamily="34" charset="0"/>
                <a:cs typeface="Arial" panose="020B0604020202020204" pitchFamily="34" charset="0"/>
              </a:rPr>
              <a:t>Al M/E presenta numerosas microvellosidades que aumentan la superficie de absorción.</a:t>
            </a:r>
          </a:p>
          <a:p>
            <a:pPr>
              <a:defRPr/>
            </a:pPr>
            <a:r>
              <a:rPr lang="es-ES" dirty="0">
                <a:solidFill>
                  <a:schemeClr val="accent1">
                    <a:lumMod val="50000"/>
                  </a:schemeClr>
                </a:solidFill>
                <a:latin typeface="Arial" panose="020B0604020202020204" pitchFamily="34" charset="0"/>
                <a:cs typeface="Arial" panose="020B0604020202020204" pitchFamily="34" charset="0"/>
              </a:rPr>
              <a:t>En la porción baso-lateral poseen pliegues y a nivel de la membrana plasmática se encuentra la bomba sodio-potasio.</a:t>
            </a:r>
          </a:p>
          <a:p>
            <a:pPr>
              <a:defRPr/>
            </a:pPr>
            <a:r>
              <a:rPr lang="es-ES" dirty="0">
                <a:solidFill>
                  <a:schemeClr val="accent1">
                    <a:lumMod val="50000"/>
                  </a:schemeClr>
                </a:solidFill>
                <a:latin typeface="Arial" panose="020B0604020202020204" pitchFamily="34" charset="0"/>
                <a:cs typeface="Arial" panose="020B0604020202020204" pitchFamily="34" charset="0"/>
              </a:rPr>
              <a:t>Presentan también gran número de mitocondrias entre los pliegues de la zona basal.</a:t>
            </a:r>
          </a:p>
          <a:p>
            <a:pPr>
              <a:defRPr/>
            </a:pPr>
            <a:endParaRPr lang="es-ES" b="1" dirty="0">
              <a:solidFill>
                <a:srgbClr val="FFFF00"/>
              </a:solidFill>
              <a:effectLst>
                <a:outerShdw blurRad="38100" dist="38100" dir="2700000" algn="tl">
                  <a:srgbClr val="000000">
                    <a:alpha val="43137"/>
                  </a:srgbClr>
                </a:outerShdw>
              </a:effectLst>
            </a:endParaRPr>
          </a:p>
          <a:p>
            <a:pPr>
              <a:defRPr/>
            </a:pPr>
            <a:endParaRPr lang="es-ES" dirty="0"/>
          </a:p>
        </p:txBody>
      </p:sp>
      <p:sp>
        <p:nvSpPr>
          <p:cNvPr id="4" name="Elipse 3"/>
          <p:cNvSpPr/>
          <p:nvPr/>
        </p:nvSpPr>
        <p:spPr>
          <a:xfrm>
            <a:off x="1385316" y="510661"/>
            <a:ext cx="8648700" cy="1088683"/>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p:cNvSpPr txBox="1"/>
          <p:nvPr/>
        </p:nvSpPr>
        <p:spPr>
          <a:xfrm>
            <a:off x="2761488" y="731838"/>
            <a:ext cx="5852160" cy="707886"/>
          </a:xfrm>
          <a:prstGeom prst="rect">
            <a:avLst/>
          </a:prstGeom>
          <a:noFill/>
        </p:spPr>
        <p:txBody>
          <a:bodyPr wrap="square" rtlCol="0">
            <a:spAutoFit/>
          </a:bodyPr>
          <a:lstStyle/>
          <a:p>
            <a:r>
              <a:rPr lang="es-ES" sz="20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CARACTERÍSTICAS MORFOLÓGICAS DE LAS CÉLULAS ABSORTIVAS</a:t>
            </a:r>
            <a:endParaRPr lang="es-MX" sz="2000" b="1" dirty="0">
              <a:effectLst>
                <a:outerShdw blurRad="38100" dist="38100" dir="2700000" algn="tl">
                  <a:srgbClr val="000000">
                    <a:alpha val="43137"/>
                  </a:srgbClr>
                </a:outerShdw>
              </a:effectLst>
            </a:endParaRPr>
          </a:p>
        </p:txBody>
      </p:sp>
    </p:spTree>
  </p:cSld>
  <p:clrMapOvr>
    <a:masterClrMapping/>
  </p:clrMapOvr>
  <p:transition spd="slow">
    <p:check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524000" y="820739"/>
            <a:ext cx="8858250" cy="1095375"/>
          </a:xfrm>
        </p:spPr>
        <p:txBody>
          <a:bodyPr/>
          <a:lstStyle/>
          <a:p>
            <a:pPr>
              <a:buFontTx/>
              <a:buNone/>
              <a:defRPr/>
            </a:pPr>
            <a:r>
              <a:rPr lang="es-ES" b="1" i="1" u="sng" dirty="0">
                <a:solidFill>
                  <a:schemeClr val="accent1">
                    <a:lumMod val="50000"/>
                  </a:schemeClr>
                </a:solidFill>
                <a:effectLst>
                  <a:outerShdw blurRad="38100" dist="38100" dir="2700000" algn="tl">
                    <a:srgbClr val="000000">
                      <a:alpha val="43137"/>
                    </a:srgbClr>
                  </a:outerShdw>
                </a:effectLst>
              </a:rPr>
              <a:t>células </a:t>
            </a:r>
            <a:r>
              <a:rPr lang="es-ES" b="1" i="1" u="sng" dirty="0" err="1">
                <a:solidFill>
                  <a:schemeClr val="accent1">
                    <a:lumMod val="50000"/>
                  </a:schemeClr>
                </a:solidFill>
                <a:effectLst>
                  <a:outerShdw blurRad="38100" dist="38100" dir="2700000" algn="tl">
                    <a:srgbClr val="000000">
                      <a:alpha val="43137"/>
                    </a:srgbClr>
                  </a:outerShdw>
                </a:effectLst>
              </a:rPr>
              <a:t>absortivas</a:t>
            </a:r>
            <a:r>
              <a:rPr lang="es-ES" b="1" i="1" dirty="0">
                <a:solidFill>
                  <a:schemeClr val="accent1">
                    <a:lumMod val="50000"/>
                  </a:schemeClr>
                </a:solidFill>
                <a:effectLst>
                  <a:outerShdw blurRad="38100" dist="38100" dir="2700000" algn="tl">
                    <a:srgbClr val="000000">
                      <a:alpha val="43137"/>
                    </a:srgbClr>
                  </a:outerShdw>
                </a:effectLst>
              </a:rPr>
              <a:t>. En intestino delgado y grueso, en vesícula biliar y los riñones. </a:t>
            </a:r>
            <a:endParaRPr lang="es-ES" dirty="0">
              <a:solidFill>
                <a:schemeClr val="accent1">
                  <a:lumMod val="50000"/>
                </a:schemeClr>
              </a:solidFill>
            </a:endParaRPr>
          </a:p>
        </p:txBody>
      </p:sp>
      <p:pic>
        <p:nvPicPr>
          <p:cNvPr id="32772" name="Picture 4" descr="INTEST~2"/>
          <p:cNvPicPr>
            <a:picLocks noChangeAspect="1" noChangeArrowheads="1"/>
          </p:cNvPicPr>
          <p:nvPr/>
        </p:nvPicPr>
        <p:blipFill>
          <a:blip r:embed="rId2">
            <a:lum bright="-12000" contrast="48000"/>
            <a:extLst>
              <a:ext uri="{28A0092B-C50C-407E-A947-70E740481C1C}">
                <a14:useLocalDpi xmlns:a14="http://schemas.microsoft.com/office/drawing/2010/main" val="0"/>
              </a:ext>
            </a:extLst>
          </a:blip>
          <a:srcRect/>
          <a:stretch>
            <a:fillRect/>
          </a:stretch>
        </p:blipFill>
        <p:spPr bwMode="auto">
          <a:xfrm>
            <a:off x="3648076" y="1844676"/>
            <a:ext cx="4392613" cy="45132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heck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952626" y="1371599"/>
            <a:ext cx="8429625" cy="5370513"/>
          </a:xfrm>
        </p:spPr>
        <p:txBody>
          <a:bodyPr/>
          <a:lstStyle/>
          <a:p>
            <a:pPr algn="ctr">
              <a:buFontTx/>
              <a:buNone/>
              <a:defRPr/>
            </a:pPr>
            <a:r>
              <a:rPr lang="es-ES" sz="3200" b="1" dirty="0">
                <a:solidFill>
                  <a:schemeClr val="accent1">
                    <a:lumMod val="50000"/>
                  </a:schemeClr>
                </a:solidFill>
                <a:effectLst>
                  <a:outerShdw blurRad="38100" dist="38100" dir="2700000" algn="tl">
                    <a:srgbClr val="000000">
                      <a:alpha val="43137"/>
                    </a:srgbClr>
                  </a:outerShdw>
                </a:effectLst>
              </a:rPr>
              <a:t>Compuesto por células especializadas en la función de secreción o elaboración de sustancias especiales (mucina, enzimas, hormonas etc) y derivan del epitelio de cubierta de revestimiento.</a:t>
            </a:r>
          </a:p>
          <a:p>
            <a:pPr algn="ctr">
              <a:buFontTx/>
              <a:buNone/>
              <a:defRPr/>
            </a:pPr>
            <a:r>
              <a:rPr lang="es-ES" sz="3200" b="1" dirty="0">
                <a:solidFill>
                  <a:schemeClr val="accent1">
                    <a:lumMod val="50000"/>
                  </a:schemeClr>
                </a:solidFill>
                <a:effectLst>
                  <a:outerShdw blurRad="38100" dist="38100" dir="2700000" algn="tl">
                    <a:srgbClr val="000000">
                      <a:alpha val="43137"/>
                    </a:srgbClr>
                  </a:outerShdw>
                </a:effectLst>
              </a:rPr>
              <a:t>Estas células pueden estar aisladas o agrupadas y constituyen las glándulas unicelulares y multicelulares.</a:t>
            </a:r>
          </a:p>
          <a:p>
            <a:pPr algn="ctr">
              <a:buFontTx/>
              <a:buNone/>
              <a:defRPr/>
            </a:pPr>
            <a:r>
              <a:rPr lang="es-ES" sz="3200" b="1" dirty="0">
                <a:solidFill>
                  <a:schemeClr val="accent1">
                    <a:lumMod val="50000"/>
                  </a:schemeClr>
                </a:solidFill>
                <a:effectLst>
                  <a:outerShdw blurRad="38100" dist="38100" dir="2700000" algn="tl">
                    <a:srgbClr val="000000">
                      <a:alpha val="43137"/>
                    </a:srgbClr>
                  </a:outerShdw>
                </a:effectLst>
              </a:rPr>
              <a:t>Se clasifican de acuerdo con el destino de su secreción en tres grupos: </a:t>
            </a:r>
            <a:r>
              <a:rPr lang="es-ES" sz="3200" b="1" i="1" dirty="0">
                <a:solidFill>
                  <a:srgbClr val="FFC000"/>
                </a:solidFill>
                <a:effectLst>
                  <a:outerShdw blurRad="38100" dist="38100" dir="2700000" algn="tl">
                    <a:srgbClr val="000000">
                      <a:alpha val="43137"/>
                    </a:srgbClr>
                  </a:outerShdw>
                </a:effectLst>
              </a:rPr>
              <a:t>exocrinas, endocrinas y mixtas</a:t>
            </a:r>
            <a:r>
              <a:rPr lang="es-ES" b="1" i="1" dirty="0">
                <a:solidFill>
                  <a:srgbClr val="FFC000"/>
                </a:solidFill>
                <a:effectLst>
                  <a:outerShdw blurRad="38100" dist="38100" dir="2700000" algn="tl">
                    <a:srgbClr val="000000">
                      <a:alpha val="43137"/>
                    </a:srgbClr>
                  </a:outerShdw>
                </a:effectLst>
              </a:rPr>
              <a:t>.</a:t>
            </a:r>
          </a:p>
        </p:txBody>
      </p:sp>
      <p:sp>
        <p:nvSpPr>
          <p:cNvPr id="4" name="Elipse 3"/>
          <p:cNvSpPr/>
          <p:nvPr/>
        </p:nvSpPr>
        <p:spPr>
          <a:xfrm>
            <a:off x="1572386" y="274319"/>
            <a:ext cx="8648700" cy="9144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CuadroTexto 6"/>
          <p:cNvSpPr txBox="1"/>
          <p:nvPr/>
        </p:nvSpPr>
        <p:spPr>
          <a:xfrm>
            <a:off x="3950208" y="493776"/>
            <a:ext cx="5541264" cy="523220"/>
          </a:xfrm>
          <a:prstGeom prst="rect">
            <a:avLst/>
          </a:prstGeom>
          <a:noFill/>
        </p:spPr>
        <p:txBody>
          <a:bodyPr wrap="square" rtlCol="0">
            <a:spAutoFit/>
          </a:bodyPr>
          <a:lstStyle/>
          <a:p>
            <a:r>
              <a:rPr lang="es-ES"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2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EPITELIO GLANDULAR</a:t>
            </a:r>
            <a:endParaRPr lang="es-MX" sz="2800" dirty="0"/>
          </a:p>
        </p:txBody>
      </p:sp>
    </p:spTree>
  </p:cSld>
  <p:clrMapOvr>
    <a:masterClrMapping/>
  </p:clrMapOvr>
  <p:transition spd="slow">
    <p:check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Rectangle 1"/>
          <p:cNvSpPr>
            <a:spLocks noChangeArrowheads="1"/>
          </p:cNvSpPr>
          <p:nvPr/>
        </p:nvSpPr>
        <p:spPr bwMode="auto">
          <a:xfrm>
            <a:off x="1738314" y="1945830"/>
            <a:ext cx="8643937" cy="3539430"/>
          </a:xfrm>
          <a:prstGeom prst="rect">
            <a:avLst/>
          </a:prstGeom>
          <a:noFill/>
          <a:ln w="15875" cap="flat" cmpd="sng" algn="ctr">
            <a:noFill/>
            <a:prstDash val="solid"/>
            <a:miter lim="800000"/>
          </a:ln>
          <a:effectLst/>
        </p:spPr>
        <p:txBody>
          <a:bodyPr anchor="ctr">
            <a:spAutoFit/>
          </a:bodyPr>
          <a:lstStyle/>
          <a:p>
            <a:pPr algn="just">
              <a:buFontTx/>
              <a:buChar char="•"/>
              <a:defRPr/>
            </a:pPr>
            <a:r>
              <a:rPr lang="es-ES" sz="2800" u="sng"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Epitelio glandular exocrino</a:t>
            </a:r>
            <a:r>
              <a:rPr lang="es-ES" sz="28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Secretan sus productos a través de un tubo excretor tanto a la superficie como a la luz de los órganos huecos. Ej. glándulas sudoríparas, sebáceas y mucosas.</a:t>
            </a:r>
          </a:p>
          <a:p>
            <a:pPr algn="just">
              <a:defRPr/>
            </a:pPr>
            <a:endParaRPr lang="es-ES" sz="2800" dirty="0">
              <a:solidFill>
                <a:schemeClr val="accent1">
                  <a:lumMod val="50000"/>
                </a:schemeClr>
              </a:solidFill>
              <a:effectLst>
                <a:outerShdw blurRad="38100" dist="38100" dir="2700000" algn="tl">
                  <a:srgbClr val="000000">
                    <a:alpha val="43137"/>
                  </a:srgbClr>
                </a:outerShdw>
              </a:effectLst>
            </a:endParaRPr>
          </a:p>
          <a:p>
            <a:pPr algn="just">
              <a:buFontTx/>
              <a:buChar char="•"/>
              <a:defRPr/>
            </a:pPr>
            <a:r>
              <a:rPr lang="es-ES" sz="2800" u="sng"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Epitelio glandular endocrino</a:t>
            </a:r>
            <a:r>
              <a:rPr lang="es-ES" sz="28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 Secretan sus productos hacia el torrente sanguíneo. Ej. el Páncreas secreta hormonas (insulina y glucagón) hacia la sangre.</a:t>
            </a:r>
            <a:endParaRPr lang="es-ES" sz="2800" dirty="0">
              <a:solidFill>
                <a:schemeClr val="accent1">
                  <a:lumMod val="50000"/>
                </a:schemeClr>
              </a:solidFill>
              <a:effectLst>
                <a:outerShdw blurRad="38100" dist="38100" dir="2700000" algn="tl">
                  <a:srgbClr val="000000">
                    <a:alpha val="43137"/>
                  </a:srgbClr>
                </a:outerShdw>
              </a:effectLst>
            </a:endParaRPr>
          </a:p>
        </p:txBody>
      </p:sp>
      <p:sp>
        <p:nvSpPr>
          <p:cNvPr id="4" name="Elipse 3"/>
          <p:cNvSpPr/>
          <p:nvPr/>
        </p:nvSpPr>
        <p:spPr>
          <a:xfrm>
            <a:off x="1462658" y="504058"/>
            <a:ext cx="8648700" cy="9144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CuadroTexto 1"/>
          <p:cNvSpPr txBox="1"/>
          <p:nvPr/>
        </p:nvSpPr>
        <p:spPr>
          <a:xfrm>
            <a:off x="2926080" y="708778"/>
            <a:ext cx="8954832" cy="800219"/>
          </a:xfrm>
          <a:prstGeom prst="rect">
            <a:avLst/>
          </a:prstGeom>
          <a:noFill/>
        </p:spPr>
        <p:txBody>
          <a:bodyPr wrap="square" rtlCol="0">
            <a:spAutoFit/>
          </a:bodyPr>
          <a:lstStyle/>
          <a:p>
            <a:r>
              <a:rPr lang="es-ES" sz="2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rPr>
              <a:t>TIPOS DE EPITELIO GLANDULAR</a:t>
            </a:r>
          </a:p>
          <a:p>
            <a:endParaRPr lang="es-MX" dirty="0"/>
          </a:p>
        </p:txBody>
      </p:sp>
    </p:spTree>
  </p:cSld>
  <p:clrMapOvr>
    <a:masterClrMapping/>
  </p:clrMapOvr>
  <p:transition spd="slow">
    <p:check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upo 4"/>
          <p:cNvGrpSpPr/>
          <p:nvPr/>
        </p:nvGrpSpPr>
        <p:grpSpPr bwMode="auto">
          <a:xfrm>
            <a:off x="1623724" y="260351"/>
            <a:ext cx="4352690" cy="1164707"/>
            <a:chOff x="867285" y="2562648"/>
            <a:chExt cx="2210411" cy="1407444"/>
          </a:xfrm>
          <a:solidFill>
            <a:schemeClr val="accent6">
              <a:lumMod val="20000"/>
              <a:lumOff val="80000"/>
            </a:schemeClr>
          </a:solidFill>
          <a:scene3d>
            <a:camera prst="orthographicFront">
              <a:rot lat="0" lon="0" rev="0"/>
            </a:camera>
            <a:lightRig rig="balanced" dir="t">
              <a:rot lat="0" lon="0" rev="8700000"/>
            </a:lightRig>
          </a:scene3d>
        </p:grpSpPr>
        <p:sp>
          <p:nvSpPr>
            <p:cNvPr id="6" name="Rectángulo 5"/>
            <p:cNvSpPr/>
            <p:nvPr/>
          </p:nvSpPr>
          <p:spPr>
            <a:xfrm>
              <a:off x="887758" y="2752083"/>
              <a:ext cx="2030015" cy="1218009"/>
            </a:xfrm>
            <a:prstGeom prst="rect">
              <a:avLst/>
            </a:prstGeom>
            <a:grpFill/>
            <a:ln w="25400">
              <a:solidFill>
                <a:schemeClr val="bg1"/>
              </a:solid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7" name="Rectángulo 6"/>
            <p:cNvSpPr/>
            <p:nvPr/>
          </p:nvSpPr>
          <p:spPr>
            <a:xfrm>
              <a:off x="867285" y="2562648"/>
              <a:ext cx="2210411" cy="1407444"/>
            </a:xfrm>
            <a:prstGeom prst="rect">
              <a:avLst/>
            </a:prstGeom>
            <a:grpFill/>
            <a:ln w="25400">
              <a:solidFill>
                <a:schemeClr val="bg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algn="ctr" defTabSz="2089150">
                <a:lnSpc>
                  <a:spcPct val="90000"/>
                </a:lnSpc>
                <a:spcAft>
                  <a:spcPct val="35000"/>
                </a:spcAft>
                <a:defRPr/>
              </a:pPr>
              <a:endParaRPr lang="en-US" sz="4700"/>
            </a:p>
          </p:txBody>
        </p:sp>
      </p:grpSp>
      <p:grpSp>
        <p:nvGrpSpPr>
          <p:cNvPr id="8" name="Grupo 7"/>
          <p:cNvGrpSpPr/>
          <p:nvPr/>
        </p:nvGrpSpPr>
        <p:grpSpPr bwMode="auto">
          <a:xfrm>
            <a:off x="5992655" y="260352"/>
            <a:ext cx="4538135" cy="1164707"/>
            <a:chOff x="822761" y="2562651"/>
            <a:chExt cx="2095012" cy="1407443"/>
          </a:xfrm>
          <a:solidFill>
            <a:schemeClr val="accent1">
              <a:lumMod val="60000"/>
              <a:lumOff val="40000"/>
            </a:schemeClr>
          </a:solidFill>
          <a:scene3d>
            <a:camera prst="orthographicFront">
              <a:rot lat="0" lon="0" rev="0"/>
            </a:camera>
            <a:lightRig rig="balanced" dir="t">
              <a:rot lat="0" lon="0" rev="8700000"/>
            </a:lightRig>
          </a:scene3d>
        </p:grpSpPr>
        <p:sp>
          <p:nvSpPr>
            <p:cNvPr id="9" name="Rectángulo 8"/>
            <p:cNvSpPr/>
            <p:nvPr/>
          </p:nvSpPr>
          <p:spPr>
            <a:xfrm>
              <a:off x="887758" y="2752083"/>
              <a:ext cx="2030015" cy="1218009"/>
            </a:xfrm>
            <a:prstGeom prst="rect">
              <a:avLst/>
            </a:prstGeom>
            <a:grpFill/>
            <a:ln>
              <a:noFill/>
            </a:ln>
            <a:effectLst>
              <a:outerShdw blurRad="44450" dist="27940" dir="5400000" algn="ctr">
                <a:srgbClr val="000000">
                  <a:alpha val="32000"/>
                </a:srgbClr>
              </a:outerShdw>
            </a:effectLst>
            <a:sp3d>
              <a:bevelT w="190500" h="38100"/>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Rectángulo 9"/>
            <p:cNvSpPr/>
            <p:nvPr/>
          </p:nvSpPr>
          <p:spPr>
            <a:xfrm>
              <a:off x="822761" y="2562651"/>
              <a:ext cx="2095012" cy="1407443"/>
            </a:xfrm>
            <a:prstGeom prst="rect">
              <a:avLst/>
            </a:prstGeom>
            <a:grpFill/>
            <a:ln w="25400">
              <a:solidFill>
                <a:schemeClr val="bg1"/>
              </a:solid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algn="ctr" defTabSz="2089150">
                <a:lnSpc>
                  <a:spcPct val="90000"/>
                </a:lnSpc>
                <a:spcAft>
                  <a:spcPct val="35000"/>
                </a:spcAft>
                <a:defRPr/>
              </a:pPr>
              <a:endParaRPr lang="en-US" sz="4700"/>
            </a:p>
          </p:txBody>
        </p:sp>
      </p:grpSp>
      <p:sp>
        <p:nvSpPr>
          <p:cNvPr id="23" name="Rectángulo 22"/>
          <p:cNvSpPr/>
          <p:nvPr/>
        </p:nvSpPr>
        <p:spPr bwMode="auto">
          <a:xfrm>
            <a:off x="1670051" y="627063"/>
            <a:ext cx="4316413" cy="584200"/>
          </a:xfrm>
          <a:prstGeom prst="rect">
            <a:avLst/>
          </a:prstGeom>
        </p:spPr>
        <p:txBody>
          <a:bodyPr wrap="none">
            <a:spAutoFit/>
          </a:bodyPr>
          <a:lstStyle/>
          <a:p>
            <a:pPr algn="ctr" eaLnBrk="1" hangingPunct="1">
              <a:defRPr/>
            </a:pPr>
            <a:r>
              <a:rPr lang="es-ES_tradnl" sz="3200" b="1" i="1" dirty="0">
                <a:solidFill>
                  <a:schemeClr val="bg1"/>
                </a:solidFill>
                <a:effectLst>
                  <a:outerShdw blurRad="38100" dist="38100" dir="2700000" algn="tl">
                    <a:srgbClr val="000000">
                      <a:alpha val="43137"/>
                    </a:srgbClr>
                  </a:outerShdw>
                </a:effectLst>
                <a:latin typeface="Calibri" panose="020F0502020204030204"/>
              </a:rPr>
              <a:t>GLÁNDULAS EXOCRINAS</a:t>
            </a:r>
            <a:endParaRPr lang="en-US" i="1" dirty="0">
              <a:solidFill>
                <a:schemeClr val="bg1"/>
              </a:solidFill>
            </a:endParaRPr>
          </a:p>
        </p:txBody>
      </p:sp>
      <p:sp>
        <p:nvSpPr>
          <p:cNvPr id="24" name="Rectángulo 23"/>
          <p:cNvSpPr/>
          <p:nvPr/>
        </p:nvSpPr>
        <p:spPr bwMode="auto">
          <a:xfrm>
            <a:off x="5934075" y="627063"/>
            <a:ext cx="4630738" cy="584200"/>
          </a:xfrm>
          <a:prstGeom prst="rect">
            <a:avLst/>
          </a:prstGeom>
        </p:spPr>
        <p:txBody>
          <a:bodyPr wrap="none">
            <a:spAutoFit/>
          </a:bodyPr>
          <a:lstStyle/>
          <a:p>
            <a:pPr algn="ctr" eaLnBrk="1" hangingPunct="1">
              <a:defRPr/>
            </a:pPr>
            <a:r>
              <a:rPr lang="es-ES_tradnl" sz="3200" b="1" i="1" dirty="0">
                <a:solidFill>
                  <a:schemeClr val="bg1"/>
                </a:solidFill>
                <a:effectLst>
                  <a:outerShdw blurRad="38100" dist="38100" dir="2700000" algn="tl">
                    <a:srgbClr val="000000">
                      <a:alpha val="43137"/>
                    </a:srgbClr>
                  </a:outerShdw>
                </a:effectLst>
                <a:latin typeface="Calibri" panose="020F0502020204030204"/>
              </a:rPr>
              <a:t>GLÁNDULAS ENDOCRINAS</a:t>
            </a:r>
            <a:endParaRPr lang="en-US" i="1" dirty="0">
              <a:solidFill>
                <a:schemeClr val="bg1"/>
              </a:solidFill>
            </a:endParaRPr>
          </a:p>
        </p:txBody>
      </p:sp>
      <p:sp>
        <p:nvSpPr>
          <p:cNvPr id="25" name="Rectángulo 24"/>
          <p:cNvSpPr/>
          <p:nvPr/>
        </p:nvSpPr>
        <p:spPr bwMode="auto">
          <a:xfrm>
            <a:off x="1599013" y="1425057"/>
            <a:ext cx="4335062" cy="1020715"/>
          </a:xfrm>
          <a:prstGeom prst="rect">
            <a:avLst/>
          </a:prstGeom>
          <a:solidFill>
            <a:schemeClr val="accent6">
              <a:lumMod val="40000"/>
              <a:lumOff val="60000"/>
            </a:schemeClr>
          </a:solidFill>
          <a:ln w="254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ctr">
              <a:spcBef>
                <a:spcPct val="20000"/>
              </a:spcBef>
              <a:buFont typeface="Arial" panose="020B0604020202020204" pitchFamily="34" charset="0"/>
              <a:buChar char="•"/>
              <a:defRPr/>
            </a:pPr>
            <a:r>
              <a:rPr lang="es-ES_tradnl" sz="3200" b="1" dirty="0">
                <a:solidFill>
                  <a:prstClr val="black"/>
                </a:solidFill>
              </a:rPr>
              <a:t>Presentan conductos</a:t>
            </a:r>
          </a:p>
        </p:txBody>
      </p:sp>
      <p:sp>
        <p:nvSpPr>
          <p:cNvPr id="27" name="Rectángulo 26"/>
          <p:cNvSpPr/>
          <p:nvPr/>
        </p:nvSpPr>
        <p:spPr bwMode="auto">
          <a:xfrm>
            <a:off x="5992655" y="1557432"/>
            <a:ext cx="4538135" cy="1020716"/>
          </a:xfrm>
          <a:prstGeom prst="rect">
            <a:avLst/>
          </a:prstGeom>
          <a:solidFill>
            <a:schemeClr val="accent1">
              <a:lumMod val="40000"/>
              <a:lumOff val="60000"/>
            </a:schemeClr>
          </a:solidFill>
          <a:ln w="25400">
            <a:solidFill>
              <a:srgbClr val="CDFF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just">
              <a:spcBef>
                <a:spcPct val="20000"/>
              </a:spcBef>
              <a:buFont typeface="Arial" panose="020B0604020202020204" pitchFamily="34" charset="0"/>
              <a:buChar char="•"/>
              <a:defRPr/>
            </a:pPr>
            <a:r>
              <a:rPr lang="es-ES_tradnl" sz="3200" b="1" dirty="0">
                <a:solidFill>
                  <a:prstClr val="black"/>
                </a:solidFill>
              </a:rPr>
              <a:t>Carecen de conductos</a:t>
            </a:r>
          </a:p>
        </p:txBody>
      </p:sp>
      <p:sp>
        <p:nvSpPr>
          <p:cNvPr id="28" name="Rectángulo 27"/>
          <p:cNvSpPr/>
          <p:nvPr/>
        </p:nvSpPr>
        <p:spPr bwMode="auto">
          <a:xfrm>
            <a:off x="1623726" y="2504996"/>
            <a:ext cx="4345872" cy="1223930"/>
          </a:xfrm>
          <a:prstGeom prst="rect">
            <a:avLst/>
          </a:prstGeom>
          <a:solidFill>
            <a:schemeClr val="accent3">
              <a:lumMod val="20000"/>
              <a:lumOff val="80000"/>
            </a:schemeClr>
          </a:solidFill>
          <a:ln w="254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ctr">
              <a:spcBef>
                <a:spcPct val="20000"/>
              </a:spcBef>
              <a:buFont typeface="Arial" panose="020B0604020202020204" pitchFamily="34" charset="0"/>
              <a:buChar char="•"/>
              <a:defRPr/>
            </a:pPr>
            <a:r>
              <a:rPr lang="es-ES_tradnl" sz="3200" b="1" dirty="0">
                <a:solidFill>
                  <a:schemeClr val="tx1"/>
                </a:solidFill>
              </a:rPr>
              <a:t>Vierten su secreción a una superficie</a:t>
            </a:r>
          </a:p>
        </p:txBody>
      </p:sp>
      <p:sp>
        <p:nvSpPr>
          <p:cNvPr id="30" name="Rectángulo 29"/>
          <p:cNvSpPr/>
          <p:nvPr/>
        </p:nvSpPr>
        <p:spPr bwMode="auto">
          <a:xfrm>
            <a:off x="6003093" y="2504996"/>
            <a:ext cx="4527696" cy="1223930"/>
          </a:xfrm>
          <a:prstGeom prst="rect">
            <a:avLst/>
          </a:prstGeom>
          <a:solidFill>
            <a:schemeClr val="accent1">
              <a:lumMod val="20000"/>
              <a:lumOff val="80000"/>
            </a:schemeClr>
          </a:solidFill>
          <a:ln w="254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ctr">
              <a:spcBef>
                <a:spcPct val="20000"/>
              </a:spcBef>
              <a:buFont typeface="Arial" panose="020B0604020202020204" pitchFamily="34" charset="0"/>
              <a:buChar char="•"/>
              <a:defRPr/>
            </a:pPr>
            <a:r>
              <a:rPr lang="es-ES_tradnl" sz="3200" b="1" dirty="0">
                <a:solidFill>
                  <a:schemeClr val="tx1"/>
                </a:solidFill>
              </a:rPr>
              <a:t>Vierten su secreción hacia la sangre o linfa</a:t>
            </a:r>
          </a:p>
        </p:txBody>
      </p:sp>
      <p:sp>
        <p:nvSpPr>
          <p:cNvPr id="31" name="Rectángulo 30"/>
          <p:cNvSpPr/>
          <p:nvPr/>
        </p:nvSpPr>
        <p:spPr bwMode="auto">
          <a:xfrm>
            <a:off x="1623726" y="3728928"/>
            <a:ext cx="4343283" cy="1223931"/>
          </a:xfrm>
          <a:prstGeom prst="rect">
            <a:avLst/>
          </a:prstGeom>
          <a:solidFill>
            <a:schemeClr val="bg1">
              <a:lumMod val="75000"/>
            </a:schemeClr>
          </a:solidFill>
          <a:ln w="254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ctr">
              <a:buFont typeface="Arial" panose="020B0604020202020204" pitchFamily="34" charset="0"/>
              <a:buChar char="•"/>
              <a:defRPr/>
            </a:pPr>
            <a:r>
              <a:rPr lang="es-ES_tradnl" sz="3200" b="1" dirty="0">
                <a:solidFill>
                  <a:schemeClr val="tx1"/>
                </a:solidFill>
              </a:rPr>
              <a:t>Elaboran mucina, enzimas</a:t>
            </a:r>
          </a:p>
        </p:txBody>
      </p:sp>
      <p:sp>
        <p:nvSpPr>
          <p:cNvPr id="32" name="Rectángulo 31"/>
          <p:cNvSpPr/>
          <p:nvPr/>
        </p:nvSpPr>
        <p:spPr bwMode="auto">
          <a:xfrm>
            <a:off x="6003093" y="3736624"/>
            <a:ext cx="4542110" cy="1216234"/>
          </a:xfrm>
          <a:prstGeom prst="rect">
            <a:avLst/>
          </a:prstGeom>
          <a:solidFill>
            <a:srgbClr val="E6F3F6"/>
          </a:solidFill>
          <a:ln w="254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ctr">
              <a:buFont typeface="Arial" panose="020B0604020202020204" pitchFamily="34" charset="0"/>
              <a:buChar char="•"/>
              <a:defRPr/>
            </a:pPr>
            <a:r>
              <a:rPr lang="es-ES_tradnl" sz="3200" b="1" dirty="0">
                <a:solidFill>
                  <a:schemeClr val="tx1"/>
                </a:solidFill>
              </a:rPr>
              <a:t>Elaboran hormonas</a:t>
            </a:r>
          </a:p>
        </p:txBody>
      </p:sp>
      <p:sp>
        <p:nvSpPr>
          <p:cNvPr id="33" name="Rectángulo 32"/>
          <p:cNvSpPr/>
          <p:nvPr/>
        </p:nvSpPr>
        <p:spPr bwMode="auto">
          <a:xfrm>
            <a:off x="1631950" y="4982255"/>
            <a:ext cx="4371142" cy="1626508"/>
          </a:xfrm>
          <a:prstGeom prst="rect">
            <a:avLst/>
          </a:prstGeom>
          <a:solidFill>
            <a:srgbClr val="FAEFDA"/>
          </a:solidFill>
          <a:ln w="254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ctr">
              <a:buFont typeface="Arial" panose="020B0604020202020204" pitchFamily="34" charset="0"/>
              <a:buChar char="•"/>
              <a:tabLst>
                <a:tab pos="53975" algn="l"/>
                <a:tab pos="231775" algn="l"/>
              </a:tabLst>
              <a:defRPr/>
            </a:pPr>
            <a:r>
              <a:rPr lang="es-ES_tradnl" sz="3200" b="1" dirty="0">
                <a:solidFill>
                  <a:schemeClr val="tx1"/>
                </a:solidFill>
              </a:rPr>
              <a:t>Unidades secretoras de forma: tubular, </a:t>
            </a:r>
            <a:r>
              <a:rPr lang="es-ES_tradnl" sz="3200" b="1" dirty="0" err="1">
                <a:solidFill>
                  <a:schemeClr val="tx1"/>
                </a:solidFill>
              </a:rPr>
              <a:t>acinar</a:t>
            </a:r>
            <a:r>
              <a:rPr lang="es-ES_tradnl" sz="3200" b="1" dirty="0">
                <a:solidFill>
                  <a:schemeClr val="tx1"/>
                </a:solidFill>
              </a:rPr>
              <a:t> o </a:t>
            </a:r>
            <a:r>
              <a:rPr lang="es-ES_tradnl" sz="3200" b="1" dirty="0" err="1">
                <a:solidFill>
                  <a:schemeClr val="tx1"/>
                </a:solidFill>
              </a:rPr>
              <a:t>túbuloacinar</a:t>
            </a:r>
            <a:endParaRPr lang="es-ES" sz="3200" dirty="0">
              <a:solidFill>
                <a:schemeClr val="tx1"/>
              </a:solidFill>
            </a:endParaRPr>
          </a:p>
        </p:txBody>
      </p:sp>
      <p:sp>
        <p:nvSpPr>
          <p:cNvPr id="34" name="Rectángulo 33"/>
          <p:cNvSpPr/>
          <p:nvPr/>
        </p:nvSpPr>
        <p:spPr bwMode="auto">
          <a:xfrm>
            <a:off x="6003093" y="4982255"/>
            <a:ext cx="4551636" cy="1626508"/>
          </a:xfrm>
          <a:prstGeom prst="rect">
            <a:avLst/>
          </a:prstGeom>
          <a:solidFill>
            <a:srgbClr val="A9DEE9"/>
          </a:solidFill>
          <a:ln w="25400">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lIns="179070" tIns="179070" rIns="179070" bIns="179070" spcCol="1270" anchor="ctr"/>
          <a:lstStyle/>
          <a:p>
            <a:pPr marL="231775" indent="-231775" algn="ctr">
              <a:buFont typeface="Arial" panose="020B0604020202020204" pitchFamily="34" charset="0"/>
              <a:buChar char="•"/>
              <a:tabLst>
                <a:tab pos="53975" algn="l"/>
                <a:tab pos="231775" algn="l"/>
              </a:tabLst>
              <a:defRPr/>
            </a:pPr>
            <a:r>
              <a:rPr lang="es-ES_tradnl" sz="3200" b="1" dirty="0">
                <a:solidFill>
                  <a:schemeClr val="tx1"/>
                </a:solidFill>
              </a:rPr>
              <a:t>Células secretoras se disponen en: cordones, acúmulos y folículos </a:t>
            </a:r>
            <a:endParaRPr lang="es-ES" sz="32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25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1000"/>
                                        <p:tgtEl>
                                          <p:spTgt spid="23"/>
                                        </p:tgtEl>
                                      </p:cBhvr>
                                    </p:animEffect>
                                    <p:anim calcmode="lin" valueType="num">
                                      <p:cBhvr>
                                        <p:cTn id="18" dur="1000" fill="hold"/>
                                        <p:tgtEl>
                                          <p:spTgt spid="23"/>
                                        </p:tgtEl>
                                        <p:attrNameLst>
                                          <p:attrName>ppt_x</p:attrName>
                                        </p:attrNameLst>
                                      </p:cBhvr>
                                      <p:tavLst>
                                        <p:tav tm="0">
                                          <p:val>
                                            <p:strVal val="#ppt_x"/>
                                          </p:val>
                                        </p:tav>
                                        <p:tav tm="100000">
                                          <p:val>
                                            <p:strVal val="#ppt_x"/>
                                          </p:val>
                                        </p:tav>
                                      </p:tavLst>
                                    </p:anim>
                                    <p:anim calcmode="lin" valueType="num">
                                      <p:cBhvr>
                                        <p:cTn id="19" dur="1000" fill="hold"/>
                                        <p:tgtEl>
                                          <p:spTgt spid="2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2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1000" fill="hold"/>
                                        <p:tgtEl>
                                          <p:spTgt spid="28"/>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1000"/>
                                        <p:tgtEl>
                                          <p:spTgt spid="30"/>
                                        </p:tgtEl>
                                      </p:cBhvr>
                                    </p:animEffect>
                                    <p:anim calcmode="lin" valueType="num">
                                      <p:cBhvr>
                                        <p:cTn id="47" dur="1000" fill="hold"/>
                                        <p:tgtEl>
                                          <p:spTgt spid="30"/>
                                        </p:tgtEl>
                                        <p:attrNameLst>
                                          <p:attrName>ppt_x</p:attrName>
                                        </p:attrNameLst>
                                      </p:cBhvr>
                                      <p:tavLst>
                                        <p:tav tm="0">
                                          <p:val>
                                            <p:strVal val="#ppt_x"/>
                                          </p:val>
                                        </p:tav>
                                        <p:tav tm="100000">
                                          <p:val>
                                            <p:strVal val="#ppt_x"/>
                                          </p:val>
                                        </p:tav>
                                      </p:tavLst>
                                    </p:anim>
                                    <p:anim calcmode="lin" valueType="num">
                                      <p:cBhvr>
                                        <p:cTn id="4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1000"/>
                                        <p:tgtEl>
                                          <p:spTgt spid="33"/>
                                        </p:tgtEl>
                                      </p:cBhvr>
                                    </p:animEffect>
                                    <p:anim calcmode="lin" valueType="num">
                                      <p:cBhvr>
                                        <p:cTn id="66" dur="1000" fill="hold"/>
                                        <p:tgtEl>
                                          <p:spTgt spid="33"/>
                                        </p:tgtEl>
                                        <p:attrNameLst>
                                          <p:attrName>ppt_x</p:attrName>
                                        </p:attrNameLst>
                                      </p:cBhvr>
                                      <p:tavLst>
                                        <p:tav tm="0">
                                          <p:val>
                                            <p:strVal val="#ppt_x"/>
                                          </p:val>
                                        </p:tav>
                                        <p:tav tm="100000">
                                          <p:val>
                                            <p:strVal val="#ppt_x"/>
                                          </p:val>
                                        </p:tav>
                                      </p:tavLst>
                                    </p:anim>
                                    <p:anim calcmode="lin" valueType="num">
                                      <p:cBhvr>
                                        <p:cTn id="67" dur="1000" fill="hold"/>
                                        <p:tgtEl>
                                          <p:spTgt spid="33"/>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03" name="Grupo 7"/>
          <p:cNvGrpSpPr/>
          <p:nvPr/>
        </p:nvGrpSpPr>
        <p:grpSpPr bwMode="auto">
          <a:xfrm>
            <a:off x="2208214" y="333376"/>
            <a:ext cx="7832725" cy="2765425"/>
            <a:chOff x="685060" y="332656"/>
            <a:chExt cx="7832318" cy="2766819"/>
          </a:xfrm>
        </p:grpSpPr>
        <p:grpSp>
          <p:nvGrpSpPr>
            <p:cNvPr id="53262" name="Grupo 5"/>
            <p:cNvGrpSpPr/>
            <p:nvPr/>
          </p:nvGrpSpPr>
          <p:grpSpPr bwMode="auto">
            <a:xfrm>
              <a:off x="685060" y="332656"/>
              <a:ext cx="7832318" cy="2766819"/>
              <a:chOff x="685060" y="332656"/>
              <a:chExt cx="7832318" cy="2766819"/>
            </a:xfrm>
          </p:grpSpPr>
          <p:grpSp>
            <p:nvGrpSpPr>
              <p:cNvPr id="53264" name="Grupo 3"/>
              <p:cNvGrpSpPr/>
              <p:nvPr/>
            </p:nvGrpSpPr>
            <p:grpSpPr bwMode="auto">
              <a:xfrm>
                <a:off x="2159934" y="584196"/>
                <a:ext cx="4740806" cy="2118698"/>
                <a:chOff x="2123929" y="645140"/>
                <a:chExt cx="4740806" cy="2522371"/>
              </a:xfrm>
            </p:grpSpPr>
            <p:sp>
              <p:nvSpPr>
                <p:cNvPr id="3" name="Rectángulo 2"/>
                <p:cNvSpPr>
                  <a:spLocks noChangeAspect="1"/>
                </p:cNvSpPr>
                <p:nvPr/>
              </p:nvSpPr>
              <p:spPr>
                <a:xfrm>
                  <a:off x="4458329" y="645140"/>
                  <a:ext cx="144016" cy="12961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2" name="Rectángulo 11"/>
                <p:cNvSpPr>
                  <a:spLocks noChangeAspect="1"/>
                </p:cNvSpPr>
                <p:nvPr/>
              </p:nvSpPr>
              <p:spPr>
                <a:xfrm rot="16200000">
                  <a:off x="4451758" y="-384453"/>
                  <a:ext cx="157156" cy="466879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3" name="Rectángulo 12"/>
                <p:cNvSpPr>
                  <a:spLocks noChangeAspect="1"/>
                </p:cNvSpPr>
                <p:nvPr/>
              </p:nvSpPr>
              <p:spPr>
                <a:xfrm>
                  <a:off x="2123929" y="1871367"/>
                  <a:ext cx="144016" cy="12961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4" name="Rectángulo 13"/>
                <p:cNvSpPr>
                  <a:spLocks noChangeAspect="1"/>
                </p:cNvSpPr>
                <p:nvPr/>
              </p:nvSpPr>
              <p:spPr>
                <a:xfrm>
                  <a:off x="6720719" y="1871367"/>
                  <a:ext cx="144016" cy="129614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grpSp>
          <p:sp>
            <p:nvSpPr>
              <p:cNvPr id="2" name="CuadroTexto 1"/>
              <p:cNvSpPr txBox="1"/>
              <p:nvPr/>
            </p:nvSpPr>
            <p:spPr>
              <a:xfrm>
                <a:off x="1762144" y="332656"/>
                <a:ext cx="5536387" cy="800219"/>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182880" tIns="91440" rIns="182880" bIns="91440">
                <a:spAutoFit/>
              </a:bodyPr>
              <a:lstStyle/>
              <a:p>
                <a:pPr>
                  <a:defRPr/>
                </a:pPr>
                <a:r>
                  <a:rPr lang="en-US" sz="4000" b="1" i="1" dirty="0">
                    <a:solidFill>
                      <a:schemeClr val="accent1">
                        <a:lumMod val="50000"/>
                      </a:schemeClr>
                    </a:solidFill>
                    <a:effectLst>
                      <a:outerShdw blurRad="38100" dist="38100" dir="2700000" algn="tl">
                        <a:srgbClr val="000000">
                          <a:alpha val="43137"/>
                        </a:srgbClr>
                      </a:outerShdw>
                    </a:effectLst>
                  </a:rPr>
                  <a:t>GLÁNDULAS EXOCRINAS</a:t>
                </a:r>
              </a:p>
            </p:txBody>
          </p:sp>
          <p:sp>
            <p:nvSpPr>
              <p:cNvPr id="5" name="Rectángulo redondeado 4"/>
              <p:cNvSpPr/>
              <p:nvPr/>
            </p:nvSpPr>
            <p:spPr>
              <a:xfrm>
                <a:off x="685060" y="2142131"/>
                <a:ext cx="3078403" cy="957344"/>
              </a:xfrm>
              <a:prstGeom prst="roundRect">
                <a:avLst>
                  <a:gd name="adj" fmla="val 3725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en-US"/>
              </a:p>
            </p:txBody>
          </p:sp>
          <p:sp>
            <p:nvSpPr>
              <p:cNvPr id="17" name="Rectángulo redondeado 16"/>
              <p:cNvSpPr/>
              <p:nvPr/>
            </p:nvSpPr>
            <p:spPr>
              <a:xfrm>
                <a:off x="5284093" y="2142131"/>
                <a:ext cx="3233285" cy="914400"/>
              </a:xfrm>
              <a:prstGeom prst="roundRect">
                <a:avLst>
                  <a:gd name="adj" fmla="val 3725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grpSp>
        <p:sp>
          <p:nvSpPr>
            <p:cNvPr id="53263" name="CuadroTexto 6"/>
            <p:cNvSpPr txBox="1">
              <a:spLocks noChangeArrowheads="1"/>
            </p:cNvSpPr>
            <p:nvPr/>
          </p:nvSpPr>
          <p:spPr bwMode="auto">
            <a:xfrm>
              <a:off x="869838" y="2302417"/>
              <a:ext cx="272420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MX" b="1"/>
                <a:t>UNICELULARES</a:t>
              </a:r>
            </a:p>
          </p:txBody>
        </p:sp>
      </p:grpSp>
      <p:sp>
        <p:nvSpPr>
          <p:cNvPr id="51204" name="CuadroTexto 19"/>
          <p:cNvSpPr txBox="1">
            <a:spLocks noChangeArrowheads="1"/>
          </p:cNvSpPr>
          <p:nvPr/>
        </p:nvSpPr>
        <p:spPr bwMode="auto">
          <a:xfrm>
            <a:off x="6845301" y="2270125"/>
            <a:ext cx="31591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MX" b="1"/>
              <a:t>MULTICELULARES</a:t>
            </a:r>
          </a:p>
        </p:txBody>
      </p:sp>
      <p:sp>
        <p:nvSpPr>
          <p:cNvPr id="10" name="Llamada rectangular redondeada 9"/>
          <p:cNvSpPr/>
          <p:nvPr/>
        </p:nvSpPr>
        <p:spPr bwMode="auto">
          <a:xfrm flipV="1">
            <a:off x="1811339" y="3555813"/>
            <a:ext cx="3744359" cy="1046397"/>
          </a:xfrm>
          <a:prstGeom prst="wedgeRoundRectCallout">
            <a:avLst>
              <a:gd name="adj1" fmla="val -1263"/>
              <a:gd name="adj2" fmla="val 108740"/>
              <a:gd name="adj3" fmla="val 16667"/>
            </a:avLst>
          </a:prstGeom>
          <a:solidFill>
            <a:srgbClr val="FFD5FF"/>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08" name="CuadroTexto 14"/>
          <p:cNvSpPr txBox="1">
            <a:spLocks noChangeArrowheads="1"/>
          </p:cNvSpPr>
          <p:nvPr/>
        </p:nvSpPr>
        <p:spPr bwMode="auto">
          <a:xfrm>
            <a:off x="1976438" y="3760789"/>
            <a:ext cx="34147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MX" sz="2800" b="1"/>
              <a:t>Ej.: Célula Caliciforme</a:t>
            </a:r>
          </a:p>
        </p:txBody>
      </p:sp>
      <p:pic>
        <p:nvPicPr>
          <p:cNvPr id="9" name="Picture 2"/>
          <p:cNvPicPr>
            <a:picLocks noChangeAspect="1" noChangeArrowheads="1"/>
          </p:cNvPicPr>
          <p:nvPr/>
        </p:nvPicPr>
        <p:blipFill>
          <a:blip r:embed="rId2"/>
          <a:srcRect/>
          <a:stretch>
            <a:fillRect/>
          </a:stretch>
        </p:blipFill>
        <p:spPr bwMode="auto">
          <a:xfrm>
            <a:off x="2208667" y="4351035"/>
            <a:ext cx="1790731" cy="2376790"/>
          </a:xfrm>
          <a:prstGeom prst="rect">
            <a:avLst/>
          </a:prstGeom>
          <a:ln w="38100" cap="sq">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Lst>
        </p:spPr>
      </p:pic>
      <p:sp>
        <p:nvSpPr>
          <p:cNvPr id="16" name="Llamada rectangular redondeada 15"/>
          <p:cNvSpPr/>
          <p:nvPr/>
        </p:nvSpPr>
        <p:spPr bwMode="auto">
          <a:xfrm flipV="1">
            <a:off x="5953026" y="3282530"/>
            <a:ext cx="4595913" cy="1730338"/>
          </a:xfrm>
          <a:prstGeom prst="wedgeRoundRectCallout">
            <a:avLst>
              <a:gd name="adj1" fmla="val 1013"/>
              <a:gd name="adj2" fmla="val 66646"/>
              <a:gd name="adj3" fmla="val 16667"/>
            </a:avLst>
          </a:prstGeom>
          <a:solidFill>
            <a:srgbClr val="C9FFE4"/>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1213" name="CuadroTexto 24"/>
          <p:cNvSpPr txBox="1">
            <a:spLocks noChangeArrowheads="1"/>
          </p:cNvSpPr>
          <p:nvPr/>
        </p:nvSpPr>
        <p:spPr bwMode="auto">
          <a:xfrm>
            <a:off x="6143626" y="3373438"/>
            <a:ext cx="440531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s-MX" sz="2800" b="1" dirty="0"/>
              <a:t>Ej.: Glándulas salivales, sudoríparas, sebáceas, gástricas, páncreas exocrino</a:t>
            </a:r>
          </a:p>
        </p:txBody>
      </p:sp>
      <p:pic>
        <p:nvPicPr>
          <p:cNvPr id="54296" name="Picture 57"/>
          <p:cNvPicPr>
            <a:picLocks noChangeAspect="1" noChangeArrowheads="1"/>
          </p:cNvPicPr>
          <p:nvPr/>
        </p:nvPicPr>
        <p:blipFill rotWithShape="1">
          <a:blip r:embed="rId3"/>
          <a:srcRect t="26493" r="15436" b="-1"/>
          <a:stretch>
            <a:fillRect/>
          </a:stretch>
        </p:blipFill>
        <p:spPr bwMode="auto">
          <a:xfrm>
            <a:off x="6800689" y="4794892"/>
            <a:ext cx="2959101" cy="1930278"/>
          </a:xfrm>
          <a:prstGeom prst="rect">
            <a:avLst/>
          </a:prstGeom>
          <a:ln w="38100" cap="sq">
            <a:noFill/>
            <a:prstDash val="solid"/>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250"/>
                                  </p:stCondLst>
                                  <p:childTnLst>
                                    <p:set>
                                      <p:cBhvr>
                                        <p:cTn id="6" dur="1" fill="hold">
                                          <p:stCondLst>
                                            <p:cond delay="499"/>
                                          </p:stCondLst>
                                        </p:cTn>
                                        <p:tgtEl>
                                          <p:spTgt spid="51203"/>
                                        </p:tgtEl>
                                        <p:attrNameLst>
                                          <p:attrName>style.visibility</p:attrName>
                                        </p:attrNameLst>
                                      </p:cBhvr>
                                      <p:to>
                                        <p:strVal val="visible"/>
                                      </p:to>
                                    </p:set>
                                  </p:childTnLst>
                                </p:cTn>
                              </p:par>
                            </p:childTnLst>
                          </p:cTn>
                        </p:par>
                        <p:par>
                          <p:cTn id="7" fill="hold">
                            <p:stCondLst>
                              <p:cond delay="750"/>
                            </p:stCondLst>
                            <p:childTnLst>
                              <p:par>
                                <p:cTn id="8" presetID="10" presetClass="entr" presetSubtype="0" fill="hold" grpId="0" nodeType="afterEffect">
                                  <p:stCondLst>
                                    <p:cond delay="0"/>
                                  </p:stCondLst>
                                  <p:childTnLst>
                                    <p:set>
                                      <p:cBhvr>
                                        <p:cTn id="9" dur="1" fill="hold">
                                          <p:stCondLst>
                                            <p:cond delay="0"/>
                                          </p:stCondLst>
                                        </p:cTn>
                                        <p:tgtEl>
                                          <p:spTgt spid="51204"/>
                                        </p:tgtEl>
                                        <p:attrNameLst>
                                          <p:attrName>style.visibility</p:attrName>
                                        </p:attrNameLst>
                                      </p:cBhvr>
                                      <p:to>
                                        <p:strVal val="visible"/>
                                      </p:to>
                                    </p:set>
                                    <p:animEffect transition="in" filter="fade">
                                      <p:cBhvr>
                                        <p:cTn id="10" dur="500"/>
                                        <p:tgtEl>
                                          <p:spTgt spid="5120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208"/>
                                        </p:tgtEl>
                                        <p:attrNameLst>
                                          <p:attrName>style.visibility</p:attrName>
                                        </p:attrNameLst>
                                      </p:cBhvr>
                                      <p:to>
                                        <p:strVal val="visible"/>
                                      </p:to>
                                    </p:set>
                                    <p:animEffect transition="in" filter="fade">
                                      <p:cBhvr>
                                        <p:cTn id="18" dur="500"/>
                                        <p:tgtEl>
                                          <p:spTgt spid="51208"/>
                                        </p:tgtEl>
                                      </p:cBhvr>
                                    </p:animEffect>
                                  </p:childTnLst>
                                </p:cTn>
                              </p:par>
                            </p:childTnLst>
                          </p:cTn>
                        </p:par>
                        <p:par>
                          <p:cTn id="19" fill="hold">
                            <p:stCondLst>
                              <p:cond delay="500"/>
                            </p:stCondLst>
                            <p:childTnLst>
                              <p:par>
                                <p:cTn id="20" presetID="2" presetClass="entr" presetSubtype="4" fill="hold" nodeType="after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1213"/>
                                        </p:tgtEl>
                                        <p:attrNameLst>
                                          <p:attrName>style.visibility</p:attrName>
                                        </p:attrNameLst>
                                      </p:cBhvr>
                                      <p:to>
                                        <p:strVal val="visible"/>
                                      </p:to>
                                    </p:set>
                                    <p:animEffect transition="in" filter="fade">
                                      <p:cBhvr>
                                        <p:cTn id="31" dur="500"/>
                                        <p:tgtEl>
                                          <p:spTgt spid="51213"/>
                                        </p:tgtEl>
                                      </p:cBhvr>
                                    </p:animEffect>
                                  </p:childTnLst>
                                </p:cTn>
                              </p:par>
                            </p:childTnLst>
                          </p:cTn>
                        </p:par>
                        <p:par>
                          <p:cTn id="32" fill="hold">
                            <p:stCondLst>
                              <p:cond delay="500"/>
                            </p:stCondLst>
                            <p:childTnLst>
                              <p:par>
                                <p:cTn id="33" presetID="2" presetClass="entr" presetSubtype="4" fill="hold" nodeType="afterEffect">
                                  <p:stCondLst>
                                    <p:cond delay="250"/>
                                  </p:stCondLst>
                                  <p:childTnLst>
                                    <p:set>
                                      <p:cBhvr>
                                        <p:cTn id="34" dur="1" fill="hold">
                                          <p:stCondLst>
                                            <p:cond delay="0"/>
                                          </p:stCondLst>
                                        </p:cTn>
                                        <p:tgtEl>
                                          <p:spTgt spid="54296"/>
                                        </p:tgtEl>
                                        <p:attrNameLst>
                                          <p:attrName>style.visibility</p:attrName>
                                        </p:attrNameLst>
                                      </p:cBhvr>
                                      <p:to>
                                        <p:strVal val="visible"/>
                                      </p:to>
                                    </p:set>
                                    <p:anim calcmode="lin" valueType="num">
                                      <p:cBhvr additive="base">
                                        <p:cTn id="35" dur="500" fill="hold"/>
                                        <p:tgtEl>
                                          <p:spTgt spid="54296"/>
                                        </p:tgtEl>
                                        <p:attrNameLst>
                                          <p:attrName>ppt_x</p:attrName>
                                        </p:attrNameLst>
                                      </p:cBhvr>
                                      <p:tavLst>
                                        <p:tav tm="0">
                                          <p:val>
                                            <p:strVal val="#ppt_x"/>
                                          </p:val>
                                        </p:tav>
                                        <p:tav tm="100000">
                                          <p:val>
                                            <p:strVal val="#ppt_x"/>
                                          </p:val>
                                        </p:tav>
                                      </p:tavLst>
                                    </p:anim>
                                    <p:anim calcmode="lin" valueType="num">
                                      <p:cBhvr additive="base">
                                        <p:cTn id="36" dur="500" fill="hold"/>
                                        <p:tgtEl>
                                          <p:spTgt spid="542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4" grpId="0"/>
      <p:bldP spid="51208" grpId="0"/>
      <p:bldP spid="512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3" name="Rectangle 5"/>
          <p:cNvSpPr>
            <a:spLocks noGrp="1" noChangeArrowheads="1"/>
          </p:cNvSpPr>
          <p:nvPr>
            <p:ph type="title"/>
          </p:nvPr>
        </p:nvSpPr>
        <p:spPr>
          <a:xfrm>
            <a:off x="2279650" y="333375"/>
            <a:ext cx="7632700" cy="1341438"/>
          </a:xfrm>
          <a:solidFill>
            <a:schemeClr val="accent6">
              <a:lumMod val="20000"/>
              <a:lumOff val="80000"/>
            </a:schemeClr>
          </a:solidFill>
          <a:effectLst>
            <a:outerShdw blurRad="76200" dir="13500000" sy="23000" kx="1200000" algn="br" rotWithShape="0">
              <a:prstClr val="black">
                <a:alpha val="20000"/>
              </a:prstClr>
            </a:outerShdw>
          </a:effectLst>
        </p:spPr>
        <p:style>
          <a:lnRef idx="1">
            <a:schemeClr val="accent1"/>
          </a:lnRef>
          <a:fillRef idx="2">
            <a:schemeClr val="accent1"/>
          </a:fillRef>
          <a:effectRef idx="1">
            <a:schemeClr val="accent1"/>
          </a:effectRef>
          <a:fontRef idx="minor">
            <a:schemeClr val="dk1"/>
          </a:fontRef>
        </p:style>
        <p:txBody>
          <a:bodyPr>
            <a:normAutofit/>
          </a:bodyPr>
          <a:lstStyle/>
          <a:p>
            <a:pPr>
              <a:defRPr/>
            </a:pPr>
            <a:r>
              <a:rPr lang="es-ES" sz="3200" b="1" i="1" dirty="0">
                <a:solidFill>
                  <a:schemeClr val="accent1">
                    <a:lumMod val="50000"/>
                  </a:schemeClr>
                </a:solidFill>
                <a:latin typeface="Arial" panose="020B0604020202020204" pitchFamily="34" charset="0"/>
                <a:cs typeface="Arial" panose="020B0604020202020204" pitchFamily="34" charset="0"/>
              </a:rPr>
              <a:t>BASES CLASIFICACIÓN GLÁNDULAS EXOCRINAS MULTICELULARES </a:t>
            </a:r>
          </a:p>
        </p:txBody>
      </p:sp>
      <p:sp>
        <p:nvSpPr>
          <p:cNvPr id="54275" name="Rectangle 6"/>
          <p:cNvSpPr>
            <a:spLocks noGrp="1" noChangeArrowheads="1"/>
          </p:cNvSpPr>
          <p:nvPr>
            <p:ph type="body" idx="1"/>
          </p:nvPr>
        </p:nvSpPr>
        <p:spPr>
          <a:xfrm>
            <a:off x="2171700" y="2060575"/>
            <a:ext cx="7848600" cy="4248150"/>
          </a:xfrm>
        </p:spPr>
        <p:txBody>
          <a:bodyPr/>
          <a:lstStyle/>
          <a:p>
            <a:pPr marL="577850" indent="-577850" algn="just">
              <a:spcBef>
                <a:spcPct val="0"/>
              </a:spcBef>
              <a:spcAft>
                <a:spcPts val="2400"/>
              </a:spcAft>
              <a:buFont typeface="Wingdings" panose="05000000000000000000" pitchFamily="2" charset="2"/>
              <a:buChar char="Ø"/>
            </a:pPr>
            <a:r>
              <a:rPr lang="es-ES" altLang="es-MX" sz="3600" b="1" dirty="0">
                <a:solidFill>
                  <a:schemeClr val="accent1">
                    <a:lumMod val="50000"/>
                  </a:schemeClr>
                </a:solidFill>
              </a:rPr>
              <a:t>Número de conductos</a:t>
            </a:r>
          </a:p>
          <a:p>
            <a:pPr marL="577850" indent="-577850" algn="just">
              <a:spcBef>
                <a:spcPct val="0"/>
              </a:spcBef>
              <a:spcAft>
                <a:spcPts val="2400"/>
              </a:spcAft>
              <a:buFont typeface="Wingdings" panose="05000000000000000000" pitchFamily="2" charset="2"/>
              <a:buChar char="Ø"/>
            </a:pPr>
            <a:r>
              <a:rPr lang="es-ES" altLang="es-MX" sz="3600" b="1" dirty="0">
                <a:solidFill>
                  <a:schemeClr val="accent1">
                    <a:lumMod val="50000"/>
                  </a:schemeClr>
                </a:solidFill>
              </a:rPr>
              <a:t>La forma de su unidad secretora</a:t>
            </a:r>
          </a:p>
          <a:p>
            <a:pPr marL="577850" indent="-577850" algn="just">
              <a:spcBef>
                <a:spcPct val="0"/>
              </a:spcBef>
              <a:spcAft>
                <a:spcPts val="2400"/>
              </a:spcAft>
              <a:buFont typeface="Wingdings" panose="05000000000000000000" pitchFamily="2" charset="2"/>
              <a:buChar char="Ø"/>
            </a:pPr>
            <a:r>
              <a:rPr lang="es-ES" altLang="es-MX" sz="3600" b="1" dirty="0">
                <a:solidFill>
                  <a:schemeClr val="accent1">
                    <a:lumMod val="50000"/>
                  </a:schemeClr>
                </a:solidFill>
              </a:rPr>
              <a:t>Por la</a:t>
            </a:r>
            <a:r>
              <a:rPr lang="es-ES" altLang="es-MX" sz="3600" b="1" i="1" dirty="0">
                <a:solidFill>
                  <a:schemeClr val="accent1">
                    <a:lumMod val="50000"/>
                  </a:schemeClr>
                </a:solidFill>
              </a:rPr>
              <a:t> </a:t>
            </a:r>
            <a:r>
              <a:rPr lang="es-ES" altLang="es-MX" sz="3600" b="1" dirty="0">
                <a:solidFill>
                  <a:schemeClr val="accent1">
                    <a:lumMod val="50000"/>
                  </a:schemeClr>
                </a:solidFill>
              </a:rPr>
              <a:t>estructura de las células secretoras y composición química de la secreción </a:t>
            </a:r>
          </a:p>
          <a:p>
            <a:pPr marL="577850" indent="-577850" algn="just">
              <a:spcBef>
                <a:spcPct val="0"/>
              </a:spcBef>
              <a:spcAft>
                <a:spcPts val="2400"/>
              </a:spcAft>
              <a:buFont typeface="Wingdings" panose="05000000000000000000" pitchFamily="2" charset="2"/>
              <a:buChar char="Ø"/>
            </a:pPr>
            <a:r>
              <a:rPr lang="es-ES" altLang="es-MX" sz="3600" b="1" dirty="0">
                <a:solidFill>
                  <a:schemeClr val="accent1">
                    <a:lumMod val="50000"/>
                  </a:schemeClr>
                </a:solidFill>
              </a:rPr>
              <a:t>Por el modo de segregar</a:t>
            </a:r>
          </a:p>
        </p:txBody>
      </p:sp>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8" name="Rectangle 6"/>
          <p:cNvSpPr>
            <a:spLocks noGrp="1" noChangeArrowheads="1"/>
          </p:cNvSpPr>
          <p:nvPr>
            <p:ph type="body" idx="1"/>
          </p:nvPr>
        </p:nvSpPr>
        <p:spPr>
          <a:xfrm>
            <a:off x="2341174" y="4653136"/>
            <a:ext cx="7674346" cy="1224136"/>
          </a:xfrm>
          <a:solidFill>
            <a:schemeClr val="bg1">
              <a:lumMod val="85000"/>
            </a:schemeClr>
          </a:solidFill>
          <a:ln>
            <a:solidFill>
              <a:srgbClr val="00B050"/>
            </a:solidFill>
          </a:ln>
          <a:effectLst>
            <a:glow rad="228600">
              <a:schemeClr val="accent3">
                <a:satMod val="175000"/>
                <a:alpha val="40000"/>
              </a:schemeClr>
            </a:glow>
          </a:effectLst>
        </p:spPr>
        <p:txBody>
          <a:bodyPr/>
          <a:lstStyle/>
          <a:p>
            <a:pPr marL="463550" indent="-463550" algn="ctr">
              <a:lnSpc>
                <a:spcPts val="4200"/>
              </a:lnSpc>
              <a:buFont typeface="Wingdings" panose="05000000000000000000" pitchFamily="2" charset="2"/>
              <a:buChar char="v"/>
              <a:defRPr/>
            </a:pPr>
            <a:r>
              <a:rPr lang="es-ES" sz="3600" b="1" dirty="0">
                <a:solidFill>
                  <a:schemeClr val="accent1">
                    <a:lumMod val="50000"/>
                  </a:schemeClr>
                </a:solidFill>
              </a:rPr>
              <a:t>COMPUESTAS: Cuando los conductos excretores se dividen o ramifican</a:t>
            </a:r>
            <a:endParaRPr lang="es-CO" sz="3600" b="1" dirty="0">
              <a:solidFill>
                <a:schemeClr val="accent1">
                  <a:lumMod val="50000"/>
                </a:schemeClr>
              </a:solidFill>
            </a:endParaRPr>
          </a:p>
        </p:txBody>
      </p:sp>
      <p:sp>
        <p:nvSpPr>
          <p:cNvPr id="2" name="Rectángulo 1"/>
          <p:cNvSpPr/>
          <p:nvPr/>
        </p:nvSpPr>
        <p:spPr>
          <a:xfrm>
            <a:off x="2510790" y="2794575"/>
            <a:ext cx="7335117" cy="1169551"/>
          </a:xfrm>
          <a:prstGeom prst="rect">
            <a:avLst/>
          </a:prstGeom>
          <a:solidFill>
            <a:schemeClr val="bg1">
              <a:lumMod val="95000"/>
            </a:schemeClr>
          </a:solidFill>
          <a:ln>
            <a:solidFill>
              <a:srgbClr val="0070C0"/>
            </a:solidFill>
          </a:ln>
          <a:effectLst>
            <a:glow rad="228600">
              <a:schemeClr val="accent5">
                <a:satMod val="175000"/>
                <a:alpha val="40000"/>
              </a:schemeClr>
            </a:glow>
            <a:outerShdw blurRad="50800" dist="38100" dir="16200000" rotWithShape="0">
              <a:prstClr val="black">
                <a:alpha val="40000"/>
              </a:prstClr>
            </a:outerShdw>
          </a:effectLst>
        </p:spPr>
        <p:txBody>
          <a:bodyPr>
            <a:spAutoFit/>
          </a:bodyPr>
          <a:lstStyle/>
          <a:p>
            <a:pPr marL="571500" indent="-571500" algn="ctr">
              <a:lnSpc>
                <a:spcPts val="4200"/>
              </a:lnSpc>
              <a:spcAft>
                <a:spcPts val="1200"/>
              </a:spcAft>
              <a:buFont typeface="Wingdings" panose="05000000000000000000" pitchFamily="2" charset="2"/>
              <a:buChar char="v"/>
              <a:defRPr/>
            </a:pPr>
            <a:r>
              <a:rPr lang="es-ES" sz="3600" b="1" dirty="0">
                <a:solidFill>
                  <a:schemeClr val="accent1">
                    <a:lumMod val="50000"/>
                  </a:schemeClr>
                </a:solidFill>
                <a:latin typeface="Calibri" panose="020F0502020204030204"/>
              </a:rPr>
              <a:t>SIMPLES: Si presenta un conducto excretor único, que no se divide</a:t>
            </a:r>
          </a:p>
        </p:txBody>
      </p:sp>
      <p:sp>
        <p:nvSpPr>
          <p:cNvPr id="3" name="Llamada de flecha hacia abajo 2"/>
          <p:cNvSpPr/>
          <p:nvPr/>
        </p:nvSpPr>
        <p:spPr>
          <a:xfrm>
            <a:off x="2701615" y="570315"/>
            <a:ext cx="6923087" cy="1535249"/>
          </a:xfrm>
          <a:prstGeom prst="downArrowCallout">
            <a:avLst/>
          </a:prstGeom>
          <a:solidFill>
            <a:schemeClr val="accent6">
              <a:lumMod val="20000"/>
              <a:lumOff val="80000"/>
            </a:schemeClr>
          </a:solidFill>
          <a:ln>
            <a:solidFill>
              <a:srgbClr val="4370D5"/>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5"/>
          </a:lnRef>
          <a:fillRef idx="2">
            <a:schemeClr val="accent5"/>
          </a:fillRef>
          <a:effectRef idx="1">
            <a:schemeClr val="accent5"/>
          </a:effectRef>
          <a:fontRef idx="minor">
            <a:schemeClr val="dk1"/>
          </a:fontRef>
        </p:style>
        <p:txBody>
          <a:bodyPr anchor="ctr"/>
          <a:lstStyle/>
          <a:p>
            <a:pPr algn="ctr" eaLnBrk="1" hangingPunct="1">
              <a:defRPr/>
            </a:pPr>
            <a:r>
              <a:rPr lang="es-ES" sz="32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EL NÚMERO DE CONDUCTOS </a:t>
            </a:r>
            <a:endParaRPr lang="en-US" sz="3200" dirty="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0" presetClass="entr" presetSubtype="0" fill="hold" nodeType="afterEffect">
                                  <p:stCondLst>
                                    <p:cond delay="1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2500"/>
                            </p:stCondLst>
                            <p:childTnLst>
                              <p:par>
                                <p:cTn id="12" presetID="10" presetClass="entr" presetSubtype="0" fill="hold" grpId="0" nodeType="afterEffect">
                                  <p:stCondLst>
                                    <p:cond delay="1500"/>
                                  </p:stCondLst>
                                  <p:childTnLst>
                                    <p:set>
                                      <p:cBhvr>
                                        <p:cTn id="13" dur="1" fill="hold">
                                          <p:stCondLst>
                                            <p:cond delay="0"/>
                                          </p:stCondLst>
                                        </p:cTn>
                                        <p:tgtEl>
                                          <p:spTgt spid="207878">
                                            <p:txEl>
                                              <p:pRg st="0" end="0"/>
                                            </p:txEl>
                                          </p:spTgt>
                                        </p:tgtEl>
                                        <p:attrNameLst>
                                          <p:attrName>style.visibility</p:attrName>
                                        </p:attrNameLst>
                                      </p:cBhvr>
                                      <p:to>
                                        <p:strVal val="visible"/>
                                      </p:to>
                                    </p:set>
                                    <p:animEffect transition="in" filter="fade">
                                      <p:cBhvr>
                                        <p:cTn id="14" dur="500"/>
                                        <p:tgtEl>
                                          <p:spTgt spid="207878">
                                            <p:txEl>
                                              <p:pRg st="0" end="0"/>
                                            </p:txEl>
                                          </p:spTgt>
                                        </p:tgtEl>
                                      </p:cBhvr>
                                    </p:animEffect>
                                  </p:childTnLst>
                                </p:cTn>
                              </p:par>
                              <p:par>
                                <p:cTn id="15" presetID="10" presetClass="entr" presetSubtype="0" fill="hold" grpId="0" nodeType="withEffect">
                                  <p:stCondLst>
                                    <p:cond delay="1500"/>
                                  </p:stCondLst>
                                  <p:childTnLst>
                                    <p:set>
                                      <p:cBhvr>
                                        <p:cTn id="16" dur="1" fill="hold">
                                          <p:stCondLst>
                                            <p:cond delay="0"/>
                                          </p:stCondLst>
                                        </p:cTn>
                                        <p:tgtEl>
                                          <p:spTgt spid="207878">
                                            <p:bg/>
                                          </p:spTgt>
                                        </p:tgtEl>
                                        <p:attrNameLst>
                                          <p:attrName>style.visibility</p:attrName>
                                        </p:attrNameLst>
                                      </p:cBhvr>
                                      <p:to>
                                        <p:strVal val="visible"/>
                                      </p:to>
                                    </p:set>
                                    <p:animEffect transition="in" filter="fade">
                                      <p:cBhvr>
                                        <p:cTn id="17" dur="500"/>
                                        <p:tgtEl>
                                          <p:spTgt spid="207878">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8"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4"/>
          <p:cNvSpPr txBox="1">
            <a:spLocks noChangeArrowheads="1"/>
          </p:cNvSpPr>
          <p:nvPr/>
        </p:nvSpPr>
        <p:spPr bwMode="auto">
          <a:xfrm>
            <a:off x="2351089" y="981075"/>
            <a:ext cx="7058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s-MX" sz="2400">
              <a:latin typeface="Tahoma" panose="020B0604030504040204" pitchFamily="34" charset="0"/>
            </a:endParaRPr>
          </a:p>
        </p:txBody>
      </p:sp>
      <p:sp>
        <p:nvSpPr>
          <p:cNvPr id="5" name="Llamada de flecha hacia abajo 4"/>
          <p:cNvSpPr/>
          <p:nvPr/>
        </p:nvSpPr>
        <p:spPr bwMode="auto">
          <a:xfrm>
            <a:off x="1938699" y="190501"/>
            <a:ext cx="8497527" cy="1248171"/>
          </a:xfrm>
          <a:prstGeom prst="downArrowCallout">
            <a:avLst/>
          </a:prstGeom>
          <a:solidFill>
            <a:schemeClr val="accent6">
              <a:lumMod val="20000"/>
              <a:lumOff val="80000"/>
            </a:schemeClr>
          </a:solidFill>
          <a:ln>
            <a:solidFill>
              <a:schemeClr val="accent2">
                <a:shade val="95000"/>
                <a:satMod val="10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es-ES" sz="28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POR LA FORMA DE LA UNIDAD SECRETORA</a:t>
            </a:r>
            <a:endParaRPr lang="en-US" sz="2800" i="1" dirty="0">
              <a:solidFill>
                <a:schemeClr val="accent1">
                  <a:lumMod val="50000"/>
                </a:schemeClr>
              </a:solidFill>
              <a:latin typeface="Arial" panose="020B0604020202020204" pitchFamily="34" charset="0"/>
              <a:cs typeface="Arial" panose="020B0604020202020204" pitchFamily="34" charset="0"/>
            </a:endParaRPr>
          </a:p>
        </p:txBody>
      </p:sp>
      <p:sp>
        <p:nvSpPr>
          <p:cNvPr id="2" name="Rectángulo 1"/>
          <p:cNvSpPr/>
          <p:nvPr/>
        </p:nvSpPr>
        <p:spPr bwMode="auto">
          <a:xfrm>
            <a:off x="1868489" y="1597669"/>
            <a:ext cx="8474473" cy="1118025"/>
          </a:xfrm>
          <a:prstGeom prst="rect">
            <a:avLst/>
          </a:prstGeom>
          <a:solidFill>
            <a:schemeClr val="accent3">
              <a:lumMod val="20000"/>
              <a:lumOff val="80000"/>
            </a:schemeClr>
          </a:solidFill>
          <a:ln>
            <a:solidFill>
              <a:srgbClr val="FFC000"/>
            </a:solidFill>
          </a:ln>
          <a:effectLst>
            <a:glow rad="228600">
              <a:schemeClr val="accent6">
                <a:satMod val="175000"/>
                <a:alpha val="40000"/>
              </a:schemeClr>
            </a:glow>
          </a:effectLst>
        </p:spPr>
        <p:txBody>
          <a:bodyPr>
            <a:spAutoFit/>
          </a:bodyPr>
          <a:lstStyle/>
          <a:p>
            <a:pPr marL="341630" lvl="2" indent="-341630" algn="ctr">
              <a:lnSpc>
                <a:spcPts val="4000"/>
              </a:lnSpc>
              <a:spcAft>
                <a:spcPts val="1200"/>
              </a:spcAft>
              <a:buFont typeface="Wingdings" panose="05000000000000000000" pitchFamily="2" charset="2"/>
              <a:buChar char="v"/>
              <a:tabLst>
                <a:tab pos="340995" algn="l"/>
                <a:tab pos="394970" algn="l"/>
                <a:tab pos="518795" algn="l"/>
                <a:tab pos="860425" algn="l"/>
              </a:tabLst>
              <a:defRPr/>
            </a:pPr>
            <a:r>
              <a:rPr lang="es-ES" sz="3200" b="1" dirty="0">
                <a:solidFill>
                  <a:schemeClr val="accent1">
                    <a:lumMod val="50000"/>
                  </a:schemeClr>
                </a:solidFill>
                <a:latin typeface="Calibri" panose="020F0502020204030204"/>
              </a:rPr>
              <a:t>TUBULAR: Ej.: glándulas intestinales, glándulas sudoríparas</a:t>
            </a:r>
          </a:p>
        </p:txBody>
      </p:sp>
      <p:sp>
        <p:nvSpPr>
          <p:cNvPr id="3" name="Rectángulo 2"/>
          <p:cNvSpPr/>
          <p:nvPr/>
        </p:nvSpPr>
        <p:spPr bwMode="auto">
          <a:xfrm>
            <a:off x="2350834" y="3130718"/>
            <a:ext cx="7554434" cy="1630880"/>
          </a:xfrm>
          <a:prstGeom prst="rect">
            <a:avLst/>
          </a:prstGeom>
          <a:solidFill>
            <a:schemeClr val="bg1">
              <a:lumMod val="95000"/>
            </a:schemeClr>
          </a:solidFill>
          <a:ln>
            <a:solidFill>
              <a:srgbClr val="FFC000"/>
            </a:solidFill>
          </a:ln>
          <a:effectLst>
            <a:glow rad="228600">
              <a:schemeClr val="accent2">
                <a:satMod val="175000"/>
                <a:alpha val="40000"/>
              </a:schemeClr>
            </a:glow>
          </a:effectLst>
        </p:spPr>
        <p:txBody>
          <a:bodyPr>
            <a:spAutoFit/>
          </a:bodyPr>
          <a:lstStyle/>
          <a:p>
            <a:pPr marL="287655" indent="-287655" algn="ctr">
              <a:lnSpc>
                <a:spcPts val="4000"/>
              </a:lnSpc>
              <a:buFont typeface="Wingdings" panose="05000000000000000000" pitchFamily="2" charset="2"/>
              <a:buChar char="v"/>
              <a:defRPr/>
            </a:pPr>
            <a:r>
              <a:rPr lang="es-ES" sz="3200" b="1" dirty="0">
                <a:solidFill>
                  <a:prstClr val="black"/>
                </a:solidFill>
                <a:latin typeface="Calibri" panose="020F0502020204030204"/>
              </a:rPr>
              <a:t>ALVEOLAR O ACINAR: Forma de esfera o redondeada. Ej.: glándula salival parótida, porción exocrina del páncreas</a:t>
            </a:r>
            <a:endParaRPr lang="en-US" dirty="0"/>
          </a:p>
        </p:txBody>
      </p:sp>
      <p:sp>
        <p:nvSpPr>
          <p:cNvPr id="6" name="Rectángulo 5"/>
          <p:cNvSpPr/>
          <p:nvPr/>
        </p:nvSpPr>
        <p:spPr bwMode="auto">
          <a:xfrm>
            <a:off x="1938699" y="5093770"/>
            <a:ext cx="8334055" cy="1630880"/>
          </a:xfrm>
          <a:prstGeom prst="rect">
            <a:avLst/>
          </a:prstGeom>
          <a:solidFill>
            <a:schemeClr val="bg2"/>
          </a:solidFill>
          <a:ln>
            <a:solidFill>
              <a:srgbClr val="D22EB3"/>
            </a:solidFill>
          </a:ln>
          <a:effectLst>
            <a:glow rad="228600">
              <a:schemeClr val="accent4">
                <a:satMod val="175000"/>
                <a:alpha val="40000"/>
              </a:schemeClr>
            </a:glow>
          </a:effectLst>
        </p:spPr>
        <p:txBody>
          <a:bodyPr>
            <a:spAutoFit/>
          </a:bodyPr>
          <a:lstStyle/>
          <a:p>
            <a:pPr marL="457200" indent="-457200" algn="ctr">
              <a:lnSpc>
                <a:spcPts val="4000"/>
              </a:lnSpc>
              <a:spcAft>
                <a:spcPts val="600"/>
              </a:spcAft>
              <a:buFont typeface="Wingdings" panose="05000000000000000000" pitchFamily="2" charset="2"/>
              <a:buChar char="v"/>
              <a:tabLst>
                <a:tab pos="518795" algn="l"/>
                <a:tab pos="736600" algn="l"/>
              </a:tabLst>
              <a:defRPr/>
            </a:pPr>
            <a:r>
              <a:rPr lang="pt-BR" sz="3200" b="1" dirty="0">
                <a:solidFill>
                  <a:schemeClr val="accent1">
                    <a:lumMod val="50000"/>
                  </a:schemeClr>
                </a:solidFill>
                <a:latin typeface="Calibri" panose="020F0502020204030204"/>
              </a:rPr>
              <a:t>TÚBULO‑ALVEOLAR O TÚBULO-ACINAR: </a:t>
            </a:r>
            <a:r>
              <a:rPr lang="pt-BR" sz="3200" b="1" dirty="0" err="1">
                <a:solidFill>
                  <a:schemeClr val="accent1">
                    <a:lumMod val="50000"/>
                  </a:schemeClr>
                </a:solidFill>
                <a:latin typeface="Calibri" panose="020F0502020204030204"/>
              </a:rPr>
              <a:t>Combinación</a:t>
            </a:r>
            <a:r>
              <a:rPr lang="pt-BR" sz="3200" b="1" dirty="0">
                <a:solidFill>
                  <a:schemeClr val="accent1">
                    <a:lumMod val="50000"/>
                  </a:schemeClr>
                </a:solidFill>
                <a:latin typeface="Calibri" panose="020F0502020204030204"/>
              </a:rPr>
              <a:t> de túbulos y </a:t>
            </a:r>
            <a:r>
              <a:rPr lang="pt-BR" sz="3200" b="1" dirty="0" err="1">
                <a:solidFill>
                  <a:schemeClr val="accent1">
                    <a:lumMod val="50000"/>
                  </a:schemeClr>
                </a:solidFill>
                <a:latin typeface="Calibri" panose="020F0502020204030204"/>
              </a:rPr>
              <a:t>acinos</a:t>
            </a:r>
            <a:r>
              <a:rPr lang="pt-BR" sz="3200" b="1" dirty="0">
                <a:solidFill>
                  <a:schemeClr val="accent1">
                    <a:lumMod val="50000"/>
                  </a:schemeClr>
                </a:solidFill>
                <a:latin typeface="Calibri" panose="020F0502020204030204"/>
              </a:rPr>
              <a:t>. </a:t>
            </a:r>
            <a:r>
              <a:rPr lang="pt-BR" sz="3200" b="1" dirty="0" err="1">
                <a:solidFill>
                  <a:schemeClr val="accent1">
                    <a:lumMod val="50000"/>
                  </a:schemeClr>
                </a:solidFill>
                <a:latin typeface="Calibri" panose="020F0502020204030204"/>
              </a:rPr>
              <a:t>Ej</a:t>
            </a:r>
            <a:r>
              <a:rPr lang="pt-BR" sz="3200" b="1" dirty="0">
                <a:solidFill>
                  <a:schemeClr val="accent1">
                    <a:lumMod val="50000"/>
                  </a:schemeClr>
                </a:solidFill>
                <a:latin typeface="Calibri" panose="020F0502020204030204"/>
              </a:rPr>
              <a:t>.: </a:t>
            </a:r>
            <a:r>
              <a:rPr lang="pt-BR" sz="3200" b="1" dirty="0" err="1">
                <a:solidFill>
                  <a:schemeClr val="accent1">
                    <a:lumMod val="50000"/>
                  </a:schemeClr>
                </a:solidFill>
                <a:latin typeface="Calibri" panose="020F0502020204030204"/>
              </a:rPr>
              <a:t>Glándula</a:t>
            </a:r>
            <a:r>
              <a:rPr lang="pt-BR" sz="3200" b="1" dirty="0">
                <a:solidFill>
                  <a:schemeClr val="accent1">
                    <a:lumMod val="50000"/>
                  </a:schemeClr>
                </a:solidFill>
                <a:latin typeface="Calibri" panose="020F0502020204030204"/>
              </a:rPr>
              <a:t> salival submandibular</a:t>
            </a:r>
            <a:endParaRPr lang="es-ES" sz="3200" b="1" dirty="0">
              <a:solidFill>
                <a:schemeClr val="accent1">
                  <a:lumMod val="50000"/>
                </a:schemeClr>
              </a:solidFill>
              <a:latin typeface="Calibri" panose="020F0502020204030204"/>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750"/>
                            </p:stCondLst>
                            <p:childTnLst>
                              <p:par>
                                <p:cTn id="9" presetID="10" presetClass="entr" presetSubtype="0" fill="hold" nodeType="afterEffect">
                                  <p:stCondLst>
                                    <p:cond delay="125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25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1847850" y="1804621"/>
            <a:ext cx="81359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365125" indent="-365125" algn="just">
              <a:lnSpc>
                <a:spcPct val="150000"/>
              </a:lnSpc>
              <a:buFontTx/>
              <a:buChar char="•"/>
              <a:defRPr/>
            </a:pPr>
            <a:endParaRPr lang="es-ES" sz="3200" b="1" dirty="0">
              <a:solidFill>
                <a:srgbClr val="FFFF00"/>
              </a:solidFill>
              <a:effectLst>
                <a:outerShdw blurRad="38100" dist="38100" dir="2700000" algn="tl">
                  <a:srgbClr val="000000"/>
                </a:outerShdw>
              </a:effectLst>
              <a:latin typeface="Arial" panose="020B0604020202020204" pitchFamily="34" charset="0"/>
            </a:endParaRPr>
          </a:p>
        </p:txBody>
      </p:sp>
      <p:sp>
        <p:nvSpPr>
          <p:cNvPr id="135171" name="Text Box 3"/>
          <p:cNvSpPr txBox="1">
            <a:spLocks noChangeArrowheads="1"/>
          </p:cNvSpPr>
          <p:nvPr/>
        </p:nvSpPr>
        <p:spPr bwMode="auto">
          <a:xfrm>
            <a:off x="5823453" y="634533"/>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1" hangingPunct="1">
              <a:defRPr/>
            </a:pPr>
            <a:endParaRPr lang="es-ES" sz="3600" b="1" dirty="0">
              <a:effectLst>
                <a:outerShdw blurRad="38100" dist="38100" dir="2700000" algn="tl">
                  <a:srgbClr val="000000"/>
                </a:outerShdw>
              </a:effectLst>
              <a:latin typeface="Arial" panose="020B0604020202020204" pitchFamily="34" charset="0"/>
            </a:endParaRPr>
          </a:p>
        </p:txBody>
      </p:sp>
      <p:sp>
        <p:nvSpPr>
          <p:cNvPr id="17412" name="1 Rectángulo"/>
          <p:cNvSpPr>
            <a:spLocks noChangeArrowheads="1"/>
          </p:cNvSpPr>
          <p:nvPr/>
        </p:nvSpPr>
        <p:spPr bwMode="auto">
          <a:xfrm>
            <a:off x="583929" y="1219308"/>
            <a:ext cx="11135380" cy="371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buNone/>
              <a:defRPr/>
            </a:pPr>
            <a:r>
              <a:rPr lang="es-MX" sz="2800" dirty="0">
                <a:solidFill>
                  <a:schemeClr val="accent1">
                    <a:lumMod val="50000"/>
                  </a:schemeClr>
                </a:solidFill>
              </a:rPr>
              <a:t>5.1 Elementos básicos de los tejidos: Concepto y componentes fundamentales.</a:t>
            </a:r>
          </a:p>
          <a:p>
            <a:pPr algn="just">
              <a:buNone/>
              <a:defRPr/>
            </a:pPr>
            <a:r>
              <a:rPr lang="es-MX" sz="2800" dirty="0">
                <a:solidFill>
                  <a:schemeClr val="accent1">
                    <a:lumMod val="50000"/>
                  </a:schemeClr>
                </a:solidFill>
              </a:rPr>
              <a:t>5.2.1 Tejido epitelial: Concepto. Funciones. Clasificación. Características generales, epitelio de cubierta o revestimiento</a:t>
            </a:r>
          </a:p>
          <a:p>
            <a:pPr algn="just">
              <a:buNone/>
              <a:defRPr/>
            </a:pPr>
            <a:r>
              <a:rPr lang="es-ES" sz="2800" dirty="0">
                <a:solidFill>
                  <a:schemeClr val="accent1">
                    <a:lumMod val="50000"/>
                  </a:schemeClr>
                </a:solidFill>
              </a:rPr>
              <a:t>5.2.2 Epitelio Glandular</a:t>
            </a:r>
          </a:p>
          <a:p>
            <a:pPr algn="just">
              <a:spcBef>
                <a:spcPct val="0"/>
              </a:spcBef>
              <a:buNone/>
            </a:pPr>
            <a:endParaRPr lang="es-ES" sz="2800" dirty="0">
              <a:latin typeface="Arial" panose="020B0604020202020204" pitchFamily="34" charset="0"/>
            </a:endParaRPr>
          </a:p>
          <a:p>
            <a:pPr algn="just" eaLnBrk="1" hangingPunct="1">
              <a:spcBef>
                <a:spcPct val="0"/>
              </a:spcBef>
              <a:buFontTx/>
              <a:buNone/>
            </a:pPr>
            <a:endParaRPr lang="en-US" altLang="es-ES" sz="2800" dirty="0"/>
          </a:p>
          <a:p>
            <a:pPr algn="just" eaLnBrk="1" hangingPunct="1">
              <a:spcBef>
                <a:spcPct val="0"/>
              </a:spcBef>
              <a:buFontTx/>
              <a:buNone/>
            </a:pPr>
            <a:endParaRPr lang="es-ES" altLang="es-ES" sz="2800" dirty="0"/>
          </a:p>
        </p:txBody>
      </p:sp>
      <p:sp>
        <p:nvSpPr>
          <p:cNvPr id="2" name="Elipse 1"/>
          <p:cNvSpPr/>
          <p:nvPr/>
        </p:nvSpPr>
        <p:spPr>
          <a:xfrm>
            <a:off x="3150167" y="166884"/>
            <a:ext cx="5346571" cy="764897"/>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p:cNvSpPr txBox="1"/>
          <p:nvPr/>
        </p:nvSpPr>
        <p:spPr>
          <a:xfrm>
            <a:off x="4805082" y="237679"/>
            <a:ext cx="3030071" cy="584775"/>
          </a:xfrm>
          <a:prstGeom prst="rect">
            <a:avLst/>
          </a:prstGeom>
          <a:noFill/>
        </p:spPr>
        <p:txBody>
          <a:bodyPr wrap="square" rtlCol="0">
            <a:spAutoFit/>
          </a:bodyPr>
          <a:lstStyle/>
          <a:p>
            <a:r>
              <a:rPr lang="es-ES" sz="3200" b="1" dirty="0">
                <a:solidFill>
                  <a:schemeClr val="accent1">
                    <a:lumMod val="50000"/>
                  </a:schemeClr>
                </a:solidFill>
                <a:latin typeface="Arial" panose="020B0604020202020204" pitchFamily="34" charset="0"/>
                <a:cs typeface="Arial" panose="020B0604020202020204" pitchFamily="34" charset="0"/>
              </a:rPr>
              <a:t>SUMARIO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nodePh="1">
                                  <p:stCondLst>
                                    <p:cond delay="0"/>
                                  </p:stCondLst>
                                  <p:endCondLst>
                                    <p:cond evt="begin" delay="0">
                                      <p:tn val="5"/>
                                    </p:cond>
                                  </p:endCondLst>
                                  <p:childTnLst>
                                    <p:set>
                                      <p:cBhvr>
                                        <p:cTn id="6" dur="1" fill="hold">
                                          <p:stCondLst>
                                            <p:cond delay="0"/>
                                          </p:stCondLst>
                                        </p:cTn>
                                        <p:tgtEl>
                                          <p:spTgt spid="135170"/>
                                        </p:tgtEl>
                                        <p:attrNameLst>
                                          <p:attrName>style.visibility</p:attrName>
                                        </p:attrNameLst>
                                      </p:cBhvr>
                                      <p:to>
                                        <p:strVal val="visible"/>
                                      </p:to>
                                    </p:set>
                                    <p:animEffect transition="in" filter="wipe(up)">
                                      <p:cBhvr>
                                        <p:cTn id="7" dur="2000"/>
                                        <p:tgtEl>
                                          <p:spTgt spid="135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685364" y="1381727"/>
            <a:ext cx="8910917" cy="5312416"/>
          </a:xfrm>
          <a:prstGeom prst="rect">
            <a:avLst/>
          </a:prstGeom>
          <a:noFill/>
        </p:spPr>
        <p:txBody>
          <a:bodyPr wrap="square" rtlCol="0">
            <a:spAutoFit/>
          </a:bodyPr>
          <a:lstStyle/>
          <a:p>
            <a:pPr>
              <a:lnSpc>
                <a:spcPct val="150000"/>
              </a:lnSpc>
            </a:pPr>
            <a:r>
              <a:rPr lang="es-ES" sz="2800" dirty="0">
                <a:solidFill>
                  <a:schemeClr val="accent1">
                    <a:lumMod val="50000"/>
                  </a:schemeClr>
                </a:solidFill>
                <a:latin typeface="Arial" panose="020B0604020202020204" pitchFamily="34" charset="0"/>
                <a:cs typeface="Arial" panose="020B0604020202020204" pitchFamily="34" charset="0"/>
              </a:rPr>
              <a:t>Elabore un resumen donde reflejes las características que diferencian el </a:t>
            </a:r>
            <a:r>
              <a:rPr lang="es-ES" sz="2800" dirty="0">
                <a:solidFill>
                  <a:schemeClr val="accent1">
                    <a:lumMod val="50000"/>
                  </a:schemeClr>
                </a:solidFill>
                <a:effectLst>
                  <a:outerShdw blurRad="38100" dist="38100" dir="2700000" algn="tl">
                    <a:srgbClr val="000000">
                      <a:alpha val="43137"/>
                    </a:srgbClr>
                  </a:outerShdw>
                </a:effectLst>
                <a:ea typeface="Calibri" panose="020F0502020204030204" pitchFamily="34" charset="0"/>
                <a:cs typeface="Arial" panose="020B0604020202020204" pitchFamily="34" charset="0"/>
              </a:rPr>
              <a:t>Epitelio glandular exocrino del Epitelio glandular endocrino </a:t>
            </a:r>
            <a:r>
              <a:rPr lang="es-ES" sz="2800" dirty="0">
                <a:solidFill>
                  <a:schemeClr val="accent1">
                    <a:lumMod val="50000"/>
                  </a:schemeClr>
                </a:solidFill>
                <a:latin typeface="Arial" panose="020B0604020202020204" pitchFamily="34" charset="0"/>
                <a:cs typeface="Arial" panose="020B0604020202020204" pitchFamily="34" charset="0"/>
              </a:rPr>
              <a:t>, teniendo en cuenta los siguientes aspectos:</a:t>
            </a:r>
          </a:p>
          <a:p>
            <a:pPr marL="514350" indent="-514350">
              <a:spcBef>
                <a:spcPct val="20000"/>
              </a:spcBef>
              <a:buFont typeface="+mj-lt"/>
              <a:buAutoNum type="arabicPeriod"/>
              <a:defRPr/>
            </a:pPr>
            <a:r>
              <a:rPr lang="es-ES_tradnl" sz="2800" b="1" dirty="0">
                <a:solidFill>
                  <a:schemeClr val="accent1">
                    <a:lumMod val="50000"/>
                  </a:schemeClr>
                </a:solidFill>
              </a:rPr>
              <a:t>Presencia de conductos</a:t>
            </a:r>
          </a:p>
          <a:p>
            <a:pPr marL="514350" indent="-514350">
              <a:spcBef>
                <a:spcPct val="20000"/>
              </a:spcBef>
              <a:buFont typeface="+mj-lt"/>
              <a:buAutoNum type="arabicPeriod"/>
              <a:defRPr/>
            </a:pPr>
            <a:r>
              <a:rPr lang="es-ES_tradnl" sz="2800" b="1" dirty="0">
                <a:solidFill>
                  <a:schemeClr val="accent1">
                    <a:lumMod val="50000"/>
                  </a:schemeClr>
                </a:solidFill>
              </a:rPr>
              <a:t>Donde  vierten su secreción</a:t>
            </a:r>
          </a:p>
          <a:p>
            <a:pPr marL="514350" indent="-514350">
              <a:spcBef>
                <a:spcPct val="20000"/>
              </a:spcBef>
              <a:buFont typeface="+mj-lt"/>
              <a:buAutoNum type="arabicPeriod"/>
              <a:defRPr/>
            </a:pPr>
            <a:r>
              <a:rPr lang="es-ES_tradnl" sz="2800" b="1" dirty="0">
                <a:solidFill>
                  <a:schemeClr val="accent1">
                    <a:lumMod val="50000"/>
                  </a:schemeClr>
                </a:solidFill>
              </a:rPr>
              <a:t>Sustancias que  elaboran</a:t>
            </a:r>
          </a:p>
          <a:p>
            <a:pPr marL="514350" indent="-514350">
              <a:spcBef>
                <a:spcPct val="20000"/>
              </a:spcBef>
              <a:buFont typeface="+mj-lt"/>
              <a:buAutoNum type="arabicPeriod"/>
              <a:defRPr/>
            </a:pPr>
            <a:r>
              <a:rPr lang="es-ES_tradnl" sz="2800" b="1" dirty="0">
                <a:solidFill>
                  <a:schemeClr val="accent1">
                    <a:lumMod val="50000"/>
                  </a:schemeClr>
                </a:solidFill>
              </a:rPr>
              <a:t>Unidades secretoras</a:t>
            </a:r>
          </a:p>
          <a:p>
            <a:pPr>
              <a:lnSpc>
                <a:spcPct val="150000"/>
              </a:lnSpc>
            </a:pPr>
            <a:endParaRPr lang="es-ES" sz="2800" dirty="0">
              <a:solidFill>
                <a:schemeClr val="accent1">
                  <a:lumMod val="50000"/>
                </a:schemeClr>
              </a:solidFill>
              <a:latin typeface="Arial" panose="020B0604020202020204" pitchFamily="34" charset="0"/>
              <a:cs typeface="Arial" panose="020B0604020202020204" pitchFamily="34" charset="0"/>
            </a:endParaRPr>
          </a:p>
        </p:txBody>
      </p:sp>
      <p:sp>
        <p:nvSpPr>
          <p:cNvPr id="4" name="Elipse 3"/>
          <p:cNvSpPr/>
          <p:nvPr/>
        </p:nvSpPr>
        <p:spPr>
          <a:xfrm>
            <a:off x="1440736" y="357085"/>
            <a:ext cx="8648700" cy="914401"/>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p:cNvSpPr txBox="1"/>
          <p:nvPr/>
        </p:nvSpPr>
        <p:spPr>
          <a:xfrm>
            <a:off x="3766088" y="582063"/>
            <a:ext cx="3859078" cy="523220"/>
          </a:xfrm>
          <a:prstGeom prst="rect">
            <a:avLst/>
          </a:prstGeom>
          <a:noFill/>
        </p:spPr>
        <p:txBody>
          <a:bodyPr wrap="square" rtlCol="0">
            <a:spAutoFit/>
          </a:bodyPr>
          <a:lstStyle/>
          <a:p>
            <a:r>
              <a:rPr lang="es-ES" sz="2800" dirty="0">
                <a:solidFill>
                  <a:schemeClr val="accent1">
                    <a:lumMod val="50000"/>
                  </a:schemeClr>
                </a:solidFill>
                <a:latin typeface="Arial" panose="020B0604020202020204" pitchFamily="34" charset="0"/>
                <a:cs typeface="Arial" panose="020B0604020202020204" pitchFamily="34" charset="0"/>
              </a:rPr>
              <a:t>TAREA DOCENTE 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uadroTexto 2"/>
          <p:cNvSpPr txBox="1">
            <a:spLocks noChangeArrowheads="1"/>
          </p:cNvSpPr>
          <p:nvPr/>
        </p:nvSpPr>
        <p:spPr bwMode="auto">
          <a:xfrm>
            <a:off x="1208869" y="1755648"/>
            <a:ext cx="10213382" cy="5890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171450" indent="-171450">
              <a:lnSpc>
                <a:spcPct val="150000"/>
              </a:lnSpc>
              <a:spcBef>
                <a:spcPct val="30000"/>
              </a:spcBef>
              <a:defRPr/>
            </a:pP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rPr>
              <a:t>Los tejidos básicos están constituidos por células con similitud de estructura y función, sustancia intercelular y líquido tisular, cuyas características estructurales y disposición determinan sus variedades</a:t>
            </a:r>
          </a:p>
          <a:p>
            <a:pPr marL="171450" indent="-171450">
              <a:lnSpc>
                <a:spcPct val="150000"/>
              </a:lnSpc>
              <a:spcBef>
                <a:spcPct val="30000"/>
              </a:spcBef>
              <a:defRPr/>
            </a:pP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rPr>
              <a:t>El tejido epitelial</a:t>
            </a:r>
            <a:r>
              <a:rPr lang="es-ES" sz="2400" dirty="0">
                <a:solidFill>
                  <a:schemeClr val="accent1">
                    <a:lumMod val="50000"/>
                  </a:schemeClr>
                </a:solidFill>
                <a:effectLst>
                  <a:outerShdw blurRad="38100" dist="38100" dir="2700000" algn="tl">
                    <a:srgbClr val="FFFFFF"/>
                  </a:outerShdw>
                </a:effectLst>
                <a:latin typeface="Arial" panose="020B0604020202020204" pitchFamily="34" charset="0"/>
              </a:rPr>
              <a:t> </a:t>
            </a:r>
            <a:r>
              <a:rPr lang="es-ES" sz="2400" dirty="0">
                <a:solidFill>
                  <a:schemeClr val="accent1">
                    <a:lumMod val="50000"/>
                  </a:schemeClr>
                </a:solidFill>
                <a:effectLst>
                  <a:outerShdw blurRad="38100" dist="38100" dir="2700000" algn="tl">
                    <a:srgbClr val="000000"/>
                  </a:outerShdw>
                </a:effectLst>
                <a:latin typeface="Arial" panose="020B0604020202020204" pitchFamily="34" charset="0"/>
              </a:rPr>
              <a:t>según sus características morfofuncionales se clasifica en membranas de cubierta y revestimiento y epitelio glandular los que desempeñan funciones de intercambio, protección y secreción.</a:t>
            </a:r>
            <a:endParaRPr lang="en-US" sz="2400" dirty="0">
              <a:solidFill>
                <a:schemeClr val="accent1">
                  <a:lumMod val="50000"/>
                </a:schemeClr>
              </a:solidFill>
              <a:effectLst>
                <a:outerShdw blurRad="38100" dist="38100" dir="2700000" algn="tl">
                  <a:srgbClr val="000000"/>
                </a:outerShdw>
              </a:effectLst>
              <a:latin typeface="Arial" panose="020B0604020202020204" pitchFamily="34" charset="0"/>
            </a:endParaRPr>
          </a:p>
          <a:p>
            <a:pPr marL="171450" indent="-171450">
              <a:lnSpc>
                <a:spcPct val="150000"/>
              </a:lnSpc>
              <a:spcBef>
                <a:spcPct val="30000"/>
              </a:spcBef>
              <a:defRPr/>
            </a:pPr>
            <a:endParaRPr lang="es-MX" altLang="x-none" dirty="0"/>
          </a:p>
          <a:p>
            <a:pPr>
              <a:spcBef>
                <a:spcPct val="0"/>
              </a:spcBef>
              <a:buFontTx/>
              <a:buNone/>
            </a:pPr>
            <a:endParaRPr lang="es-ES" altLang="es-MX" dirty="0">
              <a:solidFill>
                <a:schemeClr val="accent1">
                  <a:lumMod val="50000"/>
                </a:schemeClr>
              </a:solidFill>
            </a:endParaRPr>
          </a:p>
          <a:p>
            <a:pPr>
              <a:spcBef>
                <a:spcPct val="0"/>
              </a:spcBef>
              <a:buFontTx/>
              <a:buNone/>
            </a:pPr>
            <a:endParaRPr lang="es-ES" altLang="es-MX" dirty="0">
              <a:solidFill>
                <a:schemeClr val="accent1">
                  <a:lumMod val="50000"/>
                </a:schemeClr>
              </a:solidFill>
            </a:endParaRPr>
          </a:p>
          <a:p>
            <a:pPr algn="ctr">
              <a:spcBef>
                <a:spcPct val="0"/>
              </a:spcBef>
              <a:buFontTx/>
              <a:buNone/>
            </a:pPr>
            <a:r>
              <a:rPr lang="es-ES" altLang="es-MX" dirty="0">
                <a:solidFill>
                  <a:schemeClr val="accent1">
                    <a:lumMod val="50000"/>
                  </a:schemeClr>
                </a:solidFill>
              </a:rPr>
              <a:t> </a:t>
            </a:r>
          </a:p>
        </p:txBody>
      </p:sp>
      <p:sp>
        <p:nvSpPr>
          <p:cNvPr id="4" name="Oval 2"/>
          <p:cNvSpPr/>
          <p:nvPr/>
        </p:nvSpPr>
        <p:spPr>
          <a:xfrm>
            <a:off x="1526206" y="271992"/>
            <a:ext cx="8843091" cy="748431"/>
          </a:xfrm>
          <a:prstGeom prst="ellipse">
            <a:avLst/>
          </a:prstGeom>
          <a:solidFill>
            <a:schemeClr val="accent6">
              <a:lumMod val="20000"/>
              <a:lumOff val="80000"/>
            </a:schemeClr>
          </a:soli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a:t>
            </a:r>
            <a:r>
              <a:rPr lang="es-ES" sz="3600" dirty="0">
                <a:solidFill>
                  <a:schemeClr val="accent1">
                    <a:lumMod val="50000"/>
                  </a:schemeClr>
                </a:solidFill>
                <a:latin typeface="Arial" panose="020B0604020202020204" pitchFamily="34" charset="0"/>
                <a:cs typeface="Arial" panose="020B0604020202020204" pitchFamily="34" charset="0"/>
              </a:rPr>
              <a:t>Conclusiones</a:t>
            </a:r>
          </a:p>
        </p:txBody>
      </p:sp>
    </p:spTree>
  </p:cSld>
  <p:clrMapOvr>
    <a:masterClrMapping/>
  </p:clrMapOvr>
  <mc:AlternateContent xmlns:mc="http://schemas.openxmlformats.org/markup-compatibility/2006" xmlns:p14="http://schemas.microsoft.com/office/powerpoint/2010/main">
    <mc:Choice Requires="p14">
      <p:transition spd="slow" p14:dur="2000" advClick="0" advTm="1000"/>
    </mc:Choice>
    <mc:Fallback xmlns="">
      <p:transition spd="slow" advClick="0" advTm="1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847851" y="1268413"/>
            <a:ext cx="8531225" cy="4708981"/>
          </a:xfrm>
          <a:prstGeom prst="rect">
            <a:avLst/>
          </a:prstGeom>
          <a:noFill/>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indent="0" algn="just" eaLnBrk="1" hangingPunct="1">
              <a:lnSpc>
                <a:spcPts val="3600"/>
              </a:lnSpc>
              <a:buFont typeface="+mj-lt"/>
              <a:buNone/>
              <a:defRPr/>
            </a:pPr>
            <a:r>
              <a:rPr lang="es-ES" sz="2800" b="1" dirty="0">
                <a:solidFill>
                  <a:schemeClr val="accent1">
                    <a:lumMod val="50000"/>
                  </a:schemeClr>
                </a:solidFill>
              </a:rPr>
              <a:t>Básica:</a:t>
            </a:r>
          </a:p>
          <a:p>
            <a:pPr marL="514350" indent="-514350" algn="just" eaLnBrk="1" hangingPunct="1">
              <a:lnSpc>
                <a:spcPts val="3600"/>
              </a:lnSpc>
              <a:buFont typeface="+mj-lt"/>
              <a:buAutoNum type="arabicPeriod"/>
              <a:defRPr/>
            </a:pPr>
            <a:r>
              <a:rPr lang="es-ES" sz="2800" b="1" dirty="0">
                <a:solidFill>
                  <a:schemeClr val="accent1">
                    <a:lumMod val="50000"/>
                  </a:schemeClr>
                </a:solidFill>
              </a:rPr>
              <a:t>Colectivo de autores. Morfofisiología Tomo I. Editorial Ciencias Médicas, La Habana, Cuba. 2015 Cap 4 pag (163-169) (193-202)</a:t>
            </a:r>
          </a:p>
          <a:p>
            <a:pPr marL="514350" indent="-514350" algn="just" eaLnBrk="1" hangingPunct="1">
              <a:lnSpc>
                <a:spcPts val="3600"/>
              </a:lnSpc>
              <a:buFont typeface="+mj-lt"/>
              <a:buAutoNum type="arabicPeriod"/>
              <a:defRPr/>
            </a:pPr>
            <a:endParaRPr lang="es-ES" sz="2800" b="1" dirty="0">
              <a:solidFill>
                <a:schemeClr val="accent1">
                  <a:lumMod val="50000"/>
                </a:schemeClr>
              </a:solidFill>
            </a:endParaRPr>
          </a:p>
          <a:p>
            <a:pPr indent="0" algn="just" eaLnBrk="1" hangingPunct="1">
              <a:lnSpc>
                <a:spcPts val="3600"/>
              </a:lnSpc>
              <a:buFont typeface="+mj-lt"/>
              <a:buNone/>
              <a:defRPr/>
            </a:pPr>
            <a:r>
              <a:rPr lang="es-ES" sz="2800" b="1" dirty="0">
                <a:solidFill>
                  <a:schemeClr val="accent1">
                    <a:lumMod val="50000"/>
                  </a:schemeClr>
                </a:solidFill>
              </a:rPr>
              <a:t>Complementaria:</a:t>
            </a:r>
          </a:p>
          <a:p>
            <a:pPr marL="514350" indent="-514350" algn="just" eaLnBrk="1" hangingPunct="1">
              <a:lnSpc>
                <a:spcPts val="3600"/>
              </a:lnSpc>
              <a:buFont typeface="+mj-lt"/>
              <a:buAutoNum type="arabicPeriod"/>
              <a:defRPr/>
            </a:pPr>
            <a:endParaRPr lang="es-ES" sz="2800" b="1" dirty="0">
              <a:solidFill>
                <a:schemeClr val="accent1">
                  <a:lumMod val="50000"/>
                </a:schemeClr>
              </a:solidFill>
            </a:endParaRPr>
          </a:p>
          <a:p>
            <a:pPr marL="514350" indent="-514350" algn="just" eaLnBrk="1" hangingPunct="1">
              <a:lnSpc>
                <a:spcPts val="3600"/>
              </a:lnSpc>
              <a:buFont typeface="+mj-lt"/>
              <a:buAutoNum type="arabicPeriod"/>
              <a:defRPr/>
            </a:pPr>
            <a:r>
              <a:rPr lang="es-ES" sz="2800" b="1" dirty="0" err="1" smtClean="0">
                <a:solidFill>
                  <a:schemeClr val="accent1">
                    <a:lumMod val="50000"/>
                  </a:schemeClr>
                </a:solidFill>
              </a:rPr>
              <a:t>Rosell</a:t>
            </a:r>
            <a:r>
              <a:rPr lang="es-ES" sz="2800" b="1" dirty="0" smtClean="0">
                <a:solidFill>
                  <a:schemeClr val="accent1">
                    <a:lumMod val="50000"/>
                  </a:schemeClr>
                </a:solidFill>
              </a:rPr>
              <a:t> </a:t>
            </a:r>
            <a:r>
              <a:rPr lang="es-ES" sz="2800" b="1" dirty="0">
                <a:solidFill>
                  <a:schemeClr val="accent1">
                    <a:lumMod val="50000"/>
                  </a:schemeClr>
                </a:solidFill>
              </a:rPr>
              <a:t>W, </a:t>
            </a:r>
            <a:r>
              <a:rPr lang="es-ES" sz="2800" b="1" dirty="0" err="1">
                <a:solidFill>
                  <a:schemeClr val="accent1">
                    <a:lumMod val="50000"/>
                  </a:schemeClr>
                </a:solidFill>
              </a:rPr>
              <a:t>Dovale</a:t>
            </a:r>
            <a:r>
              <a:rPr lang="es-ES" sz="2800" b="1" dirty="0">
                <a:solidFill>
                  <a:schemeClr val="accent1">
                    <a:lumMod val="50000"/>
                  </a:schemeClr>
                </a:solidFill>
              </a:rPr>
              <a:t> C y Álvarez. Morfología Humana Tomo I. EDICIMED, La Habana, Cuba. 2002 </a:t>
            </a:r>
            <a:r>
              <a:rPr lang="es-ES" sz="2800" b="1" dirty="0" err="1">
                <a:solidFill>
                  <a:schemeClr val="accent1">
                    <a:lumMod val="50000"/>
                  </a:schemeClr>
                </a:solidFill>
              </a:rPr>
              <a:t>Cap</a:t>
            </a:r>
            <a:r>
              <a:rPr lang="es-ES" sz="2800" b="1" dirty="0">
                <a:solidFill>
                  <a:schemeClr val="accent1">
                    <a:lumMod val="50000"/>
                  </a:schemeClr>
                </a:solidFill>
              </a:rPr>
              <a:t> II </a:t>
            </a:r>
            <a:r>
              <a:rPr lang="es-ES" sz="2800" b="1" dirty="0" err="1">
                <a:solidFill>
                  <a:schemeClr val="accent1">
                    <a:lumMod val="50000"/>
                  </a:schemeClr>
                </a:solidFill>
              </a:rPr>
              <a:t>pag</a:t>
            </a:r>
            <a:r>
              <a:rPr lang="es-ES" sz="2800" b="1" dirty="0">
                <a:solidFill>
                  <a:schemeClr val="accent1">
                    <a:lumMod val="50000"/>
                  </a:schemeClr>
                </a:solidFill>
              </a:rPr>
              <a:t> (</a:t>
            </a:r>
            <a:r>
              <a:rPr lang="es-ES" sz="2800" b="1" dirty="0" smtClean="0">
                <a:solidFill>
                  <a:schemeClr val="accent1">
                    <a:lumMod val="50000"/>
                  </a:schemeClr>
                </a:solidFill>
              </a:rPr>
              <a:t>36-42)</a:t>
            </a:r>
            <a:endParaRPr lang="es-ES" sz="2800" b="1" dirty="0">
              <a:solidFill>
                <a:schemeClr val="accent1">
                  <a:lumMod val="50000"/>
                </a:schemeClr>
              </a:solidFill>
            </a:endParaRPr>
          </a:p>
        </p:txBody>
      </p:sp>
      <p:sp>
        <p:nvSpPr>
          <p:cNvPr id="4" name="Oval 2"/>
          <p:cNvSpPr/>
          <p:nvPr/>
        </p:nvSpPr>
        <p:spPr>
          <a:xfrm>
            <a:off x="1336466" y="253704"/>
            <a:ext cx="8843091" cy="748431"/>
          </a:xfrm>
          <a:prstGeom prst="ellipse">
            <a:avLst/>
          </a:prstGeom>
          <a:solidFill>
            <a:schemeClr val="accent6">
              <a:lumMod val="20000"/>
              <a:lumOff val="80000"/>
            </a:schemeClr>
          </a:soli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3600" dirty="0">
                <a:solidFill>
                  <a:schemeClr val="accent1">
                    <a:lumMod val="50000"/>
                  </a:schemeClr>
                </a:solidFill>
                <a:latin typeface="Arial" panose="020B0604020202020204" pitchFamily="34" charset="0"/>
                <a:cs typeface="Arial" panose="020B0604020202020204" pitchFamily="34" charset="0"/>
              </a:rPr>
              <a:t>              Bibliografía</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2"/>
          <p:cNvSpPr/>
          <p:nvPr/>
        </p:nvSpPr>
        <p:spPr>
          <a:xfrm>
            <a:off x="1674454" y="451104"/>
            <a:ext cx="8843091" cy="748431"/>
          </a:xfrm>
          <a:prstGeom prst="ellipse">
            <a:avLst/>
          </a:prstGeom>
          <a:solidFill>
            <a:schemeClr val="accent6">
              <a:lumMod val="20000"/>
              <a:lumOff val="80000"/>
            </a:schemeClr>
          </a:solidFill>
          <a:ln w="9525" cap="flat" cmpd="sng">
            <a:noFill/>
            <a:prstDash val="soli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indent="0">
              <a:buNone/>
            </a:pPr>
            <a:r>
              <a:rPr lang="es-ES" sz="2800" dirty="0">
                <a:solidFill>
                  <a:schemeClr val="accent1">
                    <a:lumMod val="50000"/>
                  </a:schemeClr>
                </a:solidFill>
                <a:latin typeface="Arial" panose="020B0604020202020204" pitchFamily="34" charset="0"/>
                <a:cs typeface="Arial" panose="020B0604020202020204" pitchFamily="34" charset="0"/>
              </a:rPr>
              <a:t>                  </a:t>
            </a:r>
          </a:p>
          <a:p>
            <a:pPr marL="0" indent="0">
              <a:buNone/>
            </a:pPr>
            <a:r>
              <a:rPr lang="es-ES" sz="28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s-ES" sz="3600"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PRÓXIMA ACTIVIDAD</a:t>
            </a:r>
          </a:p>
          <a:p>
            <a:pPr marL="0" indent="0">
              <a:buNone/>
            </a:pPr>
            <a:endParaRPr lang="es-ES" sz="3600" dirty="0">
              <a:solidFill>
                <a:schemeClr val="accent1">
                  <a:lumMod val="50000"/>
                </a:schemeClr>
              </a:solidFill>
              <a:latin typeface="Arial" panose="020B0604020202020204" pitchFamily="34" charset="0"/>
              <a:cs typeface="Arial" panose="020B0604020202020204" pitchFamily="34" charset="0"/>
            </a:endParaRPr>
          </a:p>
        </p:txBody>
      </p:sp>
      <p:sp>
        <p:nvSpPr>
          <p:cNvPr id="2" name="CuadroTexto 1"/>
          <p:cNvSpPr txBox="1"/>
          <p:nvPr/>
        </p:nvSpPr>
        <p:spPr>
          <a:xfrm>
            <a:off x="2625654" y="2696705"/>
            <a:ext cx="8843091" cy="646331"/>
          </a:xfrm>
          <a:prstGeom prst="rect">
            <a:avLst/>
          </a:prstGeom>
          <a:noFill/>
        </p:spPr>
        <p:txBody>
          <a:bodyPr wrap="square" rtlCol="0">
            <a:spAutoFit/>
          </a:bodyPr>
          <a:lstStyle/>
          <a:p>
            <a:r>
              <a:rPr lang="es-MX" sz="3600" dirty="0">
                <a:solidFill>
                  <a:schemeClr val="accent1">
                    <a:lumMod val="50000"/>
                  </a:schemeClr>
                </a:solidFill>
                <a:latin typeface="Arial" panose="020B0604020202020204" pitchFamily="34" charset="0"/>
                <a:cs typeface="Arial" panose="020B0604020202020204" pitchFamily="34" charset="0"/>
              </a:rPr>
              <a:t>Conferencia del tejido conectivo</a:t>
            </a:r>
          </a:p>
        </p:txBody>
      </p:sp>
    </p:spTree>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ipse 1"/>
          <p:cNvSpPr/>
          <p:nvPr/>
        </p:nvSpPr>
        <p:spPr>
          <a:xfrm>
            <a:off x="1638300" y="233690"/>
            <a:ext cx="8648700" cy="140970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p:cNvSpPr txBox="1"/>
          <p:nvPr/>
        </p:nvSpPr>
        <p:spPr>
          <a:xfrm>
            <a:off x="2581274" y="676930"/>
            <a:ext cx="7362826" cy="646331"/>
          </a:xfrm>
          <a:prstGeom prst="rect">
            <a:avLst/>
          </a:prstGeom>
          <a:noFill/>
        </p:spPr>
        <p:txBody>
          <a:bodyPr wrap="square" rtlCol="0">
            <a:spAutoFit/>
          </a:bodyPr>
          <a:lstStyle/>
          <a:p>
            <a:pPr algn="ctr"/>
            <a:r>
              <a:rPr lang="es-ES_tradnl" altLang="es-ES" sz="3600" b="1" dirty="0">
                <a:solidFill>
                  <a:schemeClr val="accent1">
                    <a:lumMod val="50000"/>
                  </a:schemeClr>
                </a:solidFill>
                <a:latin typeface="Arial" panose="020B0604020202020204" pitchFamily="34" charset="0"/>
                <a:cs typeface="Arial" panose="020B0604020202020204" pitchFamily="34" charset="0"/>
              </a:rPr>
              <a:t>Objetivo</a:t>
            </a:r>
            <a:endParaRPr lang="es-ES_tradnl" altLang="es-ES" sz="2800" b="1" dirty="0">
              <a:solidFill>
                <a:schemeClr val="bg1"/>
              </a:solidFill>
              <a:latin typeface="Arial" panose="020B0604020202020204" pitchFamily="34" charset="0"/>
              <a:cs typeface="Arial" panose="020B0604020202020204" pitchFamily="34" charset="0"/>
            </a:endParaRPr>
          </a:p>
        </p:txBody>
      </p:sp>
      <p:sp>
        <p:nvSpPr>
          <p:cNvPr id="4" name="CuadroTexto 3"/>
          <p:cNvSpPr txBox="1"/>
          <p:nvPr/>
        </p:nvSpPr>
        <p:spPr>
          <a:xfrm>
            <a:off x="909637" y="1504950"/>
            <a:ext cx="11149014" cy="4678204"/>
          </a:xfrm>
          <a:prstGeom prst="rect">
            <a:avLst/>
          </a:prstGeom>
          <a:noFill/>
        </p:spPr>
        <p:txBody>
          <a:bodyPr wrap="square" rtlCol="0">
            <a:spAutoFit/>
          </a:bodyPr>
          <a:lstStyle/>
          <a:p>
            <a:pPr marL="457200" lvl="0" indent="-457200" eaLnBrk="0" fontAlgn="base" hangingPunct="0">
              <a:lnSpc>
                <a:spcPct val="200000"/>
              </a:lnSpc>
              <a:spcBef>
                <a:spcPct val="0"/>
              </a:spcBef>
              <a:spcAft>
                <a:spcPct val="0"/>
              </a:spcAft>
              <a:buFont typeface="Wingdings" panose="05000000000000000000" pitchFamily="2" charset="2"/>
              <a:buChar char="v"/>
              <a:tabLst>
                <a:tab pos="2286000" algn="l"/>
                <a:tab pos="2628900" algn="l"/>
                <a:tab pos="2857500" algn="l"/>
                <a:tab pos="3086100" algn="l"/>
              </a:tabLst>
            </a:pPr>
            <a:r>
              <a:rPr lang="es-MX" sz="2800" dirty="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rPr>
              <a:t>Describir las características morfofuncionales de los tejidos básicos, haciendo énfasis en sus principales características y variedades, haciendo uso de los medios audiovisuales disponibles, la literatura básica y complementaria, en función de la formación de futuros Licenciados en enfermería.</a:t>
            </a:r>
          </a:p>
          <a:p>
            <a:endParaRPr lang="es-E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3151" name="Picture 15" descr="micros optico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3014" y="2382839"/>
            <a:ext cx="6181725" cy="895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314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1" y="3394075"/>
            <a:ext cx="3298825" cy="3463925"/>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03149" name="Text Box 13"/>
          <p:cNvSpPr txBox="1">
            <a:spLocks noChangeArrowheads="1"/>
          </p:cNvSpPr>
          <p:nvPr/>
        </p:nvSpPr>
        <p:spPr bwMode="auto">
          <a:xfrm>
            <a:off x="8308200" y="6092825"/>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sz="2800"/>
              <a:t>Nervioso</a:t>
            </a:r>
            <a:endParaRPr lang="en-US" altLang="es-MX" sz="2800"/>
          </a:p>
        </p:txBody>
      </p:sp>
      <p:pic>
        <p:nvPicPr>
          <p:cNvPr id="603142" name="Picture 6" descr="Fig 50 Esófa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63" y="0"/>
            <a:ext cx="3298825" cy="316865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31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82062" y="38099"/>
            <a:ext cx="3309938" cy="321310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0314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1112" y="3429000"/>
            <a:ext cx="3271837" cy="3430587"/>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Rectángulo 1"/>
          <p:cNvSpPr>
            <a:spLocks noChangeArrowheads="1"/>
          </p:cNvSpPr>
          <p:nvPr/>
        </p:nvSpPr>
        <p:spPr bwMode="auto">
          <a:xfrm>
            <a:off x="4987925" y="492126"/>
            <a:ext cx="22987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dirty="0">
                <a:solidFill>
                  <a:schemeClr val="accent1">
                    <a:lumMod val="50000"/>
                  </a:schemeClr>
                </a:solidFill>
              </a:rPr>
              <a:t>TEJIDOS</a:t>
            </a:r>
          </a:p>
          <a:p>
            <a:pPr algn="ctr" eaLnBrk="1" hangingPunct="1">
              <a:spcBef>
                <a:spcPct val="0"/>
              </a:spcBef>
              <a:buFontTx/>
              <a:buNone/>
            </a:pPr>
            <a:r>
              <a:rPr lang="es-ES" altLang="es-MX" dirty="0">
                <a:solidFill>
                  <a:schemeClr val="accent1">
                    <a:lumMod val="50000"/>
                  </a:schemeClr>
                </a:solidFill>
              </a:rPr>
              <a:t>BÁSICOS</a:t>
            </a:r>
            <a:endParaRPr lang="en-US" altLang="es-MX" dirty="0">
              <a:solidFill>
                <a:schemeClr val="accent1">
                  <a:lumMod val="50000"/>
                </a:schemeClr>
              </a:solidFill>
            </a:endParaRPr>
          </a:p>
        </p:txBody>
      </p:sp>
      <p:sp>
        <p:nvSpPr>
          <p:cNvPr id="9225" name="Rectángulo 2"/>
          <p:cNvSpPr>
            <a:spLocks noChangeArrowheads="1"/>
          </p:cNvSpPr>
          <p:nvPr/>
        </p:nvSpPr>
        <p:spPr bwMode="auto">
          <a:xfrm>
            <a:off x="7680326" y="6249988"/>
            <a:ext cx="2284413" cy="449262"/>
          </a:xfrm>
          <a:prstGeom prst="rect">
            <a:avLst/>
          </a:prstGeom>
          <a:solidFill>
            <a:schemeClr val="accent1"/>
          </a:solidFill>
          <a:ln w="1587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a:t>NERVIOSO</a:t>
            </a:r>
          </a:p>
        </p:txBody>
      </p:sp>
      <p:sp>
        <p:nvSpPr>
          <p:cNvPr id="9226" name="Rectángulo 3"/>
          <p:cNvSpPr>
            <a:spLocks noChangeArrowheads="1"/>
          </p:cNvSpPr>
          <p:nvPr/>
        </p:nvSpPr>
        <p:spPr bwMode="auto">
          <a:xfrm>
            <a:off x="7464426" y="2545418"/>
            <a:ext cx="2500313" cy="523220"/>
          </a:xfrm>
          <a:prstGeom prst="rect">
            <a:avLst/>
          </a:prstGeom>
          <a:solidFill>
            <a:schemeClr val="accent1"/>
          </a:solidFill>
          <a:ln w="1587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dirty="0"/>
              <a:t>CONECTIVO</a:t>
            </a:r>
          </a:p>
        </p:txBody>
      </p:sp>
      <p:sp>
        <p:nvSpPr>
          <p:cNvPr id="9227" name="Rectángulo 4"/>
          <p:cNvSpPr>
            <a:spLocks noChangeArrowheads="1"/>
          </p:cNvSpPr>
          <p:nvPr/>
        </p:nvSpPr>
        <p:spPr bwMode="auto">
          <a:xfrm>
            <a:off x="2135189" y="2565400"/>
            <a:ext cx="2447925" cy="503238"/>
          </a:xfrm>
          <a:prstGeom prst="rect">
            <a:avLst/>
          </a:prstGeom>
          <a:solidFill>
            <a:schemeClr val="accent1"/>
          </a:solidFill>
          <a:ln w="1587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a:t>EPITELIAL</a:t>
            </a:r>
          </a:p>
        </p:txBody>
      </p:sp>
      <p:sp>
        <p:nvSpPr>
          <p:cNvPr id="9228" name="Rectángulo 5"/>
          <p:cNvSpPr>
            <a:spLocks noChangeArrowheads="1"/>
          </p:cNvSpPr>
          <p:nvPr/>
        </p:nvSpPr>
        <p:spPr bwMode="auto">
          <a:xfrm>
            <a:off x="2060576" y="5965826"/>
            <a:ext cx="2568575" cy="627063"/>
          </a:xfrm>
          <a:prstGeom prst="rect">
            <a:avLst/>
          </a:prstGeom>
          <a:solidFill>
            <a:schemeClr val="accent1"/>
          </a:solidFill>
          <a:ln w="15875" algn="ctr">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MX"/>
              <a:t>MUSCULAR</a:t>
            </a:r>
          </a:p>
        </p:txBody>
      </p:sp>
    </p:spTree>
  </p:cSld>
  <p:clrMapOvr>
    <a:masterClrMapping/>
  </p:clrMapOvr>
  <p:transition spd="med" advClick="0" advTm="8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3900"/>
                                  </p:stCondLst>
                                  <p:childTnLst>
                                    <p:set>
                                      <p:cBhvr>
                                        <p:cTn id="6" dur="1" fill="hold">
                                          <p:stCondLst>
                                            <p:cond delay="0"/>
                                          </p:stCondLst>
                                        </p:cTn>
                                        <p:tgtEl>
                                          <p:spTgt spid="603151"/>
                                        </p:tgtEl>
                                        <p:attrNameLst>
                                          <p:attrName>style.visibility</p:attrName>
                                        </p:attrNameLst>
                                      </p:cBhvr>
                                      <p:to>
                                        <p:strVal val="visible"/>
                                      </p:to>
                                    </p:set>
                                    <p:animEffect transition="in" filter="fade">
                                      <p:cBhvr>
                                        <p:cTn id="7" dur="2000"/>
                                        <p:tgtEl>
                                          <p:spTgt spid="603151"/>
                                        </p:tgtEl>
                                      </p:cBhvr>
                                    </p:animEffect>
                                  </p:childTnLst>
                                </p:cTn>
                              </p:par>
                              <p:par>
                                <p:cTn id="8" presetID="6" presetClass="emph" presetSubtype="0" fill="hold" nodeType="withEffect">
                                  <p:stCondLst>
                                    <p:cond delay="57000"/>
                                  </p:stCondLst>
                                  <p:childTnLst>
                                    <p:animScale>
                                      <p:cBhvr>
                                        <p:cTn id="9" dur="2000" fill="hold"/>
                                        <p:tgtEl>
                                          <p:spTgt spid="603151"/>
                                        </p:tgtEl>
                                      </p:cBhvr>
                                      <p:by x="50000" y="50000"/>
                                    </p:animScale>
                                  </p:childTnLst>
                                </p:cTn>
                              </p:par>
                              <p:par>
                                <p:cTn id="10" presetID="10" presetClass="entr" presetSubtype="0" fill="hold" nodeType="withEffect">
                                  <p:stCondLst>
                                    <p:cond delay="59200"/>
                                  </p:stCondLst>
                                  <p:childTnLst>
                                    <p:set>
                                      <p:cBhvr>
                                        <p:cTn id="11" dur="1" fill="hold">
                                          <p:stCondLst>
                                            <p:cond delay="0"/>
                                          </p:stCondLst>
                                        </p:cTn>
                                        <p:tgtEl>
                                          <p:spTgt spid="603142"/>
                                        </p:tgtEl>
                                        <p:attrNameLst>
                                          <p:attrName>style.visibility</p:attrName>
                                        </p:attrNameLst>
                                      </p:cBhvr>
                                      <p:to>
                                        <p:strVal val="visible"/>
                                      </p:to>
                                    </p:set>
                                    <p:animEffect transition="in" filter="fade">
                                      <p:cBhvr>
                                        <p:cTn id="12" dur="1000"/>
                                        <p:tgtEl>
                                          <p:spTgt spid="603142"/>
                                        </p:tgtEl>
                                      </p:cBhvr>
                                    </p:animEffect>
                                  </p:childTnLst>
                                </p:cTn>
                              </p:par>
                              <p:par>
                                <p:cTn id="13" presetID="10" presetClass="entr" presetSubtype="0" fill="hold" nodeType="withEffect">
                                  <p:stCondLst>
                                    <p:cond delay="60700"/>
                                  </p:stCondLst>
                                  <p:childTnLst>
                                    <p:set>
                                      <p:cBhvr>
                                        <p:cTn id="14" dur="1" fill="hold">
                                          <p:stCondLst>
                                            <p:cond delay="0"/>
                                          </p:stCondLst>
                                        </p:cTn>
                                        <p:tgtEl>
                                          <p:spTgt spid="603144"/>
                                        </p:tgtEl>
                                        <p:attrNameLst>
                                          <p:attrName>style.visibility</p:attrName>
                                        </p:attrNameLst>
                                      </p:cBhvr>
                                      <p:to>
                                        <p:strVal val="visible"/>
                                      </p:to>
                                    </p:set>
                                    <p:animEffect transition="in" filter="fade">
                                      <p:cBhvr>
                                        <p:cTn id="15" dur="1000"/>
                                        <p:tgtEl>
                                          <p:spTgt spid="603144"/>
                                        </p:tgtEl>
                                      </p:cBhvr>
                                    </p:animEffect>
                                  </p:childTnLst>
                                </p:cTn>
                              </p:par>
                              <p:par>
                                <p:cTn id="16" presetID="10" presetClass="entr" presetSubtype="0" fill="hold" nodeType="withEffect">
                                  <p:stCondLst>
                                    <p:cond delay="61700"/>
                                  </p:stCondLst>
                                  <p:childTnLst>
                                    <p:set>
                                      <p:cBhvr>
                                        <p:cTn id="17" dur="1" fill="hold">
                                          <p:stCondLst>
                                            <p:cond delay="0"/>
                                          </p:stCondLst>
                                        </p:cTn>
                                        <p:tgtEl>
                                          <p:spTgt spid="603143"/>
                                        </p:tgtEl>
                                        <p:attrNameLst>
                                          <p:attrName>style.visibility</p:attrName>
                                        </p:attrNameLst>
                                      </p:cBhvr>
                                      <p:to>
                                        <p:strVal val="visible"/>
                                      </p:to>
                                    </p:set>
                                    <p:animEffect transition="in" filter="fade">
                                      <p:cBhvr>
                                        <p:cTn id="18" dur="1000"/>
                                        <p:tgtEl>
                                          <p:spTgt spid="603143"/>
                                        </p:tgtEl>
                                      </p:cBhvr>
                                    </p:animEffect>
                                  </p:childTnLst>
                                </p:cTn>
                              </p:par>
                              <p:par>
                                <p:cTn id="19" presetID="10" presetClass="entr" presetSubtype="0" fill="hold" nodeType="withEffect">
                                  <p:stCondLst>
                                    <p:cond delay="62600"/>
                                  </p:stCondLst>
                                  <p:childTnLst>
                                    <p:set>
                                      <p:cBhvr>
                                        <p:cTn id="20" dur="1" fill="hold">
                                          <p:stCondLst>
                                            <p:cond delay="0"/>
                                          </p:stCondLst>
                                        </p:cTn>
                                        <p:tgtEl>
                                          <p:spTgt spid="603145"/>
                                        </p:tgtEl>
                                        <p:attrNameLst>
                                          <p:attrName>style.visibility</p:attrName>
                                        </p:attrNameLst>
                                      </p:cBhvr>
                                      <p:to>
                                        <p:strVal val="visible"/>
                                      </p:to>
                                    </p:set>
                                    <p:animEffect transition="in" filter="fade">
                                      <p:cBhvr>
                                        <p:cTn id="21" dur="1000"/>
                                        <p:tgtEl>
                                          <p:spTgt spid="603145"/>
                                        </p:tgtEl>
                                      </p:cBhvr>
                                    </p:animEffect>
                                  </p:childTnLst>
                                </p:cTn>
                              </p:par>
                              <p:par>
                                <p:cTn id="22" presetID="10" presetClass="entr" presetSubtype="0" fill="hold" grpId="0" nodeType="withEffect">
                                  <p:stCondLst>
                                    <p:cond delay="62500"/>
                                  </p:stCondLst>
                                  <p:childTnLst>
                                    <p:set>
                                      <p:cBhvr>
                                        <p:cTn id="23" dur="1" fill="hold">
                                          <p:stCondLst>
                                            <p:cond delay="0"/>
                                          </p:stCondLst>
                                        </p:cTn>
                                        <p:tgtEl>
                                          <p:spTgt spid="603149"/>
                                        </p:tgtEl>
                                        <p:attrNameLst>
                                          <p:attrName>style.visibility</p:attrName>
                                        </p:attrNameLst>
                                      </p:cBhvr>
                                      <p:to>
                                        <p:strVal val="visible"/>
                                      </p:to>
                                    </p:set>
                                    <p:animEffect transition="in" filter="fade">
                                      <p:cBhvr>
                                        <p:cTn id="24" dur="1000"/>
                                        <p:tgtEl>
                                          <p:spTgt spid="603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3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Oval 2"/>
          <p:cNvSpPr>
            <a:spLocks noChangeArrowheads="1"/>
          </p:cNvSpPr>
          <p:nvPr/>
        </p:nvSpPr>
        <p:spPr bwMode="auto">
          <a:xfrm>
            <a:off x="4076700" y="3068960"/>
            <a:ext cx="4179540" cy="1728192"/>
          </a:xfrm>
          <a:prstGeom prst="ellipse">
            <a:avLst/>
          </a:prstGeom>
          <a:solidFill>
            <a:schemeClr val="accent6">
              <a:lumMod val="20000"/>
              <a:lumOff val="80000"/>
            </a:schemeClr>
          </a:solidFill>
          <a:ln>
            <a:noFill/>
          </a:ln>
          <a:effectLst>
            <a:outerShdw blurRad="76200" dir="13500000" sy="23000" kx="1200000" algn="br" rotWithShape="0">
              <a:prstClr val="black">
                <a:alpha val="20000"/>
              </a:prst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s-ES_tradnl" sz="5400" b="1" dirty="0">
                <a:solidFill>
                  <a:schemeClr val="accent1">
                    <a:lumMod val="50000"/>
                  </a:schemeClr>
                </a:solidFill>
                <a:latin typeface="Times New Roman" panose="02020603050405020304" pitchFamily="18" charset="0"/>
              </a:rPr>
              <a:t>TEJIDOS</a:t>
            </a:r>
            <a:endParaRPr lang="es-ES_tradnl" sz="4000" dirty="0">
              <a:solidFill>
                <a:schemeClr val="accent1">
                  <a:lumMod val="50000"/>
                </a:schemeClr>
              </a:solidFill>
              <a:latin typeface="Times New Roman" panose="02020603050405020304" pitchFamily="18" charset="0"/>
            </a:endParaRPr>
          </a:p>
        </p:txBody>
      </p:sp>
      <p:sp>
        <p:nvSpPr>
          <p:cNvPr id="4101" name="AutoShape 5"/>
          <p:cNvSpPr>
            <a:spLocks noChangeArrowheads="1"/>
          </p:cNvSpPr>
          <p:nvPr/>
        </p:nvSpPr>
        <p:spPr bwMode="auto">
          <a:xfrm>
            <a:off x="1881188" y="500063"/>
            <a:ext cx="3471862" cy="2209800"/>
          </a:xfrm>
          <a:prstGeom prst="cloudCallout">
            <a:avLst>
              <a:gd name="adj1" fmla="val 28204"/>
              <a:gd name="adj2" fmla="val 74495"/>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s-ES_tradnl" sz="2800" b="1" dirty="0">
                <a:solidFill>
                  <a:schemeClr val="accent1">
                    <a:lumMod val="50000"/>
                  </a:schemeClr>
                </a:solidFill>
                <a:latin typeface="Arial" panose="020B0604020202020204" pitchFamily="34" charset="0"/>
                <a:cs typeface="Arial" panose="020B0604020202020204" pitchFamily="34" charset="0"/>
              </a:rPr>
              <a:t>Del latín </a:t>
            </a:r>
            <a:r>
              <a:rPr lang="es-ES_tradnl" sz="2800" b="1" i="1" u="sng" dirty="0" err="1">
                <a:solidFill>
                  <a:schemeClr val="accent1">
                    <a:lumMod val="50000"/>
                  </a:schemeClr>
                </a:solidFill>
                <a:latin typeface="Arial" panose="020B0604020202020204" pitchFamily="34" charset="0"/>
                <a:cs typeface="Arial" panose="020B0604020202020204" pitchFamily="34" charset="0"/>
              </a:rPr>
              <a:t>texere</a:t>
            </a:r>
            <a:endParaRPr lang="es-ES_tradnl" sz="2800" b="1" u="sng" dirty="0">
              <a:solidFill>
                <a:schemeClr val="accent1">
                  <a:lumMod val="50000"/>
                </a:schemeClr>
              </a:solidFill>
              <a:latin typeface="Arial" panose="020B0604020202020204" pitchFamily="34" charset="0"/>
              <a:cs typeface="Arial" panose="020B0604020202020204" pitchFamily="34" charset="0"/>
            </a:endParaRPr>
          </a:p>
        </p:txBody>
      </p:sp>
      <p:sp>
        <p:nvSpPr>
          <p:cNvPr id="4102" name="AutoShape 6"/>
          <p:cNvSpPr>
            <a:spLocks noChangeArrowheads="1"/>
          </p:cNvSpPr>
          <p:nvPr/>
        </p:nvSpPr>
        <p:spPr bwMode="auto">
          <a:xfrm>
            <a:off x="5664200" y="1"/>
            <a:ext cx="4775200" cy="2709863"/>
          </a:xfrm>
          <a:prstGeom prst="cloudCallout">
            <a:avLst>
              <a:gd name="adj1" fmla="val -17103"/>
              <a:gd name="adj2" fmla="val 64215"/>
            </a:avLst>
          </a:prstGeom>
          <a:solidFill>
            <a:schemeClr val="accent6">
              <a:lumMod val="20000"/>
              <a:lumOff val="80000"/>
            </a:schemeClr>
          </a:solidFill>
        </p:spPr>
        <p:style>
          <a:lnRef idx="2">
            <a:schemeClr val="accent2"/>
          </a:lnRef>
          <a:fillRef idx="1">
            <a:schemeClr val="lt1"/>
          </a:fillRef>
          <a:effectRef idx="0">
            <a:schemeClr val="accent2"/>
          </a:effectRef>
          <a:fontRef idx="minor">
            <a:schemeClr val="dk1"/>
          </a:fontRef>
        </p:style>
        <p:txBody>
          <a:bodyPr wrap="none" anchor="ctr"/>
          <a:lstStyle/>
          <a:p>
            <a:pPr algn="ctr" eaLnBrk="1" hangingPunct="1">
              <a:defRPr/>
            </a:pPr>
            <a:r>
              <a:rPr lang="es-ES_tradnl" sz="2400" b="1" dirty="0">
                <a:latin typeface="Arial Black" panose="020B0A04020102020204" pitchFamily="34" charset="0"/>
              </a:rPr>
              <a:t>       </a:t>
            </a:r>
            <a:r>
              <a:rPr lang="es-ES_tradnl" sz="2800" b="1" dirty="0">
                <a:solidFill>
                  <a:schemeClr val="accent1">
                    <a:lumMod val="50000"/>
                  </a:schemeClr>
                </a:solidFill>
                <a:latin typeface="Arial" panose="020B0604020202020204" pitchFamily="34" charset="0"/>
                <a:cs typeface="Arial" panose="020B0604020202020204" pitchFamily="34" charset="0"/>
              </a:rPr>
              <a:t>Término empleado por </a:t>
            </a:r>
          </a:p>
          <a:p>
            <a:pPr algn="ctr" eaLnBrk="1" hangingPunct="1">
              <a:defRPr/>
            </a:pPr>
            <a:r>
              <a:rPr lang="es-ES_tradnl" sz="2800" b="1" dirty="0" err="1">
                <a:solidFill>
                  <a:schemeClr val="accent1">
                    <a:lumMod val="50000"/>
                  </a:schemeClr>
                </a:solidFill>
                <a:latin typeface="Arial" panose="020B0604020202020204" pitchFamily="34" charset="0"/>
                <a:cs typeface="Arial" panose="020B0604020202020204" pitchFamily="34" charset="0"/>
              </a:rPr>
              <a:t>Bichat</a:t>
            </a:r>
            <a:r>
              <a:rPr lang="es-ES_tradnl" sz="2800" b="1" dirty="0">
                <a:solidFill>
                  <a:schemeClr val="accent1">
                    <a:lumMod val="50000"/>
                  </a:schemeClr>
                </a:solidFill>
                <a:latin typeface="Arial" panose="020B0604020202020204" pitchFamily="34" charset="0"/>
                <a:cs typeface="Arial" panose="020B0604020202020204" pitchFamily="34" charset="0"/>
              </a:rPr>
              <a:t> en el siglo XVIII</a:t>
            </a:r>
          </a:p>
          <a:p>
            <a:pPr algn="ctr" eaLnBrk="1" hangingPunct="1">
              <a:defRPr/>
            </a:pPr>
            <a:r>
              <a:rPr lang="es-ES" sz="2800" b="1" i="1" u="sng" dirty="0" err="1">
                <a:solidFill>
                  <a:schemeClr val="accent1">
                    <a:lumMod val="50000"/>
                  </a:schemeClr>
                </a:solidFill>
                <a:latin typeface="Arial" panose="020B0604020202020204" pitchFamily="34" charset="0"/>
                <a:cs typeface="Arial" panose="020B0604020202020204" pitchFamily="34" charset="0"/>
              </a:rPr>
              <a:t>tissu</a:t>
            </a:r>
            <a:endParaRPr lang="es-ES_tradnl" sz="2800" i="1" u="sng" dirty="0">
              <a:solidFill>
                <a:schemeClr val="accent1">
                  <a:lumMod val="50000"/>
                </a:schemeClr>
              </a:solidFill>
              <a:latin typeface="Arial" panose="020B0604020202020204" pitchFamily="34" charset="0"/>
              <a:cs typeface="Arial" panose="020B0604020202020204" pitchFamily="34" charset="0"/>
            </a:endParaRPr>
          </a:p>
        </p:txBody>
      </p:sp>
      <p:sp>
        <p:nvSpPr>
          <p:cNvPr id="4103" name="Text Box 7"/>
          <p:cNvSpPr txBox="1">
            <a:spLocks noChangeArrowheads="1"/>
          </p:cNvSpPr>
          <p:nvPr/>
        </p:nvSpPr>
        <p:spPr bwMode="auto">
          <a:xfrm>
            <a:off x="1703388" y="5156200"/>
            <a:ext cx="8570912" cy="1568450"/>
          </a:xfrm>
          <a:prstGeom prst="rect">
            <a:avLst/>
          </a:prstGeom>
          <a:solidFill>
            <a:schemeClr val="bg1"/>
          </a:solidFill>
          <a:ln w="9525">
            <a:miter lim="800000"/>
          </a:ln>
          <a:effectLst>
            <a:outerShdw blurRad="63500" sx="102000" sy="102000" algn="ctr" rotWithShape="0">
              <a:prstClr val="black">
                <a:alpha val="40000"/>
              </a:prstClr>
            </a:outerShdw>
          </a:effectLst>
          <a:scene3d>
            <a:camera prst="legacyPerspectiveTopRight"/>
            <a:lightRig rig="legacyFlat3" dir="b"/>
          </a:scene3d>
          <a:sp3d extrusionH="887400" prstMaterial="legacyMatte">
            <a:bevelT w="13500" h="13500" prst="angle"/>
            <a:bevelB w="13500" h="13500" prst="angle"/>
            <a:extrusionClr>
              <a:srgbClr val="FFFF00"/>
            </a:extrusionClr>
            <a:contourClr>
              <a:schemeClr val="bg1"/>
            </a:contourClr>
          </a:sp3d>
        </p:spPr>
        <p:txBody>
          <a:bodyPr>
            <a:spAutoFit/>
            <a:flatTx/>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defRPr/>
            </a:pPr>
            <a:r>
              <a:rPr lang="es-ES_tradnl" b="1" dirty="0">
                <a:solidFill>
                  <a:schemeClr val="accent1">
                    <a:lumMod val="50000"/>
                  </a:schemeClr>
                </a:solidFill>
                <a:latin typeface="Arial" panose="020B0604020202020204" pitchFamily="34" charset="0"/>
              </a:rPr>
              <a:t>Están constituidos por la asociación estructural y funcional de células en los organismos pluricelulares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 calcmode="lin" valueType="num">
                                      <p:cBhvr>
                                        <p:cTn id="9" dur="500" fill="hold"/>
                                        <p:tgtEl>
                                          <p:spTgt spid="4098"/>
                                        </p:tgtEl>
                                        <p:attrNameLst>
                                          <p:attrName>ppt_x</p:attrName>
                                        </p:attrNameLst>
                                      </p:cBhvr>
                                      <p:tavLst>
                                        <p:tav tm="0">
                                          <p:val>
                                            <p:fltVal val="0.5"/>
                                          </p:val>
                                        </p:tav>
                                        <p:tav tm="100000">
                                          <p:val>
                                            <p:strVal val="#ppt_x"/>
                                          </p:val>
                                        </p:tav>
                                      </p:tavLst>
                                    </p:anim>
                                    <p:anim calcmode="lin" valueType="num">
                                      <p:cBhvr>
                                        <p:cTn id="10" dur="500" fill="hold"/>
                                        <p:tgtEl>
                                          <p:spTgt spid="4098"/>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9" fill="hold" grpId="0" nodeType="afterEffect">
                                  <p:stCondLst>
                                    <p:cond delay="2000"/>
                                  </p:stCondLst>
                                  <p:childTnLst>
                                    <p:set>
                                      <p:cBhvr>
                                        <p:cTn id="13" dur="1" fill="hold">
                                          <p:stCondLst>
                                            <p:cond delay="0"/>
                                          </p:stCondLst>
                                        </p:cTn>
                                        <p:tgtEl>
                                          <p:spTgt spid="4101"/>
                                        </p:tgtEl>
                                        <p:attrNameLst>
                                          <p:attrName>style.visibility</p:attrName>
                                        </p:attrNameLst>
                                      </p:cBhvr>
                                      <p:to>
                                        <p:strVal val="visible"/>
                                      </p:to>
                                    </p:set>
                                    <p:anim calcmode="lin" valueType="num">
                                      <p:cBhvr additive="base">
                                        <p:cTn id="14" dur="500" fill="hold"/>
                                        <p:tgtEl>
                                          <p:spTgt spid="4101"/>
                                        </p:tgtEl>
                                        <p:attrNameLst>
                                          <p:attrName>ppt_x</p:attrName>
                                        </p:attrNameLst>
                                      </p:cBhvr>
                                      <p:tavLst>
                                        <p:tav tm="0">
                                          <p:val>
                                            <p:strVal val="0-#ppt_w/2"/>
                                          </p:val>
                                        </p:tav>
                                        <p:tav tm="100000">
                                          <p:val>
                                            <p:strVal val="#ppt_x"/>
                                          </p:val>
                                        </p:tav>
                                      </p:tavLst>
                                    </p:anim>
                                    <p:anim calcmode="lin" valueType="num">
                                      <p:cBhvr additive="base">
                                        <p:cTn id="15" dur="500" fill="hold"/>
                                        <p:tgtEl>
                                          <p:spTgt spid="4101"/>
                                        </p:tgtEl>
                                        <p:attrNameLst>
                                          <p:attrName>ppt_y</p:attrName>
                                        </p:attrNameLst>
                                      </p:cBhvr>
                                      <p:tavLst>
                                        <p:tav tm="0">
                                          <p:val>
                                            <p:strVal val="0-#ppt_h/2"/>
                                          </p:val>
                                        </p:tav>
                                        <p:tav tm="100000">
                                          <p:val>
                                            <p:strVal val="#ppt_y"/>
                                          </p:val>
                                        </p:tav>
                                      </p:tavLst>
                                    </p:anim>
                                  </p:childTnLst>
                                </p:cTn>
                              </p:par>
                            </p:childTnLst>
                          </p:cTn>
                        </p:par>
                        <p:par>
                          <p:cTn id="16" fill="hold">
                            <p:stCondLst>
                              <p:cond delay="3000"/>
                            </p:stCondLst>
                            <p:childTnLst>
                              <p:par>
                                <p:cTn id="17" presetID="2" presetClass="entr" presetSubtype="3" fill="hold" grpId="0" nodeType="afterEffect">
                                  <p:stCondLst>
                                    <p:cond delay="200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1+#ppt_w/2"/>
                                          </p:val>
                                        </p:tav>
                                        <p:tav tm="100000">
                                          <p:val>
                                            <p:strVal val="#ppt_x"/>
                                          </p:val>
                                        </p:tav>
                                      </p:tavLst>
                                    </p:anim>
                                    <p:anim calcmode="lin" valueType="num">
                                      <p:cBhvr additive="base">
                                        <p:cTn id="20" dur="500" fill="hold"/>
                                        <p:tgtEl>
                                          <p:spTgt spid="4102"/>
                                        </p:tgtEl>
                                        <p:attrNameLst>
                                          <p:attrName>ppt_y</p:attrName>
                                        </p:attrNameLst>
                                      </p:cBhvr>
                                      <p:tavLst>
                                        <p:tav tm="0">
                                          <p:val>
                                            <p:strVal val="0-#ppt_h/2"/>
                                          </p:val>
                                        </p:tav>
                                        <p:tav tm="100000">
                                          <p:val>
                                            <p:strVal val="#ppt_y"/>
                                          </p:val>
                                        </p:tav>
                                      </p:tavLst>
                                    </p:anim>
                                  </p:childTnLst>
                                </p:cTn>
                              </p:par>
                            </p:childTnLst>
                          </p:cTn>
                        </p:par>
                        <p:par>
                          <p:cTn id="21" fill="hold">
                            <p:stCondLst>
                              <p:cond delay="5500"/>
                            </p:stCondLst>
                            <p:childTnLst>
                              <p:par>
                                <p:cTn id="22" presetID="17" presetClass="entr" presetSubtype="4" fill="hold" grpId="0" nodeType="afterEffect">
                                  <p:stCondLst>
                                    <p:cond delay="2000"/>
                                  </p:stCondLst>
                                  <p:childTnLst>
                                    <p:set>
                                      <p:cBhvr>
                                        <p:cTn id="23" dur="1" fill="hold">
                                          <p:stCondLst>
                                            <p:cond delay="0"/>
                                          </p:stCondLst>
                                        </p:cTn>
                                        <p:tgtEl>
                                          <p:spTgt spid="4103"/>
                                        </p:tgtEl>
                                        <p:attrNameLst>
                                          <p:attrName>style.visibility</p:attrName>
                                        </p:attrNameLst>
                                      </p:cBhvr>
                                      <p:to>
                                        <p:strVal val="visible"/>
                                      </p:to>
                                    </p:set>
                                    <p:anim calcmode="lin" valueType="num">
                                      <p:cBhvr>
                                        <p:cTn id="24" dur="500" fill="hold"/>
                                        <p:tgtEl>
                                          <p:spTgt spid="4103"/>
                                        </p:tgtEl>
                                        <p:attrNameLst>
                                          <p:attrName>ppt_x</p:attrName>
                                        </p:attrNameLst>
                                      </p:cBhvr>
                                      <p:tavLst>
                                        <p:tav tm="0">
                                          <p:val>
                                            <p:strVal val="#ppt_x"/>
                                          </p:val>
                                        </p:tav>
                                        <p:tav tm="100000">
                                          <p:val>
                                            <p:strVal val="#ppt_x"/>
                                          </p:val>
                                        </p:tav>
                                      </p:tavLst>
                                    </p:anim>
                                    <p:anim calcmode="lin" valueType="num">
                                      <p:cBhvr>
                                        <p:cTn id="25" dur="500" fill="hold"/>
                                        <p:tgtEl>
                                          <p:spTgt spid="4103"/>
                                        </p:tgtEl>
                                        <p:attrNameLst>
                                          <p:attrName>ppt_y</p:attrName>
                                        </p:attrNameLst>
                                      </p:cBhvr>
                                      <p:tavLst>
                                        <p:tav tm="0">
                                          <p:val>
                                            <p:strVal val="#ppt_y+#ppt_h/2"/>
                                          </p:val>
                                        </p:tav>
                                        <p:tav tm="100000">
                                          <p:val>
                                            <p:strVal val="#ppt_y"/>
                                          </p:val>
                                        </p:tav>
                                      </p:tavLst>
                                    </p:anim>
                                    <p:anim calcmode="lin" valueType="num">
                                      <p:cBhvr>
                                        <p:cTn id="26" dur="500" fill="hold"/>
                                        <p:tgtEl>
                                          <p:spTgt spid="4103"/>
                                        </p:tgtEl>
                                        <p:attrNameLst>
                                          <p:attrName>ppt_w</p:attrName>
                                        </p:attrNameLst>
                                      </p:cBhvr>
                                      <p:tavLst>
                                        <p:tav tm="0">
                                          <p:val>
                                            <p:strVal val="#ppt_w"/>
                                          </p:val>
                                        </p:tav>
                                        <p:tav tm="100000">
                                          <p:val>
                                            <p:strVal val="#ppt_w"/>
                                          </p:val>
                                        </p:tav>
                                      </p:tavLst>
                                    </p:anim>
                                    <p:anim calcmode="lin" valueType="num">
                                      <p:cBhvr>
                                        <p:cTn id="27" dur="500" fill="hold"/>
                                        <p:tgtEl>
                                          <p:spTgt spid="41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autoUpdateAnimBg="0"/>
      <p:bldP spid="4102" grpId="0" animBg="1" autoUpdateAnimBg="0"/>
      <p:bldP spid="410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upo 26"/>
          <p:cNvGrpSpPr/>
          <p:nvPr/>
        </p:nvGrpSpPr>
        <p:grpSpPr>
          <a:xfrm>
            <a:off x="1703513" y="764704"/>
            <a:ext cx="8856979" cy="4896548"/>
            <a:chOff x="227326" y="260647"/>
            <a:chExt cx="8856979" cy="4896548"/>
          </a:xfrm>
          <a:effectLst>
            <a:outerShdw blurRad="63500" sx="102000" sy="102000" algn="ctr" rotWithShape="0">
              <a:prstClr val="black">
                <a:alpha val="40000"/>
              </a:prstClr>
            </a:outerShdw>
          </a:effectLst>
        </p:grpSpPr>
        <p:grpSp>
          <p:nvGrpSpPr>
            <p:cNvPr id="12" name="Grupo 11"/>
            <p:cNvGrpSpPr/>
            <p:nvPr/>
          </p:nvGrpSpPr>
          <p:grpSpPr>
            <a:xfrm rot="5400000">
              <a:off x="2207542" y="-1719569"/>
              <a:ext cx="4896548" cy="8856979"/>
              <a:chOff x="2260490" y="1345604"/>
              <a:chExt cx="3415451" cy="4131171"/>
            </a:xfrm>
          </p:grpSpPr>
          <p:sp>
            <p:nvSpPr>
              <p:cNvPr id="13" name="Forma libre 12"/>
              <p:cNvSpPr/>
              <p:nvPr/>
            </p:nvSpPr>
            <p:spPr>
              <a:xfrm>
                <a:off x="3390125" y="3444776"/>
                <a:ext cx="822917" cy="1447800"/>
              </a:xfrm>
              <a:custGeom>
                <a:avLst/>
                <a:gdLst>
                  <a:gd name="connsiteX0" fmla="*/ 0 w 506536"/>
                  <a:gd name="connsiteY0" fmla="*/ 0 h 1447800"/>
                  <a:gd name="connsiteX1" fmla="*/ 253268 w 506536"/>
                  <a:gd name="connsiteY1" fmla="*/ 0 h 1447800"/>
                  <a:gd name="connsiteX2" fmla="*/ 253268 w 506536"/>
                  <a:gd name="connsiteY2" fmla="*/ 1447800 h 1447800"/>
                  <a:gd name="connsiteX3" fmla="*/ 506536 w 506536"/>
                  <a:gd name="connsiteY3" fmla="*/ 1447800 h 1447800"/>
                </a:gdLst>
                <a:ahLst/>
                <a:cxnLst>
                  <a:cxn ang="0">
                    <a:pos x="connsiteX0" y="connsiteY0"/>
                  </a:cxn>
                  <a:cxn ang="0">
                    <a:pos x="connsiteX1" y="connsiteY1"/>
                  </a:cxn>
                  <a:cxn ang="0">
                    <a:pos x="connsiteX2" y="connsiteY2"/>
                  </a:cxn>
                  <a:cxn ang="0">
                    <a:pos x="connsiteX3" y="connsiteY3"/>
                  </a:cxn>
                </a:cxnLst>
                <a:rect l="l" t="t" r="r" b="b"/>
                <a:pathLst>
                  <a:path w="506536" h="1447800">
                    <a:moveTo>
                      <a:pt x="0" y="0"/>
                    </a:moveTo>
                    <a:lnTo>
                      <a:pt x="253268" y="0"/>
                    </a:lnTo>
                    <a:lnTo>
                      <a:pt x="253268" y="1447800"/>
                    </a:lnTo>
                    <a:lnTo>
                      <a:pt x="506536" y="1447800"/>
                    </a:lnTo>
                  </a:path>
                </a:pathLst>
              </a:custGeom>
              <a:noFill/>
              <a:effectLst>
                <a:outerShdw blurRad="50800" dist="38100" algn="l" rotWithShape="0">
                  <a:prstClr val="black">
                    <a:alpha val="40000"/>
                  </a:prstClr>
                </a:outerShdw>
              </a:effectLst>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27622" tIns="685553" rIns="227622" bIns="685555" spcCol="1270" anchor="ctr"/>
              <a:lstStyle/>
              <a:p>
                <a:pPr algn="ctr" defTabSz="222250">
                  <a:lnSpc>
                    <a:spcPct val="90000"/>
                  </a:lnSpc>
                  <a:spcAft>
                    <a:spcPct val="35000"/>
                  </a:spcAft>
                  <a:defRPr/>
                </a:pPr>
                <a:endParaRPr lang="es-ES" sz="500"/>
              </a:p>
            </p:txBody>
          </p:sp>
          <p:sp>
            <p:nvSpPr>
              <p:cNvPr id="14" name="Forma libre 13"/>
              <p:cNvSpPr/>
              <p:nvPr/>
            </p:nvSpPr>
            <p:spPr>
              <a:xfrm>
                <a:off x="3390124" y="3444776"/>
                <a:ext cx="822919" cy="482599"/>
              </a:xfrm>
              <a:custGeom>
                <a:avLst/>
                <a:gdLst>
                  <a:gd name="connsiteX0" fmla="*/ 0 w 506536"/>
                  <a:gd name="connsiteY0" fmla="*/ 0 h 482599"/>
                  <a:gd name="connsiteX1" fmla="*/ 253268 w 506536"/>
                  <a:gd name="connsiteY1" fmla="*/ 0 h 482599"/>
                  <a:gd name="connsiteX2" fmla="*/ 253268 w 506536"/>
                  <a:gd name="connsiteY2" fmla="*/ 482599 h 482599"/>
                  <a:gd name="connsiteX3" fmla="*/ 506536 w 506536"/>
                  <a:gd name="connsiteY3" fmla="*/ 482599 h 482599"/>
                </a:gdLst>
                <a:ahLst/>
                <a:cxnLst>
                  <a:cxn ang="0">
                    <a:pos x="connsiteX0" y="connsiteY0"/>
                  </a:cxn>
                  <a:cxn ang="0">
                    <a:pos x="connsiteX1" y="connsiteY1"/>
                  </a:cxn>
                  <a:cxn ang="0">
                    <a:pos x="connsiteX2" y="connsiteY2"/>
                  </a:cxn>
                  <a:cxn ang="0">
                    <a:pos x="connsiteX3" y="connsiteY3"/>
                  </a:cxn>
                </a:cxnLst>
                <a:rect l="l" t="t" r="r" b="b"/>
                <a:pathLst>
                  <a:path w="506536" h="482599">
                    <a:moveTo>
                      <a:pt x="0" y="0"/>
                    </a:moveTo>
                    <a:lnTo>
                      <a:pt x="253268" y="0"/>
                    </a:lnTo>
                    <a:lnTo>
                      <a:pt x="253268" y="482599"/>
                    </a:lnTo>
                    <a:lnTo>
                      <a:pt x="506536" y="482599"/>
                    </a:lnTo>
                  </a:path>
                </a:pathLst>
              </a:custGeom>
              <a:noFill/>
              <a:effectLst>
                <a:outerShdw blurRad="50800" dist="38100" algn="l" rotWithShape="0">
                  <a:prstClr val="black">
                    <a:alpha val="40000"/>
                  </a:prstClr>
                </a:outerShdw>
              </a:effectLst>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48477" tIns="223809" rIns="248478" bIns="223809" spcCol="1270" anchor="ctr"/>
              <a:lstStyle/>
              <a:p>
                <a:pPr algn="ctr" defTabSz="222250">
                  <a:lnSpc>
                    <a:spcPct val="90000"/>
                  </a:lnSpc>
                  <a:spcAft>
                    <a:spcPct val="35000"/>
                  </a:spcAft>
                  <a:defRPr/>
                </a:pPr>
                <a:endParaRPr lang="es-ES" sz="500"/>
              </a:p>
            </p:txBody>
          </p:sp>
          <p:sp>
            <p:nvSpPr>
              <p:cNvPr id="15" name="Forma libre 14"/>
              <p:cNvSpPr/>
              <p:nvPr/>
            </p:nvSpPr>
            <p:spPr>
              <a:xfrm>
                <a:off x="3390124" y="2962175"/>
                <a:ext cx="822919" cy="482600"/>
              </a:xfrm>
              <a:custGeom>
                <a:avLst/>
                <a:gdLst>
                  <a:gd name="connsiteX0" fmla="*/ 0 w 506536"/>
                  <a:gd name="connsiteY0" fmla="*/ 482600 h 482600"/>
                  <a:gd name="connsiteX1" fmla="*/ 253268 w 506536"/>
                  <a:gd name="connsiteY1" fmla="*/ 482600 h 482600"/>
                  <a:gd name="connsiteX2" fmla="*/ 253268 w 506536"/>
                  <a:gd name="connsiteY2" fmla="*/ 0 h 482600"/>
                  <a:gd name="connsiteX3" fmla="*/ 506536 w 506536"/>
                  <a:gd name="connsiteY3" fmla="*/ 0 h 482600"/>
                </a:gdLst>
                <a:ahLst/>
                <a:cxnLst>
                  <a:cxn ang="0">
                    <a:pos x="connsiteX0" y="connsiteY0"/>
                  </a:cxn>
                  <a:cxn ang="0">
                    <a:pos x="connsiteX1" y="connsiteY1"/>
                  </a:cxn>
                  <a:cxn ang="0">
                    <a:pos x="connsiteX2" y="connsiteY2"/>
                  </a:cxn>
                  <a:cxn ang="0">
                    <a:pos x="connsiteX3" y="connsiteY3"/>
                  </a:cxn>
                </a:cxnLst>
                <a:rect l="l" t="t" r="r" b="b"/>
                <a:pathLst>
                  <a:path w="506536" h="482600">
                    <a:moveTo>
                      <a:pt x="0" y="482600"/>
                    </a:moveTo>
                    <a:lnTo>
                      <a:pt x="253268" y="482600"/>
                    </a:lnTo>
                    <a:lnTo>
                      <a:pt x="253268" y="0"/>
                    </a:lnTo>
                    <a:lnTo>
                      <a:pt x="506536" y="0"/>
                    </a:lnTo>
                  </a:path>
                </a:pathLst>
              </a:custGeom>
              <a:noFill/>
              <a:effectLst>
                <a:outerShdw blurRad="50800" dist="38100" algn="l" rotWithShape="0">
                  <a:prstClr val="black">
                    <a:alpha val="40000"/>
                  </a:prstClr>
                </a:outerShdw>
              </a:effectLst>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48477" tIns="223810" rIns="248478" bIns="223809" spcCol="1270" anchor="ctr"/>
              <a:lstStyle/>
              <a:p>
                <a:pPr algn="ctr" defTabSz="222250">
                  <a:lnSpc>
                    <a:spcPct val="90000"/>
                  </a:lnSpc>
                  <a:spcAft>
                    <a:spcPct val="35000"/>
                  </a:spcAft>
                  <a:defRPr/>
                </a:pPr>
                <a:endParaRPr lang="es-ES" sz="500"/>
              </a:p>
            </p:txBody>
          </p:sp>
          <p:sp>
            <p:nvSpPr>
              <p:cNvPr id="16" name="Forma libre 15"/>
              <p:cNvSpPr/>
              <p:nvPr/>
            </p:nvSpPr>
            <p:spPr>
              <a:xfrm>
                <a:off x="3390124" y="1996975"/>
                <a:ext cx="822919" cy="1447800"/>
              </a:xfrm>
              <a:custGeom>
                <a:avLst/>
                <a:gdLst>
                  <a:gd name="connsiteX0" fmla="*/ 0 w 506536"/>
                  <a:gd name="connsiteY0" fmla="*/ 1447800 h 1447800"/>
                  <a:gd name="connsiteX1" fmla="*/ 253268 w 506536"/>
                  <a:gd name="connsiteY1" fmla="*/ 1447800 h 1447800"/>
                  <a:gd name="connsiteX2" fmla="*/ 253268 w 506536"/>
                  <a:gd name="connsiteY2" fmla="*/ 0 h 1447800"/>
                  <a:gd name="connsiteX3" fmla="*/ 506536 w 506536"/>
                  <a:gd name="connsiteY3" fmla="*/ 0 h 1447800"/>
                </a:gdLst>
                <a:ahLst/>
                <a:cxnLst>
                  <a:cxn ang="0">
                    <a:pos x="connsiteX0" y="connsiteY0"/>
                  </a:cxn>
                  <a:cxn ang="0">
                    <a:pos x="connsiteX1" y="connsiteY1"/>
                  </a:cxn>
                  <a:cxn ang="0">
                    <a:pos x="connsiteX2" y="connsiteY2"/>
                  </a:cxn>
                  <a:cxn ang="0">
                    <a:pos x="connsiteX3" y="connsiteY3"/>
                  </a:cxn>
                </a:cxnLst>
                <a:rect l="l" t="t" r="r" b="b"/>
                <a:pathLst>
                  <a:path w="506536" h="1447800">
                    <a:moveTo>
                      <a:pt x="0" y="1447800"/>
                    </a:moveTo>
                    <a:lnTo>
                      <a:pt x="253268" y="1447800"/>
                    </a:lnTo>
                    <a:lnTo>
                      <a:pt x="253268" y="0"/>
                    </a:lnTo>
                    <a:lnTo>
                      <a:pt x="506536" y="0"/>
                    </a:lnTo>
                  </a:path>
                </a:pathLst>
              </a:custGeom>
              <a:noFill/>
              <a:effectLst>
                <a:outerShdw blurRad="50800" dist="38100" algn="l" rotWithShape="0">
                  <a:prstClr val="black">
                    <a:alpha val="40000"/>
                  </a:prstClr>
                </a:outerShdw>
              </a:effectLst>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lIns="227622" tIns="685554" rIns="227622" bIns="685554" spcCol="1270" anchor="ctr"/>
              <a:lstStyle/>
              <a:p>
                <a:pPr algn="ctr" defTabSz="222250">
                  <a:lnSpc>
                    <a:spcPct val="90000"/>
                  </a:lnSpc>
                  <a:spcAft>
                    <a:spcPct val="35000"/>
                  </a:spcAft>
                  <a:defRPr/>
                </a:pPr>
                <a:endParaRPr lang="es-ES" sz="500"/>
              </a:p>
            </p:txBody>
          </p:sp>
          <p:sp>
            <p:nvSpPr>
              <p:cNvPr id="17" name="Forma libre 16"/>
              <p:cNvSpPr/>
              <p:nvPr/>
            </p:nvSpPr>
            <p:spPr>
              <a:xfrm rot="16200000">
                <a:off x="1138966" y="2802994"/>
                <a:ext cx="3425852" cy="1182804"/>
              </a:xfrm>
              <a:custGeom>
                <a:avLst/>
                <a:gdLst>
                  <a:gd name="connsiteX0" fmla="*/ 0 w 4064000"/>
                  <a:gd name="connsiteY0" fmla="*/ 0 h 772160"/>
                  <a:gd name="connsiteX1" fmla="*/ 4064000 w 4064000"/>
                  <a:gd name="connsiteY1" fmla="*/ 0 h 772160"/>
                  <a:gd name="connsiteX2" fmla="*/ 4064000 w 4064000"/>
                  <a:gd name="connsiteY2" fmla="*/ 772160 h 772160"/>
                  <a:gd name="connsiteX3" fmla="*/ 0 w 4064000"/>
                  <a:gd name="connsiteY3" fmla="*/ 772160 h 772160"/>
                  <a:gd name="connsiteX4" fmla="*/ 0 w 4064000"/>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772160">
                    <a:moveTo>
                      <a:pt x="0" y="0"/>
                    </a:moveTo>
                    <a:lnTo>
                      <a:pt x="4064000" y="0"/>
                    </a:lnTo>
                    <a:lnTo>
                      <a:pt x="4064000" y="772160"/>
                    </a:lnTo>
                    <a:lnTo>
                      <a:pt x="0" y="772160"/>
                    </a:lnTo>
                    <a:lnTo>
                      <a:pt x="0" y="0"/>
                    </a:lnTo>
                    <a:close/>
                  </a:path>
                </a:pathLst>
              </a:custGeom>
              <a:solidFill>
                <a:schemeClr val="accent6">
                  <a:lumMod val="20000"/>
                  <a:lumOff val="80000"/>
                </a:schemeClr>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1749" tIns="31750" rIns="31750" bIns="31750" spcCol="1270" anchor="ctr"/>
              <a:lstStyle/>
              <a:p>
                <a:pPr algn="ctr" defTabSz="2222500">
                  <a:lnSpc>
                    <a:spcPct val="90000"/>
                  </a:lnSpc>
                  <a:spcAft>
                    <a:spcPct val="35000"/>
                  </a:spcAft>
                  <a:defRPr/>
                </a:pPr>
                <a:endParaRPr lang="es-ES" sz="5000"/>
              </a:p>
            </p:txBody>
          </p:sp>
          <p:sp>
            <p:nvSpPr>
              <p:cNvPr id="18" name="Forma libre 17"/>
              <p:cNvSpPr/>
              <p:nvPr/>
            </p:nvSpPr>
            <p:spPr>
              <a:xfrm>
                <a:off x="4118899" y="1345604"/>
                <a:ext cx="1557042" cy="932496"/>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lIns="31750" tIns="31750" rIns="31750" bIns="31750" spcCol="1270" anchor="ctr"/>
              <a:lstStyle/>
              <a:p>
                <a:pPr algn="ctr" defTabSz="2222500">
                  <a:lnSpc>
                    <a:spcPct val="90000"/>
                  </a:lnSpc>
                  <a:spcAft>
                    <a:spcPct val="35000"/>
                  </a:spcAft>
                  <a:defRPr/>
                </a:pPr>
                <a:endParaRPr lang="es-ES" sz="5000" dirty="0"/>
              </a:p>
            </p:txBody>
          </p:sp>
          <p:sp>
            <p:nvSpPr>
              <p:cNvPr id="19" name="Forma libre 18"/>
              <p:cNvSpPr/>
              <p:nvPr/>
            </p:nvSpPr>
            <p:spPr>
              <a:xfrm>
                <a:off x="4118898" y="2352277"/>
                <a:ext cx="1557041" cy="1004306"/>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lIns="31750" tIns="31750" rIns="31750" bIns="31750" spcCol="1270" anchor="ctr"/>
              <a:lstStyle/>
              <a:p>
                <a:pPr algn="ctr" defTabSz="2222500">
                  <a:lnSpc>
                    <a:spcPct val="90000"/>
                  </a:lnSpc>
                  <a:spcAft>
                    <a:spcPct val="35000"/>
                  </a:spcAft>
                  <a:defRPr/>
                </a:pPr>
                <a:endParaRPr lang="es-ES" sz="5000"/>
              </a:p>
            </p:txBody>
          </p:sp>
          <p:sp>
            <p:nvSpPr>
              <p:cNvPr id="20" name="Forma libre 19"/>
              <p:cNvSpPr/>
              <p:nvPr/>
            </p:nvSpPr>
            <p:spPr>
              <a:xfrm>
                <a:off x="4118900" y="3444776"/>
                <a:ext cx="1557040" cy="1053189"/>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lIns="31750" tIns="31750" rIns="31750" bIns="31750" spcCol="1270" anchor="ctr"/>
              <a:lstStyle/>
              <a:p>
                <a:pPr algn="ctr" defTabSz="2222500">
                  <a:lnSpc>
                    <a:spcPct val="90000"/>
                  </a:lnSpc>
                  <a:spcAft>
                    <a:spcPct val="35000"/>
                  </a:spcAft>
                  <a:defRPr/>
                </a:pPr>
                <a:endParaRPr lang="es-ES" sz="5000" dirty="0"/>
              </a:p>
            </p:txBody>
          </p:sp>
          <p:sp>
            <p:nvSpPr>
              <p:cNvPr id="21" name="Forma libre 20"/>
              <p:cNvSpPr/>
              <p:nvPr/>
            </p:nvSpPr>
            <p:spPr>
              <a:xfrm>
                <a:off x="4118898" y="4554807"/>
                <a:ext cx="1557041" cy="921968"/>
              </a:xfrm>
              <a:custGeom>
                <a:avLst/>
                <a:gdLst>
                  <a:gd name="connsiteX0" fmla="*/ 0 w 2532684"/>
                  <a:gd name="connsiteY0" fmla="*/ 0 h 772160"/>
                  <a:gd name="connsiteX1" fmla="*/ 2532684 w 2532684"/>
                  <a:gd name="connsiteY1" fmla="*/ 0 h 772160"/>
                  <a:gd name="connsiteX2" fmla="*/ 2532684 w 2532684"/>
                  <a:gd name="connsiteY2" fmla="*/ 772160 h 772160"/>
                  <a:gd name="connsiteX3" fmla="*/ 0 w 2532684"/>
                  <a:gd name="connsiteY3" fmla="*/ 772160 h 772160"/>
                  <a:gd name="connsiteX4" fmla="*/ 0 w 2532684"/>
                  <a:gd name="connsiteY4" fmla="*/ 0 h 7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2684" h="772160">
                    <a:moveTo>
                      <a:pt x="0" y="0"/>
                    </a:moveTo>
                    <a:lnTo>
                      <a:pt x="2532684" y="0"/>
                    </a:lnTo>
                    <a:lnTo>
                      <a:pt x="2532684" y="772160"/>
                    </a:lnTo>
                    <a:lnTo>
                      <a:pt x="0" y="772160"/>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lIns="31750" tIns="31750" rIns="31750" bIns="31750" spcCol="1270" anchor="ctr"/>
              <a:lstStyle/>
              <a:p>
                <a:pPr algn="ctr" defTabSz="2222500">
                  <a:lnSpc>
                    <a:spcPct val="90000"/>
                  </a:lnSpc>
                  <a:spcAft>
                    <a:spcPct val="35000"/>
                  </a:spcAft>
                  <a:defRPr/>
                </a:pPr>
                <a:endParaRPr lang="es-ES" sz="5000" dirty="0"/>
              </a:p>
            </p:txBody>
          </p:sp>
        </p:grpSp>
        <p:sp>
          <p:nvSpPr>
            <p:cNvPr id="22" name="Rectángulo 21"/>
            <p:cNvSpPr/>
            <p:nvPr/>
          </p:nvSpPr>
          <p:spPr>
            <a:xfrm>
              <a:off x="1292701" y="518676"/>
              <a:ext cx="6726226" cy="1242969"/>
            </a:xfrm>
            <a:prstGeom prst="rect">
              <a:avLst/>
            </a:prstGeom>
          </p:spPr>
          <p:txBody>
            <a:bodyPr>
              <a:spAutoFit/>
            </a:bodyPr>
            <a:lstStyle/>
            <a:p>
              <a:pPr algn="ctr">
                <a:lnSpc>
                  <a:spcPts val="4600"/>
                </a:lnSpc>
                <a:defRPr/>
              </a:pPr>
              <a:r>
                <a:rPr lang="es-ES" sz="3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CLASIFICACIÓN  DE LOS TEJIDOS BÁSICOS</a:t>
              </a:r>
              <a:endParaRPr lang="es-ES" sz="3600" dirty="0">
                <a:solidFill>
                  <a:schemeClr val="accent1">
                    <a:lumMod val="50000"/>
                  </a:schemeClr>
                </a:solidFill>
              </a:endParaRPr>
            </a:p>
          </p:txBody>
        </p:sp>
        <p:sp>
          <p:nvSpPr>
            <p:cNvPr id="23" name="Rectángulo 22"/>
            <p:cNvSpPr/>
            <p:nvPr/>
          </p:nvSpPr>
          <p:spPr>
            <a:xfrm>
              <a:off x="271104" y="3202893"/>
              <a:ext cx="1808495" cy="1490152"/>
            </a:xfrm>
            <a:prstGeom prst="rect">
              <a:avLst/>
            </a:prstGeom>
          </p:spPr>
          <p:txBody>
            <a:bodyPr>
              <a:spAutoFit/>
            </a:bodyPr>
            <a:lstStyle/>
            <a:p>
              <a:pPr algn="ctr">
                <a:lnSpc>
                  <a:spcPct val="150000"/>
                </a:lnSpc>
                <a:defRPr/>
              </a:pPr>
              <a:r>
                <a:rPr lang="es-ES" sz="3200" b="1" dirty="0">
                  <a:solidFill>
                    <a:srgbClr val="000000"/>
                  </a:solidFill>
                  <a:latin typeface="Arial" panose="020B0604020202020204" pitchFamily="34" charset="0"/>
                  <a:cs typeface="Times New Roman" panose="02020603050405020304" pitchFamily="18" charset="0"/>
                </a:rPr>
                <a:t>Tejido Epitelial</a:t>
              </a:r>
              <a:endParaRPr lang="es-ES" sz="3200" dirty="0"/>
            </a:p>
          </p:txBody>
        </p:sp>
        <p:sp>
          <p:nvSpPr>
            <p:cNvPr id="24" name="Rectángulo 23"/>
            <p:cNvSpPr/>
            <p:nvPr/>
          </p:nvSpPr>
          <p:spPr>
            <a:xfrm>
              <a:off x="2325834" y="3232626"/>
              <a:ext cx="2210159" cy="1490152"/>
            </a:xfrm>
            <a:prstGeom prst="rect">
              <a:avLst/>
            </a:prstGeom>
          </p:spPr>
          <p:txBody>
            <a:bodyPr>
              <a:spAutoFit/>
            </a:bodyPr>
            <a:lstStyle/>
            <a:p>
              <a:pPr algn="ctr">
                <a:lnSpc>
                  <a:spcPct val="150000"/>
                </a:lnSpc>
                <a:defRPr/>
              </a:pPr>
              <a:r>
                <a:rPr lang="es-ES" sz="3200" b="1" dirty="0">
                  <a:solidFill>
                    <a:srgbClr val="000000"/>
                  </a:solidFill>
                  <a:latin typeface="Arial" panose="020B0604020202020204" pitchFamily="34" charset="0"/>
                  <a:cs typeface="Times New Roman" panose="02020603050405020304" pitchFamily="18" charset="0"/>
                </a:rPr>
                <a:t>Tejido Conectivo</a:t>
              </a:r>
              <a:endParaRPr lang="es-ES" sz="3200" dirty="0"/>
            </a:p>
          </p:txBody>
        </p:sp>
        <p:sp>
          <p:nvSpPr>
            <p:cNvPr id="25" name="Rectángulo 24"/>
            <p:cNvSpPr/>
            <p:nvPr/>
          </p:nvSpPr>
          <p:spPr>
            <a:xfrm>
              <a:off x="4742839" y="3202893"/>
              <a:ext cx="2106893" cy="1490152"/>
            </a:xfrm>
            <a:prstGeom prst="rect">
              <a:avLst/>
            </a:prstGeom>
          </p:spPr>
          <p:txBody>
            <a:bodyPr>
              <a:spAutoFit/>
            </a:bodyPr>
            <a:lstStyle/>
            <a:p>
              <a:pPr algn="ctr">
                <a:lnSpc>
                  <a:spcPct val="150000"/>
                </a:lnSpc>
                <a:defRPr/>
              </a:pPr>
              <a:r>
                <a:rPr lang="es-ES" sz="3200" b="1" dirty="0">
                  <a:solidFill>
                    <a:srgbClr val="000000"/>
                  </a:solidFill>
                  <a:latin typeface="Arial" panose="020B0604020202020204" pitchFamily="34" charset="0"/>
                  <a:cs typeface="Times New Roman" panose="02020603050405020304" pitchFamily="18" charset="0"/>
                </a:rPr>
                <a:t>Tejido Muscular</a:t>
              </a:r>
              <a:endParaRPr lang="es-ES" sz="3200" dirty="0"/>
            </a:p>
          </p:txBody>
        </p:sp>
        <p:sp>
          <p:nvSpPr>
            <p:cNvPr id="26" name="Rectángulo 25"/>
            <p:cNvSpPr/>
            <p:nvPr/>
          </p:nvSpPr>
          <p:spPr>
            <a:xfrm>
              <a:off x="7120273" y="3283420"/>
              <a:ext cx="1928848" cy="1490152"/>
            </a:xfrm>
            <a:prstGeom prst="rect">
              <a:avLst/>
            </a:prstGeom>
          </p:spPr>
          <p:txBody>
            <a:bodyPr>
              <a:spAutoFit/>
            </a:bodyPr>
            <a:lstStyle/>
            <a:p>
              <a:pPr algn="ctr">
                <a:lnSpc>
                  <a:spcPct val="150000"/>
                </a:lnSpc>
                <a:defRPr/>
              </a:pPr>
              <a:r>
                <a:rPr lang="es-ES" sz="3200" b="1" dirty="0">
                  <a:solidFill>
                    <a:srgbClr val="000000"/>
                  </a:solidFill>
                  <a:latin typeface="Arial" panose="020B0604020202020204" pitchFamily="34" charset="0"/>
                  <a:cs typeface="Times New Roman" panose="02020603050405020304" pitchFamily="18" charset="0"/>
                </a:rPr>
                <a:t>Tejido Nervioso</a:t>
              </a:r>
              <a:endParaRPr lang="es-ES" sz="3200" dirty="0"/>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Conector recto 11"/>
          <p:cNvCxnSpPr/>
          <p:nvPr/>
        </p:nvCxnSpPr>
        <p:spPr bwMode="auto">
          <a:xfrm>
            <a:off x="8824913" y="2193925"/>
            <a:ext cx="0" cy="2097088"/>
          </a:xfrm>
          <a:prstGeom prst="line">
            <a:avLst/>
          </a:prstGeom>
          <a:ln w="63500">
            <a:solidFill>
              <a:srgbClr val="00B0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Conector recto 9"/>
          <p:cNvCxnSpPr/>
          <p:nvPr/>
        </p:nvCxnSpPr>
        <p:spPr bwMode="auto">
          <a:xfrm>
            <a:off x="3619500" y="2190750"/>
            <a:ext cx="0" cy="2097088"/>
          </a:xfrm>
          <a:prstGeom prst="line">
            <a:avLst/>
          </a:prstGeom>
          <a:ln w="63500">
            <a:solidFill>
              <a:srgbClr val="00B0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 name="Conector recto 2"/>
          <p:cNvCxnSpPr/>
          <p:nvPr/>
        </p:nvCxnSpPr>
        <p:spPr bwMode="auto">
          <a:xfrm>
            <a:off x="5995988" y="2252664"/>
            <a:ext cx="0" cy="936625"/>
          </a:xfrm>
          <a:prstGeom prst="line">
            <a:avLst/>
          </a:prstGeom>
          <a:ln w="63500">
            <a:solidFill>
              <a:srgbClr val="00B050"/>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293" name="TextBox 2"/>
          <p:cNvSpPr txBox="1">
            <a:spLocks noChangeArrowheads="1"/>
          </p:cNvSpPr>
          <p:nvPr/>
        </p:nvSpPr>
        <p:spPr bwMode="auto">
          <a:xfrm>
            <a:off x="4411663" y="1652589"/>
            <a:ext cx="28813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p>
        </p:txBody>
      </p:sp>
      <p:sp>
        <p:nvSpPr>
          <p:cNvPr id="7" name="TextBox 6"/>
          <p:cNvSpPr txBox="1"/>
          <p:nvPr/>
        </p:nvSpPr>
        <p:spPr bwMode="auto">
          <a:xfrm rot="10800000" flipV="1">
            <a:off x="2324063" y="1052514"/>
            <a:ext cx="7777200" cy="1200325"/>
          </a:xfrm>
          <a:prstGeom prst="rect">
            <a:avLst/>
          </a:prstGeom>
          <a:solidFill>
            <a:schemeClr val="accent6">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3"/>
          </a:lnRef>
          <a:fillRef idx="2">
            <a:schemeClr val="accent3"/>
          </a:fillRef>
          <a:effectRef idx="1">
            <a:schemeClr val="accent3"/>
          </a:effectRef>
          <a:fontRef idx="minor">
            <a:schemeClr val="dk1"/>
          </a:fontRef>
        </p:style>
        <p:txBody>
          <a:bodyPr anchor="ctr">
            <a:spAutoFit/>
          </a:bodyPr>
          <a:lstStyle/>
          <a:p>
            <a:pPr algn="ctr" eaLnBrk="1" hangingPunct="1">
              <a:defRPr/>
            </a:pPr>
            <a:r>
              <a:rPr lang="es-MX" sz="3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COMPONENTES GENERALES DE LOS TEJIDOS</a:t>
            </a:r>
            <a:endParaRPr lang="es-ES" sz="3600" b="1" i="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TextBox 10"/>
          <p:cNvSpPr txBox="1"/>
          <p:nvPr/>
        </p:nvSpPr>
        <p:spPr bwMode="auto">
          <a:xfrm>
            <a:off x="7707467" y="4288376"/>
            <a:ext cx="2261310" cy="1077375"/>
          </a:xfrm>
          <a:prstGeom prst="rect">
            <a:avLst/>
          </a:prstGeom>
          <a:solidFill>
            <a:schemeClr val="accent1">
              <a:lumMod val="20000"/>
              <a:lumOff val="80000"/>
            </a:schemeClr>
          </a:solidFill>
          <a:effectLst>
            <a:glow rad="1397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chor="ctr">
            <a:spAutoFit/>
          </a:bodyPr>
          <a:lstStyle/>
          <a:p>
            <a:pPr algn="ctr" eaLnBrk="1" hangingPunct="1">
              <a:defRPr/>
            </a:pPr>
            <a:r>
              <a:rPr lang="es-E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LÍQUIDO TISULAR</a:t>
            </a:r>
            <a:endParaRPr lang="en-US" sz="32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nvGrpSpPr>
          <p:cNvPr id="2" name="Grupo 1"/>
          <p:cNvGrpSpPr/>
          <p:nvPr/>
        </p:nvGrpSpPr>
        <p:grpSpPr bwMode="auto">
          <a:xfrm>
            <a:off x="1919289" y="3127376"/>
            <a:ext cx="5373687" cy="2238375"/>
            <a:chOff x="395288" y="3126870"/>
            <a:chExt cx="5373939" cy="2238880"/>
          </a:xfrm>
        </p:grpSpPr>
        <p:sp>
          <p:nvSpPr>
            <p:cNvPr id="5" name="Rectángulo 4"/>
            <p:cNvSpPr/>
            <p:nvPr/>
          </p:nvSpPr>
          <p:spPr bwMode="auto">
            <a:xfrm>
              <a:off x="3411235" y="3126870"/>
              <a:ext cx="2357992" cy="584860"/>
            </a:xfrm>
            <a:prstGeom prst="rect">
              <a:avLst/>
            </a:prstGeom>
            <a:effectLst>
              <a:glow rad="139700">
                <a:schemeClr val="accent5">
                  <a:satMod val="175000"/>
                  <a:alpha val="40000"/>
                </a:schemeClr>
              </a:glow>
              <a:outerShdw blurRad="40000" dist="20000" dir="5400000" rotWithShape="0">
                <a:srgbClr val="000000">
                  <a:alpha val="38000"/>
                </a:srgbClr>
              </a:outerShdw>
            </a:effectLst>
          </p:spPr>
          <p:style>
            <a:lnRef idx="1">
              <a:schemeClr val="accent5"/>
            </a:lnRef>
            <a:fillRef idx="2">
              <a:schemeClr val="accent5"/>
            </a:fillRef>
            <a:effectRef idx="1">
              <a:schemeClr val="accent5"/>
            </a:effectRef>
            <a:fontRef idx="minor">
              <a:schemeClr val="dk1"/>
            </a:fontRef>
          </p:style>
          <p:txBody>
            <a:bodyPr anchor="ctr">
              <a:spAutoFit/>
            </a:bodyPr>
            <a:lstStyle/>
            <a:p>
              <a:pPr algn="ctr" eaLnBrk="1" hangingPunct="1">
                <a:defRPr/>
              </a:pPr>
              <a:r>
                <a:rPr lang="es-ES" sz="3200" b="1" dirty="0">
                  <a:solidFill>
                    <a:prstClr val="black"/>
                  </a:solidFill>
                  <a:effectLst>
                    <a:outerShdw blurRad="38100" dist="38100" dir="2700000" algn="tl">
                      <a:srgbClr val="000000">
                        <a:alpha val="43137"/>
                      </a:srgbClr>
                    </a:outerShdw>
                  </a:effectLst>
                  <a:latin typeface="Arial" panose="020B0604020202020204" pitchFamily="34" charset="0"/>
                </a:rPr>
                <a:t>CÉLULAS</a:t>
              </a:r>
            </a:p>
          </p:txBody>
        </p:sp>
        <p:sp>
          <p:nvSpPr>
            <p:cNvPr id="6" name="Rectángulo 5"/>
            <p:cNvSpPr/>
            <p:nvPr/>
          </p:nvSpPr>
          <p:spPr bwMode="auto">
            <a:xfrm>
              <a:off x="395288" y="4288375"/>
              <a:ext cx="3744578" cy="1077375"/>
            </a:xfrm>
            <a:prstGeom prst="rect">
              <a:avLst/>
            </a:prstGeom>
            <a:solidFill>
              <a:schemeClr val="accent1">
                <a:lumMod val="40000"/>
                <a:lumOff val="60000"/>
              </a:schemeClr>
            </a:solidFill>
            <a:effectLst>
              <a:glow rad="139700">
                <a:schemeClr val="accent1">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anchor="ctr">
              <a:spAutoFit/>
            </a:bodyPr>
            <a:lstStyle/>
            <a:p>
              <a:pPr algn="ctr" eaLnBrk="1" hangingPunct="1">
                <a:defRPr/>
              </a:pPr>
              <a:r>
                <a:rPr lang="es-ES" sz="3200" b="1" dirty="0">
                  <a:solidFill>
                    <a:prstClr val="black"/>
                  </a:solidFill>
                  <a:effectLst>
                    <a:outerShdw blurRad="38100" dist="38100" dir="2700000" algn="tl">
                      <a:srgbClr val="000000">
                        <a:alpha val="43137"/>
                      </a:srgbClr>
                    </a:outerShdw>
                  </a:effectLst>
                  <a:latin typeface="Arial" panose="020B0604020202020204" pitchFamily="34" charset="0"/>
                </a:rPr>
                <a:t>MATRIZ EXTRACELULAR</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1500"/>
                                  </p:stCondLst>
                                  <p:childTnLst>
                                    <p:animEffect transition="out" filter="fade">
                                      <p:cBhvr>
                                        <p:cTn id="6" dur="1000" tmFilter="0, 0; .2, .5; .8, .5; 1, 0"/>
                                        <p:tgtEl>
                                          <p:spTgt spid="2"/>
                                        </p:tgtEl>
                                      </p:cBhvr>
                                    </p:animEffect>
                                    <p:animScale>
                                      <p:cBhvr>
                                        <p:cTn id="7" dur="500" autoRev="1" fill="hold"/>
                                        <p:tgtEl>
                                          <p:spTgt spid="2"/>
                                        </p:tgtEl>
                                      </p:cBhvr>
                                      <p:by x="105000" y="105000"/>
                                    </p:animScale>
                                  </p:childTnLst>
                                </p:cTn>
                              </p:par>
                            </p:childTnLst>
                          </p:cTn>
                        </p:par>
                        <p:par>
                          <p:cTn id="8" fill="hold">
                            <p:stCondLst>
                              <p:cond delay="2500"/>
                            </p:stCondLst>
                            <p:childTnLst>
                              <p:par>
                                <p:cTn id="9" presetID="26" presetClass="emph" presetSubtype="0" fill="hold" nodeType="afterEffect">
                                  <p:stCondLst>
                                    <p:cond delay="250"/>
                                  </p:stCondLst>
                                  <p:childTnLst>
                                    <p:animEffect transition="out" filter="fade">
                                      <p:cBhvr>
                                        <p:cTn id="10" dur="1000" tmFilter="0, 0; .2, .5; .8, .5; 1, 0"/>
                                        <p:tgtEl>
                                          <p:spTgt spid="2"/>
                                        </p:tgtEl>
                                      </p:cBhvr>
                                    </p:animEffect>
                                    <p:animScale>
                                      <p:cBhvr>
                                        <p:cTn id="11" dur="500" autoRev="1" fill="hold"/>
                                        <p:tgtEl>
                                          <p:spTgt spid="2"/>
                                        </p:tgtEl>
                                      </p:cBhvr>
                                      <p:by x="105000" y="105000"/>
                                    </p:animScale>
                                  </p:childTnLst>
                                </p:cTn>
                              </p:par>
                            </p:childTnLst>
                          </p:cTn>
                        </p:par>
                        <p:par>
                          <p:cTn id="12" fill="hold">
                            <p:stCondLst>
                              <p:cond delay="3750"/>
                            </p:stCondLst>
                            <p:childTnLst>
                              <p:par>
                                <p:cTn id="13" presetID="26" presetClass="emph" presetSubtype="0" fill="hold" nodeType="afterEffect">
                                  <p:stCondLst>
                                    <p:cond delay="250"/>
                                  </p:stCondLst>
                                  <p:childTnLst>
                                    <p:animEffect transition="out" filter="fade">
                                      <p:cBhvr>
                                        <p:cTn id="14" dur="1000" tmFilter="0, 0; .2, .5; .8, .5; 1, 0"/>
                                        <p:tgtEl>
                                          <p:spTgt spid="2"/>
                                        </p:tgtEl>
                                      </p:cBhvr>
                                    </p:animEffect>
                                    <p:animScale>
                                      <p:cBhvr>
                                        <p:cTn id="15" dur="500" autoRev="1" fill="hold"/>
                                        <p:tgtEl>
                                          <p:spTgt spid="2"/>
                                        </p:tgtEl>
                                      </p:cBhvr>
                                      <p:by x="105000" y="105000"/>
                                    </p:animScale>
                                  </p:childTnLst>
                                </p:cTn>
                              </p:par>
                            </p:childTnLst>
                          </p:cTn>
                        </p:par>
                        <p:par>
                          <p:cTn id="16" fill="hold">
                            <p:stCondLst>
                              <p:cond delay="5000"/>
                            </p:stCondLst>
                            <p:childTnLst>
                              <p:par>
                                <p:cTn id="17" presetID="26" presetClass="emph" presetSubtype="0" fill="hold" nodeType="afterEffect">
                                  <p:stCondLst>
                                    <p:cond delay="250"/>
                                  </p:stCondLst>
                                  <p:childTnLst>
                                    <p:animEffect transition="out" filter="fade">
                                      <p:cBhvr>
                                        <p:cTn id="18" dur="1000" tmFilter="0, 0; .2, .5; .8, .5; 1, 0"/>
                                        <p:tgtEl>
                                          <p:spTgt spid="2"/>
                                        </p:tgtEl>
                                      </p:cBhvr>
                                    </p:animEffect>
                                    <p:animScale>
                                      <p:cBhvr>
                                        <p:cTn id="19" dur="500" autoRev="1" fill="hold"/>
                                        <p:tgtEl>
                                          <p:spTgt spid="2"/>
                                        </p:tgtEl>
                                      </p:cBhvr>
                                      <p:by x="105000" y="105000"/>
                                    </p:animScale>
                                  </p:childTnLst>
                                </p:cTn>
                              </p:par>
                            </p:childTnLst>
                          </p:cTn>
                        </p:par>
                        <p:par>
                          <p:cTn id="20" fill="hold">
                            <p:stCondLst>
                              <p:cond delay="6250"/>
                            </p:stCondLst>
                            <p:childTnLst>
                              <p:par>
                                <p:cTn id="21" presetID="26" presetClass="emph" presetSubtype="0" fill="hold" nodeType="afterEffect">
                                  <p:stCondLst>
                                    <p:cond delay="250"/>
                                  </p:stCondLst>
                                  <p:childTnLst>
                                    <p:animEffect transition="out" filter="fade">
                                      <p:cBhvr>
                                        <p:cTn id="22" dur="1000" tmFilter="0, 0; .2, .5; .8, .5; 1, 0"/>
                                        <p:tgtEl>
                                          <p:spTgt spid="2"/>
                                        </p:tgtEl>
                                      </p:cBhvr>
                                    </p:animEffect>
                                    <p:animScale>
                                      <p:cBhvr>
                                        <p:cTn id="23" dur="500" autoRev="1" fill="hold"/>
                                        <p:tgtEl>
                                          <p:spTgt spid="2"/>
                                        </p:tgtEl>
                                      </p:cBhvr>
                                      <p:by x="105000" y="105000"/>
                                    </p:animScale>
                                  </p:childTnLst>
                                </p:cTn>
                              </p:par>
                            </p:childTnLst>
                          </p:cTn>
                        </p:par>
                        <p:par>
                          <p:cTn id="24" fill="hold">
                            <p:stCondLst>
                              <p:cond delay="7500"/>
                            </p:stCondLst>
                            <p:childTnLst>
                              <p:par>
                                <p:cTn id="25" presetID="26" presetClass="emph" presetSubtype="0" fill="hold" nodeType="afterEffect">
                                  <p:stCondLst>
                                    <p:cond delay="250"/>
                                  </p:stCondLst>
                                  <p:childTnLst>
                                    <p:animEffect transition="out" filter="fade">
                                      <p:cBhvr>
                                        <p:cTn id="26" dur="1000" tmFilter="0, 0; .2, .5; .8, .5; 1, 0"/>
                                        <p:tgtEl>
                                          <p:spTgt spid="2"/>
                                        </p:tgtEl>
                                      </p:cBhvr>
                                    </p:animEffect>
                                    <p:animScale>
                                      <p:cBhvr>
                                        <p:cTn id="27" dur="500" autoRev="1" fill="hold"/>
                                        <p:tgtEl>
                                          <p:spTgt spid="2"/>
                                        </p:tgtEl>
                                      </p:cBhvr>
                                      <p:by x="105000" y="105000"/>
                                    </p:animScale>
                                  </p:childTnLst>
                                </p:cTn>
                              </p:par>
                            </p:childTnLst>
                          </p:cTn>
                        </p:par>
                        <p:par>
                          <p:cTn id="28" fill="hold">
                            <p:stCondLst>
                              <p:cond delay="8750"/>
                            </p:stCondLst>
                            <p:childTnLst>
                              <p:par>
                                <p:cTn id="29" presetID="26" presetClass="emph" presetSubtype="0" fill="hold" nodeType="afterEffect">
                                  <p:stCondLst>
                                    <p:cond delay="250"/>
                                  </p:stCondLst>
                                  <p:childTnLst>
                                    <p:animEffect transition="out" filter="fade">
                                      <p:cBhvr>
                                        <p:cTn id="30" dur="1000" tmFilter="0, 0; .2, .5; .8, .5; 1, 0"/>
                                        <p:tgtEl>
                                          <p:spTgt spid="2"/>
                                        </p:tgtEl>
                                      </p:cBhvr>
                                    </p:animEffect>
                                    <p:animScale>
                                      <p:cBhvr>
                                        <p:cTn id="31" dur="50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176272" y="2121408"/>
            <a:ext cx="8167878" cy="5195380"/>
          </a:xfrm>
        </p:spPr>
        <p:txBody>
          <a:bodyPr/>
          <a:lstStyle/>
          <a:p>
            <a:pPr algn="ctr">
              <a:buFontTx/>
              <a:buNone/>
              <a:defRPr/>
            </a:pPr>
            <a:r>
              <a:rPr lang="es-ES" b="1" u="sng" dirty="0">
                <a:solidFill>
                  <a:srgbClr val="FFC000"/>
                </a:solidFill>
                <a:effectLst>
                  <a:outerShdw blurRad="38100" dist="38100" dir="2700000" algn="tl">
                    <a:srgbClr val="000000">
                      <a:alpha val="43137"/>
                    </a:srgbClr>
                  </a:outerShdw>
                </a:effectLst>
              </a:rPr>
              <a:t>Célula</a:t>
            </a:r>
            <a:r>
              <a:rPr lang="es-ES" b="1" dirty="0">
                <a:solidFill>
                  <a:srgbClr val="FFFF00"/>
                </a:solidFill>
                <a:effectLst>
                  <a:outerShdw blurRad="38100" dist="38100" dir="2700000" algn="tl">
                    <a:srgbClr val="000000">
                      <a:alpha val="43137"/>
                    </a:srgbClr>
                  </a:outerShdw>
                </a:effectLst>
              </a:rPr>
              <a:t> </a:t>
            </a:r>
            <a:r>
              <a:rPr lang="es-ES" b="1" dirty="0">
                <a:solidFill>
                  <a:schemeClr val="accent1">
                    <a:lumMod val="50000"/>
                  </a:schemeClr>
                </a:solidFill>
                <a:effectLst>
                  <a:outerShdw blurRad="38100" dist="38100" dir="2700000" algn="tl">
                    <a:srgbClr val="000000">
                      <a:alpha val="43137"/>
                    </a:srgbClr>
                  </a:outerShdw>
                </a:effectLst>
              </a:rPr>
              <a:t>es la unidad estructural y funcional del organismo.</a:t>
            </a:r>
          </a:p>
          <a:p>
            <a:pPr algn="ctr">
              <a:buFontTx/>
              <a:buNone/>
              <a:defRPr/>
            </a:pPr>
            <a:r>
              <a:rPr lang="es-ES" b="1" u="sng" dirty="0">
                <a:solidFill>
                  <a:srgbClr val="FFC000"/>
                </a:solidFill>
                <a:effectLst>
                  <a:outerShdw blurRad="38100" dist="38100" dir="2700000" algn="tl">
                    <a:srgbClr val="000000">
                      <a:alpha val="43137"/>
                    </a:srgbClr>
                  </a:outerShdw>
                </a:effectLst>
              </a:rPr>
              <a:t>La sustancia intercelular</a:t>
            </a:r>
            <a:r>
              <a:rPr lang="es-ES" b="1" dirty="0">
                <a:solidFill>
                  <a:srgbClr val="FFC000"/>
                </a:solidFill>
                <a:effectLst>
                  <a:outerShdw blurRad="38100" dist="38100" dir="2700000" algn="tl">
                    <a:srgbClr val="000000">
                      <a:alpha val="43137"/>
                    </a:srgbClr>
                  </a:outerShdw>
                </a:effectLst>
              </a:rPr>
              <a:t> </a:t>
            </a:r>
            <a:r>
              <a:rPr lang="es-ES_tradnl" b="1" dirty="0">
                <a:solidFill>
                  <a:schemeClr val="accent1">
                    <a:lumMod val="50000"/>
                  </a:schemeClr>
                </a:solidFill>
                <a:effectLst>
                  <a:outerShdw blurRad="38100" dist="38100" dir="2700000" algn="tl">
                    <a:srgbClr val="000000">
                      <a:alpha val="43137"/>
                    </a:srgbClr>
                  </a:outerShdw>
                </a:effectLst>
              </a:rPr>
              <a:t>actúa como medio de sostén de las células que conforman los tejidos y como medio de difusión de sustancias que se transportan en el líquido tisular entre los capilares y las células.</a:t>
            </a:r>
          </a:p>
          <a:p>
            <a:pPr algn="ctr">
              <a:buFontTx/>
              <a:buNone/>
              <a:defRPr/>
            </a:pPr>
            <a:r>
              <a:rPr lang="es-ES_tradnl" b="1" u="sng" dirty="0">
                <a:solidFill>
                  <a:srgbClr val="FFC000"/>
                </a:solidFill>
                <a:effectLst>
                  <a:outerShdw blurRad="38100" dist="38100" dir="2700000" algn="tl">
                    <a:srgbClr val="000000">
                      <a:alpha val="43137"/>
                    </a:srgbClr>
                  </a:outerShdw>
                </a:effectLst>
              </a:rPr>
              <a:t>Líquido </a:t>
            </a:r>
            <a:r>
              <a:rPr lang="es-ES_tradnl" b="1" u="sng" dirty="0">
                <a:solidFill>
                  <a:schemeClr val="accent1">
                    <a:lumMod val="50000"/>
                  </a:schemeClr>
                </a:solidFill>
                <a:effectLst>
                  <a:outerShdw blurRad="38100" dist="38100" dir="2700000" algn="tl">
                    <a:srgbClr val="000000">
                      <a:alpha val="43137"/>
                    </a:srgbClr>
                  </a:outerShdw>
                </a:effectLst>
              </a:rPr>
              <a:t>tisular</a:t>
            </a:r>
            <a:r>
              <a:rPr lang="es-ES_tradnl" b="1" dirty="0">
                <a:solidFill>
                  <a:schemeClr val="accent1">
                    <a:lumMod val="50000"/>
                  </a:schemeClr>
                </a:solidFill>
                <a:effectLst>
                  <a:outerShdw blurRad="38100" dist="38100" dir="2700000" algn="tl">
                    <a:srgbClr val="000000">
                      <a:alpha val="43137"/>
                    </a:srgbClr>
                  </a:outerShdw>
                </a:effectLst>
              </a:rPr>
              <a:t> es un filtrado del plasma sanguíneo que se encuentra en el espacio intercelular y permite el intercambio de sustancias entre los capilares y las células.</a:t>
            </a:r>
            <a:endParaRPr lang="es-ES_tradnl" b="1" u="sng" dirty="0">
              <a:solidFill>
                <a:schemeClr val="accent1">
                  <a:lumMod val="50000"/>
                </a:schemeClr>
              </a:solidFill>
              <a:effectLst>
                <a:outerShdw blurRad="38100" dist="38100" dir="2700000" algn="tl">
                  <a:srgbClr val="000000">
                    <a:alpha val="43137"/>
                  </a:srgbClr>
                </a:outerShdw>
              </a:effectLst>
            </a:endParaRPr>
          </a:p>
          <a:p>
            <a:pPr algn="ctr">
              <a:buFontTx/>
              <a:buNone/>
              <a:defRPr/>
            </a:pPr>
            <a:endParaRPr lang="es-ES" b="1" dirty="0">
              <a:solidFill>
                <a:srgbClr val="FFFF00"/>
              </a:solidFill>
              <a:effectLst>
                <a:outerShdw blurRad="38100" dist="38100" dir="2700000" algn="tl">
                  <a:srgbClr val="000000">
                    <a:alpha val="43137"/>
                  </a:srgbClr>
                </a:outerShdw>
              </a:effectLst>
            </a:endParaRPr>
          </a:p>
          <a:p>
            <a:pPr>
              <a:defRPr/>
            </a:pPr>
            <a:endParaRPr lang="es-ES" dirty="0"/>
          </a:p>
        </p:txBody>
      </p:sp>
      <p:sp>
        <p:nvSpPr>
          <p:cNvPr id="7" name="Elipse 6"/>
          <p:cNvSpPr/>
          <p:nvPr/>
        </p:nvSpPr>
        <p:spPr>
          <a:xfrm>
            <a:off x="2176272" y="276362"/>
            <a:ext cx="7589520" cy="894070"/>
          </a:xfrm>
          <a:prstGeom prst="ellips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CuadroTexto 7"/>
          <p:cNvSpPr txBox="1"/>
          <p:nvPr/>
        </p:nvSpPr>
        <p:spPr>
          <a:xfrm>
            <a:off x="3639312" y="336399"/>
            <a:ext cx="4498848" cy="830997"/>
          </a:xfrm>
          <a:prstGeom prst="rect">
            <a:avLst/>
          </a:prstGeom>
          <a:noFill/>
        </p:spPr>
        <p:txBody>
          <a:bodyPr wrap="square" rtlCol="0">
            <a:spAutoFit/>
          </a:bodyPr>
          <a:lstStyle/>
          <a:p>
            <a:r>
              <a:rPr lang="es-ES" sz="2400" b="1" i="1" dirty="0">
                <a:solidFill>
                  <a:schemeClr val="accent1">
                    <a:lumMod val="50000"/>
                  </a:schemeClr>
                </a:solidFill>
                <a:latin typeface="Arial" panose="020B0604020202020204" pitchFamily="34" charset="0"/>
                <a:cs typeface="Arial" panose="020B0604020202020204" pitchFamily="34" charset="0"/>
              </a:rPr>
              <a:t>Componentes generales de los tejidos </a:t>
            </a:r>
            <a:endParaRPr lang="es-MX" sz="2400" b="1" dirty="0"/>
          </a:p>
        </p:txBody>
      </p:sp>
    </p:spTree>
  </p:cSld>
  <p:clrMapOvr>
    <a:masterClrMapping/>
  </p:clrMapOvr>
  <p:transition spd="slow">
    <p:checke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1725</Words>
  <Application>Microsoft Office PowerPoint</Application>
  <PresentationFormat>Panorámica</PresentationFormat>
  <Paragraphs>186</Paragraphs>
  <Slides>33</Slides>
  <Notes>10</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33</vt:i4>
      </vt:variant>
    </vt:vector>
  </HeadingPairs>
  <TitlesOfParts>
    <vt:vector size="41" baseType="lpstr">
      <vt:lpstr>Arial</vt:lpstr>
      <vt:lpstr>Arial Black</vt:lpstr>
      <vt:lpstr>Calibri</vt:lpstr>
      <vt:lpstr>Calibri Light</vt:lpstr>
      <vt:lpstr>Tahoma</vt:lpstr>
      <vt:lpstr>Times New Roman</vt:lpstr>
      <vt:lpstr>Wingdings</vt:lpstr>
      <vt:lpstr>Tema de Office</vt:lpstr>
      <vt:lpstr>BASES MOLECULARES, CÉLULAS Y TEJIDOS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BASES CLASIFICACIÓN GLÁNDULAS EXOCRINAS MULTICELULARES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SISTEMAS CARDIOVASCULAR, RESPIRATORIO,  DIGESTIVO Y RENAL</dc:title>
  <dc:creator>Yuliet</dc:creator>
  <cp:lastModifiedBy>FCMSAGUA</cp:lastModifiedBy>
  <cp:revision>121</cp:revision>
  <dcterms:created xsi:type="dcterms:W3CDTF">2020-12-25T21:21:00Z</dcterms:created>
  <dcterms:modified xsi:type="dcterms:W3CDTF">2021-04-06T14:08:54Z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