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647" r:id="rId2"/>
    <p:sldId id="258" r:id="rId3"/>
    <p:sldId id="259" r:id="rId4"/>
    <p:sldId id="260" r:id="rId5"/>
    <p:sldId id="577" r:id="rId6"/>
    <p:sldId id="505" r:id="rId7"/>
    <p:sldId id="575" r:id="rId8"/>
    <p:sldId id="506" r:id="rId9"/>
    <p:sldId id="576" r:id="rId10"/>
    <p:sldId id="512" r:id="rId11"/>
    <p:sldId id="590" r:id="rId12"/>
    <p:sldId id="597" r:id="rId13"/>
    <p:sldId id="513" r:id="rId14"/>
    <p:sldId id="595" r:id="rId15"/>
    <p:sldId id="591" r:id="rId16"/>
    <p:sldId id="596" r:id="rId17"/>
    <p:sldId id="534" r:id="rId18"/>
    <p:sldId id="587" r:id="rId19"/>
    <p:sldId id="269" r:id="rId20"/>
    <p:sldId id="270" r:id="rId21"/>
    <p:sldId id="578" r:id="rId22"/>
    <p:sldId id="592" r:id="rId23"/>
    <p:sldId id="272" r:id="rId24"/>
    <p:sldId id="268" r:id="rId25"/>
    <p:sldId id="287" r:id="rId26"/>
    <p:sldId id="384" r:id="rId27"/>
    <p:sldId id="385" r:id="rId28"/>
    <p:sldId id="386" r:id="rId29"/>
    <p:sldId id="367" r:id="rId30"/>
    <p:sldId id="273" r:id="rId31"/>
    <p:sldId id="598" r:id="rId32"/>
    <p:sldId id="344" r:id="rId33"/>
    <p:sldId id="314" r:id="rId34"/>
    <p:sldId id="316" r:id="rId35"/>
    <p:sldId id="319" r:id="rId36"/>
    <p:sldId id="368" r:id="rId37"/>
    <p:sldId id="369" r:id="rId38"/>
    <p:sldId id="602" r:id="rId39"/>
    <p:sldId id="601" r:id="rId40"/>
    <p:sldId id="600" r:id="rId41"/>
    <p:sldId id="323" r:id="rId42"/>
    <p:sldId id="299" r:id="rId43"/>
    <p:sldId id="315" r:id="rId44"/>
    <p:sldId id="327" r:id="rId45"/>
    <p:sldId id="328" r:id="rId46"/>
    <p:sldId id="329" r:id="rId47"/>
    <p:sldId id="330" r:id="rId48"/>
    <p:sldId id="331" r:id="rId49"/>
    <p:sldId id="343" r:id="rId50"/>
    <p:sldId id="580" r:id="rId51"/>
    <p:sldId id="603" r:id="rId52"/>
    <p:sldId id="599" r:id="rId53"/>
    <p:sldId id="588" r:id="rId5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99FF"/>
    <a:srgbClr val="FF66CC"/>
    <a:srgbClr val="A9DEE9"/>
    <a:srgbClr val="E6F3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36" autoAdjust="0"/>
  </p:normalViewPr>
  <p:slideViewPr>
    <p:cSldViewPr snapToGrid="0">
      <p:cViewPr varScale="1">
        <p:scale>
          <a:sx n="55" d="100"/>
          <a:sy n="55" d="100"/>
        </p:scale>
        <p:origin x="127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11750-8806-4E1C-BF4E-87D56748FD6C}" type="datetimeFigureOut">
              <a:rPr lang="es-ES" smtClean="0"/>
              <a:t>06/04/2021</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95194-DCFF-4220-A791-BA8D5BA06917}" type="slidenum">
              <a:rPr lang="es-ES" smtClean="0"/>
              <a:t>‹Nº›</a:t>
            </a:fld>
            <a:endParaRPr lang="es-ES" dirty="0"/>
          </a:p>
        </p:txBody>
      </p:sp>
    </p:spTree>
    <p:extLst>
      <p:ext uri="{BB962C8B-B14F-4D97-AF65-F5344CB8AC3E}">
        <p14:creationId xmlns:p14="http://schemas.microsoft.com/office/powerpoint/2010/main" val="944088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797927-798D-410E-AB30-07FB016C1AB1}" type="slidenum">
              <a:rPr lang="es-ES" altLang="es-ES" smtClean="0"/>
              <a:t>1</a:t>
            </a:fld>
            <a:endParaRPr lang="es-ES" altLang="es-ES" dirty="0"/>
          </a:p>
        </p:txBody>
      </p:sp>
      <p:sp>
        <p:nvSpPr>
          <p:cNvPr id="9219"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s-ES" altLang="es-ES" b="1" dirty="0"/>
          </a:p>
        </p:txBody>
      </p:sp>
    </p:spTree>
    <p:extLst>
      <p:ext uri="{BB962C8B-B14F-4D97-AF65-F5344CB8AC3E}">
        <p14:creationId xmlns:p14="http://schemas.microsoft.com/office/powerpoint/2010/main" val="2221843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1A95194-DCFF-4220-A791-BA8D5BA06917}" type="slidenum">
              <a:rPr lang="es-ES" smtClean="0"/>
              <a:t>20</a:t>
            </a:fld>
            <a:endParaRPr lang="es-ES" dirty="0"/>
          </a:p>
        </p:txBody>
      </p:sp>
    </p:spTree>
    <p:extLst>
      <p:ext uri="{BB962C8B-B14F-4D97-AF65-F5344CB8AC3E}">
        <p14:creationId xmlns:p14="http://schemas.microsoft.com/office/powerpoint/2010/main" val="144573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6EB720-5642-44BD-A292-5A97A08E1B9B}" type="slidenum">
              <a:rPr lang="es-ES" altLang="es-ES" smtClean="0"/>
              <a:t>22</a:t>
            </a:fld>
            <a:endParaRPr lang="es-ES" altLang="es-ES"/>
          </a:p>
        </p:txBody>
      </p:sp>
      <p:sp>
        <p:nvSpPr>
          <p:cNvPr id="50179" name="Rectangle 2"/>
          <p:cNvSpPr>
            <a:spLocks noGrp="1" noRot="1" noChangeAspect="1" noChangeArrowheads="1" noTextEdit="1"/>
          </p:cNvSpPr>
          <p:nvPr>
            <p:ph type="sldImg"/>
          </p:nvPr>
        </p:nvSpPr>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dirty="0">
                <a:latin typeface="Arial" panose="020B0604020202020204" pitchFamily="34" charset="0"/>
              </a:rPr>
              <a:t>Dentro del grupo de tejidos conectivos especiales se encuentran aquellos que cumplen funciones específicas, ejemplos de ellos  son los tejidos:</a:t>
            </a:r>
          </a:p>
          <a:p>
            <a:pPr eaLnBrk="1" hangingPunct="1"/>
            <a:r>
              <a:rPr lang="es-ES" altLang="es-ES" dirty="0">
                <a:latin typeface="Arial" panose="020B0604020202020204" pitchFamily="34" charset="0"/>
              </a:rPr>
              <a:t>Adiposo, reticular, hemopoyético, cartilaginoso, óseo y  la sangre.</a:t>
            </a:r>
          </a:p>
          <a:p>
            <a:pPr eaLnBrk="1" hangingPunct="1"/>
            <a:r>
              <a:rPr lang="es-ES" altLang="es-ES" dirty="0">
                <a:latin typeface="Arial" panose="020B0604020202020204" pitchFamily="34" charset="0"/>
              </a:rPr>
              <a:t>A continuación orientaremos algunos elementos de los tejidos conectivos generales.</a:t>
            </a:r>
          </a:p>
          <a:p>
            <a:pPr eaLnBrk="1" hangingPunct="1"/>
            <a:endParaRPr lang="en-US" altLang="es-ES" dirty="0">
              <a:latin typeface="Arial" panose="020B0604020202020204" pitchFamily="34" charset="0"/>
            </a:endParaRPr>
          </a:p>
          <a:p>
            <a:pPr eaLnBrk="1" hangingPunct="1"/>
            <a:endParaRPr lang="en-US" altLang="es-ES" dirty="0">
              <a:latin typeface="Arial" panose="020B0604020202020204" pitchFamily="34" charset="0"/>
            </a:endParaRPr>
          </a:p>
        </p:txBody>
      </p:sp>
    </p:spTree>
    <p:extLst>
      <p:ext uri="{BB962C8B-B14F-4D97-AF65-F5344CB8AC3E}">
        <p14:creationId xmlns:p14="http://schemas.microsoft.com/office/powerpoint/2010/main" val="4187010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Marcador de imagen de diapositiva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s-MX"/>
          </a:p>
        </p:txBody>
      </p:sp>
      <p:sp>
        <p:nvSpPr>
          <p:cNvPr id="665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066069-1913-43CB-A1AD-803FCD6B260A}" type="slidenum">
              <a:rPr lang="es-ES" altLang="es-MX"/>
              <a:t>24</a:t>
            </a:fld>
            <a:endParaRPr lang="es-ES" altLang="es-MX"/>
          </a:p>
        </p:txBody>
      </p:sp>
    </p:spTree>
    <p:extLst>
      <p:ext uri="{BB962C8B-B14F-4D97-AF65-F5344CB8AC3E}">
        <p14:creationId xmlns:p14="http://schemas.microsoft.com/office/powerpoint/2010/main" val="55751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Marcador de imagen de diapositiva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s-MX"/>
          </a:p>
        </p:txBody>
      </p:sp>
      <p:sp>
        <p:nvSpPr>
          <p:cNvPr id="6758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2E0D7B-16EB-4A78-B866-8E5532CF2FD2}" type="slidenum">
              <a:rPr lang="es-ES" altLang="es-MX"/>
              <a:t>25</a:t>
            </a:fld>
            <a:endParaRPr lang="es-ES" altLang="es-MX"/>
          </a:p>
        </p:txBody>
      </p:sp>
    </p:spTree>
    <p:extLst>
      <p:ext uri="{BB962C8B-B14F-4D97-AF65-F5344CB8AC3E}">
        <p14:creationId xmlns:p14="http://schemas.microsoft.com/office/powerpoint/2010/main" val="337470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1A95194-DCFF-4220-A791-BA8D5BA06917}" type="slidenum">
              <a:rPr lang="es-ES" smtClean="0"/>
              <a:t>32</a:t>
            </a:fld>
            <a:endParaRPr lang="es-ES" dirty="0"/>
          </a:p>
        </p:txBody>
      </p:sp>
    </p:spTree>
    <p:extLst>
      <p:ext uri="{BB962C8B-B14F-4D97-AF65-F5344CB8AC3E}">
        <p14:creationId xmlns:p14="http://schemas.microsoft.com/office/powerpoint/2010/main" val="612389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DA63AB-FFA0-4852-B8EB-0E9A436A892D}" type="slidenum">
              <a:rPr lang="es-ES" altLang="es-MX"/>
              <a:t>37</a:t>
            </a:fld>
            <a:endParaRPr lang="es-ES" altLang="es-MX"/>
          </a:p>
        </p:txBody>
      </p:sp>
      <p:sp>
        <p:nvSpPr>
          <p:cNvPr id="71683"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90000"/>
              </a:lnSpc>
              <a:spcBef>
                <a:spcPct val="0"/>
              </a:spcBef>
            </a:pPr>
            <a:r>
              <a:rPr lang="es-ES" altLang="es-MX" b="1"/>
              <a:t>Diapositiva 23.</a:t>
            </a:r>
          </a:p>
          <a:p>
            <a:pPr eaLnBrk="1" hangingPunct="1">
              <a:lnSpc>
                <a:spcPct val="90000"/>
              </a:lnSpc>
              <a:spcBef>
                <a:spcPct val="0"/>
              </a:spcBef>
            </a:pPr>
            <a:r>
              <a:rPr lang="es-ES" altLang="es-MX" b="1"/>
              <a:t>Orientadora 14.</a:t>
            </a:r>
          </a:p>
          <a:p>
            <a:pPr eaLnBrk="1" hangingPunct="1">
              <a:lnSpc>
                <a:spcPct val="90000"/>
              </a:lnSpc>
              <a:spcBef>
                <a:spcPct val="0"/>
              </a:spcBef>
            </a:pPr>
            <a:r>
              <a:rPr lang="es-ES" altLang="es-MX" b="1"/>
              <a:t>Primer Trimestre.</a:t>
            </a:r>
            <a:r>
              <a:rPr lang="es-ES" altLang="es-MX" u="sng"/>
              <a:t> </a:t>
            </a:r>
          </a:p>
          <a:p>
            <a:pPr eaLnBrk="1" hangingPunct="1">
              <a:spcBef>
                <a:spcPct val="0"/>
              </a:spcBef>
            </a:pPr>
            <a:endParaRPr lang="es-ES" altLang="es-MX"/>
          </a:p>
          <a:p>
            <a:pPr eaLnBrk="1" hangingPunct="1">
              <a:spcBef>
                <a:spcPct val="0"/>
              </a:spcBef>
            </a:pPr>
            <a:r>
              <a:rPr lang="es-ES" altLang="es-MX"/>
              <a:t>Al observar un corte macroscópico de hueso en cualquier plano, podemos apreciar zonas donde no se manifiestan cavidades visibles, a este tipo de hueso se le llama compacto, mientras que en otras regiones del hueso se ponen de manifiesto cavidades que se comunican entre si, dando lugar a la variedad esponjosa por su apariencia. </a:t>
            </a:r>
          </a:p>
          <a:p>
            <a:pPr eaLnBrk="1" hangingPunct="1">
              <a:spcBef>
                <a:spcPct val="0"/>
              </a:spcBef>
            </a:pPr>
            <a:r>
              <a:rPr lang="es-ES" altLang="es-MX"/>
              <a:t>Teniendo en cuenta  la organización microscópica de los componentes del tejido óseo, la variedad compacta también se conoce con el nombre de Osteonal, haversiano, lamelar o secundario, mientras que el hueso esponjoso se le llama también trabecular o primario. </a:t>
            </a:r>
          </a:p>
          <a:p>
            <a:pPr eaLnBrk="1" hangingPunct="1">
              <a:spcBef>
                <a:spcPct val="0"/>
              </a:spcBef>
            </a:pPr>
            <a:r>
              <a:rPr lang="es-ES" altLang="es-MX"/>
              <a:t>El hueso osteonal o haversiano  se localiza en la diáfisis de los huesos largos, en la cortical de las epífisis y en la cortical de todos los huesos cortos y planos, mientras que el trabecular se encuentra en las epífisis de los huesos largos, en los huesos planos de la bóveda craneal, las vértebras, las costillas y el esternón.</a:t>
            </a:r>
          </a:p>
          <a:p>
            <a:pPr eaLnBrk="1" hangingPunct="1">
              <a:spcBef>
                <a:spcPct val="0"/>
              </a:spcBef>
            </a:pPr>
            <a:endParaRPr lang="es-ES" altLang="es-MX"/>
          </a:p>
        </p:txBody>
      </p:sp>
    </p:spTree>
    <p:extLst>
      <p:ext uri="{BB962C8B-B14F-4D97-AF65-F5344CB8AC3E}">
        <p14:creationId xmlns:p14="http://schemas.microsoft.com/office/powerpoint/2010/main" val="1202353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B616C2-9796-4231-9C0E-E79E735BD7B6}" type="slidenum">
              <a:rPr lang="es-ES" altLang="es-MX" smtClean="0"/>
              <a:t>40</a:t>
            </a:fld>
            <a:endParaRPr lang="es-ES" altLang="es-MX"/>
          </a:p>
        </p:txBody>
      </p:sp>
      <p:sp>
        <p:nvSpPr>
          <p:cNvPr id="10243"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lgn="just" eaLnBrk="1" hangingPunct="1">
              <a:spcBef>
                <a:spcPct val="0"/>
              </a:spcBef>
            </a:pPr>
            <a:r>
              <a:rPr lang="es-ES" altLang="es-MX" dirty="0"/>
              <a:t>Como ya dijimos la sangre es una variedad de tejido conjuntivo especial, de origen mesodérmico cuya sustancia intercelular es líquida y se denomina plasma el que  está constituido fundamentalmente por agua, proteínas, compuestos orgánicos y en el cual se encuentran en suspensión los elementos celulares que reciben el nombre de elementos formes  y son:  eritrocitos, leucocitos y plaquetas;</a:t>
            </a:r>
          </a:p>
          <a:p>
            <a:pPr algn="just" eaLnBrk="1" hangingPunct="1">
              <a:spcBef>
                <a:spcPct val="0"/>
              </a:spcBef>
            </a:pPr>
            <a:r>
              <a:rPr lang="es-ES" altLang="es-MX" dirty="0"/>
              <a:t> </a:t>
            </a:r>
          </a:p>
          <a:p>
            <a:pPr algn="just" eaLnBrk="1" hangingPunct="1">
              <a:spcBef>
                <a:spcPct val="0"/>
              </a:spcBef>
            </a:pPr>
            <a:r>
              <a:rPr lang="es-ES" altLang="es-MX" dirty="0"/>
              <a:t>El estudio de los elementos formes de la sangre tiene gran importancia clínica, pues la morfología, el número y las proporciones de los diversos tipos celulares, son indicadores del estado de salud del individuo. </a:t>
            </a:r>
          </a:p>
        </p:txBody>
      </p:sp>
    </p:spTree>
    <p:extLst>
      <p:ext uri="{BB962C8B-B14F-4D97-AF65-F5344CB8AC3E}">
        <p14:creationId xmlns:p14="http://schemas.microsoft.com/office/powerpoint/2010/main" val="2851863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s-ES" altLang="es-MX"/>
              <a:t>En este esquema podemos visualizar los elementos formes de la sangre como son los eritrocitos ó glóbulos rojos, las plaquetas y los diferentes tipos de leucocitos como neutrófilos, basófilos, eosinófilos, monocitos, y linfocitos.</a:t>
            </a:r>
            <a:endParaRPr lang="en-US" altLang="es-MX"/>
          </a:p>
        </p:txBody>
      </p:sp>
    </p:spTree>
    <p:extLst>
      <p:ext uri="{BB962C8B-B14F-4D97-AF65-F5344CB8AC3E}">
        <p14:creationId xmlns:p14="http://schemas.microsoft.com/office/powerpoint/2010/main" val="489416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6973AB-39B5-4066-BE8B-C82C4A168841}" type="slidenum">
              <a:rPr lang="en-US" altLang="es-MX" smtClean="0">
                <a:latin typeface="Arial" panose="020B0604020202020204" pitchFamily="34" charset="0"/>
                <a:cs typeface="Arial" panose="020B0604020202020204" pitchFamily="34" charset="0"/>
              </a:rPr>
              <a:t>45</a:t>
            </a:fld>
            <a:endParaRPr lang="en-US" altLang="es-MX">
              <a:latin typeface="Arial" panose="020B0604020202020204" pitchFamily="34" charset="0"/>
              <a:cs typeface="Arial" panose="020B0604020202020204"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lgn="just" eaLnBrk="1" hangingPunct="1">
              <a:spcBef>
                <a:spcPct val="0"/>
              </a:spcBef>
            </a:pPr>
            <a:r>
              <a:rPr lang="es-ES" altLang="es-MX">
                <a:latin typeface="Arial" panose="020B0604020202020204" pitchFamily="34" charset="0"/>
                <a:cs typeface="Arial" panose="020B0604020202020204" pitchFamily="34" charset="0"/>
              </a:rPr>
              <a:t>La formación de las diversas células de la sangre ocurre en el tejido hematopoyético. </a:t>
            </a:r>
          </a:p>
          <a:p>
            <a:pPr algn="just" eaLnBrk="1" hangingPunct="1">
              <a:spcBef>
                <a:spcPct val="0"/>
              </a:spcBef>
            </a:pPr>
            <a:r>
              <a:rPr lang="es-ES" altLang="es-MX">
                <a:latin typeface="Arial" panose="020B0604020202020204" pitchFamily="34" charset="0"/>
                <a:cs typeface="Arial" panose="020B0604020202020204" pitchFamily="34" charset="0"/>
              </a:rPr>
              <a:t>En el ser humano el tejido hematopoyéticos, puede ser de tipo mieloide y  linfoide..</a:t>
            </a:r>
          </a:p>
          <a:p>
            <a:pPr eaLnBrk="1" hangingPunct="1"/>
            <a:r>
              <a:rPr lang="es-ES" altLang="es-MX">
                <a:latin typeface="Arial" panose="020B0604020202020204" pitchFamily="34" charset="0"/>
                <a:cs typeface="Arial" panose="020B0604020202020204" pitchFamily="34" charset="0"/>
              </a:rPr>
              <a:t>En el adulto, el tejido mieloide está limitado a la médula ósea,</a:t>
            </a:r>
          </a:p>
          <a:p>
            <a:pPr eaLnBrk="1" hangingPunct="1"/>
            <a:r>
              <a:rPr lang="es-ES_tradnl" altLang="es-MX">
                <a:latin typeface="Arial" panose="020B0604020202020204" pitchFamily="34" charset="0"/>
                <a:cs typeface="Arial" panose="020B0604020202020204" pitchFamily="34" charset="0"/>
              </a:rPr>
              <a:t>donde se localizan las células madres hematopoyéticas a partir de las cuales se producen las células sanguíneas.</a:t>
            </a:r>
          </a:p>
          <a:p>
            <a:pPr eaLnBrk="1" hangingPunct="1"/>
            <a:r>
              <a:rPr lang="es-ES_tradnl" altLang="es-MX">
                <a:latin typeface="Arial" panose="020B0604020202020204" pitchFamily="34" charset="0"/>
                <a:cs typeface="Arial" panose="020B0604020202020204" pitchFamily="34" charset="0"/>
              </a:rPr>
              <a:t>La médula ósea </a:t>
            </a:r>
            <a:r>
              <a:rPr lang="es-ES" altLang="es-MX">
                <a:latin typeface="Arial" panose="020B0604020202020204" pitchFamily="34" charset="0"/>
                <a:cs typeface="Arial" panose="020B0604020202020204" pitchFamily="34" charset="0"/>
              </a:rPr>
              <a:t>por su aspecto macroscópico y microscópico </a:t>
            </a:r>
            <a:r>
              <a:rPr lang="es-ES_tradnl" altLang="es-MX">
                <a:latin typeface="Arial" panose="020B0604020202020204" pitchFamily="34" charset="0"/>
                <a:cs typeface="Arial" panose="020B0604020202020204" pitchFamily="34" charset="0"/>
              </a:rPr>
              <a:t>puede ser de dos tipos, roja o amarilla; la primera </a:t>
            </a:r>
            <a:r>
              <a:rPr lang="es-ES" altLang="es-MX">
                <a:latin typeface="Arial" panose="020B0604020202020204" pitchFamily="34" charset="0"/>
                <a:cs typeface="Arial" panose="020B0604020202020204" pitchFamily="34" charset="0"/>
              </a:rPr>
              <a:t>debe su color a  la presencia de numerosas células  de la serie roja y </a:t>
            </a:r>
            <a:r>
              <a:rPr lang="es-ES_tradnl" altLang="es-MX">
                <a:latin typeface="Arial" panose="020B0604020202020204" pitchFamily="34" charset="0"/>
                <a:cs typeface="Arial" panose="020B0604020202020204" pitchFamily="34" charset="0"/>
              </a:rPr>
              <a:t>es donde se producen las células sanguíneas </a:t>
            </a:r>
            <a:r>
              <a:rPr lang="es-ES" altLang="es-MX">
                <a:latin typeface="Arial" panose="020B0604020202020204" pitchFamily="34" charset="0"/>
                <a:cs typeface="Arial" panose="020B0604020202020204" pitchFamily="34" charset="0"/>
              </a:rPr>
              <a:t>y </a:t>
            </a:r>
            <a:r>
              <a:rPr lang="es-ES_tradnl" altLang="es-MX">
                <a:latin typeface="Arial" panose="020B0604020202020204" pitchFamily="34" charset="0"/>
                <a:cs typeface="Arial" panose="020B0604020202020204" pitchFamily="34" charset="0"/>
              </a:rPr>
              <a:t>la segunda </a:t>
            </a:r>
            <a:r>
              <a:rPr lang="es-ES" altLang="es-MX">
                <a:latin typeface="Arial" panose="020B0604020202020204" pitchFamily="34" charset="0"/>
                <a:cs typeface="Arial" panose="020B0604020202020204" pitchFamily="34" charset="0"/>
              </a:rPr>
              <a:t>que es rica en células adiposas,  no produce hematíes.</a:t>
            </a:r>
          </a:p>
          <a:p>
            <a:pPr eaLnBrk="1" hangingPunct="1"/>
            <a:endParaRPr lang="es-ES" altLang="es-MX">
              <a:latin typeface="Arial" panose="020B0604020202020204" pitchFamily="34" charset="0"/>
              <a:cs typeface="Arial" panose="020B0604020202020204" pitchFamily="34" charset="0"/>
            </a:endParaRPr>
          </a:p>
          <a:p>
            <a:pPr eaLnBrk="1" hangingPunct="1"/>
            <a:endParaRPr lang="es-ES" alt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34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78F4FB-D48D-4EBB-ACBC-3A594ABFE9F9}" type="slidenum">
              <a:rPr lang="es-ES" altLang="es-ES"/>
              <a:t>3</a:t>
            </a:fld>
            <a:endParaRPr lang="es-ES" altLang="es-ES" dirty="0"/>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p:spPr>
        <p:txBody>
          <a:bodyPr/>
          <a:lstStyle/>
          <a:p>
            <a:pPr marL="228600" indent="-228600" eaLnBrk="1" hangingPunct="1">
              <a:lnSpc>
                <a:spcPct val="80000"/>
              </a:lnSpc>
            </a:pPr>
            <a:endParaRPr lang="es-ES" altLang="es-ES" b="1" dirty="0">
              <a:latin typeface="Arial" panose="020B0604020202020204" pitchFamily="34" charset="0"/>
            </a:endParaRPr>
          </a:p>
        </p:txBody>
      </p:sp>
    </p:spTree>
    <p:extLst>
      <p:ext uri="{BB962C8B-B14F-4D97-AF65-F5344CB8AC3E}">
        <p14:creationId xmlns:p14="http://schemas.microsoft.com/office/powerpoint/2010/main" val="20525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80BA70-B3C2-47F1-89ED-66A12C0E61ED}" type="slidenum">
              <a:rPr lang="es-ES" altLang="es-ES" smtClean="0"/>
              <a:t>6</a:t>
            </a:fld>
            <a:endParaRPr lang="es-ES" altLang="es-ES"/>
          </a:p>
        </p:txBody>
      </p:sp>
      <p:sp>
        <p:nvSpPr>
          <p:cNvPr id="38915" name="Rectangle 2"/>
          <p:cNvSpPr>
            <a:spLocks noGrp="1" noRot="1" noChangeAspect="1" noChangeArrowheads="1" noTextEdit="1"/>
          </p:cNvSpPr>
          <p:nvPr>
            <p:ph type="sldImg"/>
          </p:nvPr>
        </p:nvSpPr>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a:latin typeface="Arial" panose="020B0604020202020204" pitchFamily="34" charset="0"/>
              </a:rPr>
              <a:t>La células del tejido conectivo se clasifican en dos grandes grupos, </a:t>
            </a:r>
          </a:p>
          <a:p>
            <a:pPr eaLnBrk="1" hangingPunct="1"/>
            <a:r>
              <a:rPr lang="es-ES" altLang="es-ES">
                <a:latin typeface="Arial" panose="020B0604020202020204" pitchFamily="34" charset="0"/>
              </a:rPr>
              <a:t>Las estables, se mueven poco por lo que se consideran fijas o propias como: los fibroblastos, adipocitos y las células mesenquimatosas indiferenciadas y…</a:t>
            </a:r>
          </a:p>
          <a:p>
            <a:pPr eaLnBrk="1" hangingPunct="1"/>
            <a:r>
              <a:rPr lang="es-ES" altLang="es-ES">
                <a:latin typeface="Arial" panose="020B0604020202020204" pitchFamily="34" charset="0"/>
              </a:rPr>
              <a:t>Las no fijas o errantes, son las que migran de la sangre en respuesta a estímulos específicos, entre ellas tenemos los linfocitos, macrófagos, mastocitos o células cebadas, células plasmáticas, neutrófilos, eosinófilos y los basófilos. </a:t>
            </a:r>
          </a:p>
          <a:p>
            <a:pPr eaLnBrk="1" hangingPunct="1"/>
            <a:r>
              <a:rPr lang="es-ES" altLang="es-ES">
                <a:latin typeface="Arial" panose="020B0604020202020204" pitchFamily="34" charset="0"/>
              </a:rPr>
              <a:t>A continuación nos referiremos a las características de los fibroblastos, las células plasmáticas, las cebadas y los macrófagos, ya que el resto serán objeto de estudio en temas posteriores.</a:t>
            </a:r>
            <a:endParaRPr lang="en-US" altLang="es-ES">
              <a:latin typeface="Arial" panose="020B0604020202020204" pitchFamily="34" charset="0"/>
            </a:endParaRPr>
          </a:p>
        </p:txBody>
      </p:sp>
    </p:spTree>
    <p:extLst>
      <p:ext uri="{BB962C8B-B14F-4D97-AF65-F5344CB8AC3E}">
        <p14:creationId xmlns:p14="http://schemas.microsoft.com/office/powerpoint/2010/main" val="215804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p:cNvSpPr>
            <a:spLocks noGrp="1" noRot="1" noChangeAspect="1" noTextEdit="1"/>
          </p:cNvSpPr>
          <p:nvPr>
            <p:ph type="sldImg"/>
          </p:nvPr>
        </p:nvSpPr>
        <p:spPr/>
      </p:sp>
      <p:sp>
        <p:nvSpPr>
          <p:cNvPr id="38915" name="Marcador de not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MX">
                <a:latin typeface="Arial" panose="020B0604020202020204" pitchFamily="34" charset="0"/>
              </a:rPr>
              <a:t>Por su parte la sustancia intercelular formada, está constituida por tres tipos de fibras que garantizan la resistencia a la tracción y elasticidad del tejido, estas fibras son: colágenas, elásticas y reticulares, las cuales se diferencian entre si por sus características físicas, químicas, estructurales y tintoriales, en las que deben profundizar por su bibliografía siguiendo las orientaciones de la bibliografia orientada.</a:t>
            </a:r>
          </a:p>
          <a:p>
            <a:pPr eaLnBrk="1" hangingPunct="1"/>
            <a:endParaRPr lang="en-US" altLang="es-MX">
              <a:latin typeface="Arial" panose="020B0604020202020204" pitchFamily="34" charset="0"/>
            </a:endParaRPr>
          </a:p>
        </p:txBody>
      </p:sp>
      <p:sp>
        <p:nvSpPr>
          <p:cNvPr id="38916" name="Marcador de número de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fld id="{1806A8F6-B36C-4FC8-8F92-FAD1841ECE99}" type="slidenum">
              <a:rPr lang="es-ES" altLang="es-MX" sz="1200" b="0" smtClean="0"/>
              <a:t>7</a:t>
            </a:fld>
            <a:endParaRPr lang="es-ES" altLang="es-MX" sz="1200" b="0"/>
          </a:p>
        </p:txBody>
      </p:sp>
    </p:spTree>
    <p:extLst>
      <p:ext uri="{BB962C8B-B14F-4D97-AF65-F5344CB8AC3E}">
        <p14:creationId xmlns:p14="http://schemas.microsoft.com/office/powerpoint/2010/main" val="1722196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C4B91C-0AA5-4158-939D-11565BA7EAF0}" type="slidenum">
              <a:rPr lang="es-ES" altLang="es-ES" smtClean="0"/>
              <a:t>8</a:t>
            </a:fld>
            <a:endParaRPr lang="es-ES" altLang="es-ES"/>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a:latin typeface="Arial" panose="020B0604020202020204" pitchFamily="34" charset="0"/>
              </a:rPr>
              <a:t>Para el estudio de los fibroblastos y las células plasmáticas se debe seguir el patrón de célula secretora de proteínas, teniendo en cuenta que cada una sintetiza un tipo de proteína específica, la colágena, la elastina, los proteoglucanos y las glucoproteinas estructurales en el caso de los fibroblastos, mientras que las células plasmáticas sintetizan las inmunoglobulinas.</a:t>
            </a:r>
            <a:endParaRPr lang="en-US" altLang="es-ES">
              <a:latin typeface="Arial" panose="020B0604020202020204" pitchFamily="34" charset="0"/>
            </a:endParaRPr>
          </a:p>
        </p:txBody>
      </p:sp>
    </p:spTree>
    <p:extLst>
      <p:ext uri="{BB962C8B-B14F-4D97-AF65-F5344CB8AC3E}">
        <p14:creationId xmlns:p14="http://schemas.microsoft.com/office/powerpoint/2010/main" val="553068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3EF8B7-2D3C-4818-AC12-0549D953BD96}" type="slidenum">
              <a:rPr lang="es-ES" altLang="es-MX" smtClean="0"/>
              <a:t>10</a:t>
            </a:fld>
            <a:endParaRPr lang="es-ES" altLang="es-MX"/>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MX">
                <a:latin typeface="Arial" panose="020B0604020202020204" pitchFamily="34" charset="0"/>
              </a:rPr>
              <a:t>Teniendo en cuenta el tipo, proporción y disposición de las células y sustancia intercelular, los tejidos conectivos pueden ser generales y especiales, estos últimos a pesar de cumplir con las funciones generales, desempeñan otras específicas de cada tipo.</a:t>
            </a:r>
          </a:p>
          <a:p>
            <a:pPr eaLnBrk="1" hangingPunct="1"/>
            <a:r>
              <a:rPr lang="es-ES" altLang="es-MX">
                <a:latin typeface="Arial" panose="020B0604020202020204" pitchFamily="34" charset="0"/>
              </a:rPr>
              <a:t>Cada una de estas variedades se clasifica en dependencia de la organización, disposición y función de sus componentes.</a:t>
            </a:r>
          </a:p>
          <a:p>
            <a:pPr eaLnBrk="1" hangingPunct="1"/>
            <a:endParaRPr lang="en-US" altLang="es-MX">
              <a:latin typeface="Arial" panose="020B0604020202020204" pitchFamily="34" charset="0"/>
            </a:endParaRPr>
          </a:p>
        </p:txBody>
      </p:sp>
    </p:spTree>
    <p:extLst>
      <p:ext uri="{BB962C8B-B14F-4D97-AF65-F5344CB8AC3E}">
        <p14:creationId xmlns:p14="http://schemas.microsoft.com/office/powerpoint/2010/main" val="3784110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p:cNvSpPr>
            <a:spLocks noGrp="1" noRot="1" noChangeAspect="1" noTextEdit="1"/>
          </p:cNvSpPr>
          <p:nvPr>
            <p:ph type="sldImg"/>
          </p:nvPr>
        </p:nvSpPr>
        <p:spPr/>
      </p:sp>
      <p:sp>
        <p:nvSpPr>
          <p:cNvPr id="19459" name="Marcador de notas 2"/>
          <p:cNvSpPr>
            <a:spLocks noGrp="1"/>
          </p:cNvSpPr>
          <p:nvPr>
            <p:ph type="body" idx="1"/>
          </p:nvPr>
        </p:nvSpPr>
        <p:spPr/>
        <p:txBody>
          <a:bodyPr wrap="square" lIns="91440" tIns="45720" rIns="91440" bIns="45720" anchor="t"/>
          <a:lstStyle/>
          <a:p>
            <a:pPr lvl="0"/>
            <a:endParaRPr lang="en-US" altLang="en-US" dirty="0"/>
          </a:p>
        </p:txBody>
      </p:sp>
      <p:sp>
        <p:nvSpPr>
          <p:cNvPr id="19460" name="Marcador de número de diapositiva 3"/>
          <p:cNvSpPr txBox="1">
            <a:spLocks noGrp="1"/>
          </p:cNvSpPr>
          <p:nvPr>
            <p:ph type="sldNum" sz="quarter"/>
          </p:nvPr>
        </p:nvSpPr>
        <p:spPr>
          <a:xfrm>
            <a:off x="3886200" y="8686800"/>
            <a:ext cx="2971800" cy="457200"/>
          </a:xfrm>
          <a:prstGeom prst="rect">
            <a:avLst/>
          </a:prstGeom>
          <a:noFill/>
          <a:ln w="9525">
            <a:noFill/>
          </a:ln>
        </p:spPr>
        <p:txBody>
          <a:bodyPr anchor="b"/>
          <a:lstStyle/>
          <a:p>
            <a:pPr lvl="0" algn="r"/>
            <a:fld id="{9A0DB2DC-4C9A-4742-B13C-FB6460FD3503}" type="slidenum">
              <a:rPr lang="es-ES_tradnl" altLang="en-US" sz="1200" dirty="0">
                <a:latin typeface="Times New Roman" panose="02020603050405020304" pitchFamily="18" charset="0"/>
              </a:rPr>
              <a:t>12</a:t>
            </a:fld>
            <a:endParaRPr lang="es-ES_tradnl" altLang="en-US" sz="1200" dirty="0">
              <a:latin typeface="Times New Roman" panose="02020603050405020304" pitchFamily="18" charset="0"/>
            </a:endParaRPr>
          </a:p>
        </p:txBody>
      </p:sp>
    </p:spTree>
    <p:extLst>
      <p:ext uri="{BB962C8B-B14F-4D97-AF65-F5344CB8AC3E}">
        <p14:creationId xmlns:p14="http://schemas.microsoft.com/office/powerpoint/2010/main" val="409689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D17C4E-1820-4ABA-9B1D-8E548950A15D}" type="slidenum">
              <a:rPr lang="es-ES" altLang="es-MX" smtClean="0"/>
              <a:t>13</a:t>
            </a:fld>
            <a:endParaRPr lang="es-ES" altLang="es-MX"/>
          </a:p>
        </p:txBody>
      </p:sp>
      <p:sp>
        <p:nvSpPr>
          <p:cNvPr id="43011" name="Rectangle 2"/>
          <p:cNvSpPr>
            <a:spLocks noGrp="1" noRot="1" noChangeAspect="1" noChangeArrowheads="1" noTextEdit="1"/>
          </p:cNvSpPr>
          <p:nvPr>
            <p:ph type="sldImg"/>
          </p:nvPr>
        </p:nvSpPr>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MX">
                <a:latin typeface="Arial" panose="020B0604020202020204" pitchFamily="34" charset="0"/>
              </a:rPr>
              <a:t>Entre  los tejidos conectivos generales encontramos a su vez dos grupos, el embrionario y el del adulto, este último también llamado tejido conectivo propiamente dicho.</a:t>
            </a:r>
          </a:p>
          <a:p>
            <a:pPr eaLnBrk="1" hangingPunct="1"/>
            <a:r>
              <a:rPr lang="es-ES" altLang="es-MX">
                <a:latin typeface="Arial" panose="020B0604020202020204" pitchFamily="34" charset="0"/>
              </a:rPr>
              <a:t>Dentro de los tejidos embrionarios se encuentran el </a:t>
            </a:r>
            <a:r>
              <a:rPr lang="es-ES" altLang="es-MX" b="1">
                <a:latin typeface="Arial" panose="020B0604020202020204" pitchFamily="34" charset="0"/>
              </a:rPr>
              <a:t>mesenquimatoso </a:t>
            </a:r>
            <a:r>
              <a:rPr lang="es-ES" altLang="es-MX">
                <a:latin typeface="Arial" panose="020B0604020202020204" pitchFamily="34" charset="0"/>
              </a:rPr>
              <a:t>localizado principalmente en el embrión, y el </a:t>
            </a:r>
            <a:r>
              <a:rPr lang="es-ES" altLang="es-MX" b="1">
                <a:latin typeface="Arial" panose="020B0604020202020204" pitchFamily="34" charset="0"/>
              </a:rPr>
              <a:t>mucoso,</a:t>
            </a:r>
            <a:r>
              <a:rPr lang="es-ES" altLang="es-MX">
                <a:latin typeface="Arial" panose="020B0604020202020204" pitchFamily="34" charset="0"/>
              </a:rPr>
              <a:t> localizado en la gelatina de Warthon del cordón umbilical y  dentro de los del adulto están los tejidos conectivos </a:t>
            </a:r>
            <a:r>
              <a:rPr lang="es-ES" altLang="es-MX" b="1">
                <a:latin typeface="Arial" panose="020B0604020202020204" pitchFamily="34" charset="0"/>
              </a:rPr>
              <a:t>laxos</a:t>
            </a:r>
            <a:r>
              <a:rPr lang="es-ES" altLang="es-MX">
                <a:latin typeface="Arial" panose="020B0604020202020204" pitchFamily="34" charset="0"/>
              </a:rPr>
              <a:t> como el areolar, y los </a:t>
            </a:r>
            <a:r>
              <a:rPr lang="es-ES" altLang="es-MX" b="1">
                <a:latin typeface="Arial" panose="020B0604020202020204" pitchFamily="34" charset="0"/>
              </a:rPr>
              <a:t>densos</a:t>
            </a:r>
            <a:r>
              <a:rPr lang="es-ES" altLang="es-MX">
                <a:latin typeface="Arial" panose="020B0604020202020204" pitchFamily="34" charset="0"/>
              </a:rPr>
              <a:t>, como el  regular o modelado y el irregular o no modelado.</a:t>
            </a:r>
          </a:p>
        </p:txBody>
      </p:sp>
    </p:spTree>
    <p:extLst>
      <p:ext uri="{BB962C8B-B14F-4D97-AF65-F5344CB8AC3E}">
        <p14:creationId xmlns:p14="http://schemas.microsoft.com/office/powerpoint/2010/main" val="269078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EE8E20-7187-45BB-8EF9-E39D0A9FFF23}" type="slidenum">
              <a:rPr lang="es-ES" altLang="es-MX" smtClean="0"/>
              <a:t>17</a:t>
            </a:fld>
            <a:endParaRPr lang="es-ES" altLang="es-MX"/>
          </a:p>
        </p:txBody>
      </p:sp>
      <p:sp>
        <p:nvSpPr>
          <p:cNvPr id="46083" name="Rectangle 2"/>
          <p:cNvSpPr>
            <a:spLocks noGrp="1" noRot="1" noChangeAspect="1" noChangeArrowheads="1" noTextEdit="1"/>
          </p:cNvSpPr>
          <p:nvPr>
            <p:ph type="sldImg"/>
          </p:nvPr>
        </p:nvSpPr>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altLang="es-MX">
                <a:latin typeface="Arial" panose="020B0604020202020204" pitchFamily="34" charset="0"/>
              </a:rPr>
              <a:t>El tejido conjuntivo es uno de los cuatro tejidos básicos del organismo </a:t>
            </a:r>
            <a:r>
              <a:rPr lang="es-ES" altLang="es-MX">
                <a:latin typeface="Arial" panose="020B0604020202020204" pitchFamily="34" charset="0"/>
              </a:rPr>
              <a:t>se distingue por su gran diversidad de células, las que se hallan separadas por cantidades variables de matriz extracelular</a:t>
            </a:r>
            <a:r>
              <a:rPr lang="es-ES_tradnl" altLang="es-MX">
                <a:latin typeface="Arial" panose="020B0604020202020204" pitchFamily="34" charset="0"/>
              </a:rPr>
              <a:t>. Se le denomina así por su función de mantener unidos los otros tejidos relacionándolos entre sí, evidenciándose de esta forma la dependencia y complementación tisular que existe a nivel de los órganos. </a:t>
            </a:r>
          </a:p>
          <a:p>
            <a:pPr eaLnBrk="1" hangingPunct="1"/>
            <a:r>
              <a:rPr lang="es-ES_tradnl" altLang="es-MX">
                <a:latin typeface="Arial" panose="020B0604020202020204" pitchFamily="34" charset="0"/>
              </a:rPr>
              <a:t>Este tejido dependiendo de sus variedades, cumple disímiles funciones como sostén, relleno, nutrición, transporte de metabolitos, almacenamiento de sustancias y defensa del organismo.</a:t>
            </a:r>
          </a:p>
          <a:p>
            <a:pPr eaLnBrk="1" hangingPunct="1"/>
            <a:endParaRPr lang="en-US" altLang="es-MX">
              <a:latin typeface="Arial" panose="020B0604020202020204" pitchFamily="34" charset="0"/>
            </a:endParaRPr>
          </a:p>
        </p:txBody>
      </p:sp>
    </p:spTree>
    <p:extLst>
      <p:ext uri="{BB962C8B-B14F-4D97-AF65-F5344CB8AC3E}">
        <p14:creationId xmlns:p14="http://schemas.microsoft.com/office/powerpoint/2010/main" val="3066785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C3F5B-732E-4EA0-BA5D-344EC69EA7C2}" type="datetimeFigureOut">
              <a:rPr lang="es-ES" smtClean="0"/>
              <a:t>06/04/2021</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AD863-B409-4C64-88D0-54667292DF25}"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a:xfrm>
            <a:off x="2183087" y="1020001"/>
            <a:ext cx="8316913" cy="749300"/>
          </a:xfrm>
        </p:spPr>
        <p:txBody>
          <a:bodyPr rtlCol="0">
            <a:normAutofit fontScale="90000"/>
          </a:bodyPr>
          <a:lstStyle/>
          <a:p>
            <a:pPr>
              <a:defRPr/>
            </a:pPr>
            <a:r>
              <a:rPr lang="es-ES" sz="3600" b="1" dirty="0">
                <a:solidFill>
                  <a:srgbClr val="002060"/>
                </a:solidFill>
                <a:effectLst>
                  <a:outerShdw blurRad="38100" dist="38100" dir="2700000" algn="tl">
                    <a:srgbClr val="000000"/>
                  </a:outerShdw>
                </a:effectLst>
              </a:rPr>
              <a:t>BASES MOLECULARES, CÉLULAS Y TEJIDOS</a:t>
            </a:r>
            <a:br>
              <a:rPr lang="es-ES" sz="3600" b="1" dirty="0">
                <a:solidFill>
                  <a:srgbClr val="002060"/>
                </a:solidFill>
                <a:effectLst>
                  <a:outerShdw blurRad="38100" dist="38100" dir="2700000" algn="tl">
                    <a:srgbClr val="000000"/>
                  </a:outerShdw>
                </a:effectLst>
              </a:rPr>
            </a:br>
            <a:endParaRPr lang="es-ES" sz="3600" b="1" dirty="0">
              <a:solidFill>
                <a:srgbClr val="002060"/>
              </a:solidFill>
              <a:effectLst>
                <a:outerShdw blurRad="38100" dist="38100" dir="2700000" algn="tl">
                  <a:srgbClr val="000000"/>
                </a:outerShdw>
              </a:effectLst>
            </a:endParaRPr>
          </a:p>
        </p:txBody>
      </p:sp>
      <p:sp>
        <p:nvSpPr>
          <p:cNvPr id="184323" name="Rectangle 3"/>
          <p:cNvSpPr>
            <a:spLocks noGrp="1" noChangeArrowheads="1"/>
          </p:cNvSpPr>
          <p:nvPr>
            <p:ph type="subTitle" idx="1"/>
          </p:nvPr>
        </p:nvSpPr>
        <p:spPr>
          <a:xfrm>
            <a:off x="2048256" y="5556504"/>
            <a:ext cx="6400800" cy="431800"/>
          </a:xfrm>
        </p:spPr>
        <p:txBody>
          <a:bodyPr rtlCol="0">
            <a:noAutofit/>
          </a:bodyPr>
          <a:lstStyle/>
          <a:p>
            <a:pPr>
              <a:defRPr/>
            </a:pPr>
            <a:r>
              <a:rPr lang="es-ES" sz="2000" b="1" dirty="0">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rPr>
              <a:t>1ER AÑO DE LICENCIATURA DE ENFERMERIA </a:t>
            </a:r>
          </a:p>
          <a:p>
            <a:pPr>
              <a:defRPr/>
            </a:pPr>
            <a:r>
              <a:rPr lang="pt-BR" sz="2000" b="1" dirty="0" err="1">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rPr>
              <a:t>Msc</a:t>
            </a:r>
            <a:r>
              <a:rPr lang="pt-BR" sz="2000" b="1" dirty="0">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pt-BR" sz="2000" b="1" dirty="0" err="1">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rPr>
              <a:t>Idalmys</a:t>
            </a:r>
            <a:r>
              <a:rPr lang="pt-BR" sz="2000" b="1" dirty="0">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pt-BR" sz="2000" b="1" dirty="0" err="1">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rPr>
              <a:t>Rosabal</a:t>
            </a:r>
            <a:r>
              <a:rPr lang="pt-BR" sz="2000" b="1" dirty="0">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pt-BR" sz="2000" b="1" dirty="0" err="1">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rPr>
              <a:t>Armenteros</a:t>
            </a:r>
            <a:endParaRPr lang="es-ES" sz="2000" b="1" dirty="0">
              <a:solidFill>
                <a:srgbClr val="002060"/>
              </a:solidFill>
              <a:effectLst>
                <a:outerShdw blurRad="38100" dist="38100" dir="2700000" algn="tl">
                  <a:srgbClr val="000000"/>
                </a:outerShdw>
              </a:effectLst>
            </a:endParaRPr>
          </a:p>
        </p:txBody>
      </p:sp>
      <p:pic>
        <p:nvPicPr>
          <p:cNvPr id="8" name="Picture 3" descr="Hombre músculo 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9056" y="1698879"/>
            <a:ext cx="2557236"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a:stretch>
            <a:fillRect/>
          </a:stretch>
        </p:blipFill>
        <p:spPr>
          <a:xfrm>
            <a:off x="5104457" y="1967992"/>
            <a:ext cx="2095799" cy="3015171"/>
          </a:xfrm>
          <a:prstGeom prst="rect">
            <a:avLst/>
          </a:prstGeom>
        </p:spPr>
      </p:pic>
      <p:pic>
        <p:nvPicPr>
          <p:cNvPr id="36868" name="Picture 4" descr="fi4p11"/>
          <p:cNvPicPr>
            <a:picLocks noChangeAspect="1" noChangeArrowheads="1"/>
          </p:cNvPicPr>
          <p:nvPr/>
        </p:nvPicPr>
        <p:blipFill>
          <a:blip r:embed="rId5">
            <a:extLst>
              <a:ext uri="{28A0092B-C50C-407E-A947-70E740481C1C}">
                <a14:useLocalDpi xmlns:a14="http://schemas.microsoft.com/office/drawing/2010/main" val="0"/>
              </a:ext>
            </a:extLst>
          </a:blip>
          <a:srcRect b="34807"/>
          <a:stretch>
            <a:fillRect/>
          </a:stretch>
        </p:blipFill>
        <p:spPr bwMode="auto">
          <a:xfrm>
            <a:off x="2048510" y="1769110"/>
            <a:ext cx="2425065" cy="259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1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1200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checkerboard(across)">
                                      <p:cBhvr>
                                        <p:cTn id="7" dur="500"/>
                                        <p:tgtEl>
                                          <p:spTgt spid="184323">
                                            <p:txEl>
                                              <p:pRg st="0" end="0"/>
                                            </p:txEl>
                                          </p:spTgt>
                                        </p:tgtEl>
                                      </p:cBhvr>
                                    </p:animEffect>
                                  </p:childTnLst>
                                </p:cTn>
                              </p:par>
                              <p:par>
                                <p:cTn id="8" presetID="5" presetClass="entr" presetSubtype="10" fill="hold" grpId="0" nodeType="withEffect">
                                  <p:stCondLst>
                                    <p:cond delay="12000"/>
                                  </p:stCondLst>
                                  <p:childTnLst>
                                    <p:set>
                                      <p:cBhvr>
                                        <p:cTn id="9" dur="1" fill="hold">
                                          <p:stCondLst>
                                            <p:cond delay="0"/>
                                          </p:stCondLst>
                                        </p:cTn>
                                        <p:tgtEl>
                                          <p:spTgt spid="184323">
                                            <p:txEl>
                                              <p:pRg st="1" end="1"/>
                                            </p:txEl>
                                          </p:spTgt>
                                        </p:tgtEl>
                                        <p:attrNameLst>
                                          <p:attrName>style.visibility</p:attrName>
                                        </p:attrNameLst>
                                      </p:cBhvr>
                                      <p:to>
                                        <p:strVal val="visible"/>
                                      </p:to>
                                    </p:set>
                                    <p:animEffect transition="in" filter="checkerboard(across)">
                                      <p:cBhvr>
                                        <p:cTn id="10" dur="500"/>
                                        <p:tgtEl>
                                          <p:spTgt spid="184323">
                                            <p:txEl>
                                              <p:pRg st="1" end="1"/>
                                            </p:txEl>
                                          </p:spTgt>
                                        </p:tgtEl>
                                      </p:cBhvr>
                                    </p:animEffect>
                                  </p:childTnLst>
                                </p:cTn>
                              </p:par>
                              <p:par>
                                <p:cTn id="11" presetID="3" presetClass="entr" presetSubtype="10" fill="hold" grpId="0" nodeType="withEffect">
                                  <p:stCondLst>
                                    <p:cond delay="12500"/>
                                  </p:stCondLst>
                                  <p:childTnLst>
                                    <p:set>
                                      <p:cBhvr>
                                        <p:cTn id="12" dur="1" fill="hold">
                                          <p:stCondLst>
                                            <p:cond delay="0"/>
                                          </p:stCondLst>
                                        </p:cTn>
                                        <p:tgtEl>
                                          <p:spTgt spid="184322"/>
                                        </p:tgtEl>
                                        <p:attrNameLst>
                                          <p:attrName>style.visibility</p:attrName>
                                        </p:attrNameLst>
                                      </p:cBhvr>
                                      <p:to>
                                        <p:strVal val="visible"/>
                                      </p:to>
                                    </p:set>
                                    <p:animEffect transition="in" filter="blinds(horizontal)">
                                      <p:cBhvr>
                                        <p:cTn id="13" dur="500"/>
                                        <p:tgtEl>
                                          <p:spTgt spid="184322"/>
                                        </p:tgtEl>
                                      </p:cBhvr>
                                    </p:animEffect>
                                  </p:childTnLst>
                                </p:cTn>
                              </p:par>
                            </p:childTnLst>
                          </p:cTn>
                        </p:par>
                        <p:par>
                          <p:cTn id="14" fill="hold">
                            <p:stCondLst>
                              <p:cond delay="13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Oval 3"/>
          <p:cNvSpPr>
            <a:spLocks noChangeArrowheads="1"/>
          </p:cNvSpPr>
          <p:nvPr/>
        </p:nvSpPr>
        <p:spPr bwMode="auto">
          <a:xfrm>
            <a:off x="3216275" y="4292601"/>
            <a:ext cx="6985000" cy="1922463"/>
          </a:xfrm>
          <a:prstGeom prst="ellipse">
            <a:avLst/>
          </a:prstGeom>
          <a:solidFill>
            <a:schemeClr val="accent1">
              <a:lumMod val="20000"/>
              <a:lumOff val="80000"/>
            </a:schemeClr>
          </a:solidFill>
          <a:ln w="9525">
            <a:rou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MX" sz="3600"/>
              <a:t>Tejidos conectivos especiales.</a:t>
            </a:r>
            <a:endParaRPr lang="en-US" altLang="es-MX" sz="3600"/>
          </a:p>
        </p:txBody>
      </p:sp>
      <p:sp>
        <p:nvSpPr>
          <p:cNvPr id="39940" name="Oval 4"/>
          <p:cNvSpPr>
            <a:spLocks noChangeArrowheads="1"/>
          </p:cNvSpPr>
          <p:nvPr/>
        </p:nvSpPr>
        <p:spPr bwMode="auto">
          <a:xfrm>
            <a:off x="1992314" y="2060575"/>
            <a:ext cx="6624637" cy="1873250"/>
          </a:xfrm>
          <a:prstGeom prst="ellipse">
            <a:avLst/>
          </a:prstGeom>
          <a:solidFill>
            <a:schemeClr val="accent1">
              <a:lumMod val="40000"/>
              <a:lumOff val="60000"/>
            </a:schemeClr>
          </a:solidFill>
          <a:ln w="9525">
            <a:rou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MX" sz="3600"/>
              <a:t>Tejidos conectivos generales.</a:t>
            </a:r>
            <a:endParaRPr lang="en-US" altLang="es-MX" sz="3600"/>
          </a:p>
        </p:txBody>
      </p:sp>
      <p:sp>
        <p:nvSpPr>
          <p:cNvPr id="5" name="Oval 2"/>
          <p:cNvSpPr/>
          <p:nvPr/>
        </p:nvSpPr>
        <p:spPr>
          <a:xfrm>
            <a:off x="1693360" y="363887"/>
            <a:ext cx="8675686" cy="1051560"/>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buNone/>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VARIEDADES DE </a:t>
            </a:r>
          </a:p>
          <a:p>
            <a:pPr marL="0" indent="0" algn="ctr" eaLnBrk="1" hangingPunct="1">
              <a:buNone/>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TEJIDOS CONECTIVOS</a:t>
            </a:r>
            <a:endParaRPr lang="en-US" sz="2800" dirty="0">
              <a:solidFill>
                <a:schemeClr val="accent1">
                  <a:lumMod val="50000"/>
                </a:schemeClr>
              </a:solidFill>
              <a:effectLst>
                <a:outerShdw blurRad="38100" dist="38100" dir="2700000" algn="tl">
                  <a:srgbClr val="000000"/>
                </a:outerShdw>
              </a:effectLst>
              <a:latin typeface="Arial" panose="020B0604020202020204" pitchFamily="34" charset="0"/>
            </a:endParaRPr>
          </a:p>
        </p:txBody>
      </p:sp>
    </p:spTree>
  </p:cSld>
  <p:clrMapOvr>
    <a:masterClrMapping/>
  </p:clrMapOvr>
  <p:transition spd="med" advClick="0" advTm="3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11339" y="2632075"/>
            <a:ext cx="2282825" cy="831850"/>
          </a:xfrm>
          <a:prstGeom prst="rect">
            <a:avLst/>
          </a:prstGeom>
          <a:solidFill>
            <a:schemeClr val="accent1"/>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s-ES" sz="2800" dirty="0">
                <a:cs typeface="Arial" panose="020B0604020202020204" pitchFamily="34" charset="0"/>
              </a:rPr>
              <a:t>Generales: </a:t>
            </a:r>
            <a:r>
              <a:rPr lang="es-ES" sz="2000" dirty="0">
                <a:cs typeface="Arial" panose="020B0604020202020204" pitchFamily="34" charset="0"/>
              </a:rPr>
              <a:t>según sus fibras</a:t>
            </a:r>
            <a:endParaRPr lang="es-ES" sz="2800" dirty="0">
              <a:cs typeface="Arial" panose="020B0604020202020204" pitchFamily="34" charset="0"/>
            </a:endParaRPr>
          </a:p>
        </p:txBody>
      </p:sp>
      <p:sp>
        <p:nvSpPr>
          <p:cNvPr id="7" name="6 CuadroTexto"/>
          <p:cNvSpPr txBox="1"/>
          <p:nvPr/>
        </p:nvSpPr>
        <p:spPr>
          <a:xfrm>
            <a:off x="1940718" y="4991481"/>
            <a:ext cx="2320925" cy="523875"/>
          </a:xfrm>
          <a:prstGeom prst="rect">
            <a:avLst/>
          </a:prstGeom>
          <a:solidFill>
            <a:schemeClr val="accent1"/>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s-ES" sz="2800" dirty="0">
                <a:cs typeface="Arial" panose="020B0604020202020204" pitchFamily="34" charset="0"/>
              </a:rPr>
              <a:t>Especiales</a:t>
            </a:r>
          </a:p>
        </p:txBody>
      </p:sp>
      <p:sp>
        <p:nvSpPr>
          <p:cNvPr id="8" name="7 CuadroTexto"/>
          <p:cNvSpPr txBox="1"/>
          <p:nvPr/>
        </p:nvSpPr>
        <p:spPr>
          <a:xfrm>
            <a:off x="4992688" y="2235200"/>
            <a:ext cx="1319212" cy="522288"/>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s-ES" sz="2800" dirty="0">
                <a:cs typeface="Arial" panose="020B0604020202020204" pitchFamily="34" charset="0"/>
              </a:rPr>
              <a:t> Laxo</a:t>
            </a:r>
          </a:p>
        </p:txBody>
      </p:sp>
      <p:sp>
        <p:nvSpPr>
          <p:cNvPr id="9" name="8 CuadroTexto"/>
          <p:cNvSpPr txBox="1"/>
          <p:nvPr/>
        </p:nvSpPr>
        <p:spPr>
          <a:xfrm>
            <a:off x="4998245" y="3182938"/>
            <a:ext cx="1389062" cy="523875"/>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s-ES" sz="2800" dirty="0">
                <a:cs typeface="Arial" panose="020B0604020202020204" pitchFamily="34" charset="0"/>
              </a:rPr>
              <a:t> Denso </a:t>
            </a:r>
          </a:p>
        </p:txBody>
      </p:sp>
      <p:sp>
        <p:nvSpPr>
          <p:cNvPr id="10" name="9 CuadroTexto"/>
          <p:cNvSpPr txBox="1"/>
          <p:nvPr/>
        </p:nvSpPr>
        <p:spPr>
          <a:xfrm>
            <a:off x="7300913" y="1501776"/>
            <a:ext cx="2216150" cy="1939925"/>
          </a:xfrm>
          <a:prstGeom prst="rect">
            <a:avLst/>
          </a:prstGeom>
          <a:solidFill>
            <a:schemeClr val="accent1">
              <a:lumMod val="20000"/>
              <a:lumOff val="80000"/>
            </a:schemeClr>
          </a:solidFill>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s-MX" sz="2400" dirty="0">
                <a:solidFill>
                  <a:schemeClr val="tx1"/>
                </a:solidFill>
                <a:cs typeface="Arial" panose="020B0604020202020204" pitchFamily="34" charset="0"/>
              </a:rPr>
              <a:t> </a:t>
            </a:r>
            <a:r>
              <a:rPr lang="es-MX" sz="2400" dirty="0" err="1">
                <a:solidFill>
                  <a:schemeClr val="tx1"/>
                </a:solidFill>
                <a:cs typeface="Arial" panose="020B0604020202020204" pitchFamily="34" charset="0"/>
              </a:rPr>
              <a:t>Mucoide</a:t>
            </a:r>
            <a:endParaRPr lang="es-MX" sz="2400" dirty="0">
              <a:solidFill>
                <a:schemeClr val="tx1"/>
              </a:solidFill>
              <a:cs typeface="Arial" panose="020B0604020202020204" pitchFamily="34" charset="0"/>
            </a:endParaRPr>
          </a:p>
          <a:p>
            <a:pPr>
              <a:defRPr/>
            </a:pPr>
            <a:r>
              <a:rPr lang="es-MX" sz="2400" dirty="0">
                <a:solidFill>
                  <a:schemeClr val="tx1"/>
                </a:solidFill>
                <a:cs typeface="Arial" panose="020B0604020202020204" pitchFamily="34" charset="0"/>
              </a:rPr>
              <a:t> Adiposo </a:t>
            </a:r>
          </a:p>
          <a:p>
            <a:pPr>
              <a:defRPr/>
            </a:pPr>
            <a:r>
              <a:rPr lang="es-MX" sz="2400" dirty="0">
                <a:solidFill>
                  <a:schemeClr val="tx1"/>
                </a:solidFill>
                <a:cs typeface="Arial" panose="020B0604020202020204" pitchFamily="34" charset="0"/>
              </a:rPr>
              <a:t> Mesénquima</a:t>
            </a:r>
          </a:p>
          <a:p>
            <a:pPr>
              <a:defRPr/>
            </a:pPr>
            <a:r>
              <a:rPr lang="es-MX" sz="2400" dirty="0">
                <a:solidFill>
                  <a:schemeClr val="tx1"/>
                </a:solidFill>
                <a:cs typeface="Arial" panose="020B0604020202020204" pitchFamily="34" charset="0"/>
              </a:rPr>
              <a:t> Reticular</a:t>
            </a:r>
          </a:p>
          <a:p>
            <a:pPr>
              <a:defRPr/>
            </a:pPr>
            <a:r>
              <a:rPr lang="es-MX" sz="2400" dirty="0">
                <a:solidFill>
                  <a:schemeClr val="tx1"/>
                </a:solidFill>
                <a:cs typeface="Arial" panose="020B0604020202020204" pitchFamily="34" charset="0"/>
              </a:rPr>
              <a:t> Elástico</a:t>
            </a:r>
          </a:p>
        </p:txBody>
      </p:sp>
      <p:sp>
        <p:nvSpPr>
          <p:cNvPr id="13" name="12 CuadroTexto"/>
          <p:cNvSpPr txBox="1"/>
          <p:nvPr/>
        </p:nvSpPr>
        <p:spPr>
          <a:xfrm>
            <a:off x="7319964" y="4722814"/>
            <a:ext cx="2663825" cy="1570037"/>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s-ES" sz="2400" dirty="0">
                <a:cs typeface="Arial" panose="020B0604020202020204" pitchFamily="34" charset="0"/>
              </a:rPr>
              <a:t>Óseo</a:t>
            </a:r>
          </a:p>
          <a:p>
            <a:pPr>
              <a:defRPr/>
            </a:pPr>
            <a:r>
              <a:rPr lang="es-ES" sz="2400" dirty="0">
                <a:cs typeface="Arial" panose="020B0604020202020204" pitchFamily="34" charset="0"/>
              </a:rPr>
              <a:t>Cartilaginoso</a:t>
            </a:r>
          </a:p>
          <a:p>
            <a:pPr>
              <a:defRPr/>
            </a:pPr>
            <a:r>
              <a:rPr lang="es-ES" sz="2400" dirty="0">
                <a:cs typeface="Arial" panose="020B0604020202020204" pitchFamily="34" charset="0"/>
              </a:rPr>
              <a:t>Sangre</a:t>
            </a:r>
          </a:p>
          <a:p>
            <a:pPr>
              <a:defRPr/>
            </a:pPr>
            <a:r>
              <a:rPr lang="es-ES" sz="2400" dirty="0">
                <a:cs typeface="Arial" panose="020B0604020202020204" pitchFamily="34" charset="0"/>
              </a:rPr>
              <a:t>Hematopoyético</a:t>
            </a:r>
            <a:endParaRPr lang="es-ES" sz="4000" dirty="0">
              <a:latin typeface="Arial Black" panose="020B0A04020102020204" pitchFamily="34" charset="0"/>
            </a:endParaRPr>
          </a:p>
        </p:txBody>
      </p:sp>
      <p:sp>
        <p:nvSpPr>
          <p:cNvPr id="14" name="13 CuadroTexto"/>
          <p:cNvSpPr txBox="1"/>
          <p:nvPr/>
        </p:nvSpPr>
        <p:spPr>
          <a:xfrm>
            <a:off x="7319964" y="3552825"/>
            <a:ext cx="1512887" cy="831850"/>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s-MX" sz="2400" dirty="0">
                <a:solidFill>
                  <a:schemeClr val="tx1"/>
                </a:solidFill>
                <a:cs typeface="Arial" panose="020B0604020202020204" pitchFamily="34" charset="0"/>
              </a:rPr>
              <a:t>Regular</a:t>
            </a:r>
          </a:p>
          <a:p>
            <a:pPr>
              <a:defRPr/>
            </a:pPr>
            <a:r>
              <a:rPr lang="es-MX" sz="2400" dirty="0">
                <a:solidFill>
                  <a:schemeClr val="tx1"/>
                </a:solidFill>
                <a:cs typeface="Arial" panose="020B0604020202020204" pitchFamily="34" charset="0"/>
              </a:rPr>
              <a:t>Irregular</a:t>
            </a:r>
          </a:p>
        </p:txBody>
      </p:sp>
      <p:sp>
        <p:nvSpPr>
          <p:cNvPr id="15" name="14 Abrir llave"/>
          <p:cNvSpPr/>
          <p:nvPr/>
        </p:nvSpPr>
        <p:spPr>
          <a:xfrm>
            <a:off x="4487863" y="1982789"/>
            <a:ext cx="215900" cy="1874837"/>
          </a:xfrm>
          <a:prstGeom prst="leftBrace">
            <a:avLst/>
          </a:pr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s-ES" sz="2400"/>
          </a:p>
        </p:txBody>
      </p:sp>
      <p:sp>
        <p:nvSpPr>
          <p:cNvPr id="16" name="15 Flecha derecha"/>
          <p:cNvSpPr/>
          <p:nvPr/>
        </p:nvSpPr>
        <p:spPr>
          <a:xfrm rot="20773694">
            <a:off x="6423026" y="2190750"/>
            <a:ext cx="733425" cy="24923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a:p>
        </p:txBody>
      </p:sp>
      <p:sp>
        <p:nvSpPr>
          <p:cNvPr id="17" name="16 Flecha derecha"/>
          <p:cNvSpPr/>
          <p:nvPr/>
        </p:nvSpPr>
        <p:spPr>
          <a:xfrm rot="910150" flipV="1">
            <a:off x="6446838" y="3559176"/>
            <a:ext cx="635000" cy="295275"/>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a:p>
        </p:txBody>
      </p:sp>
      <p:sp>
        <p:nvSpPr>
          <p:cNvPr id="18" name="17 Flecha derecha"/>
          <p:cNvSpPr/>
          <p:nvPr/>
        </p:nvSpPr>
        <p:spPr>
          <a:xfrm flipV="1">
            <a:off x="4367213" y="5181600"/>
            <a:ext cx="2741612" cy="279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a:p>
        </p:txBody>
      </p:sp>
      <p:sp>
        <p:nvSpPr>
          <p:cNvPr id="19" name="16 Flecha derecha"/>
          <p:cNvSpPr/>
          <p:nvPr/>
        </p:nvSpPr>
        <p:spPr>
          <a:xfrm rot="2092996" flipV="1">
            <a:off x="4121151" y="3054351"/>
            <a:ext cx="835025" cy="29686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a:p>
        </p:txBody>
      </p:sp>
      <p:sp>
        <p:nvSpPr>
          <p:cNvPr id="20" name="15 Flecha derecha"/>
          <p:cNvSpPr/>
          <p:nvPr/>
        </p:nvSpPr>
        <p:spPr>
          <a:xfrm rot="20240420">
            <a:off x="4176714" y="2506664"/>
            <a:ext cx="733425" cy="31273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a:p>
        </p:txBody>
      </p:sp>
      <p:sp>
        <p:nvSpPr>
          <p:cNvPr id="21" name="Oval 2"/>
          <p:cNvSpPr/>
          <p:nvPr/>
        </p:nvSpPr>
        <p:spPr>
          <a:xfrm>
            <a:off x="1812641" y="136345"/>
            <a:ext cx="8675686" cy="1051560"/>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algn="ctr">
              <a:defRPr/>
            </a:pPr>
            <a:r>
              <a:rPr lang="es-ES" sz="2800" dirty="0">
                <a:solidFill>
                  <a:schemeClr val="accent1">
                    <a:lumMod val="50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CLASIFICACIÓN DEL TEJIDO CONJUNTIVO</a:t>
            </a:r>
            <a:endParaRPr lang="es-ES" sz="2800" dirty="0">
              <a:solidFill>
                <a:schemeClr val="accent1">
                  <a:lumMod val="50000"/>
                </a:schemeClr>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p:transition spd="slow">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p:nvPr/>
        </p:nvSpPr>
        <p:spPr>
          <a:xfrm>
            <a:off x="2573338" y="155575"/>
            <a:ext cx="6927850" cy="685800"/>
          </a:xfrm>
          <a:prstGeom prst="ellipse">
            <a:avLst/>
          </a:prstGeom>
          <a:gradFill rotWithShape="0">
            <a:gsLst>
              <a:gs pos="0">
                <a:srgbClr val="FF0066"/>
              </a:gs>
              <a:gs pos="50000">
                <a:srgbClr val="FFFFFF"/>
              </a:gs>
              <a:gs pos="100000">
                <a:srgbClr val="FF0066"/>
              </a:gs>
            </a:gsLst>
            <a:lin ang="5400000" scaled="1"/>
            <a:tileRect/>
          </a:gradFill>
          <a:ln w="9525" cap="flat" cmpd="sng">
            <a:solidFill>
              <a:srgbClr val="FF3399"/>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a:spcBef>
                <a:spcPct val="0"/>
              </a:spcBef>
              <a:buNone/>
            </a:pPr>
            <a:r>
              <a:rPr lang="es-ES_tradnl" altLang="en-US" dirty="0">
                <a:solidFill>
                  <a:schemeClr val="accent1">
                    <a:lumMod val="50000"/>
                  </a:schemeClr>
                </a:solidFill>
                <a:latin typeface="Arial" panose="020B0604020202020204" pitchFamily="34" charset="0"/>
                <a:cs typeface="Arial" panose="020B0604020202020204" pitchFamily="34" charset="0"/>
              </a:rPr>
              <a:t>Clasificación</a:t>
            </a:r>
            <a:endParaRPr lang="es-ES_tradnl" altLang="en-US" dirty="0">
              <a:solidFill>
                <a:schemeClr val="accent1">
                  <a:lumMod val="50000"/>
                </a:schemeClr>
              </a:solidFill>
              <a:latin typeface="Arial" panose="020B0604020202020204" pitchFamily="34" charset="0"/>
              <a:ea typeface="Arial" panose="020B0604020202020204" pitchFamily="34" charset="0"/>
            </a:endParaRPr>
          </a:p>
        </p:txBody>
      </p:sp>
      <p:sp>
        <p:nvSpPr>
          <p:cNvPr id="18435" name="Text Box 3"/>
          <p:cNvSpPr txBox="1"/>
          <p:nvPr/>
        </p:nvSpPr>
        <p:spPr>
          <a:xfrm>
            <a:off x="1881188" y="788988"/>
            <a:ext cx="80010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50000"/>
              </a:spcBef>
              <a:buNone/>
            </a:pPr>
            <a:r>
              <a:rPr lang="es-ES_tradnl" altLang="en-US" sz="2800" b="1" dirty="0">
                <a:solidFill>
                  <a:schemeClr val="accent1">
                    <a:lumMod val="50000"/>
                  </a:schemeClr>
                </a:solidFill>
              </a:rPr>
              <a:t>A</a:t>
            </a:r>
            <a:r>
              <a:rPr lang="es-ES_tradnl" altLang="en-US" sz="2800" b="1" dirty="0">
                <a:solidFill>
                  <a:schemeClr val="accent1">
                    <a:lumMod val="50000"/>
                  </a:schemeClr>
                </a:solidFill>
                <a:latin typeface="Arial" panose="020B0604020202020204" pitchFamily="34" charset="0"/>
                <a:cs typeface="Arial" panose="020B0604020202020204" pitchFamily="34" charset="0"/>
              </a:rPr>
              <a:t>. Tejido conectivo embrionario</a:t>
            </a:r>
            <a:r>
              <a:rPr lang="es-ES_tradnl" altLang="en-US" sz="2800" b="1" dirty="0">
                <a:latin typeface="Arial" panose="020B0604020202020204" pitchFamily="34" charset="0"/>
                <a:cs typeface="Arial" panose="020B0604020202020204" pitchFamily="34" charset="0"/>
              </a:rPr>
              <a:t>.</a:t>
            </a:r>
            <a:endParaRPr lang="es-ES_tradnl" altLang="en-US" sz="2800" b="1" dirty="0">
              <a:latin typeface="Arial" panose="020B0604020202020204" pitchFamily="34" charset="0"/>
              <a:ea typeface="Arial" panose="020B0604020202020204" pitchFamily="34" charset="0"/>
            </a:endParaRPr>
          </a:p>
        </p:txBody>
      </p:sp>
      <p:sp>
        <p:nvSpPr>
          <p:cNvPr id="18436" name="Text Box 5"/>
          <p:cNvSpPr txBox="1"/>
          <p:nvPr/>
        </p:nvSpPr>
        <p:spPr>
          <a:xfrm>
            <a:off x="2590800" y="1308100"/>
            <a:ext cx="5105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50000"/>
              </a:spcBef>
              <a:buNone/>
            </a:pPr>
            <a:r>
              <a:rPr lang="es-ES_tradnl" altLang="en-US" sz="2400" b="1" dirty="0">
                <a:solidFill>
                  <a:schemeClr val="accent1">
                    <a:lumMod val="50000"/>
                  </a:schemeClr>
                </a:solidFill>
              </a:rPr>
              <a:t>1. Tejido conectivo mesenquimatoso</a:t>
            </a:r>
            <a:r>
              <a:rPr lang="es-ES_tradnl" altLang="en-US" sz="2400" b="1" dirty="0"/>
              <a:t>.</a:t>
            </a:r>
          </a:p>
        </p:txBody>
      </p:sp>
      <p:sp>
        <p:nvSpPr>
          <p:cNvPr id="18437" name="Text Box 6"/>
          <p:cNvSpPr txBox="1"/>
          <p:nvPr/>
        </p:nvSpPr>
        <p:spPr>
          <a:xfrm>
            <a:off x="2573338" y="1673225"/>
            <a:ext cx="5257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50000"/>
              </a:spcBef>
              <a:buNone/>
            </a:pPr>
            <a:r>
              <a:rPr lang="es-ES_tradnl" altLang="en-US" sz="2400" b="1" dirty="0">
                <a:solidFill>
                  <a:schemeClr val="accent1">
                    <a:lumMod val="50000"/>
                  </a:schemeClr>
                </a:solidFill>
              </a:rPr>
              <a:t>2. Tejido conectivo mucoso.</a:t>
            </a:r>
          </a:p>
        </p:txBody>
      </p:sp>
      <p:sp>
        <p:nvSpPr>
          <p:cNvPr id="18438" name="Text Box 7"/>
          <p:cNvSpPr txBox="1"/>
          <p:nvPr/>
        </p:nvSpPr>
        <p:spPr>
          <a:xfrm>
            <a:off x="1881188" y="2076451"/>
            <a:ext cx="7620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50000"/>
              </a:spcBef>
              <a:buNone/>
            </a:pPr>
            <a:r>
              <a:rPr lang="es-ES_tradnl" altLang="en-US" sz="2800" b="1" dirty="0">
                <a:solidFill>
                  <a:schemeClr val="accent1">
                    <a:lumMod val="50000"/>
                  </a:schemeClr>
                </a:solidFill>
              </a:rPr>
              <a:t>B</a:t>
            </a:r>
            <a:r>
              <a:rPr lang="es-ES_tradnl" altLang="en-US" sz="2800" b="1" dirty="0">
                <a:solidFill>
                  <a:schemeClr val="accent1">
                    <a:lumMod val="50000"/>
                  </a:schemeClr>
                </a:solidFill>
                <a:latin typeface="Arial" panose="020B0604020202020204" pitchFamily="34" charset="0"/>
                <a:cs typeface="Arial" panose="020B0604020202020204" pitchFamily="34" charset="0"/>
              </a:rPr>
              <a:t>.  Tejido conectivo general.</a:t>
            </a:r>
            <a:endParaRPr lang="es-ES_tradnl" altLang="en-US" sz="2400" b="1" dirty="0">
              <a:solidFill>
                <a:schemeClr val="accent1">
                  <a:lumMod val="50000"/>
                </a:schemeClr>
              </a:solidFill>
              <a:latin typeface="Arial" panose="020B0604020202020204" pitchFamily="34" charset="0"/>
              <a:ea typeface="Arial" panose="020B0604020202020204" pitchFamily="34" charset="0"/>
            </a:endParaRPr>
          </a:p>
        </p:txBody>
      </p:sp>
      <p:sp>
        <p:nvSpPr>
          <p:cNvPr id="15367" name="Text Box 8"/>
          <p:cNvSpPr txBox="1">
            <a:spLocks noChangeArrowheads="1"/>
          </p:cNvSpPr>
          <p:nvPr/>
        </p:nvSpPr>
        <p:spPr bwMode="auto">
          <a:xfrm>
            <a:off x="2573338" y="2482850"/>
            <a:ext cx="5426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4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4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4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400">
                <a:solidFill>
                  <a:schemeClr val="tx1"/>
                </a:solidFill>
                <a:latin typeface="Arial" panose="020B0604020202020204" pitchFamily="34" charset="0"/>
              </a:defRPr>
            </a:lvl9pPr>
          </a:lstStyle>
          <a:p>
            <a:pPr eaLnBrk="0" fontAlgn="base" hangingPunct="0">
              <a:spcBef>
                <a:spcPct val="50000"/>
              </a:spcBef>
              <a:spcAft>
                <a:spcPct val="0"/>
              </a:spcAft>
              <a:defRPr/>
            </a:pPr>
            <a:r>
              <a:rPr lang="es-ES_tradnl" altLang="en-US" sz="2400" b="1" dirty="0">
                <a:solidFill>
                  <a:schemeClr val="accent1">
                    <a:lumMod val="50000"/>
                  </a:schemeClr>
                </a:solidFill>
                <a:latin typeface="Times New Roman" panose="02020603050405020304" pitchFamily="18" charset="0"/>
              </a:rPr>
              <a:t>1</a:t>
            </a:r>
            <a:r>
              <a:rPr lang="es-ES_tradnl" altLang="en-US" sz="2800" b="1" dirty="0">
                <a:solidFill>
                  <a:schemeClr val="accent1">
                    <a:lumMod val="50000"/>
                  </a:schemeClr>
                </a:solidFill>
                <a:effectLst>
                  <a:outerShdw blurRad="38100" dist="38100" dir="2700000" algn="tl">
                    <a:srgbClr val="000000">
                      <a:alpha val="43137"/>
                    </a:srgbClr>
                  </a:outerShdw>
                </a:effectLst>
                <a:cs typeface="Arial" panose="020B0604020202020204" pitchFamily="34" charset="0"/>
              </a:rPr>
              <a:t>.Tejido conectivo laxo.</a:t>
            </a:r>
            <a:r>
              <a:rPr lang="es-ES_tradnl" altLang="en-US" sz="2800" b="1" dirty="0">
                <a:solidFill>
                  <a:schemeClr val="accent1">
                    <a:lumMod val="50000"/>
                  </a:schemeClr>
                </a:solidFill>
                <a:latin typeface="Times New Roman" panose="02020603050405020304" pitchFamily="18" charset="0"/>
              </a:rPr>
              <a:t> </a:t>
            </a:r>
            <a:endParaRPr lang="es-ES_tradnl" altLang="en-US" sz="2800" b="1" dirty="0">
              <a:solidFill>
                <a:schemeClr val="accent1">
                  <a:lumMod val="50000"/>
                </a:schemeClr>
              </a:solidFill>
              <a:cs typeface="Arial" panose="020B0604020202020204" pitchFamily="34" charset="0"/>
            </a:endParaRPr>
          </a:p>
        </p:txBody>
      </p:sp>
      <p:sp>
        <p:nvSpPr>
          <p:cNvPr id="18440" name="Text Box 9"/>
          <p:cNvSpPr txBox="1"/>
          <p:nvPr/>
        </p:nvSpPr>
        <p:spPr>
          <a:xfrm>
            <a:off x="2573338" y="2894014"/>
            <a:ext cx="5592762" cy="5222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50000"/>
              </a:spcBef>
              <a:buNone/>
            </a:pPr>
            <a:r>
              <a:rPr lang="es-ES_tradnl" altLang="en-US" sz="2800" b="1" dirty="0">
                <a:solidFill>
                  <a:schemeClr val="accent1">
                    <a:lumMod val="50000"/>
                  </a:schemeClr>
                </a:solidFill>
                <a:latin typeface="Arial" panose="020B0604020202020204" pitchFamily="34" charset="0"/>
                <a:cs typeface="Arial" panose="020B0604020202020204" pitchFamily="34" charset="0"/>
              </a:rPr>
              <a:t>2.Tejido conectivo denso</a:t>
            </a:r>
            <a:r>
              <a:rPr lang="es-ES_tradnl" altLang="en-US" sz="2800" b="1" dirty="0">
                <a:latin typeface="Arial" panose="020B0604020202020204" pitchFamily="34" charset="0"/>
                <a:cs typeface="Arial" panose="020B0604020202020204" pitchFamily="34" charset="0"/>
              </a:rPr>
              <a:t>.</a:t>
            </a:r>
            <a:endParaRPr lang="es-ES_tradnl" altLang="en-US" sz="2800" b="1" dirty="0">
              <a:latin typeface="Arial" panose="020B0604020202020204" pitchFamily="34" charset="0"/>
              <a:ea typeface="Arial" panose="020B0604020202020204" pitchFamily="34" charset="0"/>
            </a:endParaRPr>
          </a:p>
        </p:txBody>
      </p:sp>
      <p:sp>
        <p:nvSpPr>
          <p:cNvPr id="18441" name="Text Box 10"/>
          <p:cNvSpPr txBox="1"/>
          <p:nvPr/>
        </p:nvSpPr>
        <p:spPr>
          <a:xfrm>
            <a:off x="2906714" y="3279775"/>
            <a:ext cx="6727825"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50000"/>
              </a:spcBef>
              <a:buNone/>
            </a:pPr>
            <a:r>
              <a:rPr lang="es-ES_tradnl" altLang="en-US" sz="2400" b="1" dirty="0">
                <a:solidFill>
                  <a:schemeClr val="accent1">
                    <a:lumMod val="50000"/>
                  </a:schemeClr>
                </a:solidFill>
              </a:rPr>
              <a:t>a. Tejido conectivo denso irregular</a:t>
            </a:r>
            <a:r>
              <a:rPr lang="es-ES_tradnl" altLang="en-US" sz="2400" b="1" dirty="0"/>
              <a:t>.</a:t>
            </a:r>
          </a:p>
        </p:txBody>
      </p:sp>
      <p:sp>
        <p:nvSpPr>
          <p:cNvPr id="18442" name="Text Box 11"/>
          <p:cNvSpPr txBox="1"/>
          <p:nvPr/>
        </p:nvSpPr>
        <p:spPr>
          <a:xfrm>
            <a:off x="2916238" y="3630613"/>
            <a:ext cx="6934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50000"/>
              </a:spcBef>
              <a:buNone/>
            </a:pPr>
            <a:r>
              <a:rPr lang="es-ES_tradnl" altLang="en-US" sz="2400" b="1" dirty="0">
                <a:solidFill>
                  <a:schemeClr val="accent1">
                    <a:lumMod val="50000"/>
                  </a:schemeClr>
                </a:solidFill>
              </a:rPr>
              <a:t>b. Tejido conectivo denso regular.</a:t>
            </a:r>
          </a:p>
        </p:txBody>
      </p:sp>
      <p:sp>
        <p:nvSpPr>
          <p:cNvPr id="18443" name="Text Box 14"/>
          <p:cNvSpPr txBox="1"/>
          <p:nvPr/>
        </p:nvSpPr>
        <p:spPr>
          <a:xfrm>
            <a:off x="2581275" y="3962400"/>
            <a:ext cx="6400800" cy="5222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50000"/>
              </a:spcBef>
              <a:buNone/>
            </a:pPr>
            <a:r>
              <a:rPr lang="es-ES_tradnl" altLang="en-US" sz="2800" b="1" dirty="0">
                <a:solidFill>
                  <a:schemeClr val="accent1">
                    <a:lumMod val="50000"/>
                  </a:schemeClr>
                </a:solidFill>
                <a:latin typeface="Arial" panose="020B0604020202020204" pitchFamily="34" charset="0"/>
                <a:cs typeface="Arial" panose="020B0604020202020204" pitchFamily="34" charset="0"/>
              </a:rPr>
              <a:t>3.Tejido reticular</a:t>
            </a:r>
            <a:endParaRPr lang="es-ES_tradnl" altLang="en-US" sz="2800" b="1" dirty="0">
              <a:solidFill>
                <a:schemeClr val="accent1">
                  <a:lumMod val="50000"/>
                </a:schemeClr>
              </a:solidFill>
              <a:latin typeface="Arial" panose="020B0604020202020204" pitchFamily="34" charset="0"/>
              <a:ea typeface="Arial" panose="020B0604020202020204" pitchFamily="34" charset="0"/>
            </a:endParaRPr>
          </a:p>
        </p:txBody>
      </p:sp>
      <p:sp>
        <p:nvSpPr>
          <p:cNvPr id="18444" name="Text Box 15"/>
          <p:cNvSpPr txBox="1"/>
          <p:nvPr/>
        </p:nvSpPr>
        <p:spPr>
          <a:xfrm>
            <a:off x="2587625" y="4418014"/>
            <a:ext cx="48006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50000"/>
              </a:spcBef>
              <a:buNone/>
            </a:pPr>
            <a:r>
              <a:rPr lang="es-ES_tradnl" altLang="en-US" sz="2800" b="1" dirty="0">
                <a:solidFill>
                  <a:schemeClr val="accent1">
                    <a:lumMod val="50000"/>
                  </a:schemeClr>
                </a:solidFill>
                <a:latin typeface="Arial" panose="020B0604020202020204" pitchFamily="34" charset="0"/>
                <a:cs typeface="Arial" panose="020B0604020202020204" pitchFamily="34" charset="0"/>
              </a:rPr>
              <a:t>4. Tejido adiposo</a:t>
            </a:r>
            <a:endParaRPr lang="es-ES_tradnl" altLang="en-US" sz="2800" b="1" dirty="0">
              <a:solidFill>
                <a:schemeClr val="accent1">
                  <a:lumMod val="50000"/>
                </a:schemeClr>
              </a:solidFill>
              <a:latin typeface="Arial" panose="020B0604020202020204" pitchFamily="34" charset="0"/>
              <a:ea typeface="Arial" panose="020B0604020202020204" pitchFamily="34" charset="0"/>
            </a:endParaRPr>
          </a:p>
        </p:txBody>
      </p:sp>
      <p:sp>
        <p:nvSpPr>
          <p:cNvPr id="18445" name="Text Box 16"/>
          <p:cNvSpPr txBox="1"/>
          <p:nvPr/>
        </p:nvSpPr>
        <p:spPr>
          <a:xfrm>
            <a:off x="2057400" y="4835526"/>
            <a:ext cx="8077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50000"/>
              </a:spcBef>
              <a:buNone/>
            </a:pPr>
            <a:r>
              <a:rPr lang="es-ES_tradnl" altLang="en-US" sz="2800" b="1" dirty="0">
                <a:solidFill>
                  <a:schemeClr val="accent1">
                    <a:lumMod val="50000"/>
                  </a:schemeClr>
                </a:solidFill>
              </a:rPr>
              <a:t>C.  </a:t>
            </a:r>
            <a:r>
              <a:rPr lang="es-ES_tradnl" altLang="en-US" sz="2800" b="1" dirty="0">
                <a:solidFill>
                  <a:schemeClr val="accent1">
                    <a:lumMod val="50000"/>
                  </a:schemeClr>
                </a:solidFill>
                <a:latin typeface="Arial" panose="020B0604020202020204" pitchFamily="34" charset="0"/>
                <a:cs typeface="Arial" panose="020B0604020202020204" pitchFamily="34" charset="0"/>
              </a:rPr>
              <a:t>Tejido conectivo especializado</a:t>
            </a:r>
            <a:endParaRPr lang="es-ES_tradnl" altLang="en-US" sz="2800" b="1" dirty="0">
              <a:solidFill>
                <a:schemeClr val="accent1">
                  <a:lumMod val="50000"/>
                </a:schemeClr>
              </a:solidFill>
              <a:latin typeface="Arial" panose="020B0604020202020204" pitchFamily="34" charset="0"/>
              <a:ea typeface="Arial" panose="020B0604020202020204" pitchFamily="34" charset="0"/>
            </a:endParaRPr>
          </a:p>
        </p:txBody>
      </p:sp>
      <p:sp>
        <p:nvSpPr>
          <p:cNvPr id="18446" name="Text Box 17"/>
          <p:cNvSpPr txBox="1"/>
          <p:nvPr/>
        </p:nvSpPr>
        <p:spPr>
          <a:xfrm>
            <a:off x="2581275" y="5316539"/>
            <a:ext cx="4953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50000"/>
              </a:spcBef>
              <a:buNone/>
            </a:pPr>
            <a:r>
              <a:rPr lang="es-ES_tradnl" altLang="en-US" sz="2400" b="1" dirty="0">
                <a:solidFill>
                  <a:schemeClr val="accent1">
                    <a:lumMod val="50000"/>
                  </a:schemeClr>
                </a:solidFill>
              </a:rPr>
              <a:t>1</a:t>
            </a:r>
            <a:r>
              <a:rPr lang="es-ES_tradnl" altLang="en-US" sz="2400" b="1" dirty="0">
                <a:solidFill>
                  <a:schemeClr val="accent1">
                    <a:lumMod val="50000"/>
                  </a:schemeClr>
                </a:solidFill>
                <a:latin typeface="Arial" panose="020B0604020202020204" pitchFamily="34" charset="0"/>
                <a:cs typeface="Arial" panose="020B0604020202020204" pitchFamily="34" charset="0"/>
              </a:rPr>
              <a:t>. </a:t>
            </a:r>
            <a:r>
              <a:rPr lang="es-ES_tradnl" altLang="en-US" sz="2800" b="1" dirty="0">
                <a:solidFill>
                  <a:schemeClr val="accent1">
                    <a:lumMod val="50000"/>
                  </a:schemeClr>
                </a:solidFill>
                <a:latin typeface="Arial" panose="020B0604020202020204" pitchFamily="34" charset="0"/>
                <a:cs typeface="Arial" panose="020B0604020202020204" pitchFamily="34" charset="0"/>
              </a:rPr>
              <a:t>Cartílago        3-Sangre</a:t>
            </a:r>
            <a:endParaRPr lang="es-ES_tradnl" altLang="en-US" sz="2800" b="1" dirty="0">
              <a:solidFill>
                <a:schemeClr val="accent1">
                  <a:lumMod val="50000"/>
                </a:schemeClr>
              </a:solidFill>
              <a:latin typeface="Arial" panose="020B0604020202020204" pitchFamily="34" charset="0"/>
              <a:ea typeface="Arial" panose="020B0604020202020204" pitchFamily="34" charset="0"/>
            </a:endParaRPr>
          </a:p>
        </p:txBody>
      </p:sp>
      <p:sp>
        <p:nvSpPr>
          <p:cNvPr id="18447" name="Text Box 18"/>
          <p:cNvSpPr txBox="1"/>
          <p:nvPr/>
        </p:nvSpPr>
        <p:spPr>
          <a:xfrm>
            <a:off x="2614613" y="5770564"/>
            <a:ext cx="7019926"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spcBef>
                <a:spcPct val="50000"/>
              </a:spcBef>
              <a:buNone/>
            </a:pPr>
            <a:r>
              <a:rPr lang="es-ES_tradnl" altLang="en-US" sz="2400" b="1" dirty="0">
                <a:solidFill>
                  <a:schemeClr val="accent1">
                    <a:lumMod val="50000"/>
                  </a:schemeClr>
                </a:solidFill>
              </a:rPr>
              <a:t>2. </a:t>
            </a:r>
            <a:r>
              <a:rPr lang="es-ES_tradnl" altLang="en-US" sz="2800" b="1" dirty="0">
                <a:solidFill>
                  <a:schemeClr val="accent1">
                    <a:lumMod val="50000"/>
                  </a:schemeClr>
                </a:solidFill>
                <a:latin typeface="Arial" panose="020B0604020202020204" pitchFamily="34" charset="0"/>
                <a:cs typeface="Arial" panose="020B0604020202020204" pitchFamily="34" charset="0"/>
              </a:rPr>
              <a:t>Hueso            4-Hematopoyetico   </a:t>
            </a:r>
            <a:endParaRPr lang="es-ES_tradnl" altLang="en-US" sz="2800" b="1" dirty="0">
              <a:solidFill>
                <a:schemeClr val="accent1">
                  <a:lumMod val="50000"/>
                </a:schemeClr>
              </a:solidFill>
              <a:latin typeface="Arial" panose="020B0604020202020204" pitchFamily="34" charset="0"/>
              <a:ea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10"/>
          <p:cNvSpPr txBox="1">
            <a:spLocks noChangeArrowheads="1"/>
          </p:cNvSpPr>
          <p:nvPr/>
        </p:nvSpPr>
        <p:spPr bwMode="auto">
          <a:xfrm>
            <a:off x="4670425" y="2852739"/>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tabLst>
                <a:tab pos="457200" algn="l"/>
              </a:tabLst>
              <a:defRPr sz="3200">
                <a:solidFill>
                  <a:schemeClr val="tx1"/>
                </a:solidFill>
                <a:latin typeface="Arial" panose="020B0604020202020204" pitchFamily="34" charset="0"/>
              </a:defRPr>
            </a:lvl1pPr>
            <a:lvl2pPr marL="742950" indent="-285750">
              <a:spcBef>
                <a:spcPct val="20000"/>
              </a:spcBef>
              <a:buChar char="–"/>
              <a:tabLst>
                <a:tab pos="457200" algn="l"/>
              </a:tabLst>
              <a:defRPr sz="2800">
                <a:solidFill>
                  <a:schemeClr val="tx1"/>
                </a:solidFill>
                <a:latin typeface="Arial" panose="020B0604020202020204" pitchFamily="34" charset="0"/>
              </a:defRPr>
            </a:lvl2pPr>
            <a:lvl3pPr marL="1143000" indent="-228600">
              <a:spcBef>
                <a:spcPct val="20000"/>
              </a:spcBef>
              <a:buChar char="•"/>
              <a:tabLst>
                <a:tab pos="457200" algn="l"/>
              </a:tabLst>
              <a:defRPr sz="2400">
                <a:solidFill>
                  <a:schemeClr val="tx1"/>
                </a:solidFill>
                <a:latin typeface="Arial" panose="020B0604020202020204" pitchFamily="34" charset="0"/>
              </a:defRPr>
            </a:lvl3pPr>
            <a:lvl4pPr marL="1600200" indent="-228600">
              <a:spcBef>
                <a:spcPct val="20000"/>
              </a:spcBef>
              <a:buChar char="–"/>
              <a:tabLst>
                <a:tab pos="457200" algn="l"/>
              </a:tabLst>
              <a:defRPr sz="2000">
                <a:solidFill>
                  <a:schemeClr val="tx1"/>
                </a:solidFill>
                <a:latin typeface="Arial" panose="020B0604020202020204" pitchFamily="34" charset="0"/>
              </a:defRPr>
            </a:lvl4pPr>
            <a:lvl5pPr marL="2057400" indent="-228600">
              <a:spcBef>
                <a:spcPct val="20000"/>
              </a:spcBef>
              <a:buChar char="»"/>
              <a:tabLst>
                <a:tab pos="45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9pPr>
          </a:lstStyle>
          <a:p>
            <a:pPr eaLnBrk="1" hangingPunct="1">
              <a:spcBef>
                <a:spcPct val="0"/>
              </a:spcBef>
              <a:buFontTx/>
              <a:buNone/>
            </a:pPr>
            <a:endParaRPr lang="en-US" altLang="es-MX">
              <a:solidFill>
                <a:srgbClr val="FFFF00"/>
              </a:solidFill>
            </a:endParaRPr>
          </a:p>
        </p:txBody>
      </p:sp>
      <p:sp>
        <p:nvSpPr>
          <p:cNvPr id="41989" name="Text Box 11"/>
          <p:cNvSpPr txBox="1">
            <a:spLocks noChangeArrowheads="1"/>
          </p:cNvSpPr>
          <p:nvPr/>
        </p:nvSpPr>
        <p:spPr bwMode="auto">
          <a:xfrm>
            <a:off x="8451850" y="21240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s-MX"/>
          </a:p>
        </p:txBody>
      </p:sp>
      <p:sp>
        <p:nvSpPr>
          <p:cNvPr id="41990" name="CuadroTexto 1"/>
          <p:cNvSpPr txBox="1">
            <a:spLocks noChangeArrowheads="1"/>
          </p:cNvSpPr>
          <p:nvPr/>
        </p:nvSpPr>
        <p:spPr bwMode="auto">
          <a:xfrm>
            <a:off x="2487168" y="2703513"/>
            <a:ext cx="773792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MX" dirty="0">
                <a:solidFill>
                  <a:schemeClr val="accent1">
                    <a:lumMod val="50000"/>
                  </a:schemeClr>
                </a:solidFill>
              </a:rPr>
              <a:t>La clasificación se basa en la proporción y disposición de sus componentes fundamentales: células y sustancia intercelular fibrosa o amorfa:</a:t>
            </a:r>
          </a:p>
        </p:txBody>
      </p:sp>
      <p:sp>
        <p:nvSpPr>
          <p:cNvPr id="7" name="Oval 2"/>
          <p:cNvSpPr/>
          <p:nvPr/>
        </p:nvSpPr>
        <p:spPr>
          <a:xfrm>
            <a:off x="1958975" y="467739"/>
            <a:ext cx="8675686" cy="1051560"/>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buNone/>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TEJIDOS CONECTIVOS GENERALES</a:t>
            </a:r>
            <a:endParaRPr lang="en-US" sz="2800" dirty="0">
              <a:solidFill>
                <a:schemeClr val="accent1">
                  <a:lumMod val="50000"/>
                </a:schemeClr>
              </a:solidFill>
              <a:effectLst>
                <a:outerShdw blurRad="38100" dist="38100" dir="2700000" algn="tl">
                  <a:srgbClr val="000000"/>
                </a:outerShdw>
              </a:effectLst>
              <a:latin typeface="Arial" panose="020B0604020202020204" pitchFamily="34" charset="0"/>
            </a:endParaRPr>
          </a:p>
        </p:txBody>
      </p:sp>
    </p:spTree>
  </p:cSld>
  <p:clrMapOvr>
    <a:masterClrMapping/>
  </p:clrMapOvr>
  <p:transition spd="med" advClick="0" advTm="44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p:nvPr/>
        </p:nvSpPr>
        <p:spPr>
          <a:xfrm>
            <a:off x="1752600" y="1096732"/>
            <a:ext cx="8915400" cy="1828193"/>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eaLnBrk="1" hangingPunct="1">
              <a:defRPr/>
            </a:pPr>
            <a:r>
              <a:rPr lang="es-ES" sz="2400"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Mayor proporción de células  y sustancia intercelular amorfa  y menor cantidad de fibras</a:t>
            </a:r>
          </a:p>
          <a:p>
            <a:pPr eaLnBrk="1" hangingPunct="1">
              <a:defRPr/>
            </a:pPr>
            <a:r>
              <a:rPr lang="es-ES" sz="2400"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Ej. Mesénquima, mucoide, elástico, reticular y adiposo.</a:t>
            </a:r>
          </a:p>
          <a:p>
            <a:pPr marL="0" indent="0" algn="just">
              <a:spcBef>
                <a:spcPct val="50000"/>
              </a:spcBef>
              <a:buNone/>
            </a:pPr>
            <a:endParaRPr lang="es-ES_tradnl" altLang="en-US" sz="2400" b="1" dirty="0">
              <a:latin typeface="Arial" panose="020B0604020202020204" pitchFamily="34" charset="0"/>
            </a:endParaRPr>
          </a:p>
        </p:txBody>
      </p:sp>
      <p:sp>
        <p:nvSpPr>
          <p:cNvPr id="20484" name="Text Box 4"/>
          <p:cNvSpPr txBox="1"/>
          <p:nvPr/>
        </p:nvSpPr>
        <p:spPr>
          <a:xfrm>
            <a:off x="1828800" y="3048000"/>
            <a:ext cx="8839200" cy="193899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a:spcBef>
                <a:spcPct val="50000"/>
              </a:spcBef>
            </a:pPr>
            <a:r>
              <a:rPr lang="es-ES_tradnl" altLang="en-US" sz="2400" b="1" dirty="0">
                <a:solidFill>
                  <a:schemeClr val="accent1">
                    <a:lumMod val="50000"/>
                  </a:schemeClr>
                </a:solidFill>
                <a:latin typeface="Arial" panose="020B0604020202020204" pitchFamily="34" charset="0"/>
              </a:rPr>
              <a:t>Se caracteriza por abundante sustancia básica y líquido tisular donde se encuentra las células del tejido conectivo fijas: fibroblastos, adipocitos y macrófagos. Entre la sustancia básica se encuentran las  fibras laxamente entretejidas de colágena, reticulares y elásticas.</a:t>
            </a:r>
          </a:p>
        </p:txBody>
      </p:sp>
      <p:sp>
        <p:nvSpPr>
          <p:cNvPr id="20485" name="Text Box 5"/>
          <p:cNvSpPr txBox="1"/>
          <p:nvPr/>
        </p:nvSpPr>
        <p:spPr>
          <a:xfrm>
            <a:off x="1752600" y="5181601"/>
            <a:ext cx="8915400" cy="120032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a:spcBef>
                <a:spcPct val="50000"/>
              </a:spcBef>
            </a:pPr>
            <a:r>
              <a:rPr lang="es-ES_tradnl" altLang="en-US" sz="2400" b="1" dirty="0">
                <a:solidFill>
                  <a:schemeClr val="accent1">
                    <a:lumMod val="50000"/>
                  </a:schemeClr>
                </a:solidFill>
                <a:latin typeface="Arial" panose="020B0604020202020204" pitchFamily="34" charset="0"/>
              </a:rPr>
              <a:t>Contiene abundantes células móviles encargadas de la inflamación, las reacciones alérgicas y de las reacciones inmunitarias</a:t>
            </a:r>
            <a:r>
              <a:rPr lang="es-ES_tradnl" altLang="en-US" sz="2400" b="1" dirty="0">
                <a:latin typeface="Arial" panose="020B0604020202020204" pitchFamily="34" charset="0"/>
              </a:rPr>
              <a:t>.</a:t>
            </a:r>
          </a:p>
        </p:txBody>
      </p:sp>
      <p:sp>
        <p:nvSpPr>
          <p:cNvPr id="6" name="Oval 2"/>
          <p:cNvSpPr/>
          <p:nvPr/>
        </p:nvSpPr>
        <p:spPr>
          <a:xfrm>
            <a:off x="1535114" y="255927"/>
            <a:ext cx="8675686" cy="646659"/>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a:spcBef>
                <a:spcPct val="0"/>
              </a:spcBef>
              <a:buNone/>
            </a:pPr>
            <a:r>
              <a:rPr lang="es-ES_tradnl" altLang="en-US" sz="2800" b="1" dirty="0">
                <a:latin typeface="Arial" panose="020B0604020202020204" pitchFamily="34" charset="0"/>
                <a:cs typeface="Arial" panose="020B0604020202020204" pitchFamily="34" charset="0"/>
              </a:rPr>
              <a:t>Tejido conectivo laxo</a:t>
            </a:r>
            <a:endParaRPr lang="es-ES_tradnl" altLang="en-US" sz="2800" b="1" dirty="0">
              <a:latin typeface="Arial" panose="020B0604020202020204" pitchFamily="34" charset="0"/>
              <a:ea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139696" y="2139696"/>
            <a:ext cx="8133018" cy="2406813"/>
          </a:xfrm>
          <a:prstGeom prst="rect">
            <a:avLst/>
          </a:prstGeom>
        </p:spPr>
        <p:txBody>
          <a:bodyPr wrap="square">
            <a:spAutoFit/>
          </a:bodyPr>
          <a:lstStyle/>
          <a:p>
            <a:pPr algn="ctr" eaLnBrk="1" hangingPunct="1">
              <a:lnSpc>
                <a:spcPct val="70000"/>
              </a:lnSpc>
              <a:defRPr/>
            </a:pPr>
            <a:endParaRPr lang="es-ES" sz="3200" dirty="0">
              <a:solidFill>
                <a:schemeClr val="accent1">
                  <a:lumMod val="50000"/>
                </a:schemeClr>
              </a:solidFill>
              <a:effectLst>
                <a:outerShdw blurRad="38100" dist="38100" dir="2700000" algn="tl">
                  <a:srgbClr val="000000"/>
                </a:outerShdw>
              </a:effectLst>
              <a:latin typeface="Arial" panose="020B0604020202020204" pitchFamily="34" charset="0"/>
            </a:endParaRPr>
          </a:p>
          <a:p>
            <a:pPr eaLnBrk="1" hangingPunct="1">
              <a:defRPr/>
            </a:pPr>
            <a:r>
              <a:rPr lang="es-ES" sz="3200" dirty="0">
                <a:solidFill>
                  <a:schemeClr val="accent1">
                    <a:lumMod val="50000"/>
                  </a:schemeClr>
                </a:solidFill>
                <a:effectLst>
                  <a:outerShdw blurRad="38100" dist="38100" dir="2700000" algn="tl">
                    <a:srgbClr val="000000"/>
                  </a:outerShdw>
                </a:effectLst>
                <a:latin typeface="Arial" panose="020B0604020202020204" pitchFamily="34" charset="0"/>
              </a:rPr>
              <a:t>Mayor proporción de fibras  de tipo colágenas, menor cantidad de células y sustancia intercelular amorfa, se subdivide en: irregular  y regular</a:t>
            </a:r>
            <a:r>
              <a:rPr lang="es-ES" dirty="0">
                <a:solidFill>
                  <a:srgbClr val="FFFF00"/>
                </a:solidFill>
                <a:effectLst>
                  <a:outerShdw blurRad="38100" dist="38100" dir="2700000" algn="tl">
                    <a:srgbClr val="000000"/>
                  </a:outerShdw>
                </a:effectLst>
                <a:latin typeface="Arial" panose="020B0604020202020204" pitchFamily="34" charset="0"/>
              </a:rPr>
              <a:t>.</a:t>
            </a:r>
          </a:p>
        </p:txBody>
      </p:sp>
      <p:sp>
        <p:nvSpPr>
          <p:cNvPr id="4" name="Oval 2"/>
          <p:cNvSpPr/>
          <p:nvPr/>
        </p:nvSpPr>
        <p:spPr>
          <a:xfrm>
            <a:off x="1758157" y="289878"/>
            <a:ext cx="8675686" cy="1051560"/>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lnSpc>
                <a:spcPct val="70000"/>
              </a:lnSpc>
              <a:buNone/>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Tejido conectivo compacto o denso</a:t>
            </a:r>
          </a:p>
        </p:txBody>
      </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p:nvPr/>
        </p:nvSpPr>
        <p:spPr>
          <a:xfrm>
            <a:off x="1828800" y="990601"/>
            <a:ext cx="8458200" cy="83099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a:spcBef>
                <a:spcPct val="50000"/>
              </a:spcBef>
            </a:pPr>
            <a:r>
              <a:rPr lang="es-ES_tradnl" altLang="en-US" sz="2400" b="1" dirty="0">
                <a:solidFill>
                  <a:schemeClr val="accent1">
                    <a:lumMod val="50000"/>
                  </a:schemeClr>
                </a:solidFill>
                <a:latin typeface="Arial" panose="020B0604020202020204" pitchFamily="34" charset="0"/>
              </a:rPr>
              <a:t>Es similar al tejido conectivo laxo pero con más fibras y menos células.</a:t>
            </a:r>
            <a:endParaRPr lang="es-ES_tradnl" altLang="en-US" sz="2400" b="1" dirty="0">
              <a:solidFill>
                <a:schemeClr val="accent1">
                  <a:lumMod val="50000"/>
                </a:schemeClr>
              </a:solidFill>
            </a:endParaRPr>
          </a:p>
        </p:txBody>
      </p:sp>
      <p:sp>
        <p:nvSpPr>
          <p:cNvPr id="21508" name="Text Box 5"/>
          <p:cNvSpPr txBox="1"/>
          <p:nvPr/>
        </p:nvSpPr>
        <p:spPr>
          <a:xfrm>
            <a:off x="1828800" y="1828801"/>
            <a:ext cx="8534400" cy="83099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a:spcBef>
                <a:spcPct val="50000"/>
              </a:spcBef>
            </a:pPr>
            <a:r>
              <a:rPr lang="es-ES_tradnl" altLang="en-US" sz="2400" b="1" dirty="0">
                <a:solidFill>
                  <a:schemeClr val="accent1">
                    <a:lumMod val="50000"/>
                  </a:schemeClr>
                </a:solidFill>
                <a:latin typeface="Arial" panose="020B0604020202020204" pitchFamily="34" charset="0"/>
              </a:rPr>
              <a:t>Su resistencia a las tensiones está dada por la orientación y distribución de las fibras colágenas. </a:t>
            </a:r>
          </a:p>
        </p:txBody>
      </p:sp>
      <p:sp>
        <p:nvSpPr>
          <p:cNvPr id="21509" name="Text Box 6"/>
          <p:cNvSpPr txBox="1"/>
          <p:nvPr/>
        </p:nvSpPr>
        <p:spPr>
          <a:xfrm>
            <a:off x="1828800" y="2819400"/>
            <a:ext cx="8534400" cy="193899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a:spcBef>
                <a:spcPct val="50000"/>
              </a:spcBef>
            </a:pPr>
            <a:r>
              <a:rPr lang="es-ES_tradnl" altLang="en-US" sz="2400" b="1" dirty="0">
                <a:solidFill>
                  <a:schemeClr val="accent1">
                    <a:lumMod val="50000"/>
                  </a:schemeClr>
                </a:solidFill>
                <a:latin typeface="Arial" panose="020B0604020202020204" pitchFamily="34" charset="0"/>
              </a:rPr>
              <a:t>El tejido conectivo colagenoso denso irregular se localiza en la dermis reticular, vainas de los nervios y cápsula de órganos macizos como bazo y testículos. Mientras que el regular se localiza en los tendones, ligamentos y aponeurosis.</a:t>
            </a:r>
            <a:endParaRPr lang="es-ES_tradnl" altLang="en-US" sz="2400" b="1" dirty="0">
              <a:solidFill>
                <a:schemeClr val="accent1">
                  <a:lumMod val="50000"/>
                </a:schemeClr>
              </a:solidFill>
            </a:endParaRPr>
          </a:p>
        </p:txBody>
      </p:sp>
      <p:sp>
        <p:nvSpPr>
          <p:cNvPr id="21510" name="Text Box 9"/>
          <p:cNvSpPr txBox="1"/>
          <p:nvPr/>
        </p:nvSpPr>
        <p:spPr>
          <a:xfrm>
            <a:off x="1752600" y="4800600"/>
            <a:ext cx="8610600" cy="193899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a:spcBef>
                <a:spcPct val="50000"/>
              </a:spcBef>
            </a:pPr>
            <a:r>
              <a:rPr lang="es-ES_tradnl" altLang="en-US" sz="2400" b="1" dirty="0">
                <a:solidFill>
                  <a:schemeClr val="accent1">
                    <a:lumMod val="50000"/>
                  </a:schemeClr>
                </a:solidFill>
                <a:latin typeface="Arial" panose="020B0604020202020204" pitchFamily="34" charset="0"/>
              </a:rPr>
              <a:t>El tejido conectivo elástico denso regular en el no hay abundancia de fibras colágenas predominando las elásticas. Se localiza en los grandes vasos sanguíneos,el ligamento amarillo de la columna vertebral y el ligamento suspensorio del pene.</a:t>
            </a:r>
          </a:p>
        </p:txBody>
      </p:sp>
      <p:sp>
        <p:nvSpPr>
          <p:cNvPr id="7" name="Oval 2"/>
          <p:cNvSpPr/>
          <p:nvPr/>
        </p:nvSpPr>
        <p:spPr>
          <a:xfrm>
            <a:off x="1758157" y="289878"/>
            <a:ext cx="8675686" cy="700723"/>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lnSpc>
                <a:spcPct val="70000"/>
              </a:lnSpc>
              <a:buNone/>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Tejido conectivo compacto o denso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2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476250"/>
            <a:ext cx="4033838" cy="25209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92900" name="Picture 4" descr="TCD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976" y="3933826"/>
            <a:ext cx="4105275" cy="27352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92903" name="Text Box 7"/>
          <p:cNvSpPr txBox="1">
            <a:spLocks noChangeArrowheads="1"/>
          </p:cNvSpPr>
          <p:nvPr/>
        </p:nvSpPr>
        <p:spPr bwMode="auto">
          <a:xfrm>
            <a:off x="6137277" y="6089651"/>
            <a:ext cx="27574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MX">
                <a:solidFill>
                  <a:srgbClr val="FF0000"/>
                </a:solidFill>
              </a:rPr>
              <a:t>Denso regular</a:t>
            </a:r>
          </a:p>
        </p:txBody>
      </p:sp>
      <p:sp>
        <p:nvSpPr>
          <p:cNvPr id="592906" name="Text Box 10"/>
          <p:cNvSpPr txBox="1">
            <a:spLocks noChangeArrowheads="1"/>
          </p:cNvSpPr>
          <p:nvPr/>
        </p:nvSpPr>
        <p:spPr bwMode="auto">
          <a:xfrm>
            <a:off x="1854481" y="549276"/>
            <a:ext cx="23711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MX">
                <a:solidFill>
                  <a:srgbClr val="FF0000"/>
                </a:solidFill>
              </a:rPr>
              <a:t>Areolar laxo</a:t>
            </a:r>
          </a:p>
        </p:txBody>
      </p:sp>
      <p:sp>
        <p:nvSpPr>
          <p:cNvPr id="45062" name="CuadroTexto 1"/>
          <p:cNvSpPr txBox="1">
            <a:spLocks noChangeArrowheads="1"/>
          </p:cNvSpPr>
          <p:nvPr/>
        </p:nvSpPr>
        <p:spPr bwMode="auto">
          <a:xfrm>
            <a:off x="1992314" y="3100389"/>
            <a:ext cx="93645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MX" sz="3600" dirty="0">
                <a:solidFill>
                  <a:schemeClr val="accent1">
                    <a:lumMod val="50000"/>
                  </a:schemeClr>
                </a:solidFill>
              </a:rPr>
              <a:t>Variedades de tejido conectivo generales</a:t>
            </a:r>
          </a:p>
        </p:txBody>
      </p:sp>
    </p:spTree>
  </p:cSld>
  <p:clrMapOvr>
    <a:masterClrMapping/>
  </p:clrMapOvr>
  <p:transition spd="med" advClick="0" advTm="4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1500"/>
                                  </p:stCondLst>
                                  <p:childTnLst>
                                    <p:set>
                                      <p:cBhvr>
                                        <p:cTn id="6" dur="1" fill="hold">
                                          <p:stCondLst>
                                            <p:cond delay="0"/>
                                          </p:stCondLst>
                                        </p:cTn>
                                        <p:tgtEl>
                                          <p:spTgt spid="592898"/>
                                        </p:tgtEl>
                                        <p:attrNameLst>
                                          <p:attrName>style.visibility</p:attrName>
                                        </p:attrNameLst>
                                      </p:cBhvr>
                                      <p:to>
                                        <p:strVal val="visible"/>
                                      </p:to>
                                    </p:set>
                                    <p:animEffect transition="in" filter="fade">
                                      <p:cBhvr>
                                        <p:cTn id="7" dur="2000"/>
                                        <p:tgtEl>
                                          <p:spTgt spid="592898"/>
                                        </p:tgtEl>
                                      </p:cBhvr>
                                    </p:animEffect>
                                  </p:childTnLst>
                                </p:cTn>
                              </p:par>
                              <p:par>
                                <p:cTn id="8" presetID="10" presetClass="entr" presetSubtype="0" fill="hold" grpId="0" nodeType="withEffect">
                                  <p:stCondLst>
                                    <p:cond delay="21500"/>
                                  </p:stCondLst>
                                  <p:childTnLst>
                                    <p:set>
                                      <p:cBhvr>
                                        <p:cTn id="9" dur="1" fill="hold">
                                          <p:stCondLst>
                                            <p:cond delay="0"/>
                                          </p:stCondLst>
                                        </p:cTn>
                                        <p:tgtEl>
                                          <p:spTgt spid="592906"/>
                                        </p:tgtEl>
                                        <p:attrNameLst>
                                          <p:attrName>style.visibility</p:attrName>
                                        </p:attrNameLst>
                                      </p:cBhvr>
                                      <p:to>
                                        <p:strVal val="visible"/>
                                      </p:to>
                                    </p:set>
                                    <p:animEffect transition="in" filter="fade">
                                      <p:cBhvr>
                                        <p:cTn id="10" dur="2000"/>
                                        <p:tgtEl>
                                          <p:spTgt spid="592906"/>
                                        </p:tgtEl>
                                      </p:cBhvr>
                                    </p:animEffect>
                                  </p:childTnLst>
                                </p:cTn>
                              </p:par>
                              <p:par>
                                <p:cTn id="11" presetID="10" presetClass="entr" presetSubtype="0" fill="hold" nodeType="withEffect">
                                  <p:stCondLst>
                                    <p:cond delay="23500"/>
                                  </p:stCondLst>
                                  <p:childTnLst>
                                    <p:set>
                                      <p:cBhvr>
                                        <p:cTn id="12" dur="1" fill="hold">
                                          <p:stCondLst>
                                            <p:cond delay="0"/>
                                          </p:stCondLst>
                                        </p:cTn>
                                        <p:tgtEl>
                                          <p:spTgt spid="592900"/>
                                        </p:tgtEl>
                                        <p:attrNameLst>
                                          <p:attrName>style.visibility</p:attrName>
                                        </p:attrNameLst>
                                      </p:cBhvr>
                                      <p:to>
                                        <p:strVal val="visible"/>
                                      </p:to>
                                    </p:set>
                                    <p:animEffect transition="in" filter="fade">
                                      <p:cBhvr>
                                        <p:cTn id="13" dur="2000"/>
                                        <p:tgtEl>
                                          <p:spTgt spid="592900"/>
                                        </p:tgtEl>
                                      </p:cBhvr>
                                    </p:animEffect>
                                  </p:childTnLst>
                                </p:cTn>
                              </p:par>
                              <p:par>
                                <p:cTn id="14" presetID="10" presetClass="entr" presetSubtype="0" fill="hold" grpId="0" nodeType="withEffect">
                                  <p:stCondLst>
                                    <p:cond delay="23500"/>
                                  </p:stCondLst>
                                  <p:childTnLst>
                                    <p:set>
                                      <p:cBhvr>
                                        <p:cTn id="15" dur="1" fill="hold">
                                          <p:stCondLst>
                                            <p:cond delay="0"/>
                                          </p:stCondLst>
                                        </p:cTn>
                                        <p:tgtEl>
                                          <p:spTgt spid="592903"/>
                                        </p:tgtEl>
                                        <p:attrNameLst>
                                          <p:attrName>style.visibility</p:attrName>
                                        </p:attrNameLst>
                                      </p:cBhvr>
                                      <p:to>
                                        <p:strVal val="visible"/>
                                      </p:to>
                                    </p:set>
                                    <p:animEffect transition="in" filter="fade">
                                      <p:cBhvr>
                                        <p:cTn id="16" dur="2000"/>
                                        <p:tgtEl>
                                          <p:spTgt spid="592903"/>
                                        </p:tgtEl>
                                      </p:cBhvr>
                                    </p:animEffect>
                                  </p:childTnLst>
                                </p:cTn>
                              </p:par>
                              <p:par>
                                <p:cTn id="17" presetID="10" presetClass="exit" presetSubtype="0" fill="hold" nodeType="withEffect">
                                  <p:stCondLst>
                                    <p:cond delay="35300"/>
                                  </p:stCondLst>
                                  <p:childTnLst>
                                    <p:animEffect transition="out" filter="fade">
                                      <p:cBhvr>
                                        <p:cTn id="18" dur="2000"/>
                                        <p:tgtEl>
                                          <p:spTgt spid="592898"/>
                                        </p:tgtEl>
                                      </p:cBhvr>
                                    </p:animEffect>
                                    <p:set>
                                      <p:cBhvr>
                                        <p:cTn id="19" dur="1" fill="hold">
                                          <p:stCondLst>
                                            <p:cond delay="1999"/>
                                          </p:stCondLst>
                                        </p:cTn>
                                        <p:tgtEl>
                                          <p:spTgt spid="592898"/>
                                        </p:tgtEl>
                                        <p:attrNameLst>
                                          <p:attrName>style.visibility</p:attrName>
                                        </p:attrNameLst>
                                      </p:cBhvr>
                                      <p:to>
                                        <p:strVal val="hidden"/>
                                      </p:to>
                                    </p:set>
                                  </p:childTnLst>
                                </p:cTn>
                              </p:par>
                              <p:par>
                                <p:cTn id="20" presetID="10" presetClass="exit" presetSubtype="0" fill="hold" grpId="1" nodeType="withEffect">
                                  <p:stCondLst>
                                    <p:cond delay="35300"/>
                                  </p:stCondLst>
                                  <p:childTnLst>
                                    <p:animEffect transition="out" filter="fade">
                                      <p:cBhvr>
                                        <p:cTn id="21" dur="2000"/>
                                        <p:tgtEl>
                                          <p:spTgt spid="592906"/>
                                        </p:tgtEl>
                                      </p:cBhvr>
                                    </p:animEffect>
                                    <p:set>
                                      <p:cBhvr>
                                        <p:cTn id="22" dur="1" fill="hold">
                                          <p:stCondLst>
                                            <p:cond delay="1999"/>
                                          </p:stCondLst>
                                        </p:cTn>
                                        <p:tgtEl>
                                          <p:spTgt spid="592906"/>
                                        </p:tgtEl>
                                        <p:attrNameLst>
                                          <p:attrName>style.visibility</p:attrName>
                                        </p:attrNameLst>
                                      </p:cBhvr>
                                      <p:to>
                                        <p:strVal val="hidden"/>
                                      </p:to>
                                    </p:set>
                                  </p:childTnLst>
                                </p:cTn>
                              </p:par>
                              <p:par>
                                <p:cTn id="23" presetID="10" presetClass="exit" presetSubtype="0" fill="hold" nodeType="withEffect">
                                  <p:stCondLst>
                                    <p:cond delay="35300"/>
                                  </p:stCondLst>
                                  <p:childTnLst>
                                    <p:animEffect transition="out" filter="fade">
                                      <p:cBhvr>
                                        <p:cTn id="24" dur="2000"/>
                                        <p:tgtEl>
                                          <p:spTgt spid="592900"/>
                                        </p:tgtEl>
                                      </p:cBhvr>
                                    </p:animEffect>
                                    <p:set>
                                      <p:cBhvr>
                                        <p:cTn id="25" dur="1" fill="hold">
                                          <p:stCondLst>
                                            <p:cond delay="1999"/>
                                          </p:stCondLst>
                                        </p:cTn>
                                        <p:tgtEl>
                                          <p:spTgt spid="592900"/>
                                        </p:tgtEl>
                                        <p:attrNameLst>
                                          <p:attrName>style.visibility</p:attrName>
                                        </p:attrNameLst>
                                      </p:cBhvr>
                                      <p:to>
                                        <p:strVal val="hidden"/>
                                      </p:to>
                                    </p:set>
                                  </p:childTnLst>
                                </p:cTn>
                              </p:par>
                              <p:par>
                                <p:cTn id="26" presetID="10" presetClass="exit" presetSubtype="0" fill="hold" grpId="1" nodeType="withEffect">
                                  <p:stCondLst>
                                    <p:cond delay="35300"/>
                                  </p:stCondLst>
                                  <p:childTnLst>
                                    <p:animEffect transition="out" filter="fade">
                                      <p:cBhvr>
                                        <p:cTn id="27" dur="2000"/>
                                        <p:tgtEl>
                                          <p:spTgt spid="592903"/>
                                        </p:tgtEl>
                                      </p:cBhvr>
                                    </p:animEffect>
                                    <p:set>
                                      <p:cBhvr>
                                        <p:cTn id="28" dur="1" fill="hold">
                                          <p:stCondLst>
                                            <p:cond delay="1999"/>
                                          </p:stCondLst>
                                        </p:cTn>
                                        <p:tgtEl>
                                          <p:spTgt spid="5929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3" grpId="0"/>
      <p:bldP spid="592903" grpId="1"/>
      <p:bldP spid="592906" grpId="0"/>
      <p:bldP spid="59290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nvGraphicFramePr>
        <p:xfrm>
          <a:off x="1133856" y="2261516"/>
          <a:ext cx="10332720" cy="4550406"/>
        </p:xfrm>
        <a:graphic>
          <a:graphicData uri="http://schemas.openxmlformats.org/drawingml/2006/table">
            <a:tbl>
              <a:tblPr firstRow="1" bandRow="1">
                <a:tableStyleId>{5C22544A-7EE6-4342-B048-85BDC9FD1C3A}</a:tableStyleId>
              </a:tblPr>
              <a:tblGrid>
                <a:gridCol w="2980169"/>
                <a:gridCol w="7352551"/>
              </a:tblGrid>
              <a:tr h="561910">
                <a:tc>
                  <a:txBody>
                    <a:bodyPr/>
                    <a:lstStyle/>
                    <a:p>
                      <a:pPr algn="ctr"/>
                      <a:r>
                        <a:rPr lang="es-ES" sz="3200" dirty="0"/>
                        <a:t>Aspecto</a:t>
                      </a:r>
                    </a:p>
                  </a:txBody>
                  <a:tcPr marT="45730" marB="4573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00FF"/>
                    </a:solidFill>
                  </a:tcPr>
                </a:tc>
                <a:tc>
                  <a:txBody>
                    <a:bodyPr/>
                    <a:lstStyle/>
                    <a:p>
                      <a:pPr algn="ctr"/>
                      <a:r>
                        <a:rPr lang="es-ES" sz="3200" dirty="0"/>
                        <a:t>Características</a:t>
                      </a:r>
                    </a:p>
                  </a:txBody>
                  <a:tcPr marT="45730" marB="4573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00FF"/>
                    </a:solidFill>
                  </a:tcPr>
                </a:tc>
              </a:tr>
              <a:tr h="561910">
                <a:tc>
                  <a:txBody>
                    <a:bodyPr/>
                    <a:lstStyle/>
                    <a:p>
                      <a:r>
                        <a:rPr lang="es-ES" sz="3200" dirty="0"/>
                        <a:t>Células</a:t>
                      </a:r>
                    </a:p>
                  </a:txBody>
                  <a:tcPr marT="45730" marB="4573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8F2A6"/>
                    </a:solidFill>
                  </a:tcPr>
                </a:tc>
                <a:tc>
                  <a:txBody>
                    <a:bodyPr/>
                    <a:lstStyle/>
                    <a:p>
                      <a:endParaRPr lang="es-ES" sz="3200" dirty="0"/>
                    </a:p>
                  </a:txBody>
                  <a:tcPr marT="45730" marB="4573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8F2A6"/>
                    </a:solidFill>
                  </a:tcPr>
                </a:tc>
              </a:tr>
              <a:tr h="1035081">
                <a:tc>
                  <a:txBody>
                    <a:bodyPr/>
                    <a:lstStyle/>
                    <a:p>
                      <a:r>
                        <a:rPr lang="es-ES" sz="3200" dirty="0"/>
                        <a:t>Sustancia intercelular</a:t>
                      </a:r>
                    </a:p>
                  </a:txBody>
                  <a:tcPr marT="45730" marB="45730">
                    <a:lnR w="38100" cap="flat" cmpd="sng" algn="ctr">
                      <a:solidFill>
                        <a:schemeClr val="tx1"/>
                      </a:solidFill>
                      <a:prstDash val="solid"/>
                      <a:round/>
                      <a:headEnd type="none" w="med" len="med"/>
                      <a:tailEnd type="none" w="med" len="med"/>
                    </a:lnR>
                    <a:solidFill>
                      <a:srgbClr val="CD97C3"/>
                    </a:solidFill>
                  </a:tcPr>
                </a:tc>
                <a:tc>
                  <a:txBody>
                    <a:bodyPr/>
                    <a:lstStyle/>
                    <a:p>
                      <a:endParaRPr lang="es-ES" sz="3200" dirty="0"/>
                    </a:p>
                  </a:txBody>
                  <a:tcPr marT="45730" marB="45730">
                    <a:lnL w="38100" cap="flat" cmpd="sng" algn="ctr">
                      <a:solidFill>
                        <a:schemeClr val="tx1"/>
                      </a:solidFill>
                      <a:prstDash val="solid"/>
                      <a:round/>
                      <a:headEnd type="none" w="med" len="med"/>
                      <a:tailEnd type="none" w="med" len="med"/>
                    </a:lnL>
                    <a:solidFill>
                      <a:srgbClr val="CD97C3"/>
                    </a:solidFill>
                  </a:tcPr>
                </a:tc>
              </a:tr>
              <a:tr h="103508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s-ES" sz="3200" dirty="0"/>
                        <a:t>Origen embriológico</a:t>
                      </a:r>
                    </a:p>
                  </a:txBody>
                  <a:tcPr marT="45730" marB="45730">
                    <a:lnR w="381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endParaRPr lang="es-ES" sz="3200" dirty="0"/>
                    </a:p>
                  </a:txBody>
                  <a:tcPr marT="45730" marB="45730">
                    <a:lnL w="38100" cap="flat" cmpd="sng" algn="ctr">
                      <a:solidFill>
                        <a:schemeClr val="tx1"/>
                      </a:solidFill>
                      <a:prstDash val="solid"/>
                      <a:round/>
                      <a:headEnd type="none" w="med" len="med"/>
                      <a:tailEnd type="none" w="med" len="med"/>
                    </a:lnL>
                    <a:solidFill>
                      <a:schemeClr val="accent6">
                        <a:lumMod val="20000"/>
                        <a:lumOff val="80000"/>
                      </a:schemeClr>
                    </a:solidFill>
                  </a:tcPr>
                </a:tc>
              </a:tr>
              <a:tr h="125848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s-ES" sz="3200" dirty="0"/>
                        <a:t>Funciones</a:t>
                      </a:r>
                    </a:p>
                    <a:p>
                      <a:endParaRPr lang="es-ES" sz="3200" dirty="0"/>
                    </a:p>
                  </a:txBody>
                  <a:tcPr marT="45730" marB="45730">
                    <a:lnR w="38100" cap="flat" cmpd="sng" algn="ctr">
                      <a:solidFill>
                        <a:schemeClr val="tx1"/>
                      </a:solidFill>
                      <a:prstDash val="solid"/>
                      <a:round/>
                      <a:headEnd type="none" w="med" len="med"/>
                      <a:tailEnd type="none" w="med" len="med"/>
                    </a:lnR>
                    <a:solidFill>
                      <a:schemeClr val="accent5">
                        <a:lumMod val="75000"/>
                      </a:schemeClr>
                    </a:solidFill>
                  </a:tcPr>
                </a:tc>
                <a:tc>
                  <a:txBody>
                    <a:bodyPr/>
                    <a:lstStyle/>
                    <a:p>
                      <a:endParaRPr lang="es-ES" sz="3200" dirty="0"/>
                    </a:p>
                  </a:txBody>
                  <a:tcPr marT="45730" marB="45730">
                    <a:lnL w="38100" cap="flat" cmpd="sng" algn="ctr">
                      <a:solidFill>
                        <a:schemeClr val="tx1"/>
                      </a:solidFill>
                      <a:prstDash val="solid"/>
                      <a:round/>
                      <a:headEnd type="none" w="med" len="med"/>
                      <a:tailEnd type="none" w="med" len="med"/>
                    </a:lnL>
                    <a:solidFill>
                      <a:schemeClr val="accent5">
                        <a:lumMod val="75000"/>
                      </a:schemeClr>
                    </a:solidFill>
                  </a:tcPr>
                </a:tc>
              </a:tr>
            </a:tbl>
          </a:graphicData>
        </a:graphic>
      </p:graphicFrame>
      <p:sp>
        <p:nvSpPr>
          <p:cNvPr id="2" name="CuadroTexto 1"/>
          <p:cNvSpPr txBox="1"/>
          <p:nvPr/>
        </p:nvSpPr>
        <p:spPr>
          <a:xfrm>
            <a:off x="4096512" y="892448"/>
            <a:ext cx="3017520" cy="369332"/>
          </a:xfrm>
          <a:prstGeom prst="rect">
            <a:avLst/>
          </a:prstGeom>
          <a:noFill/>
        </p:spPr>
        <p:txBody>
          <a:bodyPr wrap="square" rtlCol="0">
            <a:spAutoFit/>
          </a:bodyPr>
          <a:lstStyle/>
          <a:p>
            <a:r>
              <a:rPr lang="es-ES" dirty="0">
                <a:solidFill>
                  <a:schemeClr val="bg1"/>
                </a:solidFill>
                <a:latin typeface="Arial" panose="020B0604020202020204" pitchFamily="34" charset="0"/>
                <a:cs typeface="Arial" panose="020B0604020202020204" pitchFamily="34" charset="0"/>
              </a:rPr>
              <a:t>TAREA DOCENTE 2</a:t>
            </a:r>
          </a:p>
        </p:txBody>
      </p:sp>
      <p:sp>
        <p:nvSpPr>
          <p:cNvPr id="7" name="Oval 2"/>
          <p:cNvSpPr/>
          <p:nvPr/>
        </p:nvSpPr>
        <p:spPr>
          <a:xfrm>
            <a:off x="1664208" y="144017"/>
            <a:ext cx="8843091" cy="748431"/>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dirty="0">
                <a:solidFill>
                  <a:schemeClr val="accent1">
                    <a:lumMod val="50000"/>
                  </a:schemeClr>
                </a:solidFill>
                <a:latin typeface="Arial" panose="020B0604020202020204" pitchFamily="34" charset="0"/>
                <a:cs typeface="Arial" panose="020B0604020202020204" pitchFamily="34" charset="0"/>
              </a:rPr>
              <a:t>             TAREA DOCENTE 1</a:t>
            </a:r>
          </a:p>
        </p:txBody>
      </p:sp>
      <p:sp>
        <p:nvSpPr>
          <p:cNvPr id="8" name="CuadroTexto 7"/>
          <p:cNvSpPr txBox="1"/>
          <p:nvPr/>
        </p:nvSpPr>
        <p:spPr>
          <a:xfrm>
            <a:off x="1371600" y="1261780"/>
            <a:ext cx="10094976" cy="954107"/>
          </a:xfrm>
          <a:prstGeom prst="rect">
            <a:avLst/>
          </a:prstGeom>
          <a:noFill/>
        </p:spPr>
        <p:txBody>
          <a:bodyPr wrap="square" rtlCol="0">
            <a:spAutoFit/>
          </a:bodyPr>
          <a:lstStyle/>
          <a:p>
            <a:r>
              <a:rPr lang="es-ES" sz="2800" dirty="0">
                <a:solidFill>
                  <a:schemeClr val="accent1">
                    <a:lumMod val="50000"/>
                  </a:schemeClr>
                </a:solidFill>
                <a:latin typeface="Arial" panose="020B0604020202020204" pitchFamily="34" charset="0"/>
                <a:cs typeface="Arial" panose="020B0604020202020204" pitchFamily="34" charset="0"/>
              </a:rPr>
              <a:t>Realice un cuadro sinóptico donde precises la características generales del tejido conectivo.</a:t>
            </a:r>
            <a:endParaRPr lang="es-MX" sz="2800" dirty="0">
              <a:solidFill>
                <a:schemeClr val="accent1">
                  <a:lumMod val="50000"/>
                </a:schemeClr>
              </a:solidFill>
            </a:endParaRPr>
          </a:p>
        </p:txBody>
      </p:sp>
    </p:spTree>
  </p:cSld>
  <p:clrMapOvr>
    <a:masterClrMapping/>
  </p:clrMapOvr>
  <p:transition spd="slow">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p:nvPr/>
        </p:nvSpPr>
        <p:spPr>
          <a:xfrm>
            <a:off x="1811338" y="2170113"/>
            <a:ext cx="8382000" cy="181588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a:spcBef>
                <a:spcPct val="50000"/>
              </a:spcBef>
            </a:pPr>
            <a:r>
              <a:rPr lang="es-ES_tradnl" altLang="en-US" sz="2800" b="1" dirty="0">
                <a:solidFill>
                  <a:schemeClr val="accent1">
                    <a:lumMod val="50000"/>
                  </a:schemeClr>
                </a:solidFill>
                <a:latin typeface="Arial" panose="020B0604020202020204" pitchFamily="34" charset="0"/>
              </a:rPr>
              <a:t>En este tipo de tejido predominan las fibras colágenas tipo III y los fibroblástos que producen este tipo de fibras, además aquí se localizan macrófagos.</a:t>
            </a:r>
          </a:p>
        </p:txBody>
      </p:sp>
      <p:sp>
        <p:nvSpPr>
          <p:cNvPr id="22532" name="Text Box 4"/>
          <p:cNvSpPr txBox="1"/>
          <p:nvPr/>
        </p:nvSpPr>
        <p:spPr>
          <a:xfrm>
            <a:off x="1828800" y="4419601"/>
            <a:ext cx="8534400" cy="95410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a:spcBef>
                <a:spcPct val="50000"/>
              </a:spcBef>
            </a:pPr>
            <a:r>
              <a:rPr lang="es-ES_tradnl" altLang="en-US" sz="2800" b="1" dirty="0">
                <a:solidFill>
                  <a:schemeClr val="accent1">
                    <a:lumMod val="50000"/>
                  </a:schemeClr>
                </a:solidFill>
                <a:latin typeface="Arial" panose="020B0604020202020204" pitchFamily="34" charset="0"/>
              </a:rPr>
              <a:t>Se localiza en la médula ósea, el hígado, bazo y  ganglios linfáticos.</a:t>
            </a:r>
          </a:p>
        </p:txBody>
      </p:sp>
      <p:sp>
        <p:nvSpPr>
          <p:cNvPr id="5" name="Oval 2"/>
          <p:cNvSpPr/>
          <p:nvPr/>
        </p:nvSpPr>
        <p:spPr>
          <a:xfrm>
            <a:off x="1664495" y="706412"/>
            <a:ext cx="8675686" cy="646659"/>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a:spcBef>
                <a:spcPct val="0"/>
              </a:spcBef>
              <a:buNone/>
            </a:pPr>
            <a:r>
              <a:rPr lang="es-ES_tradnl" altLang="en-US" b="1" dirty="0">
                <a:solidFill>
                  <a:schemeClr val="accent1">
                    <a:lumMod val="50000"/>
                  </a:schemeClr>
                </a:solidFill>
                <a:latin typeface="Arial" panose="020B0604020202020204" pitchFamily="34" charset="0"/>
                <a:cs typeface="Arial" panose="020B0604020202020204" pitchFamily="34" charset="0"/>
              </a:rPr>
              <a:t>Tejido reticular</a:t>
            </a:r>
            <a:endParaRPr lang="es-ES_tradnl" altLang="en-US" b="1" dirty="0">
              <a:solidFill>
                <a:schemeClr val="accent1">
                  <a:lumMod val="50000"/>
                </a:schemeClr>
              </a:solidFill>
              <a:latin typeface="Arial" panose="020B0604020202020204" pitchFamily="34" charset="0"/>
              <a:ea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CuadroTexto"/>
          <p:cNvSpPr txBox="1">
            <a:spLocks noChangeArrowheads="1"/>
          </p:cNvSpPr>
          <p:nvPr/>
        </p:nvSpPr>
        <p:spPr bwMode="auto">
          <a:xfrm>
            <a:off x="2895600" y="1600200"/>
            <a:ext cx="7010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b="1" dirty="0">
                <a:solidFill>
                  <a:srgbClr val="002060"/>
                </a:solidFill>
                <a:latin typeface="Arial" panose="020B0604020202020204" pitchFamily="34" charset="0"/>
              </a:rPr>
              <a:t>Título: Características generales de los tejidos básicos.</a:t>
            </a:r>
          </a:p>
          <a:p>
            <a:pPr>
              <a:spcBef>
                <a:spcPct val="0"/>
              </a:spcBef>
              <a:buFontTx/>
              <a:buNone/>
            </a:pPr>
            <a:endParaRPr lang="es-ES" altLang="es-ES" b="1" dirty="0">
              <a:solidFill>
                <a:srgbClr val="002060"/>
              </a:solidFill>
              <a:latin typeface="Arial" panose="020B0604020202020204" pitchFamily="34" charset="0"/>
            </a:endParaRPr>
          </a:p>
        </p:txBody>
      </p:sp>
      <p:sp>
        <p:nvSpPr>
          <p:cNvPr id="12291" name="3 CuadroTexto"/>
          <p:cNvSpPr txBox="1">
            <a:spLocks noChangeArrowheads="1"/>
          </p:cNvSpPr>
          <p:nvPr/>
        </p:nvSpPr>
        <p:spPr bwMode="auto">
          <a:xfrm>
            <a:off x="2133600" y="609601"/>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4000" b="1" dirty="0">
                <a:solidFill>
                  <a:srgbClr val="002060"/>
                </a:solidFill>
                <a:latin typeface="Arial" panose="020B0604020202020204" pitchFamily="34" charset="0"/>
              </a:rPr>
              <a:t>Tema V: Tejidos básicos</a:t>
            </a:r>
          </a:p>
        </p:txBody>
      </p:sp>
      <p:pic>
        <p:nvPicPr>
          <p:cNvPr id="6"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3540" y="2798826"/>
            <a:ext cx="239395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p:nvPr/>
        </p:nvSpPr>
        <p:spPr>
          <a:xfrm>
            <a:off x="1752600" y="838201"/>
            <a:ext cx="8686800" cy="83099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a:spcBef>
                <a:spcPct val="50000"/>
              </a:spcBef>
            </a:pPr>
            <a:r>
              <a:rPr lang="es-ES_tradnl" altLang="en-US" sz="2400" b="1" dirty="0">
                <a:solidFill>
                  <a:schemeClr val="accent1">
                    <a:lumMod val="50000"/>
                  </a:schemeClr>
                </a:solidFill>
                <a:latin typeface="Arial" panose="020B0604020202020204" pitchFamily="34" charset="0"/>
              </a:rPr>
              <a:t>Existen dos variedades de este tejidos, que difieren en su color, distribución, vascularización y actividad metabólica</a:t>
            </a:r>
            <a:r>
              <a:rPr lang="es-ES_tradnl" altLang="en-US" sz="2400" b="1" dirty="0">
                <a:latin typeface="Arial" panose="020B0604020202020204" pitchFamily="34" charset="0"/>
              </a:rPr>
              <a:t>.</a:t>
            </a:r>
          </a:p>
        </p:txBody>
      </p:sp>
      <p:sp>
        <p:nvSpPr>
          <p:cNvPr id="23556" name="Text Box 4"/>
          <p:cNvSpPr txBox="1"/>
          <p:nvPr/>
        </p:nvSpPr>
        <p:spPr>
          <a:xfrm>
            <a:off x="1752600" y="2057400"/>
            <a:ext cx="8686800" cy="267765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a:spcBef>
                <a:spcPct val="50000"/>
              </a:spcBef>
            </a:pPr>
            <a:r>
              <a:rPr lang="es-ES_tradnl" altLang="en-US" sz="2400" b="1" dirty="0">
                <a:solidFill>
                  <a:schemeClr val="accent1">
                    <a:lumMod val="50000"/>
                  </a:schemeClr>
                </a:solidFill>
                <a:latin typeface="Arial" panose="020B0604020202020204" pitchFamily="34" charset="0"/>
              </a:rPr>
              <a:t>El tejido amarillo unilocular contiene cada célula una sola gota de lípidos. Se localiza en las capas subcutáneas de todo el cuerpo además en la cavidad abdominal, etc.. En la membrana plasmática de estos adipocitos se encuentra receptores para la insulina, hormona de crecimiento, noradrenalina y glucocorticoides. Su función principal es como reserva energética.</a:t>
            </a:r>
          </a:p>
        </p:txBody>
      </p:sp>
      <p:sp>
        <p:nvSpPr>
          <p:cNvPr id="23557" name="Text Box 8"/>
          <p:cNvSpPr txBox="1"/>
          <p:nvPr/>
        </p:nvSpPr>
        <p:spPr>
          <a:xfrm>
            <a:off x="1752600" y="4800600"/>
            <a:ext cx="8610600" cy="193899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a:spcBef>
                <a:spcPct val="50000"/>
              </a:spcBef>
            </a:pPr>
            <a:r>
              <a:rPr lang="es-ES_tradnl" altLang="en-US" sz="2400" b="1" dirty="0">
                <a:solidFill>
                  <a:schemeClr val="accent1">
                    <a:lumMod val="50000"/>
                  </a:schemeClr>
                </a:solidFill>
                <a:latin typeface="Arial" panose="020B0604020202020204" pitchFamily="34" charset="0"/>
              </a:rPr>
              <a:t>El tejido pardo multilocular posee múltiples goticas de grasa en cada célula. Es más vascularizado que el anterior. Se encuentra con mayor facilidad en el neonato localizandose en la región del cuello e interescapular. Lo relacionan con la producción de calor. </a:t>
            </a:r>
          </a:p>
        </p:txBody>
      </p:sp>
      <p:sp>
        <p:nvSpPr>
          <p:cNvPr id="7" name="Oval 2"/>
          <p:cNvSpPr/>
          <p:nvPr/>
        </p:nvSpPr>
        <p:spPr>
          <a:xfrm>
            <a:off x="1763714" y="131611"/>
            <a:ext cx="8675686" cy="646659"/>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a:spcBef>
                <a:spcPct val="0"/>
              </a:spcBef>
              <a:buNone/>
            </a:pPr>
            <a:r>
              <a:rPr lang="es-ES_tradnl" altLang="en-US" sz="2800" b="1" dirty="0">
                <a:solidFill>
                  <a:schemeClr val="accent1">
                    <a:lumMod val="50000"/>
                  </a:schemeClr>
                </a:solidFill>
                <a:latin typeface="Arial" panose="020B0604020202020204" pitchFamily="34" charset="0"/>
                <a:cs typeface="Arial" panose="020B0604020202020204" pitchFamily="34" charset="0"/>
              </a:rPr>
              <a:t>Tejido adiposo</a:t>
            </a:r>
            <a:endParaRPr lang="es-ES_tradnl" altLang="en-US" sz="2800" dirty="0">
              <a:solidFill>
                <a:schemeClr val="accent1">
                  <a:lumMod val="50000"/>
                </a:schemeClr>
              </a:solidFill>
              <a:latin typeface="Arial" panose="020B0604020202020204" pitchFamily="34" charset="0"/>
              <a:ea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p:txBody>
          <a:bodyPr/>
          <a:lstStyle/>
          <a:p>
            <a:pPr algn="ctr"/>
            <a:r>
              <a:rPr lang="en-US" altLang="es-MX" sz="3200" b="1" dirty="0">
                <a:solidFill>
                  <a:schemeClr val="accent1">
                    <a:lumMod val="50000"/>
                  </a:schemeClr>
                </a:solidFill>
              </a:rPr>
              <a:t/>
            </a:r>
            <a:br>
              <a:rPr lang="en-US" altLang="es-MX" sz="3200" b="1" dirty="0">
                <a:solidFill>
                  <a:schemeClr val="accent1">
                    <a:lumMod val="50000"/>
                  </a:schemeClr>
                </a:solidFill>
              </a:rPr>
            </a:br>
            <a:endParaRPr lang="es-ES" altLang="es-MX" sz="3200" b="1" dirty="0">
              <a:solidFill>
                <a:schemeClr val="accent1">
                  <a:lumMod val="50000"/>
                </a:schemeClr>
              </a:solidFill>
            </a:endParaRPr>
          </a:p>
        </p:txBody>
      </p:sp>
      <p:sp>
        <p:nvSpPr>
          <p:cNvPr id="47107" name="Marcador de contenido 2"/>
          <p:cNvSpPr>
            <a:spLocks noGrp="1"/>
          </p:cNvSpPr>
          <p:nvPr>
            <p:ph idx="1"/>
          </p:nvPr>
        </p:nvSpPr>
        <p:spPr>
          <a:xfrm>
            <a:off x="2011680" y="1956815"/>
            <a:ext cx="8199121" cy="3837559"/>
          </a:xfrm>
        </p:spPr>
        <p:txBody>
          <a:bodyPr>
            <a:normAutofit/>
          </a:bodyPr>
          <a:lstStyle/>
          <a:p>
            <a:pPr marL="0" indent="0">
              <a:buNone/>
            </a:pPr>
            <a:r>
              <a:rPr lang="es-ES" altLang="es-MX" sz="4000" b="1" dirty="0">
                <a:solidFill>
                  <a:schemeClr val="accent1">
                    <a:lumMod val="50000"/>
                  </a:schemeClr>
                </a:solidFill>
              </a:rPr>
              <a:t>Tejidos conectivos muy diferenciados, especializados en funciones muy especificas como la sangre, el hemopoyético, el cartilaginoso y el óseo.</a:t>
            </a:r>
          </a:p>
        </p:txBody>
      </p:sp>
      <p:sp>
        <p:nvSpPr>
          <p:cNvPr id="4" name="Oval 2"/>
          <p:cNvSpPr/>
          <p:nvPr/>
        </p:nvSpPr>
        <p:spPr>
          <a:xfrm>
            <a:off x="1535115" y="365125"/>
            <a:ext cx="8675686" cy="1051560"/>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buNone/>
              <a:defRPr/>
            </a:pPr>
            <a:r>
              <a:rPr lang="es-ES" altLang="es-MX" sz="2800" b="1" dirty="0">
                <a:solidFill>
                  <a:schemeClr val="accent1">
                    <a:lumMod val="50000"/>
                  </a:schemeClr>
                </a:solidFill>
                <a:latin typeface="Arial" panose="020B0604020202020204" pitchFamily="34" charset="0"/>
                <a:cs typeface="Arial" panose="020B0604020202020204" pitchFamily="34" charset="0"/>
              </a:rPr>
              <a:t>TEJIDOS CONECTIVOS ESPECIALES</a:t>
            </a:r>
            <a:endParaRPr lang="en-US" sz="2800" dirty="0">
              <a:solidFill>
                <a:schemeClr val="accent1">
                  <a:lumMod val="50000"/>
                </a:schemeClr>
              </a:solidFill>
              <a:effectLst>
                <a:outerShdw blurRad="38100" dist="38100" dir="2700000" algn="tl">
                  <a:srgbClr val="000000"/>
                </a:outerShdw>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3267075" y="1547814"/>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s-ES"/>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38" y="1049338"/>
            <a:ext cx="1803400" cy="24511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6" y="1050925"/>
            <a:ext cx="1957388" cy="23780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58" name="Text Box 6"/>
          <p:cNvSpPr txBox="1">
            <a:spLocks noChangeArrowheads="1"/>
          </p:cNvSpPr>
          <p:nvPr/>
        </p:nvSpPr>
        <p:spPr bwMode="auto">
          <a:xfrm>
            <a:off x="2554304" y="3071813"/>
            <a:ext cx="1112804" cy="400110"/>
          </a:xfrm>
          <a:prstGeom prst="rect">
            <a:avLst/>
          </a:prstGeom>
          <a:solidFill>
            <a:srgbClr val="F8F2A6"/>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000"/>
              <a:t>Adiposo</a:t>
            </a:r>
            <a:endParaRPr lang="en-US" altLang="es-ES" sz="2000"/>
          </a:p>
        </p:txBody>
      </p:sp>
      <p:sp>
        <p:nvSpPr>
          <p:cNvPr id="49159" name="Text Box 7"/>
          <p:cNvSpPr txBox="1">
            <a:spLocks noChangeArrowheads="1"/>
          </p:cNvSpPr>
          <p:nvPr/>
        </p:nvSpPr>
        <p:spPr bwMode="auto">
          <a:xfrm>
            <a:off x="5305031" y="2928938"/>
            <a:ext cx="1197764" cy="400110"/>
          </a:xfrm>
          <a:prstGeom prst="rect">
            <a:avLst/>
          </a:prstGeom>
          <a:solidFill>
            <a:srgbClr val="F8F2A6"/>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000"/>
              <a:t>Reticular</a:t>
            </a:r>
            <a:endParaRPr lang="en-US" altLang="es-ES" sz="2000"/>
          </a:p>
        </p:txBody>
      </p:sp>
      <p:pic>
        <p:nvPicPr>
          <p:cNvPr id="4916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3716338"/>
            <a:ext cx="2089150" cy="25209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6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0326" y="981075"/>
            <a:ext cx="2060575" cy="27368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62" name="Text Box 12"/>
          <p:cNvSpPr txBox="1">
            <a:spLocks noChangeArrowheads="1"/>
          </p:cNvSpPr>
          <p:nvPr/>
        </p:nvSpPr>
        <p:spPr bwMode="auto">
          <a:xfrm>
            <a:off x="2135189" y="5805489"/>
            <a:ext cx="2016125" cy="396875"/>
          </a:xfrm>
          <a:prstGeom prst="rect">
            <a:avLst/>
          </a:prstGeom>
          <a:solidFill>
            <a:srgbClr val="F8F2A6"/>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000" dirty="0"/>
              <a:t>Hemopoyético</a:t>
            </a:r>
            <a:endParaRPr lang="en-US" altLang="es-ES" sz="2000" dirty="0"/>
          </a:p>
        </p:txBody>
      </p:sp>
      <p:sp>
        <p:nvSpPr>
          <p:cNvPr id="49163" name="Text Box 13"/>
          <p:cNvSpPr txBox="1">
            <a:spLocks noChangeArrowheads="1"/>
          </p:cNvSpPr>
          <p:nvPr/>
        </p:nvSpPr>
        <p:spPr bwMode="auto">
          <a:xfrm>
            <a:off x="7886340" y="3319463"/>
            <a:ext cx="1683473" cy="400110"/>
          </a:xfrm>
          <a:prstGeom prst="rect">
            <a:avLst/>
          </a:prstGeom>
          <a:solidFill>
            <a:srgbClr val="F8F2A6"/>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000"/>
              <a:t>Cartilaginoso</a:t>
            </a:r>
            <a:endParaRPr lang="en-US" altLang="es-ES" sz="2000"/>
          </a:p>
        </p:txBody>
      </p:sp>
      <p:pic>
        <p:nvPicPr>
          <p:cNvPr id="4916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3476" y="3644900"/>
            <a:ext cx="2441575" cy="28082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65" name="Picture 15" descr="Hematí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4789" y="4005264"/>
            <a:ext cx="2054225" cy="24923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66" name="Text Box 16"/>
          <p:cNvSpPr txBox="1">
            <a:spLocks noChangeArrowheads="1"/>
          </p:cNvSpPr>
          <p:nvPr/>
        </p:nvSpPr>
        <p:spPr bwMode="auto">
          <a:xfrm>
            <a:off x="5997575" y="6021389"/>
            <a:ext cx="819150" cy="396875"/>
          </a:xfrm>
          <a:prstGeom prst="rect">
            <a:avLst/>
          </a:prstGeom>
          <a:solidFill>
            <a:srgbClr val="F8F2A6"/>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000"/>
              <a:t>Óseo</a:t>
            </a:r>
            <a:endParaRPr lang="en-US" altLang="es-ES" sz="2000"/>
          </a:p>
        </p:txBody>
      </p:sp>
      <p:sp>
        <p:nvSpPr>
          <p:cNvPr id="49167" name="Text Box 17"/>
          <p:cNvSpPr txBox="1">
            <a:spLocks noChangeArrowheads="1"/>
          </p:cNvSpPr>
          <p:nvPr/>
        </p:nvSpPr>
        <p:spPr bwMode="auto">
          <a:xfrm>
            <a:off x="8362951" y="6021389"/>
            <a:ext cx="1046163" cy="396875"/>
          </a:xfrm>
          <a:prstGeom prst="rect">
            <a:avLst/>
          </a:prstGeom>
          <a:solidFill>
            <a:srgbClr val="F8F2A6"/>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000"/>
              <a:t>Sangre</a:t>
            </a:r>
            <a:endParaRPr lang="en-US" altLang="es-ES" sz="2000"/>
          </a:p>
        </p:txBody>
      </p:sp>
      <p:sp>
        <p:nvSpPr>
          <p:cNvPr id="16" name="Oval 2"/>
          <p:cNvSpPr/>
          <p:nvPr/>
        </p:nvSpPr>
        <p:spPr>
          <a:xfrm>
            <a:off x="1535115" y="104776"/>
            <a:ext cx="8675686" cy="776347"/>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buNone/>
              <a:defRPr/>
            </a:pPr>
            <a:r>
              <a:rPr lang="es-ES" altLang="es-MX" sz="2800" b="1" dirty="0">
                <a:solidFill>
                  <a:schemeClr val="accent1">
                    <a:lumMod val="50000"/>
                  </a:schemeClr>
                </a:solidFill>
                <a:latin typeface="Arial" panose="020B0604020202020204" pitchFamily="34" charset="0"/>
                <a:cs typeface="Arial" panose="020B0604020202020204" pitchFamily="34" charset="0"/>
              </a:rPr>
              <a:t>TEJIDOS CONECTIVOS ESPECIALES</a:t>
            </a:r>
            <a:endParaRPr lang="en-US" sz="2800" dirty="0">
              <a:solidFill>
                <a:schemeClr val="accent1">
                  <a:lumMod val="50000"/>
                </a:schemeClr>
              </a:solidFill>
              <a:effectLst>
                <a:outerShdw blurRad="38100" dist="38100" dir="2700000" algn="tl">
                  <a:srgbClr val="000000"/>
                </a:outerShdw>
              </a:effectLst>
              <a:latin typeface="Arial" panose="020B0604020202020204" pitchFamily="34" charset="0"/>
            </a:endParaRPr>
          </a:p>
        </p:txBody>
      </p:sp>
    </p:spTree>
  </p:cSld>
  <p:clrMapOvr>
    <a:masterClrMapping/>
  </p:clrMapOvr>
  <p:transition spd="slow">
    <p:check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p:nvPr/>
        </p:nvSpPr>
        <p:spPr>
          <a:xfrm>
            <a:off x="1354390" y="1219200"/>
            <a:ext cx="9313610" cy="1015663"/>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algn="just">
              <a:spcBef>
                <a:spcPct val="50000"/>
              </a:spcBef>
              <a:buFont typeface="Wingdings" panose="05000000000000000000" pitchFamily="2" charset="2"/>
              <a:buChar char="Ø"/>
            </a:pPr>
            <a:r>
              <a:rPr lang="es-ES_tradnl" altLang="en-US" sz="2000" b="1" dirty="0">
                <a:solidFill>
                  <a:schemeClr val="accent1">
                    <a:lumMod val="50000"/>
                  </a:schemeClr>
                </a:solidFill>
                <a:latin typeface="Arial" panose="020B0604020202020204" pitchFamily="34" charset="0"/>
              </a:rPr>
              <a:t>Es un tejido conjuntivo especial compuesto por células denominadas condrocitos y condroblastos, que ocupan unas cavidades llamadas lagunas dentro de la matriz extracelular.</a:t>
            </a:r>
            <a:endParaRPr lang="es-ES_tradnl" altLang="en-US" sz="2000" dirty="0">
              <a:solidFill>
                <a:schemeClr val="accent1">
                  <a:lumMod val="50000"/>
                </a:schemeClr>
              </a:solidFill>
            </a:endParaRPr>
          </a:p>
        </p:txBody>
      </p:sp>
      <p:sp>
        <p:nvSpPr>
          <p:cNvPr id="26628" name="Text Box 4"/>
          <p:cNvSpPr txBox="1"/>
          <p:nvPr/>
        </p:nvSpPr>
        <p:spPr>
          <a:xfrm>
            <a:off x="1354390" y="2365034"/>
            <a:ext cx="8915400" cy="70788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algn="just">
              <a:spcBef>
                <a:spcPct val="50000"/>
              </a:spcBef>
              <a:buFont typeface="Wingdings" panose="05000000000000000000" pitchFamily="2" charset="2"/>
              <a:buChar char="Ø"/>
            </a:pPr>
            <a:r>
              <a:rPr lang="es-ES_tradnl" altLang="en-US" sz="2000" b="1" dirty="0">
                <a:solidFill>
                  <a:schemeClr val="accent1">
                    <a:lumMod val="50000"/>
                  </a:schemeClr>
                </a:solidFill>
                <a:latin typeface="Arial" panose="020B0604020202020204" pitchFamily="34" charset="0"/>
              </a:rPr>
              <a:t>La matriz está compuesta por glucosaminoglucanos y proteoglucanos relacionados con las fibras colágenas y elásticas.</a:t>
            </a:r>
          </a:p>
        </p:txBody>
      </p:sp>
      <p:sp>
        <p:nvSpPr>
          <p:cNvPr id="26629" name="Text Box 5"/>
          <p:cNvSpPr txBox="1"/>
          <p:nvPr/>
        </p:nvSpPr>
        <p:spPr>
          <a:xfrm>
            <a:off x="1354390" y="3203091"/>
            <a:ext cx="10404794" cy="449353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00050" indent="-400050" algn="just">
              <a:lnSpc>
                <a:spcPts val="3800"/>
              </a:lnSpc>
              <a:spcBef>
                <a:spcPct val="0"/>
              </a:spcBef>
              <a:spcAft>
                <a:spcPts val="2400"/>
              </a:spcAft>
              <a:buFont typeface="Wingdings" panose="05000000000000000000" pitchFamily="2" charset="2"/>
              <a:buChar char="Ø"/>
            </a:pPr>
            <a:r>
              <a:rPr lang="es-ES_tradnl" altLang="en-US" sz="2000" b="1" dirty="0">
                <a:solidFill>
                  <a:schemeClr val="accent1">
                    <a:lumMod val="50000"/>
                  </a:schemeClr>
                </a:solidFill>
                <a:latin typeface="Arial" panose="020B0604020202020204" pitchFamily="34" charset="0"/>
                <a:cs typeface="Arial" panose="020B0604020202020204" pitchFamily="34" charset="0"/>
              </a:rPr>
              <a:t>No posee inervación propia, se nutre por difusión  a través de la matriz desde los vasos sanguíneos de los tejidos conectivo circundantes.</a:t>
            </a:r>
            <a:r>
              <a:rPr lang="es-ES" altLang="es-MX" sz="2000" b="1" dirty="0">
                <a:solidFill>
                  <a:schemeClr val="accent1">
                    <a:lumMod val="50000"/>
                  </a:schemeClr>
                </a:solidFill>
                <a:latin typeface="Arial" panose="020B0604020202020204" pitchFamily="34" charset="0"/>
                <a:cs typeface="Arial" panose="020B0604020202020204" pitchFamily="34" charset="0"/>
              </a:rPr>
              <a:t> Carece de vasos sanguíneos, linfáticos y nervios</a:t>
            </a:r>
          </a:p>
          <a:p>
            <a:pPr marL="400050" indent="-400050" algn="just">
              <a:lnSpc>
                <a:spcPts val="3800"/>
              </a:lnSpc>
              <a:spcBef>
                <a:spcPct val="0"/>
              </a:spcBef>
              <a:spcAft>
                <a:spcPts val="2400"/>
              </a:spcAft>
              <a:buFont typeface="Wingdings" panose="05000000000000000000" pitchFamily="2" charset="2"/>
              <a:buChar char="Ø"/>
            </a:pPr>
            <a:r>
              <a:rPr lang="es-ES" altLang="es-MX" sz="2000" b="1" dirty="0">
                <a:solidFill>
                  <a:schemeClr val="accent1">
                    <a:lumMod val="50000"/>
                  </a:schemeClr>
                </a:solidFill>
                <a:latin typeface="Arial" panose="020B0604020202020204" pitchFamily="34" charset="0"/>
                <a:cs typeface="Arial" panose="020B0604020202020204" pitchFamily="34" charset="0"/>
              </a:rPr>
              <a:t>Recubierto por una capa de tejido conectivo denso (pericondrio) </a:t>
            </a:r>
          </a:p>
          <a:p>
            <a:pPr marL="400050" indent="-400050" algn="just">
              <a:lnSpc>
                <a:spcPts val="3800"/>
              </a:lnSpc>
              <a:spcBef>
                <a:spcPct val="0"/>
              </a:spcBef>
              <a:spcAft>
                <a:spcPts val="2400"/>
              </a:spcAft>
              <a:buFont typeface="Wingdings" panose="05000000000000000000" pitchFamily="2" charset="2"/>
              <a:buChar char="Ø"/>
            </a:pPr>
            <a:r>
              <a:rPr lang="es-ES" altLang="es-MX" sz="2000" b="1" dirty="0">
                <a:solidFill>
                  <a:schemeClr val="accent1">
                    <a:lumMod val="50000"/>
                  </a:schemeClr>
                </a:solidFill>
                <a:latin typeface="Arial" panose="020B0604020202020204" pitchFamily="34" charset="0"/>
                <a:cs typeface="Arial" panose="020B0604020202020204" pitchFamily="34" charset="0"/>
              </a:rPr>
              <a:t>Función: Soporte de tejidos blandos. Amortigua choques y facilita deslizamientos</a:t>
            </a:r>
          </a:p>
          <a:p>
            <a:pPr marL="0" indent="0" algn="just">
              <a:spcBef>
                <a:spcPct val="50000"/>
              </a:spcBef>
            </a:pPr>
            <a:endParaRPr lang="es-ES_tradnl" altLang="en-US" sz="2400" dirty="0">
              <a:solidFill>
                <a:schemeClr val="accent1">
                  <a:lumMod val="50000"/>
                </a:schemeClr>
              </a:solidFill>
            </a:endParaRPr>
          </a:p>
        </p:txBody>
      </p:sp>
      <p:sp>
        <p:nvSpPr>
          <p:cNvPr id="6" name="Oval 2"/>
          <p:cNvSpPr/>
          <p:nvPr/>
        </p:nvSpPr>
        <p:spPr>
          <a:xfrm>
            <a:off x="1524000" y="167640"/>
            <a:ext cx="8675686" cy="783336"/>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a:spcBef>
                <a:spcPct val="50000"/>
              </a:spcBef>
              <a:buNone/>
            </a:pPr>
            <a:r>
              <a:rPr lang="es-ES_tradnl" altLang="en-US" sz="2800" b="1" dirty="0">
                <a:solidFill>
                  <a:schemeClr val="accent1">
                    <a:lumMod val="50000"/>
                  </a:schemeClr>
                </a:solidFill>
                <a:latin typeface="Arial" panose="020B0604020202020204" pitchFamily="34" charset="0"/>
                <a:cs typeface="Arial" panose="020B0604020202020204" pitchFamily="34" charset="0"/>
              </a:rPr>
              <a:t>Cartílago</a:t>
            </a:r>
            <a:endParaRPr lang="es-ES_tradnl" altLang="en-US" sz="2800" dirty="0">
              <a:solidFill>
                <a:schemeClr val="accent1">
                  <a:lumMod val="50000"/>
                </a:schemeClr>
              </a:solidFill>
              <a:latin typeface="Arial" panose="020B0604020202020204" pitchFamily="34" charset="0"/>
              <a:ea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o 24"/>
          <p:cNvGrpSpPr/>
          <p:nvPr/>
        </p:nvGrpSpPr>
        <p:grpSpPr>
          <a:xfrm>
            <a:off x="2286001" y="838201"/>
            <a:ext cx="7770955" cy="4773041"/>
            <a:chOff x="-877432" y="1477773"/>
            <a:chExt cx="7770955" cy="4166193"/>
          </a:xfrm>
          <a:effectLst>
            <a:outerShdw blurRad="76200" dir="18900000" sy="23000" kx="-1200000" algn="bl" rotWithShape="0">
              <a:prstClr val="black">
                <a:alpha val="20000"/>
              </a:prstClr>
            </a:outerShdw>
          </a:effectLst>
        </p:grpSpPr>
        <p:sp>
          <p:nvSpPr>
            <p:cNvPr id="18" name="Forma libre 17"/>
            <p:cNvSpPr/>
            <p:nvPr/>
          </p:nvSpPr>
          <p:spPr>
            <a:xfrm>
              <a:off x="3299863" y="3472293"/>
              <a:ext cx="636337" cy="1212532"/>
            </a:xfrm>
            <a:custGeom>
              <a:avLst/>
              <a:gdLst>
                <a:gd name="connsiteX0" fmla="*/ 0 w 636337"/>
                <a:gd name="connsiteY0" fmla="*/ 0 h 1212532"/>
                <a:gd name="connsiteX1" fmla="*/ 318168 w 636337"/>
                <a:gd name="connsiteY1" fmla="*/ 0 h 1212532"/>
                <a:gd name="connsiteX2" fmla="*/ 318168 w 636337"/>
                <a:gd name="connsiteY2" fmla="*/ 1212532 h 1212532"/>
                <a:gd name="connsiteX3" fmla="*/ 636337 w 636337"/>
                <a:gd name="connsiteY3" fmla="*/ 1212532 h 1212532"/>
              </a:gdLst>
              <a:ahLst/>
              <a:cxnLst>
                <a:cxn ang="0">
                  <a:pos x="connsiteX0" y="connsiteY0"/>
                </a:cxn>
                <a:cxn ang="0">
                  <a:pos x="connsiteX1" y="connsiteY1"/>
                </a:cxn>
                <a:cxn ang="0">
                  <a:pos x="connsiteX2" y="connsiteY2"/>
                </a:cxn>
                <a:cxn ang="0">
                  <a:pos x="connsiteX3" y="connsiteY3"/>
                </a:cxn>
              </a:cxnLst>
              <a:rect l="l" t="t" r="r" b="b"/>
              <a:pathLst>
                <a:path w="636337" h="1212532">
                  <a:moveTo>
                    <a:pt x="0" y="0"/>
                  </a:moveTo>
                  <a:lnTo>
                    <a:pt x="318168" y="0"/>
                  </a:lnTo>
                  <a:lnTo>
                    <a:pt x="318168" y="1212532"/>
                  </a:lnTo>
                  <a:lnTo>
                    <a:pt x="636337" y="1212532"/>
                  </a:lnTo>
                </a:path>
              </a:pathLst>
            </a:custGeom>
            <a:noFill/>
            <a:scene3d>
              <a:camera prst="isometricOffAxis2Left" zoom="95000"/>
              <a:lightRig rig="flat" dir="t"/>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296635" tIns="572032" rIns="296634" bIns="572032" spcCol="1270" anchor="ctr"/>
            <a:lstStyle/>
            <a:p>
              <a:pPr algn="ctr" defTabSz="222250">
                <a:lnSpc>
                  <a:spcPct val="90000"/>
                </a:lnSpc>
                <a:spcAft>
                  <a:spcPct val="35000"/>
                </a:spcAft>
                <a:defRPr/>
              </a:pPr>
              <a:endParaRPr lang="en-US" sz="500"/>
            </a:p>
          </p:txBody>
        </p:sp>
        <p:sp>
          <p:nvSpPr>
            <p:cNvPr id="19" name="Forma libre 18"/>
            <p:cNvSpPr/>
            <p:nvPr/>
          </p:nvSpPr>
          <p:spPr>
            <a:xfrm>
              <a:off x="3176872" y="3246196"/>
              <a:ext cx="636337" cy="91440"/>
            </a:xfrm>
            <a:custGeom>
              <a:avLst/>
              <a:gdLst>
                <a:gd name="connsiteX0" fmla="*/ 0 w 636337"/>
                <a:gd name="connsiteY0" fmla="*/ 45720 h 91440"/>
                <a:gd name="connsiteX1" fmla="*/ 636337 w 636337"/>
                <a:gd name="connsiteY1" fmla="*/ 45720 h 91440"/>
              </a:gdLst>
              <a:ahLst/>
              <a:cxnLst>
                <a:cxn ang="0">
                  <a:pos x="connsiteX0" y="connsiteY0"/>
                </a:cxn>
                <a:cxn ang="0">
                  <a:pos x="connsiteX1" y="connsiteY1"/>
                </a:cxn>
              </a:cxnLst>
              <a:rect l="l" t="t" r="r" b="b"/>
              <a:pathLst>
                <a:path w="636337" h="91440">
                  <a:moveTo>
                    <a:pt x="0" y="45720"/>
                  </a:moveTo>
                  <a:lnTo>
                    <a:pt x="636337" y="45720"/>
                  </a:lnTo>
                </a:path>
              </a:pathLst>
            </a:custGeom>
            <a:noFill/>
            <a:scene3d>
              <a:camera prst="isometricOffAxis2Left" zoom="95000"/>
              <a:lightRig rig="flat" dir="t"/>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14960" tIns="29811" rIns="314961" bIns="29813" spcCol="1270" anchor="ctr"/>
            <a:lstStyle/>
            <a:p>
              <a:pPr algn="ctr" defTabSz="222250">
                <a:lnSpc>
                  <a:spcPct val="90000"/>
                </a:lnSpc>
                <a:spcAft>
                  <a:spcPct val="35000"/>
                </a:spcAft>
                <a:defRPr/>
              </a:pPr>
              <a:endParaRPr lang="en-US" sz="500"/>
            </a:p>
          </p:txBody>
        </p:sp>
        <p:sp>
          <p:nvSpPr>
            <p:cNvPr id="20" name="Forma libre 19"/>
            <p:cNvSpPr/>
            <p:nvPr/>
          </p:nvSpPr>
          <p:spPr>
            <a:xfrm>
              <a:off x="3176872" y="1845755"/>
              <a:ext cx="636337" cy="1212532"/>
            </a:xfrm>
            <a:custGeom>
              <a:avLst/>
              <a:gdLst>
                <a:gd name="connsiteX0" fmla="*/ 0 w 636337"/>
                <a:gd name="connsiteY0" fmla="*/ 1212532 h 1212532"/>
                <a:gd name="connsiteX1" fmla="*/ 318168 w 636337"/>
                <a:gd name="connsiteY1" fmla="*/ 1212532 h 1212532"/>
                <a:gd name="connsiteX2" fmla="*/ 318168 w 636337"/>
                <a:gd name="connsiteY2" fmla="*/ 0 h 1212532"/>
                <a:gd name="connsiteX3" fmla="*/ 636337 w 636337"/>
                <a:gd name="connsiteY3" fmla="*/ 0 h 1212532"/>
              </a:gdLst>
              <a:ahLst/>
              <a:cxnLst>
                <a:cxn ang="0">
                  <a:pos x="connsiteX0" y="connsiteY0"/>
                </a:cxn>
                <a:cxn ang="0">
                  <a:pos x="connsiteX1" y="connsiteY1"/>
                </a:cxn>
                <a:cxn ang="0">
                  <a:pos x="connsiteX2" y="connsiteY2"/>
                </a:cxn>
                <a:cxn ang="0">
                  <a:pos x="connsiteX3" y="connsiteY3"/>
                </a:cxn>
              </a:cxnLst>
              <a:rect l="l" t="t" r="r" b="b"/>
              <a:pathLst>
                <a:path w="636337" h="1212532">
                  <a:moveTo>
                    <a:pt x="0" y="1212532"/>
                  </a:moveTo>
                  <a:lnTo>
                    <a:pt x="318168" y="1212532"/>
                  </a:lnTo>
                  <a:lnTo>
                    <a:pt x="318168" y="0"/>
                  </a:lnTo>
                  <a:lnTo>
                    <a:pt x="636337" y="0"/>
                  </a:lnTo>
                </a:path>
              </a:pathLst>
            </a:custGeom>
            <a:noFill/>
            <a:scene3d>
              <a:camera prst="isometricOffAxis2Left" zoom="95000"/>
              <a:lightRig rig="flat" dir="t"/>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296635" tIns="572032" rIns="296634" bIns="572032" spcCol="1270" anchor="ctr"/>
            <a:lstStyle/>
            <a:p>
              <a:pPr algn="ctr" defTabSz="222250">
                <a:lnSpc>
                  <a:spcPct val="90000"/>
                </a:lnSpc>
                <a:spcAft>
                  <a:spcPct val="35000"/>
                </a:spcAft>
                <a:defRPr/>
              </a:pPr>
              <a:endParaRPr lang="en-US" sz="500"/>
            </a:p>
          </p:txBody>
        </p:sp>
        <p:sp>
          <p:nvSpPr>
            <p:cNvPr id="21" name="Forma libre 20"/>
            <p:cNvSpPr/>
            <p:nvPr/>
          </p:nvSpPr>
          <p:spPr>
            <a:xfrm>
              <a:off x="-877432" y="1845755"/>
              <a:ext cx="4343400" cy="1886712"/>
            </a:xfrm>
            <a:custGeom>
              <a:avLst/>
              <a:gdLst>
                <a:gd name="connsiteX0" fmla="*/ 0 w 5105400"/>
                <a:gd name="connsiteY0" fmla="*/ 0 h 970026"/>
                <a:gd name="connsiteX1" fmla="*/ 5105400 w 5105400"/>
                <a:gd name="connsiteY1" fmla="*/ 0 h 970026"/>
                <a:gd name="connsiteX2" fmla="*/ 5105400 w 5105400"/>
                <a:gd name="connsiteY2" fmla="*/ 970026 h 970026"/>
                <a:gd name="connsiteX3" fmla="*/ 0 w 5105400"/>
                <a:gd name="connsiteY3" fmla="*/ 970026 h 970026"/>
                <a:gd name="connsiteX4" fmla="*/ 0 w 5105400"/>
                <a:gd name="connsiteY4" fmla="*/ 0 h 970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400" h="970026">
                  <a:moveTo>
                    <a:pt x="0" y="0"/>
                  </a:moveTo>
                  <a:lnTo>
                    <a:pt x="5105400" y="0"/>
                  </a:lnTo>
                  <a:lnTo>
                    <a:pt x="5105400" y="970026"/>
                  </a:lnTo>
                  <a:lnTo>
                    <a:pt x="0" y="970026"/>
                  </a:lnTo>
                  <a:lnTo>
                    <a:pt x="0" y="0"/>
                  </a:lnTo>
                  <a:close/>
                </a:path>
              </a:pathLst>
            </a:custGeom>
            <a:solidFill>
              <a:srgbClr val="FF99FF"/>
            </a:solidFill>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22225" rIns="22225" bIns="22225" spcCol="1270" anchor="ctr"/>
            <a:lstStyle/>
            <a:p>
              <a:pPr algn="ctr" defTabSz="1555750">
                <a:lnSpc>
                  <a:spcPct val="90000"/>
                </a:lnSpc>
                <a:spcAft>
                  <a:spcPct val="35000"/>
                </a:spcAft>
                <a:defRPr/>
              </a:pPr>
              <a:r>
                <a:rPr lang="pt-BR" sz="3600" b="1" i="1" dirty="0">
                  <a:effectLst>
                    <a:outerShdw blurRad="38100" dist="38100" dir="2700000" algn="tl">
                      <a:srgbClr val="000000">
                        <a:alpha val="43137"/>
                      </a:srgbClr>
                    </a:outerShdw>
                  </a:effectLst>
                </a:rPr>
                <a:t>VARIEDADES DE CARTÍLAGO</a:t>
              </a:r>
              <a:endParaRPr lang="en-US" sz="3600" dirty="0"/>
            </a:p>
          </p:txBody>
        </p:sp>
        <p:sp>
          <p:nvSpPr>
            <p:cNvPr id="22" name="Forma libre 21"/>
            <p:cNvSpPr/>
            <p:nvPr/>
          </p:nvSpPr>
          <p:spPr>
            <a:xfrm>
              <a:off x="3455055" y="1477773"/>
              <a:ext cx="3372631" cy="1062778"/>
            </a:xfrm>
            <a:custGeom>
              <a:avLst/>
              <a:gdLst>
                <a:gd name="connsiteX0" fmla="*/ 0 w 3181685"/>
                <a:gd name="connsiteY0" fmla="*/ 0 h 970026"/>
                <a:gd name="connsiteX1" fmla="*/ 3181685 w 3181685"/>
                <a:gd name="connsiteY1" fmla="*/ 0 h 970026"/>
                <a:gd name="connsiteX2" fmla="*/ 3181685 w 3181685"/>
                <a:gd name="connsiteY2" fmla="*/ 970026 h 970026"/>
                <a:gd name="connsiteX3" fmla="*/ 0 w 3181685"/>
                <a:gd name="connsiteY3" fmla="*/ 970026 h 970026"/>
                <a:gd name="connsiteX4" fmla="*/ 0 w 3181685"/>
                <a:gd name="connsiteY4" fmla="*/ 0 h 970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685" h="970026">
                  <a:moveTo>
                    <a:pt x="0" y="0"/>
                  </a:moveTo>
                  <a:lnTo>
                    <a:pt x="3181685" y="0"/>
                  </a:lnTo>
                  <a:lnTo>
                    <a:pt x="3181685" y="970026"/>
                  </a:lnTo>
                  <a:lnTo>
                    <a:pt x="0" y="970026"/>
                  </a:lnTo>
                  <a:lnTo>
                    <a:pt x="0" y="0"/>
                  </a:lnTo>
                  <a:close/>
                </a:path>
              </a:pathLst>
            </a:custGeom>
            <a:solidFill>
              <a:srgbClr val="66FF99"/>
            </a:solidFill>
            <a:ln>
              <a:solidFill>
                <a:srgbClr val="00B050"/>
              </a:solidFill>
            </a:ln>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22225" rIns="22225" bIns="22225" spcCol="1270" anchor="ctr"/>
            <a:lstStyle/>
            <a:p>
              <a:pPr algn="ctr" defTabSz="1555750">
                <a:lnSpc>
                  <a:spcPct val="90000"/>
                </a:lnSpc>
                <a:spcAft>
                  <a:spcPct val="35000"/>
                </a:spcAft>
                <a:defRPr/>
              </a:pPr>
              <a:r>
                <a:rPr lang="pt-BR" sz="3600" b="1" dirty="0">
                  <a:solidFill>
                    <a:schemeClr val="tx1"/>
                  </a:solidFill>
                </a:rPr>
                <a:t>Cartílago Hialino </a:t>
              </a:r>
              <a:endParaRPr lang="en-US" sz="3600" dirty="0">
                <a:solidFill>
                  <a:schemeClr val="tx1"/>
                </a:solidFill>
              </a:endParaRPr>
            </a:p>
          </p:txBody>
        </p:sp>
        <p:sp>
          <p:nvSpPr>
            <p:cNvPr id="23" name="Forma libre 22"/>
            <p:cNvSpPr/>
            <p:nvPr/>
          </p:nvSpPr>
          <p:spPr>
            <a:xfrm>
              <a:off x="3484626" y="2903985"/>
              <a:ext cx="3356310" cy="1212531"/>
            </a:xfrm>
            <a:custGeom>
              <a:avLst/>
              <a:gdLst>
                <a:gd name="connsiteX0" fmla="*/ 0 w 3181685"/>
                <a:gd name="connsiteY0" fmla="*/ 0 h 970026"/>
                <a:gd name="connsiteX1" fmla="*/ 3181685 w 3181685"/>
                <a:gd name="connsiteY1" fmla="*/ 0 h 970026"/>
                <a:gd name="connsiteX2" fmla="*/ 3181685 w 3181685"/>
                <a:gd name="connsiteY2" fmla="*/ 970026 h 970026"/>
                <a:gd name="connsiteX3" fmla="*/ 0 w 3181685"/>
                <a:gd name="connsiteY3" fmla="*/ 970026 h 970026"/>
                <a:gd name="connsiteX4" fmla="*/ 0 w 3181685"/>
                <a:gd name="connsiteY4" fmla="*/ 0 h 970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685" h="970026">
                  <a:moveTo>
                    <a:pt x="0" y="0"/>
                  </a:moveTo>
                  <a:lnTo>
                    <a:pt x="3181685" y="0"/>
                  </a:lnTo>
                  <a:lnTo>
                    <a:pt x="3181685" y="970026"/>
                  </a:lnTo>
                  <a:lnTo>
                    <a:pt x="0" y="970026"/>
                  </a:lnTo>
                  <a:lnTo>
                    <a:pt x="0" y="0"/>
                  </a:lnTo>
                  <a:close/>
                </a:path>
              </a:pathLst>
            </a:custGeom>
            <a:solidFill>
              <a:srgbClr val="66FFCC"/>
            </a:solidFill>
            <a:ln>
              <a:solidFill>
                <a:srgbClr val="00C09B"/>
              </a:solidFill>
            </a:ln>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22225" rIns="22225" bIns="22225" spcCol="1270" anchor="ctr"/>
            <a:lstStyle/>
            <a:p>
              <a:pPr algn="ctr" defTabSz="1555750">
                <a:lnSpc>
                  <a:spcPct val="90000"/>
                </a:lnSpc>
                <a:spcAft>
                  <a:spcPct val="35000"/>
                </a:spcAft>
                <a:defRPr/>
              </a:pPr>
              <a:r>
                <a:rPr lang="pt-BR" sz="3600" b="1" dirty="0">
                  <a:solidFill>
                    <a:schemeClr val="tx1"/>
                  </a:solidFill>
                </a:rPr>
                <a:t>Cartílago Elástico</a:t>
              </a:r>
              <a:endParaRPr lang="en-US" sz="3600" dirty="0">
                <a:solidFill>
                  <a:schemeClr val="tx1"/>
                </a:solidFill>
              </a:endParaRPr>
            </a:p>
          </p:txBody>
        </p:sp>
        <p:sp>
          <p:nvSpPr>
            <p:cNvPr id="24" name="Forma libre 23"/>
            <p:cNvSpPr/>
            <p:nvPr/>
          </p:nvSpPr>
          <p:spPr>
            <a:xfrm>
              <a:off x="3537213" y="4422669"/>
              <a:ext cx="3356310" cy="1221297"/>
            </a:xfrm>
            <a:custGeom>
              <a:avLst/>
              <a:gdLst>
                <a:gd name="connsiteX0" fmla="*/ 0 w 3181685"/>
                <a:gd name="connsiteY0" fmla="*/ 0 h 970026"/>
                <a:gd name="connsiteX1" fmla="*/ 3181685 w 3181685"/>
                <a:gd name="connsiteY1" fmla="*/ 0 h 970026"/>
                <a:gd name="connsiteX2" fmla="*/ 3181685 w 3181685"/>
                <a:gd name="connsiteY2" fmla="*/ 970026 h 970026"/>
                <a:gd name="connsiteX3" fmla="*/ 0 w 3181685"/>
                <a:gd name="connsiteY3" fmla="*/ 970026 h 970026"/>
                <a:gd name="connsiteX4" fmla="*/ 0 w 3181685"/>
                <a:gd name="connsiteY4" fmla="*/ 0 h 970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685" h="970026">
                  <a:moveTo>
                    <a:pt x="0" y="0"/>
                  </a:moveTo>
                  <a:lnTo>
                    <a:pt x="3181685" y="0"/>
                  </a:lnTo>
                  <a:lnTo>
                    <a:pt x="3181685" y="970026"/>
                  </a:lnTo>
                  <a:lnTo>
                    <a:pt x="0" y="970026"/>
                  </a:lnTo>
                  <a:lnTo>
                    <a:pt x="0" y="0"/>
                  </a:lnTo>
                  <a:close/>
                </a:path>
              </a:pathLst>
            </a:custGeom>
            <a:solidFill>
              <a:srgbClr val="CCFF66"/>
            </a:solidFill>
            <a:ln>
              <a:solidFill>
                <a:srgbClr val="7DFA00"/>
              </a:solidFill>
            </a:ln>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22225" rIns="22225" bIns="22225" spcCol="1270" anchor="ctr"/>
            <a:lstStyle/>
            <a:p>
              <a:pPr algn="ctr" defTabSz="1555750">
                <a:lnSpc>
                  <a:spcPct val="90000"/>
                </a:lnSpc>
                <a:spcAft>
                  <a:spcPct val="35000"/>
                </a:spcAft>
                <a:defRPr/>
              </a:pPr>
              <a:r>
                <a:rPr lang="pt-BR" sz="3600" b="1" dirty="0">
                  <a:solidFill>
                    <a:schemeClr val="tx1"/>
                  </a:solidFill>
                </a:rPr>
                <a:t>Cartílago Fibroso</a:t>
              </a:r>
              <a:endParaRPr lang="en-US" sz="3600" dirty="0">
                <a:solidFill>
                  <a:schemeClr val="tx1"/>
                </a:solidFill>
              </a:endParaRPr>
            </a:p>
          </p:txBody>
        </p:sp>
      </p:grpSp>
      <p:sp>
        <p:nvSpPr>
          <p:cNvPr id="26" name="Llamada rectangular redondeada 25"/>
          <p:cNvSpPr/>
          <p:nvPr/>
        </p:nvSpPr>
        <p:spPr>
          <a:xfrm flipV="1">
            <a:off x="1988195" y="4023794"/>
            <a:ext cx="4534900" cy="2662142"/>
          </a:xfrm>
          <a:prstGeom prst="wedgeRoundRectCallout">
            <a:avLst>
              <a:gd name="adj1" fmla="val -1102"/>
              <a:gd name="adj2" fmla="val 88540"/>
              <a:gd name="adj3"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10246" name="Rectangle 6"/>
          <p:cNvSpPr>
            <a:spLocks noGrp="1" noChangeArrowheads="1"/>
          </p:cNvSpPr>
          <p:nvPr>
            <p:ph idx="1"/>
          </p:nvPr>
        </p:nvSpPr>
        <p:spPr>
          <a:xfrm>
            <a:off x="2262188" y="4179889"/>
            <a:ext cx="3771900" cy="2517775"/>
          </a:xfrm>
        </p:spPr>
        <p:txBody>
          <a:bodyPr/>
          <a:lstStyle/>
          <a:p>
            <a:pPr algn="just">
              <a:lnSpc>
                <a:spcPts val="3600"/>
              </a:lnSpc>
              <a:spcBef>
                <a:spcPct val="0"/>
              </a:spcBef>
              <a:buClr>
                <a:srgbClr val="CCECFF"/>
              </a:buClr>
            </a:pPr>
            <a:r>
              <a:rPr lang="es-ES" altLang="es-MX" sz="2400" b="1">
                <a:cs typeface="Arial" panose="020B0604020202020204" pitchFamily="34" charset="0"/>
              </a:rPr>
              <a:t>Se diferencian por  la cantidad de sustancia amorfa y por el  tipo de fibra que predomina en la matriz cartilaginosa</a:t>
            </a:r>
            <a:endParaRPr lang="es-ES" altLang="es-MX" sz="4400" b="1"/>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50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3500"/>
                            </p:stCondLst>
                            <p:childTnLst>
                              <p:par>
                                <p:cTn id="8" presetID="1" presetClass="entr" presetSubtype="0" fill="hold" grpId="0" nodeType="afterEffect">
                                  <p:stCondLst>
                                    <p:cond delay="0"/>
                                  </p:stCondLst>
                                  <p:childTnLst>
                                    <p:set>
                                      <p:cBhvr>
                                        <p:cTn id="9"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Conector recto 53"/>
          <p:cNvCxnSpPr/>
          <p:nvPr/>
        </p:nvCxnSpPr>
        <p:spPr bwMode="auto">
          <a:xfrm>
            <a:off x="8610600" y="1295401"/>
            <a:ext cx="0" cy="1293813"/>
          </a:xfrm>
          <a:prstGeom prst="line">
            <a:avLst/>
          </a:prstGeom>
          <a:ln w="63500">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bwMode="auto">
          <a:xfrm>
            <a:off x="4038600" y="1373188"/>
            <a:ext cx="0" cy="1433512"/>
          </a:xfrm>
          <a:prstGeom prst="line">
            <a:avLst/>
          </a:prstGeom>
          <a:ln w="63500">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Forma libre 6"/>
          <p:cNvSpPr/>
          <p:nvPr/>
        </p:nvSpPr>
        <p:spPr bwMode="auto">
          <a:xfrm>
            <a:off x="1866900" y="2149587"/>
            <a:ext cx="4606004" cy="1379789"/>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effectLst>
            <a:glow rad="1397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115542" tIns="115542" rIns="115542" bIns="115542" spcCol="1270" anchor="ctr"/>
          <a:lstStyle/>
          <a:p>
            <a:pPr algn="just" defTabSz="800100">
              <a:lnSpc>
                <a:spcPct val="90000"/>
              </a:lnSpc>
              <a:spcAft>
                <a:spcPct val="35000"/>
              </a:spcAft>
              <a:defRPr/>
            </a:pPr>
            <a:r>
              <a:rPr lang="es-ES" sz="3200" b="1" dirty="0"/>
              <a:t>Sustancia intercelular o matriz cartilaginosa</a:t>
            </a:r>
            <a:endParaRPr lang="en-US" sz="3200" dirty="0"/>
          </a:p>
        </p:txBody>
      </p:sp>
      <p:sp>
        <p:nvSpPr>
          <p:cNvPr id="8" name="Forma libre 7"/>
          <p:cNvSpPr/>
          <p:nvPr/>
        </p:nvSpPr>
        <p:spPr bwMode="auto">
          <a:xfrm>
            <a:off x="7172916" y="2356048"/>
            <a:ext cx="3146123" cy="900043"/>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lIns="115542" tIns="115542" rIns="115542" bIns="115542" spcCol="1270" anchor="ctr"/>
          <a:lstStyle/>
          <a:p>
            <a:pPr algn="ctr" defTabSz="800100">
              <a:lnSpc>
                <a:spcPct val="90000"/>
              </a:lnSpc>
              <a:spcAft>
                <a:spcPct val="35000"/>
              </a:spcAft>
              <a:defRPr/>
            </a:pPr>
            <a:r>
              <a:rPr lang="es-ES" sz="3200" b="1" dirty="0"/>
              <a:t>Líquido tisular</a:t>
            </a:r>
            <a:endParaRPr lang="en-US" sz="3200" dirty="0"/>
          </a:p>
        </p:txBody>
      </p:sp>
      <p:cxnSp>
        <p:nvCxnSpPr>
          <p:cNvPr id="17" name="Conector recto 16"/>
          <p:cNvCxnSpPr/>
          <p:nvPr/>
        </p:nvCxnSpPr>
        <p:spPr bwMode="auto">
          <a:xfrm>
            <a:off x="6797675" y="1539876"/>
            <a:ext cx="0" cy="2816225"/>
          </a:xfrm>
          <a:prstGeom prst="line">
            <a:avLst/>
          </a:prstGeom>
          <a:ln w="63500">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bwMode="auto">
          <a:xfrm>
            <a:off x="7521575" y="4584700"/>
            <a:ext cx="1390650" cy="966788"/>
          </a:xfrm>
          <a:prstGeom prst="line">
            <a:avLst/>
          </a:prstGeom>
          <a:ln w="63500">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bwMode="auto">
          <a:xfrm flipH="1">
            <a:off x="4827588" y="4765676"/>
            <a:ext cx="963612" cy="481013"/>
          </a:xfrm>
          <a:prstGeom prst="line">
            <a:avLst/>
          </a:prstGeom>
          <a:ln w="63500">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Forma libre 5"/>
          <p:cNvSpPr/>
          <p:nvPr/>
        </p:nvSpPr>
        <p:spPr bwMode="auto">
          <a:xfrm>
            <a:off x="5652333" y="4012231"/>
            <a:ext cx="2290361" cy="752914"/>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effectLst>
            <a:glow rad="1397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lIns="115542" tIns="115542" rIns="115542" bIns="115542" spcCol="1270" anchor="ctr"/>
          <a:lstStyle/>
          <a:p>
            <a:pPr algn="ctr" defTabSz="800100">
              <a:lnSpc>
                <a:spcPct val="90000"/>
              </a:lnSpc>
              <a:spcAft>
                <a:spcPct val="35000"/>
              </a:spcAft>
              <a:defRPr/>
            </a:pPr>
            <a:r>
              <a:rPr lang="es-ES" sz="3200" b="1" dirty="0"/>
              <a:t>Células</a:t>
            </a:r>
            <a:endParaRPr lang="en-US" sz="3200" dirty="0"/>
          </a:p>
        </p:txBody>
      </p:sp>
      <p:sp>
        <p:nvSpPr>
          <p:cNvPr id="22" name="Elipse 21"/>
          <p:cNvSpPr/>
          <p:nvPr/>
        </p:nvSpPr>
        <p:spPr bwMode="auto">
          <a:xfrm>
            <a:off x="3179149" y="5246169"/>
            <a:ext cx="3294448" cy="1280044"/>
          </a:xfrm>
          <a:prstGeom prst="ellipse">
            <a:avLst/>
          </a:prstGeom>
          <a:solidFill>
            <a:srgbClr val="FFFF81"/>
          </a:solidFill>
          <a:ln>
            <a:solidFill>
              <a:srgbClr val="FFFF0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Elipse 27"/>
          <p:cNvSpPr/>
          <p:nvPr/>
        </p:nvSpPr>
        <p:spPr bwMode="auto">
          <a:xfrm>
            <a:off x="7397471" y="5300887"/>
            <a:ext cx="3114955" cy="1225327"/>
          </a:xfrm>
          <a:prstGeom prst="ellipse">
            <a:avLst/>
          </a:prstGeom>
          <a:solidFill>
            <a:srgbClr val="FFD85B"/>
          </a:solidFill>
          <a:ln>
            <a:solidFill>
              <a:srgbClr val="F9B47B"/>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06" name="Rectángulo 28"/>
          <p:cNvSpPr>
            <a:spLocks noChangeArrowheads="1"/>
          </p:cNvSpPr>
          <p:nvPr/>
        </p:nvSpPr>
        <p:spPr bwMode="auto">
          <a:xfrm>
            <a:off x="7656513" y="5659439"/>
            <a:ext cx="25971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Aft>
                <a:spcPct val="35000"/>
              </a:spcAft>
            </a:pPr>
            <a:r>
              <a:rPr lang="es-ES" altLang="es-MX" sz="3200" b="1"/>
              <a:t>Condrocitos</a:t>
            </a:r>
            <a:endParaRPr lang="en-US" altLang="es-MX" sz="3200"/>
          </a:p>
        </p:txBody>
      </p:sp>
      <p:sp>
        <p:nvSpPr>
          <p:cNvPr id="12307" name="Rectángulo 23"/>
          <p:cNvSpPr>
            <a:spLocks noChangeArrowheads="1"/>
          </p:cNvSpPr>
          <p:nvPr/>
        </p:nvSpPr>
        <p:spPr bwMode="auto">
          <a:xfrm>
            <a:off x="3289300" y="5664200"/>
            <a:ext cx="30749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0100">
              <a:defRPr>
                <a:solidFill>
                  <a:schemeClr val="tx1"/>
                </a:solidFill>
                <a:latin typeface="Arial" panose="020B0604020202020204" pitchFamily="34" charset="0"/>
              </a:defRPr>
            </a:lvl1pPr>
            <a:lvl2pPr marL="742950" indent="-285750" defTabSz="800100">
              <a:defRPr>
                <a:solidFill>
                  <a:schemeClr val="tx1"/>
                </a:solidFill>
                <a:latin typeface="Arial" panose="020B0604020202020204" pitchFamily="34" charset="0"/>
              </a:defRPr>
            </a:lvl2pPr>
            <a:lvl3pPr marL="1143000" indent="-228600" defTabSz="800100">
              <a:defRPr>
                <a:solidFill>
                  <a:schemeClr val="tx1"/>
                </a:solidFill>
                <a:latin typeface="Arial" panose="020B0604020202020204" pitchFamily="34" charset="0"/>
              </a:defRPr>
            </a:lvl3pPr>
            <a:lvl4pPr marL="1600200" indent="-228600" defTabSz="800100">
              <a:defRPr>
                <a:solidFill>
                  <a:schemeClr val="tx1"/>
                </a:solidFill>
                <a:latin typeface="Arial" panose="020B0604020202020204" pitchFamily="34" charset="0"/>
              </a:defRPr>
            </a:lvl4pPr>
            <a:lvl5pPr marL="2057400" indent="-228600" defTabSz="800100">
              <a:defRPr>
                <a:solidFill>
                  <a:schemeClr val="tx1"/>
                </a:solidFill>
                <a:latin typeface="Arial" panose="020B0604020202020204" pitchFamily="34" charset="0"/>
              </a:defRPr>
            </a:lvl5pPr>
            <a:lvl6pPr marL="2514600" indent="-228600" defTabSz="800100" eaLnBrk="0" fontAlgn="base" hangingPunct="0">
              <a:spcBef>
                <a:spcPct val="0"/>
              </a:spcBef>
              <a:spcAft>
                <a:spcPct val="0"/>
              </a:spcAft>
              <a:defRPr>
                <a:solidFill>
                  <a:schemeClr val="tx1"/>
                </a:solidFill>
                <a:latin typeface="Arial" panose="020B0604020202020204" pitchFamily="34" charset="0"/>
              </a:defRPr>
            </a:lvl6pPr>
            <a:lvl7pPr marL="2971800" indent="-228600" defTabSz="800100" eaLnBrk="0" fontAlgn="base" hangingPunct="0">
              <a:spcBef>
                <a:spcPct val="0"/>
              </a:spcBef>
              <a:spcAft>
                <a:spcPct val="0"/>
              </a:spcAft>
              <a:defRPr>
                <a:solidFill>
                  <a:schemeClr val="tx1"/>
                </a:solidFill>
                <a:latin typeface="Arial" panose="020B0604020202020204" pitchFamily="34" charset="0"/>
              </a:defRPr>
            </a:lvl7pPr>
            <a:lvl8pPr marL="3429000" indent="-228600" defTabSz="800100" eaLnBrk="0" fontAlgn="base" hangingPunct="0">
              <a:spcBef>
                <a:spcPct val="0"/>
              </a:spcBef>
              <a:spcAft>
                <a:spcPct val="0"/>
              </a:spcAft>
              <a:defRPr>
                <a:solidFill>
                  <a:schemeClr val="tx1"/>
                </a:solidFill>
                <a:latin typeface="Arial" panose="020B0604020202020204" pitchFamily="34" charset="0"/>
              </a:defRPr>
            </a:lvl8pPr>
            <a:lvl9pPr marL="3886200" indent="-228600" defTabSz="8001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Aft>
                <a:spcPct val="35000"/>
              </a:spcAft>
            </a:pPr>
            <a:r>
              <a:rPr lang="es-ES" altLang="es-MX" sz="3200" b="1"/>
              <a:t>Condroblastos</a:t>
            </a:r>
            <a:endParaRPr lang="en-US" altLang="es-MX" sz="3200"/>
          </a:p>
        </p:txBody>
      </p:sp>
      <p:grpSp>
        <p:nvGrpSpPr>
          <p:cNvPr id="10264" name="Grupo 49"/>
          <p:cNvGrpSpPr/>
          <p:nvPr/>
        </p:nvGrpSpPr>
        <p:grpSpPr bwMode="auto">
          <a:xfrm>
            <a:off x="2774950" y="296863"/>
            <a:ext cx="7010400" cy="1312862"/>
            <a:chOff x="1143000" y="267820"/>
            <a:chExt cx="7010400" cy="1312610"/>
          </a:xfrm>
          <a:solidFill>
            <a:srgbClr val="FF99FF"/>
          </a:solidFill>
        </p:grpSpPr>
        <p:sp>
          <p:nvSpPr>
            <p:cNvPr id="16" name="Forma libre 15"/>
            <p:cNvSpPr/>
            <p:nvPr/>
          </p:nvSpPr>
          <p:spPr>
            <a:xfrm>
              <a:off x="1143000" y="267820"/>
              <a:ext cx="7010400" cy="1312610"/>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grp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z="152400">
              <a:bevelT w="190500" h="381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lIns="115542" tIns="115542" rIns="115542" bIns="115542" spcCol="1270" anchor="ctr"/>
            <a:lstStyle/>
            <a:p>
              <a:pPr algn="ctr" defTabSz="800100">
                <a:lnSpc>
                  <a:spcPct val="90000"/>
                </a:lnSpc>
                <a:spcAft>
                  <a:spcPct val="35000"/>
                </a:spcAft>
                <a:defRPr/>
              </a:pPr>
              <a:endParaRPr lang="en-US" dirty="0"/>
            </a:p>
          </p:txBody>
        </p:sp>
        <p:sp>
          <p:nvSpPr>
            <p:cNvPr id="10" name="Rectángulo 9"/>
            <p:cNvSpPr/>
            <p:nvPr/>
          </p:nvSpPr>
          <p:spPr>
            <a:xfrm>
              <a:off x="1182688" y="339243"/>
              <a:ext cx="6858000" cy="1199920"/>
            </a:xfrm>
            <a:prstGeom prst="rect">
              <a:avLst/>
            </a:prstGeom>
            <a:grpFill/>
          </p:spPr>
          <p:txBody>
            <a:bodyPr>
              <a:spAutoFit/>
            </a:bodyPr>
            <a:lstStyle/>
            <a:p>
              <a:pPr algn="ctr">
                <a:defRPr/>
              </a:pPr>
              <a:r>
                <a:rPr lang="es-ES_tradnl" sz="3600" b="1" i="1" dirty="0">
                  <a:effectLst>
                    <a:outerShdw blurRad="38100" dist="38100" dir="2700000" algn="tl">
                      <a:srgbClr val="000000">
                        <a:alpha val="43137"/>
                      </a:srgbClr>
                    </a:outerShdw>
                  </a:effectLst>
                </a:rPr>
                <a:t>COMPONENTES DEL TEJIDO CARTILAGINOSO</a:t>
              </a:r>
              <a:endParaRPr lang="en-US" sz="3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249"/>
                                          </p:stCondLst>
                                        </p:cTn>
                                        <p:tgtEl>
                                          <p:spTgt spid="21"/>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249"/>
                                          </p:stCondLst>
                                        </p:cTn>
                                        <p:tgtEl>
                                          <p:spTgt spid="22"/>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249"/>
                                          </p:stCondLst>
                                        </p:cTn>
                                        <p:tgtEl>
                                          <p:spTgt spid="12307"/>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2000"/>
                                  </p:stCondLst>
                                  <p:childTnLst>
                                    <p:set>
                                      <p:cBhvr>
                                        <p:cTn id="13" dur="1" fill="hold">
                                          <p:stCondLst>
                                            <p:cond delay="249"/>
                                          </p:stCondLst>
                                        </p:cTn>
                                        <p:tgtEl>
                                          <p:spTgt spid="23"/>
                                        </p:tgtEl>
                                        <p:attrNameLst>
                                          <p:attrName>style.visibility</p:attrName>
                                        </p:attrNameLst>
                                      </p:cBhvr>
                                      <p:to>
                                        <p:strVal val="visible"/>
                                      </p:to>
                                    </p:set>
                                  </p:childTnLst>
                                </p:cTn>
                              </p:par>
                              <p:par>
                                <p:cTn id="14" presetID="1" presetClass="entr" presetSubtype="0" fill="hold" grpId="0" nodeType="withEffect">
                                  <p:stCondLst>
                                    <p:cond delay="2000"/>
                                  </p:stCondLst>
                                  <p:childTnLst>
                                    <p:set>
                                      <p:cBhvr>
                                        <p:cTn id="15" dur="1" fill="hold">
                                          <p:stCondLst>
                                            <p:cond delay="249"/>
                                          </p:stCondLst>
                                        </p:cTn>
                                        <p:tgtEl>
                                          <p:spTgt spid="12306"/>
                                        </p:tgtEl>
                                        <p:attrNameLst>
                                          <p:attrName>style.visibility</p:attrName>
                                        </p:attrNameLst>
                                      </p:cBhvr>
                                      <p:to>
                                        <p:strVal val="visible"/>
                                      </p:to>
                                    </p:set>
                                  </p:childTnLst>
                                </p:cTn>
                              </p:par>
                              <p:par>
                                <p:cTn id="16" presetID="1" presetClass="entr" presetSubtype="0" fill="hold" nodeType="withEffect">
                                  <p:stCondLst>
                                    <p:cond delay="2000"/>
                                  </p:stCondLst>
                                  <p:childTnLst>
                                    <p:set>
                                      <p:cBhvr>
                                        <p:cTn id="17" dur="1" fill="hold">
                                          <p:stCondLst>
                                            <p:cond delay="24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p:bldP spid="1230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upo 17"/>
          <p:cNvGrpSpPr/>
          <p:nvPr/>
        </p:nvGrpSpPr>
        <p:grpSpPr bwMode="auto">
          <a:xfrm>
            <a:off x="713232" y="1330430"/>
            <a:ext cx="10808208" cy="5227575"/>
            <a:chOff x="634600" y="17726"/>
            <a:chExt cx="8084006" cy="6617701"/>
          </a:xfrm>
        </p:grpSpPr>
        <p:grpSp>
          <p:nvGrpSpPr>
            <p:cNvPr id="24579" name="Group 12"/>
            <p:cNvGrpSpPr/>
            <p:nvPr/>
          </p:nvGrpSpPr>
          <p:grpSpPr bwMode="auto">
            <a:xfrm>
              <a:off x="4876563" y="276461"/>
              <a:ext cx="3842043" cy="3582987"/>
              <a:chOff x="2975" y="2387"/>
              <a:chExt cx="2294" cy="2595"/>
            </a:xfrm>
          </p:grpSpPr>
          <p:pic>
            <p:nvPicPr>
              <p:cNvPr id="24587" name="Picture 1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651" y="2387"/>
                <a:ext cx="1618" cy="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 Box 14"/>
              <p:cNvSpPr txBox="1">
                <a:spLocks noChangeArrowheads="1"/>
              </p:cNvSpPr>
              <p:nvPr/>
            </p:nvSpPr>
            <p:spPr bwMode="auto">
              <a:xfrm>
                <a:off x="2975" y="3428"/>
                <a:ext cx="783" cy="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MX" sz="2000" b="1"/>
                  <a:t>Cartílago</a:t>
                </a:r>
              </a:p>
              <a:p>
                <a:pPr algn="ctr"/>
                <a:r>
                  <a:rPr lang="es-ES" altLang="es-MX" sz="2000" b="1"/>
                  <a:t>nasal</a:t>
                </a:r>
                <a:endParaRPr lang="en-US" altLang="es-MX" sz="2000" b="1"/>
              </a:p>
            </p:txBody>
          </p:sp>
        </p:grpSp>
        <p:pic>
          <p:nvPicPr>
            <p:cNvPr id="24580"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600" y="17726"/>
              <a:ext cx="2544602" cy="43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Imagen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1099" y="2248705"/>
              <a:ext cx="3571008" cy="438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14"/>
            <p:cNvSpPr txBox="1">
              <a:spLocks noChangeArrowheads="1"/>
            </p:cNvSpPr>
            <p:nvPr/>
          </p:nvSpPr>
          <p:spPr bwMode="auto">
            <a:xfrm>
              <a:off x="3403008" y="972234"/>
              <a:ext cx="14737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MX" sz="2000" b="1"/>
                <a:t>Superficie articular</a:t>
              </a:r>
              <a:endParaRPr lang="en-US" altLang="es-MX" sz="2000" b="1"/>
            </a:p>
          </p:txBody>
        </p:sp>
        <p:sp>
          <p:nvSpPr>
            <p:cNvPr id="24583" name="Text Box 14"/>
            <p:cNvSpPr txBox="1">
              <a:spLocks noChangeArrowheads="1"/>
            </p:cNvSpPr>
            <p:nvPr/>
          </p:nvSpPr>
          <p:spPr bwMode="auto">
            <a:xfrm>
              <a:off x="1524000" y="5186955"/>
              <a:ext cx="148554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MX" sz="2000" b="1"/>
                <a:t>Cartílagos</a:t>
              </a:r>
            </a:p>
            <a:p>
              <a:pPr algn="ctr"/>
              <a:r>
                <a:rPr lang="es-ES" altLang="es-MX" sz="2000" b="1"/>
                <a:t>costales</a:t>
              </a:r>
              <a:endParaRPr lang="en-US" altLang="es-MX" sz="2000" b="1"/>
            </a:p>
          </p:txBody>
        </p:sp>
        <p:cxnSp>
          <p:nvCxnSpPr>
            <p:cNvPr id="13" name="Conector recto de flecha 12"/>
            <p:cNvCxnSpPr/>
            <p:nvPr/>
          </p:nvCxnSpPr>
          <p:spPr>
            <a:xfrm flipH="1">
              <a:off x="2654014" y="1295550"/>
              <a:ext cx="71124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3063612" y="5498878"/>
              <a:ext cx="725529" cy="7937"/>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5962551" y="2193995"/>
              <a:ext cx="725529" cy="7937"/>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Oval 2"/>
          <p:cNvSpPr/>
          <p:nvPr/>
        </p:nvSpPr>
        <p:spPr>
          <a:xfrm>
            <a:off x="2062881" y="547094"/>
            <a:ext cx="8675686" cy="783336"/>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CARTÍLAGO  HIALINO</a:t>
            </a:r>
            <a:endParaRPr lang="es-MX" sz="28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upo 13"/>
          <p:cNvGrpSpPr/>
          <p:nvPr/>
        </p:nvGrpSpPr>
        <p:grpSpPr bwMode="auto">
          <a:xfrm>
            <a:off x="2008017" y="1572768"/>
            <a:ext cx="8511013" cy="5276088"/>
            <a:chOff x="685800" y="845177"/>
            <a:chExt cx="8162448" cy="5543147"/>
          </a:xfrm>
        </p:grpSpPr>
        <p:pic>
          <p:nvPicPr>
            <p:cNvPr id="27651" name="Picture 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270" t="10944" r="38667" b="26920"/>
            <a:stretch>
              <a:fillRect/>
            </a:stretch>
          </p:blipFill>
          <p:spPr bwMode="auto">
            <a:xfrm>
              <a:off x="685800" y="1245287"/>
              <a:ext cx="3563649" cy="502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2804" y="883277"/>
              <a:ext cx="3485444" cy="550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14"/>
            <p:cNvSpPr txBox="1">
              <a:spLocks noChangeArrowheads="1"/>
            </p:cNvSpPr>
            <p:nvPr/>
          </p:nvSpPr>
          <p:spPr bwMode="auto">
            <a:xfrm>
              <a:off x="2153423" y="845177"/>
              <a:ext cx="14737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MX" sz="2000" b="1"/>
                <a:t>Epiglotis</a:t>
              </a:r>
              <a:endParaRPr lang="en-US" altLang="es-MX" sz="2000" b="1"/>
            </a:p>
          </p:txBody>
        </p:sp>
        <p:cxnSp>
          <p:nvCxnSpPr>
            <p:cNvPr id="5" name="Conector recto de flecha 4"/>
            <p:cNvCxnSpPr/>
            <p:nvPr/>
          </p:nvCxnSpPr>
          <p:spPr>
            <a:xfrm flipH="1">
              <a:off x="2693871" y="1326155"/>
              <a:ext cx="196838" cy="427006"/>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5790902" y="2438911"/>
              <a:ext cx="627026"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V="1">
              <a:off x="7391008" y="4343773"/>
              <a:ext cx="0" cy="609556"/>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657" name="Text Box 14"/>
            <p:cNvSpPr txBox="1">
              <a:spLocks noChangeArrowheads="1"/>
            </p:cNvSpPr>
            <p:nvPr/>
          </p:nvSpPr>
          <p:spPr bwMode="auto">
            <a:xfrm>
              <a:off x="4270240" y="2075415"/>
              <a:ext cx="14737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MX" sz="2000" b="1"/>
                <a:t>Pabellón de la oreja</a:t>
              </a:r>
              <a:endParaRPr lang="en-US" altLang="es-MX" sz="2000" b="1"/>
            </a:p>
          </p:txBody>
        </p:sp>
        <p:sp>
          <p:nvSpPr>
            <p:cNvPr id="27658" name="Text Box 14"/>
            <p:cNvSpPr txBox="1">
              <a:spLocks noChangeArrowheads="1"/>
            </p:cNvSpPr>
            <p:nvPr/>
          </p:nvSpPr>
          <p:spPr bwMode="auto">
            <a:xfrm>
              <a:off x="6654504" y="4953000"/>
              <a:ext cx="147379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MX" sz="2000" b="1"/>
                <a:t>Conducto auditivo externo</a:t>
              </a:r>
              <a:endParaRPr lang="en-US" altLang="es-MX" sz="2000" b="1"/>
            </a:p>
          </p:txBody>
        </p:sp>
      </p:grpSp>
      <p:sp>
        <p:nvSpPr>
          <p:cNvPr id="12" name="Oval 2"/>
          <p:cNvSpPr/>
          <p:nvPr/>
        </p:nvSpPr>
        <p:spPr>
          <a:xfrm>
            <a:off x="2008017" y="469477"/>
            <a:ext cx="8675686" cy="783336"/>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CARTÍLAGO  Elástico</a:t>
            </a:r>
            <a:endParaRPr lang="es-MX" sz="28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upo 11"/>
          <p:cNvGrpSpPr/>
          <p:nvPr/>
        </p:nvGrpSpPr>
        <p:grpSpPr bwMode="auto">
          <a:xfrm>
            <a:off x="274320" y="983796"/>
            <a:ext cx="11576303" cy="5874204"/>
            <a:chOff x="321688" y="-23813"/>
            <a:chExt cx="8547514" cy="6881813"/>
          </a:xfrm>
        </p:grpSpPr>
        <p:pic>
          <p:nvPicPr>
            <p:cNvPr id="3072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934392"/>
              <a:ext cx="4550383" cy="392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688" y="33337"/>
              <a:ext cx="3733800" cy="388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813"/>
              <a:ext cx="2773202" cy="475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ector recto de flecha 4"/>
            <p:cNvCxnSpPr/>
            <p:nvPr/>
          </p:nvCxnSpPr>
          <p:spPr>
            <a:xfrm>
              <a:off x="6019501" y="1981200"/>
              <a:ext cx="627093"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727" name="Text Box 14"/>
            <p:cNvSpPr txBox="1">
              <a:spLocks noChangeArrowheads="1"/>
            </p:cNvSpPr>
            <p:nvPr/>
          </p:nvSpPr>
          <p:spPr bwMode="auto">
            <a:xfrm>
              <a:off x="4584108" y="1781145"/>
              <a:ext cx="14737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MX" sz="2000" b="1"/>
                <a:t>Menisco</a:t>
              </a:r>
              <a:endParaRPr lang="en-US" altLang="es-MX" sz="2000" b="1"/>
            </a:p>
          </p:txBody>
        </p:sp>
        <p:cxnSp>
          <p:nvCxnSpPr>
            <p:cNvPr id="7" name="Conector recto de flecha 6"/>
            <p:cNvCxnSpPr/>
            <p:nvPr/>
          </p:nvCxnSpPr>
          <p:spPr>
            <a:xfrm flipH="1">
              <a:off x="2666539" y="696913"/>
              <a:ext cx="909682"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729" name="Text Box 14"/>
            <p:cNvSpPr txBox="1">
              <a:spLocks noChangeArrowheads="1"/>
            </p:cNvSpPr>
            <p:nvPr/>
          </p:nvSpPr>
          <p:spPr bwMode="auto">
            <a:xfrm>
              <a:off x="3590044" y="342748"/>
              <a:ext cx="19010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MX" sz="2000" b="1"/>
                <a:t>Disco intervertebral</a:t>
              </a:r>
              <a:endParaRPr lang="en-US" altLang="es-MX" sz="2000" b="1"/>
            </a:p>
          </p:txBody>
        </p:sp>
        <p:cxnSp>
          <p:nvCxnSpPr>
            <p:cNvPr id="10" name="Conector recto de flecha 9"/>
            <p:cNvCxnSpPr/>
            <p:nvPr/>
          </p:nvCxnSpPr>
          <p:spPr>
            <a:xfrm>
              <a:off x="3120586" y="5395913"/>
              <a:ext cx="62868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731" name="Text Box 14"/>
            <p:cNvSpPr txBox="1">
              <a:spLocks noChangeArrowheads="1"/>
            </p:cNvSpPr>
            <p:nvPr/>
          </p:nvSpPr>
          <p:spPr bwMode="auto">
            <a:xfrm>
              <a:off x="1600200" y="5032619"/>
              <a:ext cx="14737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MX" sz="2000" b="1"/>
                <a:t>Sínfisis del pubis</a:t>
              </a:r>
              <a:endParaRPr lang="en-US" altLang="es-MX" sz="2000" b="1"/>
            </a:p>
          </p:txBody>
        </p:sp>
      </p:grpSp>
      <p:sp>
        <p:nvSpPr>
          <p:cNvPr id="13" name="Oval 2"/>
          <p:cNvSpPr/>
          <p:nvPr/>
        </p:nvSpPr>
        <p:spPr>
          <a:xfrm>
            <a:off x="2133807" y="200460"/>
            <a:ext cx="8675686" cy="783336"/>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CARTÍLAGO  Fibroso</a:t>
            </a:r>
            <a:endParaRPr lang="es-MX" sz="28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57400" y="1035050"/>
            <a:ext cx="8610600" cy="3957638"/>
          </a:xfrm>
          <a:prstGeom prst="rect">
            <a:avLst/>
          </a:prstGeom>
        </p:spPr>
        <p:txBody>
          <a:bodyPr>
            <a:spAutoFit/>
          </a:bodyPr>
          <a:lstStyle/>
          <a:p>
            <a:pPr algn="just" eaLnBrk="1" hangingPunct="1">
              <a:lnSpc>
                <a:spcPct val="80000"/>
              </a:lnSpc>
              <a:defRPr/>
            </a:pPr>
            <a:r>
              <a:rPr lang="es-ES" sz="2400" b="1" dirty="0">
                <a:solidFill>
                  <a:srgbClr val="000000"/>
                </a:solidFill>
                <a:latin typeface="Arial" panose="020B0604020202020204" pitchFamily="34" charset="0"/>
              </a:rPr>
              <a:t> </a:t>
            </a:r>
          </a:p>
          <a:p>
            <a:pPr marL="457200" indent="-457200" algn="just">
              <a:spcAft>
                <a:spcPts val="600"/>
              </a:spcAft>
              <a:buFont typeface="+mj-lt"/>
              <a:buAutoNum type="arabicPeriod"/>
              <a:defRPr/>
            </a:pPr>
            <a:endParaRPr lang="es-ES_tradnl" sz="2400" b="1" dirty="0">
              <a:solidFill>
                <a:srgbClr val="000000"/>
              </a:solidFill>
              <a:ea typeface="Times New Roman" panose="02020603050405020304"/>
              <a:cs typeface="Arial" panose="020B0604020202020204" pitchFamily="34" charset="0"/>
            </a:endParaRPr>
          </a:p>
          <a:p>
            <a:pPr marL="457200" indent="-457200" algn="just">
              <a:spcAft>
                <a:spcPts val="600"/>
              </a:spcAft>
              <a:buFont typeface="+mj-lt"/>
              <a:buAutoNum type="arabicPeriod"/>
              <a:defRPr/>
            </a:pPr>
            <a:endParaRPr lang="es-ES_tradnl" sz="2400" b="1" dirty="0">
              <a:solidFill>
                <a:srgbClr val="000000"/>
              </a:solidFill>
              <a:ea typeface="Times New Roman" panose="02020603050405020304"/>
              <a:cs typeface="Arial" panose="020B0604020202020204" pitchFamily="34" charset="0"/>
            </a:endParaRPr>
          </a:p>
          <a:p>
            <a:pPr marL="457200" indent="-457200" algn="just">
              <a:spcAft>
                <a:spcPts val="600"/>
              </a:spcAft>
              <a:buFont typeface="+mj-lt"/>
              <a:buAutoNum type="arabicPeriod"/>
              <a:defRPr/>
            </a:pPr>
            <a:endParaRPr lang="es-ES_tradnl" sz="2400" b="1" dirty="0">
              <a:solidFill>
                <a:srgbClr val="000000"/>
              </a:solidFill>
              <a:ea typeface="Times New Roman" panose="02020603050405020304"/>
              <a:cs typeface="Arial" panose="020B0604020202020204" pitchFamily="34" charset="0"/>
            </a:endParaRPr>
          </a:p>
          <a:p>
            <a:pPr marL="457200" indent="-457200" algn="just">
              <a:spcAft>
                <a:spcPts val="600"/>
              </a:spcAft>
              <a:buFont typeface="+mj-lt"/>
              <a:buAutoNum type="arabicPeriod"/>
              <a:defRPr/>
            </a:pPr>
            <a:endParaRPr lang="es-ES_tradnl" sz="2400" b="1" dirty="0">
              <a:solidFill>
                <a:srgbClr val="000000"/>
              </a:solidFill>
              <a:ea typeface="Times New Roman" panose="02020603050405020304"/>
              <a:cs typeface="Arial" panose="020B0604020202020204" pitchFamily="34" charset="0"/>
            </a:endParaRPr>
          </a:p>
          <a:p>
            <a:pPr marL="457200" indent="-457200" algn="just">
              <a:spcAft>
                <a:spcPts val="600"/>
              </a:spcAft>
              <a:defRPr/>
            </a:pPr>
            <a:endParaRPr lang="es-ES_tradnl" sz="2400" b="1" dirty="0">
              <a:solidFill>
                <a:srgbClr val="000000"/>
              </a:solidFill>
              <a:ea typeface="Times New Roman" panose="02020603050405020304"/>
              <a:cs typeface="Arial" panose="020B0604020202020204" pitchFamily="34" charset="0"/>
            </a:endParaRPr>
          </a:p>
          <a:p>
            <a:pPr marL="457200" indent="-457200" algn="just">
              <a:spcAft>
                <a:spcPts val="600"/>
              </a:spcAft>
              <a:defRPr/>
            </a:pPr>
            <a:endParaRPr lang="es-ES_tradnl" sz="2400" b="1" dirty="0">
              <a:solidFill>
                <a:srgbClr val="000000"/>
              </a:solidFill>
              <a:ea typeface="Times New Roman" panose="02020603050405020304"/>
              <a:cs typeface="Arial" panose="020B0604020202020204" pitchFamily="34" charset="0"/>
            </a:endParaRPr>
          </a:p>
          <a:p>
            <a:pPr marL="457200" indent="-457200" algn="just">
              <a:spcAft>
                <a:spcPts val="600"/>
              </a:spcAft>
              <a:defRPr/>
            </a:pPr>
            <a:endParaRPr lang="es-ES_tradnl" sz="2400" b="1" dirty="0">
              <a:solidFill>
                <a:srgbClr val="000000"/>
              </a:solidFill>
              <a:ea typeface="Times New Roman" panose="02020603050405020304"/>
              <a:cs typeface="Arial" panose="020B0604020202020204" pitchFamily="34" charset="0"/>
            </a:endParaRPr>
          </a:p>
          <a:p>
            <a:pPr algn="just">
              <a:spcAft>
                <a:spcPts val="600"/>
              </a:spcAft>
              <a:defRPr/>
            </a:pPr>
            <a:endParaRPr lang="es-ES_tradnl" sz="2400" b="1" dirty="0">
              <a:solidFill>
                <a:srgbClr val="000000"/>
              </a:solidFill>
              <a:ea typeface="Times New Roman" panose="02020603050405020304"/>
              <a:cs typeface="Arial" panose="020B0604020202020204" pitchFamily="34" charset="0"/>
            </a:endParaRPr>
          </a:p>
        </p:txBody>
      </p:sp>
      <p:sp>
        <p:nvSpPr>
          <p:cNvPr id="32772" name="4 Rectángulo"/>
          <p:cNvSpPr>
            <a:spLocks noChangeArrowheads="1"/>
          </p:cNvSpPr>
          <p:nvPr/>
        </p:nvSpPr>
        <p:spPr bwMode="auto">
          <a:xfrm>
            <a:off x="1787525" y="1085850"/>
            <a:ext cx="861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914400" algn="l"/>
              </a:tabLst>
              <a:defRPr>
                <a:solidFill>
                  <a:schemeClr val="tx1"/>
                </a:solidFill>
                <a:latin typeface="Arial" panose="020B0604020202020204" pitchFamily="34" charset="0"/>
              </a:defRPr>
            </a:lvl1pPr>
            <a:lvl2pPr>
              <a:tabLst>
                <a:tab pos="914400" algn="l"/>
              </a:tabLst>
              <a:defRPr>
                <a:solidFill>
                  <a:schemeClr val="tx1"/>
                </a:solidFill>
                <a:latin typeface="Arial" panose="020B0604020202020204" pitchFamily="34" charset="0"/>
              </a:defRPr>
            </a:lvl2pPr>
            <a:lvl3pPr marL="1143000" indent="-228600">
              <a:tabLst>
                <a:tab pos="914400" algn="l"/>
              </a:tabLst>
              <a:defRPr>
                <a:solidFill>
                  <a:schemeClr val="tx1"/>
                </a:solidFill>
                <a:latin typeface="Arial" panose="020B0604020202020204" pitchFamily="34" charset="0"/>
              </a:defRPr>
            </a:lvl3pPr>
            <a:lvl4pPr marL="1600200" indent="-228600">
              <a:tabLst>
                <a:tab pos="914400" algn="l"/>
              </a:tabLst>
              <a:defRPr>
                <a:solidFill>
                  <a:schemeClr val="tx1"/>
                </a:solidFill>
                <a:latin typeface="Arial" panose="020B0604020202020204" pitchFamily="34" charset="0"/>
              </a:defRPr>
            </a:lvl4pPr>
            <a:lvl5pPr marL="2057400" indent="-228600">
              <a:tabLst>
                <a:tab pos="914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algn="just"/>
            <a:r>
              <a:rPr lang="es-ES" altLang="es-MX" sz="2400" b="1" dirty="0">
                <a:solidFill>
                  <a:schemeClr val="accent1">
                    <a:lumMod val="50000"/>
                  </a:schemeClr>
                </a:solidFill>
                <a:ea typeface="Times New Roman" panose="02020603050405020304" pitchFamily="18" charset="0"/>
                <a:cs typeface="Arial" panose="020B0604020202020204" pitchFamily="34" charset="0"/>
              </a:rPr>
              <a:t>Elabore  de un cuadro comparativo sobre las tres variedades de cartílago, con los siguientes aspectos:</a:t>
            </a:r>
          </a:p>
          <a:p>
            <a:pPr lvl="1" algn="just">
              <a:buFontTx/>
              <a:buAutoNum type="alphaLcParenR"/>
            </a:pPr>
            <a:r>
              <a:rPr lang="es-ES" altLang="es-MX" sz="2400" b="1" dirty="0">
                <a:solidFill>
                  <a:schemeClr val="accent1">
                    <a:lumMod val="50000"/>
                  </a:schemeClr>
                </a:solidFill>
                <a:ea typeface="Times New Roman" panose="02020603050405020304" pitchFamily="18" charset="0"/>
                <a:cs typeface="Arial" panose="020B0604020202020204" pitchFamily="34" charset="0"/>
              </a:rPr>
              <a:t> Células.</a:t>
            </a:r>
            <a:endParaRPr lang="es-ES" altLang="es-MX" sz="2400" b="1" dirty="0">
              <a:solidFill>
                <a:schemeClr val="accent1">
                  <a:lumMod val="50000"/>
                </a:schemeClr>
              </a:solidFill>
            </a:endParaRPr>
          </a:p>
          <a:p>
            <a:pPr lvl="1" algn="just">
              <a:buFontTx/>
              <a:buAutoNum type="alphaLcParenR"/>
            </a:pPr>
            <a:r>
              <a:rPr lang="es-ES" altLang="es-MX" sz="2400" b="1" dirty="0">
                <a:solidFill>
                  <a:schemeClr val="accent1">
                    <a:lumMod val="50000"/>
                  </a:schemeClr>
                </a:solidFill>
                <a:cs typeface="Times New Roman" panose="02020603050405020304" pitchFamily="18" charset="0"/>
              </a:rPr>
              <a:t>Localización.</a:t>
            </a:r>
            <a:endParaRPr lang="es-ES" altLang="es-MX" sz="2400" b="1" dirty="0">
              <a:solidFill>
                <a:schemeClr val="accent1">
                  <a:lumMod val="50000"/>
                </a:schemeClr>
              </a:solidFill>
            </a:endParaRPr>
          </a:p>
          <a:p>
            <a:pPr lvl="1" algn="just">
              <a:buFontTx/>
              <a:buAutoNum type="alphaLcParenR"/>
            </a:pPr>
            <a:r>
              <a:rPr lang="es-ES" altLang="es-MX" sz="2400" b="1" dirty="0">
                <a:solidFill>
                  <a:schemeClr val="accent1">
                    <a:lumMod val="50000"/>
                  </a:schemeClr>
                </a:solidFill>
              </a:rPr>
              <a:t>Funciones.</a:t>
            </a:r>
          </a:p>
        </p:txBody>
      </p:sp>
      <p:sp>
        <p:nvSpPr>
          <p:cNvPr id="32773" name="2 Rectángulo"/>
          <p:cNvSpPr>
            <a:spLocks noChangeArrowheads="1"/>
          </p:cNvSpPr>
          <p:nvPr/>
        </p:nvSpPr>
        <p:spPr bwMode="auto">
          <a:xfrm>
            <a:off x="3273552" y="3273552"/>
            <a:ext cx="4159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914400" algn="l"/>
              </a:tabLst>
              <a:defRPr>
                <a:solidFill>
                  <a:schemeClr val="tx1"/>
                </a:solidFill>
                <a:latin typeface="Arial" panose="020B0604020202020204" pitchFamily="34" charset="0"/>
              </a:defRPr>
            </a:lvl1pPr>
            <a:lvl2pPr>
              <a:tabLst>
                <a:tab pos="914400" algn="l"/>
              </a:tabLst>
              <a:defRPr>
                <a:solidFill>
                  <a:schemeClr val="tx1"/>
                </a:solidFill>
                <a:latin typeface="Arial" panose="020B0604020202020204" pitchFamily="34" charset="0"/>
              </a:defRPr>
            </a:lvl2pPr>
            <a:lvl3pPr marL="1143000" indent="-228600">
              <a:tabLst>
                <a:tab pos="914400" algn="l"/>
              </a:tabLst>
              <a:defRPr>
                <a:solidFill>
                  <a:schemeClr val="tx1"/>
                </a:solidFill>
                <a:latin typeface="Arial" panose="020B0604020202020204" pitchFamily="34" charset="0"/>
              </a:defRPr>
            </a:lvl3pPr>
            <a:lvl4pPr marL="1600200" indent="-228600">
              <a:tabLst>
                <a:tab pos="914400" algn="l"/>
              </a:tabLst>
              <a:defRPr>
                <a:solidFill>
                  <a:schemeClr val="tx1"/>
                </a:solidFill>
                <a:latin typeface="Arial" panose="020B0604020202020204" pitchFamily="34" charset="0"/>
              </a:defRPr>
            </a:lvl4pPr>
            <a:lvl5pPr marL="2057400" indent="-228600">
              <a:tabLst>
                <a:tab pos="914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lvl="1" algn="just"/>
            <a:r>
              <a:rPr lang="es-ES" altLang="es-MX" sz="2400" b="1" dirty="0">
                <a:solidFill>
                  <a:schemeClr val="accent1">
                    <a:lumMod val="50000"/>
                  </a:schemeClr>
                </a:solidFill>
              </a:rPr>
              <a:t>Bibliografía</a:t>
            </a:r>
            <a:r>
              <a:rPr lang="es-ES" altLang="es-MX" sz="2400" b="1" dirty="0">
                <a:solidFill>
                  <a:srgbClr val="000000"/>
                </a:solidFill>
              </a:rPr>
              <a:t>:</a:t>
            </a:r>
          </a:p>
        </p:txBody>
      </p:sp>
      <p:sp>
        <p:nvSpPr>
          <p:cNvPr id="32774" name="4 Rectángulo"/>
          <p:cNvSpPr>
            <a:spLocks noChangeArrowheads="1"/>
          </p:cNvSpPr>
          <p:nvPr/>
        </p:nvSpPr>
        <p:spPr bwMode="auto">
          <a:xfrm>
            <a:off x="1787525" y="3833159"/>
            <a:ext cx="821055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buFontTx/>
              <a:buAutoNum type="arabicPeriod"/>
            </a:pPr>
            <a:r>
              <a:rPr lang="es-ES_tradnl" altLang="es-MX" sz="2400" b="1" i="1" dirty="0">
                <a:solidFill>
                  <a:schemeClr val="accent1">
                    <a:lumMod val="50000"/>
                  </a:schemeClr>
                </a:solidFill>
                <a:ea typeface="Times New Roman" panose="02020603050405020304" pitchFamily="18" charset="0"/>
                <a:cs typeface="Arial" panose="020B0604020202020204" pitchFamily="34" charset="0"/>
              </a:rPr>
              <a:t>Morfofisiología I. Colectivo de autores. Cap.4 pág. </a:t>
            </a:r>
            <a:r>
              <a:rPr lang="es-ES" sz="2400" b="1" dirty="0">
                <a:solidFill>
                  <a:schemeClr val="accent1">
                    <a:lumMod val="50000"/>
                  </a:schemeClr>
                </a:solidFill>
                <a:sym typeface="+mn-ea"/>
              </a:rPr>
              <a:t>170-192</a:t>
            </a:r>
            <a:endParaRPr lang="es-ES" altLang="es-MX" sz="2400" b="1" dirty="0">
              <a:solidFill>
                <a:schemeClr val="accent1">
                  <a:lumMod val="50000"/>
                </a:schemeClr>
              </a:solidFill>
              <a:ea typeface="Times New Roman" panose="02020603050405020304" pitchFamily="18" charset="0"/>
              <a:cs typeface="Arial" panose="020B0604020202020204" pitchFamily="34" charset="0"/>
            </a:endParaRPr>
          </a:p>
        </p:txBody>
      </p:sp>
      <p:sp>
        <p:nvSpPr>
          <p:cNvPr id="7" name="Oval 2"/>
          <p:cNvSpPr/>
          <p:nvPr/>
        </p:nvSpPr>
        <p:spPr>
          <a:xfrm>
            <a:off x="1671279" y="162264"/>
            <a:ext cx="8843091" cy="748431"/>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dirty="0">
                <a:solidFill>
                  <a:schemeClr val="accent1">
                    <a:lumMod val="50000"/>
                  </a:schemeClr>
                </a:solidFill>
                <a:latin typeface="Arial" panose="020B0604020202020204" pitchFamily="34" charset="0"/>
                <a:cs typeface="Arial" panose="020B0604020202020204" pitchFamily="34" charset="0"/>
              </a:rPr>
              <a:t>             TAREA DOCENTE 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1847850" y="1804621"/>
            <a:ext cx="81359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65125" indent="-365125" algn="just">
              <a:lnSpc>
                <a:spcPct val="150000"/>
              </a:lnSpc>
              <a:buFontTx/>
              <a:buChar char="•"/>
              <a:defRPr/>
            </a:pPr>
            <a:endParaRPr lang="es-ES" sz="3200" b="1" dirty="0">
              <a:solidFill>
                <a:srgbClr val="FFFF00"/>
              </a:solidFill>
              <a:effectLst>
                <a:outerShdw blurRad="38100" dist="38100" dir="2700000" algn="tl">
                  <a:srgbClr val="000000"/>
                </a:outerShdw>
              </a:effectLst>
              <a:latin typeface="Arial" panose="020B0604020202020204" pitchFamily="34" charset="0"/>
            </a:endParaRPr>
          </a:p>
        </p:txBody>
      </p:sp>
      <p:sp>
        <p:nvSpPr>
          <p:cNvPr id="135171" name="Text Box 3"/>
          <p:cNvSpPr txBox="1">
            <a:spLocks noChangeArrowheads="1"/>
          </p:cNvSpPr>
          <p:nvPr/>
        </p:nvSpPr>
        <p:spPr bwMode="auto">
          <a:xfrm>
            <a:off x="5823453" y="63453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endParaRPr lang="es-ES" sz="3600" b="1" dirty="0">
              <a:effectLst>
                <a:outerShdw blurRad="38100" dist="38100" dir="2700000" algn="tl">
                  <a:srgbClr val="000000"/>
                </a:outerShdw>
              </a:effectLst>
              <a:latin typeface="Arial" panose="020B0604020202020204" pitchFamily="34" charset="0"/>
            </a:endParaRPr>
          </a:p>
        </p:txBody>
      </p:sp>
      <p:sp>
        <p:nvSpPr>
          <p:cNvPr id="17412" name="1 Rectángulo"/>
          <p:cNvSpPr>
            <a:spLocks noChangeArrowheads="1"/>
          </p:cNvSpPr>
          <p:nvPr/>
        </p:nvSpPr>
        <p:spPr bwMode="auto">
          <a:xfrm>
            <a:off x="1298447" y="2304288"/>
            <a:ext cx="10420861"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defRPr/>
            </a:pPr>
            <a:r>
              <a:rPr lang="es-HN" dirty="0">
                <a:solidFill>
                  <a:schemeClr val="accent1">
                    <a:lumMod val="50000"/>
                  </a:schemeClr>
                </a:solidFill>
              </a:rPr>
              <a:t>5.3 Tejido conectivo: Concepto. Funciones. Clasificación. Características generales, células, sustancia intercelular y variedades</a:t>
            </a:r>
            <a:endParaRPr lang="es-ES" sz="2800" dirty="0">
              <a:solidFill>
                <a:schemeClr val="accent1">
                  <a:lumMod val="50000"/>
                </a:schemeClr>
              </a:solidFill>
            </a:endParaRPr>
          </a:p>
          <a:p>
            <a:pPr algn="just" eaLnBrk="1" hangingPunct="1">
              <a:spcBef>
                <a:spcPct val="0"/>
              </a:spcBef>
              <a:buFontTx/>
              <a:buNone/>
            </a:pPr>
            <a:endParaRPr lang="en-US" altLang="es-ES" sz="2800" dirty="0"/>
          </a:p>
          <a:p>
            <a:pPr algn="just" eaLnBrk="1" hangingPunct="1">
              <a:spcBef>
                <a:spcPct val="0"/>
              </a:spcBef>
              <a:buFontTx/>
              <a:buNone/>
            </a:pPr>
            <a:endParaRPr lang="es-ES" altLang="es-ES" sz="2800" dirty="0"/>
          </a:p>
        </p:txBody>
      </p:sp>
      <p:sp>
        <p:nvSpPr>
          <p:cNvPr id="7" name="Oval 2"/>
          <p:cNvSpPr/>
          <p:nvPr/>
        </p:nvSpPr>
        <p:spPr>
          <a:xfrm>
            <a:off x="2249074" y="167748"/>
            <a:ext cx="7333488" cy="1051560"/>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dirty="0">
                <a:solidFill>
                  <a:schemeClr val="accent1">
                    <a:lumMod val="50000"/>
                  </a:schemeClr>
                </a:solidFill>
                <a:latin typeface="Arial" panose="020B0604020202020204" pitchFamily="34" charset="0"/>
                <a:cs typeface="Arial" panose="020B0604020202020204" pitchFamily="34" charset="0"/>
              </a:rPr>
              <a:t>                 SUMARIO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nodePh="1">
                                  <p:stCondLst>
                                    <p:cond delay="0"/>
                                  </p:stCondLst>
                                  <p:endCondLst>
                                    <p:cond evt="begin" delay="0">
                                      <p:tn val="5"/>
                                    </p:cond>
                                  </p:endCondLst>
                                  <p:childTnLst>
                                    <p:set>
                                      <p:cBhvr>
                                        <p:cTn id="6" dur="1" fill="hold">
                                          <p:stCondLst>
                                            <p:cond delay="0"/>
                                          </p:stCondLst>
                                        </p:cTn>
                                        <p:tgtEl>
                                          <p:spTgt spid="135170"/>
                                        </p:tgtEl>
                                        <p:attrNameLst>
                                          <p:attrName>style.visibility</p:attrName>
                                        </p:attrNameLst>
                                      </p:cBhvr>
                                      <p:to>
                                        <p:strVal val="visible"/>
                                      </p:to>
                                    </p:set>
                                    <p:animEffect transition="in" filter="wipe(up)">
                                      <p:cBhvr>
                                        <p:cTn id="7" dur="2000"/>
                                        <p:tgtEl>
                                          <p:spTgt spid="135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4"/>
          <p:cNvSpPr txBox="1"/>
          <p:nvPr/>
        </p:nvSpPr>
        <p:spPr>
          <a:xfrm>
            <a:off x="1828800" y="1676400"/>
            <a:ext cx="85344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a:spcBef>
                <a:spcPct val="50000"/>
              </a:spcBef>
            </a:pPr>
            <a:r>
              <a:rPr lang="es-ES_tradnl" altLang="en-US" sz="2400" b="1" dirty="0">
                <a:solidFill>
                  <a:schemeClr val="accent1">
                    <a:lumMod val="50000"/>
                  </a:schemeClr>
                </a:solidFill>
                <a:latin typeface="Arial" panose="020B0604020202020204" pitchFamily="34" charset="0"/>
                <a:cs typeface="Arial" panose="020B0604020202020204" pitchFamily="34" charset="0"/>
              </a:rPr>
              <a:t>Es un tejido conectivo especializado cuya matriz se encuentra calcificada en la cual se encuentran los osteoblastos, los osteocitos y osteoclastos.</a:t>
            </a:r>
            <a:endParaRPr lang="es-ES_tradnl" altLang="en-US" sz="2400" b="1" dirty="0">
              <a:solidFill>
                <a:schemeClr val="accent1">
                  <a:lumMod val="50000"/>
                </a:schemeClr>
              </a:solidFill>
              <a:latin typeface="Arial" panose="020B0604020202020204" pitchFamily="34" charset="0"/>
              <a:ea typeface="Arial" panose="020B0604020202020204" pitchFamily="34" charset="0"/>
            </a:endParaRPr>
          </a:p>
        </p:txBody>
      </p:sp>
      <p:sp>
        <p:nvSpPr>
          <p:cNvPr id="29700" name="Text Box 5"/>
          <p:cNvSpPr txBox="1"/>
          <p:nvPr/>
        </p:nvSpPr>
        <p:spPr>
          <a:xfrm>
            <a:off x="1828800" y="2876550"/>
            <a:ext cx="8534400" cy="292387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just">
              <a:spcBef>
                <a:spcPct val="50000"/>
              </a:spcBef>
            </a:pPr>
            <a:r>
              <a:rPr lang="es-ES_tradnl" altLang="en-US" sz="2400" b="1" dirty="0">
                <a:solidFill>
                  <a:schemeClr val="accent1">
                    <a:lumMod val="50000"/>
                  </a:schemeClr>
                </a:solidFill>
                <a:latin typeface="Arial" panose="020B0604020202020204" pitchFamily="34" charset="0"/>
                <a:cs typeface="Arial" panose="020B0604020202020204" pitchFamily="34" charset="0"/>
              </a:rPr>
              <a:t>El hueso está compuesto por sustancias orgánicas (fibras colágenas tipo I) que le confieren elasticidad y por sustancias inorgánicas (Fosfato de calcio y magnesio, etc.) que le brinda dureza</a:t>
            </a:r>
            <a:r>
              <a:rPr lang="es-ES_tradnl" altLang="en-US" sz="2800" b="1" dirty="0">
                <a:solidFill>
                  <a:schemeClr val="accent1">
                    <a:lumMod val="50000"/>
                  </a:schemeClr>
                </a:solidFill>
              </a:rPr>
              <a:t>.</a:t>
            </a:r>
            <a:r>
              <a:rPr lang="es-ES_tradnl" sz="2800" b="1" u="sng" dirty="0">
                <a:cs typeface="Arial" panose="020B0604020202020204" pitchFamily="34" charset="0"/>
              </a:rPr>
              <a:t> </a:t>
            </a:r>
          </a:p>
          <a:p>
            <a:pPr marL="0" indent="0" algn="just">
              <a:spcBef>
                <a:spcPct val="50000"/>
              </a:spcBef>
            </a:pPr>
            <a:r>
              <a:rPr lang="es-ES_tradnl" sz="2400" b="1" dirty="0">
                <a:solidFill>
                  <a:schemeClr val="accent1">
                    <a:lumMod val="50000"/>
                  </a:schemeClr>
                </a:solidFill>
                <a:latin typeface="Arial" panose="020B0604020202020204" pitchFamily="34" charset="0"/>
                <a:cs typeface="Arial" panose="020B0604020202020204" pitchFamily="34" charset="0"/>
              </a:rPr>
              <a:t>componentes extracelulares están calcificados y lo convierten en un material duro, firme y adecuado para su función de soporte y protección</a:t>
            </a:r>
            <a:endParaRPr lang="es-ES_tradnl" alt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5" name="Oval 2"/>
          <p:cNvSpPr/>
          <p:nvPr/>
        </p:nvSpPr>
        <p:spPr>
          <a:xfrm>
            <a:off x="2097231" y="233553"/>
            <a:ext cx="8070897" cy="783336"/>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buNone/>
            </a:pPr>
            <a:r>
              <a:rPr lang="es-ES" altLang="en-U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altLang="en-US" sz="2800" b="1" dirty="0">
                <a:solidFill>
                  <a:schemeClr val="accent1">
                    <a:lumMod val="50000"/>
                  </a:schemeClr>
                </a:solidFill>
                <a:latin typeface="Arial" panose="020B0604020202020204" pitchFamily="34" charset="0"/>
                <a:cs typeface="Arial" panose="020B0604020202020204" pitchFamily="34" charset="0"/>
              </a:rPr>
              <a:t>Hueso</a:t>
            </a:r>
            <a:endParaRPr lang="es-ES_tradnl" altLang="en-US" sz="2800" dirty="0">
              <a:solidFill>
                <a:schemeClr val="accent1">
                  <a:lumMod val="50000"/>
                </a:schemeClr>
              </a:solidFill>
              <a:latin typeface="Arial" panose="020B0604020202020204" pitchFamily="34" charset="0"/>
              <a:ea typeface="Arial" panose="020B0604020202020204" pitchFamily="34" charset="0"/>
            </a:endParaRPr>
          </a:p>
          <a:p>
            <a:pPr marL="0" indent="0">
              <a:buNone/>
            </a:pPr>
            <a:endParaRPr lang="es-MX" sz="28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1905000" y="1993392"/>
            <a:ext cx="8382000" cy="4864608"/>
          </a:xfrm>
        </p:spPr>
        <p:txBody>
          <a:bodyPr>
            <a:normAutofit fontScale="85000" lnSpcReduction="10000"/>
          </a:bodyPr>
          <a:lstStyle/>
          <a:p>
            <a:pPr marL="457200" indent="-457200" algn="just">
              <a:lnSpc>
                <a:spcPts val="3500"/>
              </a:lnSpc>
              <a:spcBef>
                <a:spcPct val="0"/>
              </a:spcBef>
              <a:spcAft>
                <a:spcPts val="1200"/>
              </a:spcAft>
              <a:buFont typeface="Wingdings" panose="05000000000000000000" pitchFamily="2" charset="2"/>
              <a:buChar char="ü"/>
            </a:pPr>
            <a:r>
              <a:rPr lang="es-ES" altLang="es-MX" b="1" dirty="0">
                <a:solidFill>
                  <a:schemeClr val="accent1">
                    <a:lumMod val="50000"/>
                  </a:schemeClr>
                </a:solidFill>
                <a:latin typeface="Arial" panose="020B0604020202020204" pitchFamily="34" charset="0"/>
                <a:cs typeface="Arial" panose="020B0604020202020204" pitchFamily="34" charset="0"/>
              </a:rPr>
              <a:t>Tejido resistente y rígido con funciones de soporte y protección</a:t>
            </a:r>
          </a:p>
          <a:p>
            <a:pPr marL="457200" indent="-457200" algn="just">
              <a:lnSpc>
                <a:spcPts val="3500"/>
              </a:lnSpc>
              <a:spcBef>
                <a:spcPct val="0"/>
              </a:spcBef>
              <a:spcAft>
                <a:spcPts val="1200"/>
              </a:spcAft>
              <a:buFont typeface="Wingdings" panose="05000000000000000000" pitchFamily="2" charset="2"/>
              <a:buChar char="ü"/>
            </a:pPr>
            <a:r>
              <a:rPr lang="es-ES" altLang="es-MX" b="1" dirty="0">
                <a:solidFill>
                  <a:schemeClr val="accent1">
                    <a:lumMod val="50000"/>
                  </a:schemeClr>
                </a:solidFill>
                <a:latin typeface="Arial" panose="020B0604020202020204" pitchFamily="34" charset="0"/>
                <a:cs typeface="Arial" panose="020B0604020202020204" pitchFamily="34" charset="0"/>
              </a:rPr>
              <a:t>Su matriz extracelular está calcificada</a:t>
            </a:r>
          </a:p>
          <a:p>
            <a:pPr marL="457200" indent="-457200" algn="just">
              <a:lnSpc>
                <a:spcPts val="3500"/>
              </a:lnSpc>
              <a:spcBef>
                <a:spcPct val="0"/>
              </a:spcBef>
              <a:spcAft>
                <a:spcPts val="1200"/>
              </a:spcAft>
              <a:buFont typeface="Wingdings" panose="05000000000000000000" pitchFamily="2" charset="2"/>
              <a:buChar char="ü"/>
            </a:pPr>
            <a:r>
              <a:rPr lang="es-ES" altLang="es-MX" b="1" dirty="0">
                <a:solidFill>
                  <a:schemeClr val="accent1">
                    <a:lumMod val="50000"/>
                  </a:schemeClr>
                </a:solidFill>
                <a:latin typeface="Arial" panose="020B0604020202020204" pitchFamily="34" charset="0"/>
                <a:cs typeface="Arial" panose="020B0604020202020204" pitchFamily="34" charset="0"/>
              </a:rPr>
              <a:t>En su superficie externa está cubierto por el periostio y en la superficie interna por el endostio </a:t>
            </a:r>
          </a:p>
          <a:p>
            <a:pPr marL="457200" indent="-457200" algn="just">
              <a:lnSpc>
                <a:spcPts val="3500"/>
              </a:lnSpc>
              <a:spcBef>
                <a:spcPct val="0"/>
              </a:spcBef>
              <a:spcAft>
                <a:spcPts val="1200"/>
              </a:spcAft>
              <a:buFont typeface="Wingdings" panose="05000000000000000000" pitchFamily="2" charset="2"/>
              <a:buChar char="ü"/>
            </a:pPr>
            <a:r>
              <a:rPr lang="es-ES" altLang="es-MX" b="1" dirty="0">
                <a:solidFill>
                  <a:schemeClr val="accent1">
                    <a:lumMod val="50000"/>
                  </a:schemeClr>
                </a:solidFill>
                <a:latin typeface="Arial" panose="020B0604020202020204" pitchFamily="34" charset="0"/>
                <a:cs typeface="Arial" panose="020B0604020202020204" pitchFamily="34" charset="0"/>
              </a:rPr>
              <a:t>Abundantes vasos sanguíneos  y nervios</a:t>
            </a:r>
          </a:p>
          <a:p>
            <a:pPr marL="457200" indent="-457200" algn="just">
              <a:lnSpc>
                <a:spcPts val="3500"/>
              </a:lnSpc>
              <a:spcBef>
                <a:spcPct val="0"/>
              </a:spcBef>
              <a:spcAft>
                <a:spcPts val="1200"/>
              </a:spcAft>
              <a:buFont typeface="Wingdings" panose="05000000000000000000" pitchFamily="2" charset="2"/>
              <a:buChar char="ü"/>
            </a:pPr>
            <a:r>
              <a:rPr lang="es-ES" altLang="es-MX" b="1" dirty="0">
                <a:solidFill>
                  <a:schemeClr val="accent1">
                    <a:lumMod val="50000"/>
                  </a:schemeClr>
                </a:solidFill>
                <a:latin typeface="Arial" panose="020B0604020202020204" pitchFamily="34" charset="0"/>
                <a:cs typeface="Arial" panose="020B0604020202020204" pitchFamily="34" charset="0"/>
              </a:rPr>
              <a:t>Posee un sistema de conductos por donde transitan vasos, nervios y circula el líquido tisular</a:t>
            </a:r>
          </a:p>
        </p:txBody>
      </p:sp>
      <p:sp>
        <p:nvSpPr>
          <p:cNvPr id="4" name="Oval 2"/>
          <p:cNvSpPr/>
          <p:nvPr/>
        </p:nvSpPr>
        <p:spPr>
          <a:xfrm>
            <a:off x="1905000" y="448469"/>
            <a:ext cx="8382000" cy="1075532"/>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endParaRPr lang="es-MX" sz="2800" dirty="0">
              <a:solidFill>
                <a:schemeClr val="accent1">
                  <a:lumMod val="50000"/>
                </a:schemeClr>
              </a:solidFill>
              <a:latin typeface="Arial" panose="020B0604020202020204" pitchFamily="34" charset="0"/>
              <a:cs typeface="Arial" panose="020B0604020202020204" pitchFamily="34" charset="0"/>
            </a:endParaRPr>
          </a:p>
        </p:txBody>
      </p:sp>
      <p:sp>
        <p:nvSpPr>
          <p:cNvPr id="5" name="Rectángulo 4"/>
          <p:cNvSpPr/>
          <p:nvPr/>
        </p:nvSpPr>
        <p:spPr>
          <a:xfrm>
            <a:off x="3291838" y="365125"/>
            <a:ext cx="7132322" cy="954107"/>
          </a:xfrm>
          <a:prstGeom prst="rect">
            <a:avLst/>
          </a:prstGeom>
        </p:spPr>
        <p:txBody>
          <a:bodyPr wrap="square">
            <a:spAutoFit/>
          </a:bodyPr>
          <a:lstStyle/>
          <a:p>
            <a:r>
              <a:rPr lang="es-E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s-ES" sz="2800" b="1" i="1" dirty="0">
                <a:solidFill>
                  <a:schemeClr val="accent1">
                    <a:lumMod val="50000"/>
                  </a:schemeClr>
                </a:solidFill>
                <a:effectLst>
                  <a:outerShdw blurRad="38100" dist="38100" dir="2700000" algn="tl">
                    <a:srgbClr val="FFFFFF"/>
                  </a:outerShdw>
                </a:effectLst>
                <a:latin typeface="Arial" panose="020B0604020202020204" pitchFamily="34" charset="0"/>
                <a:cs typeface="Arial" panose="020B0604020202020204" pitchFamily="34" charset="0"/>
              </a:rPr>
              <a:t>CARACTERÍSTICAS GENERALES</a:t>
            </a:r>
            <a:endParaRPr lang="es-MX" sz="2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2000"/>
                                  </p:stCondLst>
                                  <p:childTnLst>
                                    <p:set>
                                      <p:cBhvr>
                                        <p:cTn id="9" dur="1" fill="hold">
                                          <p:stCondLst>
                                            <p:cond delay="0"/>
                                          </p:stCondLst>
                                        </p:cTn>
                                        <p:tgtEl>
                                          <p:spTgt spid="40963">
                                            <p:txEl>
                                              <p:pRg st="1" end="1"/>
                                            </p:txEl>
                                          </p:spTgt>
                                        </p:tgtEl>
                                        <p:attrNameLst>
                                          <p:attrName>style.visibility</p:attrName>
                                        </p:attrNameLst>
                                      </p:cBhvr>
                                      <p:to>
                                        <p:strVal val="visible"/>
                                      </p:to>
                                    </p:set>
                                  </p:childTnLst>
                                </p:cTn>
                              </p:par>
                            </p:childTnLst>
                          </p:cTn>
                        </p:par>
                        <p:par>
                          <p:cTn id="10" fill="hold">
                            <p:stCondLst>
                              <p:cond delay="2750"/>
                            </p:stCondLst>
                            <p:childTnLst>
                              <p:par>
                                <p:cTn id="11" presetID="1" presetClass="entr" presetSubtype="0" fill="hold" nodeType="afterEffect">
                                  <p:stCondLst>
                                    <p:cond delay="3000"/>
                                  </p:stCondLst>
                                  <p:childTnLst>
                                    <p:set>
                                      <p:cBhvr>
                                        <p:cTn id="12" dur="1" fill="hold">
                                          <p:stCondLst>
                                            <p:cond delay="0"/>
                                          </p:stCondLst>
                                        </p:cTn>
                                        <p:tgtEl>
                                          <p:spTgt spid="40963">
                                            <p:txEl>
                                              <p:pRg st="2" end="2"/>
                                            </p:txEl>
                                          </p:spTgt>
                                        </p:tgtEl>
                                        <p:attrNameLst>
                                          <p:attrName>style.visibility</p:attrName>
                                        </p:attrNameLst>
                                      </p:cBhvr>
                                      <p:to>
                                        <p:strVal val="visible"/>
                                      </p:to>
                                    </p:set>
                                  </p:childTnLst>
                                </p:cTn>
                              </p:par>
                            </p:childTnLst>
                          </p:cTn>
                        </p:par>
                        <p:par>
                          <p:cTn id="13" fill="hold">
                            <p:stCondLst>
                              <p:cond delay="5750"/>
                            </p:stCondLst>
                            <p:childTnLst>
                              <p:par>
                                <p:cTn id="14" presetID="1" presetClass="entr" presetSubtype="0" fill="hold" nodeType="afterEffect">
                                  <p:stCondLst>
                                    <p:cond delay="4000"/>
                                  </p:stCondLst>
                                  <p:childTnLst>
                                    <p:set>
                                      <p:cBhvr>
                                        <p:cTn id="15" dur="1" fill="hold">
                                          <p:stCondLst>
                                            <p:cond delay="0"/>
                                          </p:stCondLst>
                                        </p:cTn>
                                        <p:tgtEl>
                                          <p:spTgt spid="40963">
                                            <p:txEl>
                                              <p:pRg st="3" end="3"/>
                                            </p:txEl>
                                          </p:spTgt>
                                        </p:tgtEl>
                                        <p:attrNameLst>
                                          <p:attrName>style.visibility</p:attrName>
                                        </p:attrNameLst>
                                      </p:cBhvr>
                                      <p:to>
                                        <p:strVal val="visible"/>
                                      </p:to>
                                    </p:set>
                                  </p:childTnLst>
                                </p:cTn>
                              </p:par>
                            </p:childTnLst>
                          </p:cTn>
                        </p:par>
                        <p:par>
                          <p:cTn id="16" fill="hold">
                            <p:stCondLst>
                              <p:cond delay="9750"/>
                            </p:stCondLst>
                            <p:childTnLst>
                              <p:par>
                                <p:cTn id="17" presetID="1" presetClass="entr" presetSubtype="0" fill="hold" nodeType="afterEffect">
                                  <p:stCondLst>
                                    <p:cond delay="475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78106" y="261642"/>
            <a:ext cx="4038600" cy="685800"/>
          </a:xfrm>
          <a:solidFill>
            <a:srgbClr val="FF66FF"/>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ormAutofit fontScale="90000"/>
          </a:bodyPr>
          <a:lstStyle/>
          <a:p>
            <a:pPr algn="ctr">
              <a:defRPr/>
            </a:pPr>
            <a:r>
              <a:rPr lang="es-ES" sz="3600" b="1" dirty="0">
                <a:cs typeface="Arial" panose="020B0604020202020204" pitchFamily="34" charset="0"/>
              </a:rPr>
              <a:t/>
            </a:r>
            <a:br>
              <a:rPr lang="es-ES" sz="3600" b="1" dirty="0">
                <a:cs typeface="Arial" panose="020B0604020202020204" pitchFamily="34" charset="0"/>
              </a:rPr>
            </a:br>
            <a:r>
              <a:rPr lang="es-ES" sz="4000" b="1" i="1" dirty="0">
                <a:solidFill>
                  <a:schemeClr val="tx1"/>
                </a:solidFill>
                <a:effectLst>
                  <a:outerShdw blurRad="38100" dist="38100" dir="2700000" algn="tl">
                    <a:srgbClr val="000000">
                      <a:alpha val="43137"/>
                    </a:srgbClr>
                  </a:outerShdw>
                </a:effectLst>
                <a:cs typeface="Arial" panose="020B0604020202020204" pitchFamily="34" charset="0"/>
              </a:rPr>
              <a:t>COMPONENTES</a:t>
            </a:r>
            <a:br>
              <a:rPr lang="es-ES" sz="4000" b="1" i="1" dirty="0">
                <a:solidFill>
                  <a:schemeClr val="tx1"/>
                </a:solidFill>
                <a:effectLst>
                  <a:outerShdw blurRad="38100" dist="38100" dir="2700000" algn="tl">
                    <a:srgbClr val="000000">
                      <a:alpha val="43137"/>
                    </a:srgbClr>
                  </a:outerShdw>
                </a:effectLst>
                <a:cs typeface="Arial" panose="020B0604020202020204" pitchFamily="34" charset="0"/>
              </a:rPr>
            </a:br>
            <a:endParaRPr lang="es-ES" sz="4000" b="1" i="1" dirty="0">
              <a:solidFill>
                <a:schemeClr val="tx1"/>
              </a:solidFill>
              <a:effectLst>
                <a:outerShdw blurRad="38100" dist="38100" dir="2700000" algn="tl">
                  <a:srgbClr val="000000">
                    <a:alpha val="43137"/>
                  </a:srgbClr>
                </a:outerShdw>
              </a:effectLst>
            </a:endParaRPr>
          </a:p>
        </p:txBody>
      </p:sp>
      <p:sp>
        <p:nvSpPr>
          <p:cNvPr id="11" name="Forma libre 10"/>
          <p:cNvSpPr/>
          <p:nvPr/>
        </p:nvSpPr>
        <p:spPr bwMode="auto">
          <a:xfrm rot="19446875">
            <a:off x="4491039" y="2027239"/>
            <a:ext cx="1355725" cy="77787"/>
          </a:xfrm>
          <a:custGeom>
            <a:avLst/>
            <a:gdLst>
              <a:gd name="connsiteX0" fmla="*/ 0 w 1319945"/>
              <a:gd name="connsiteY0" fmla="*/ 17753 h 35507"/>
              <a:gd name="connsiteX1" fmla="*/ 1319945 w 1319945"/>
              <a:gd name="connsiteY1" fmla="*/ 17753 h 35507"/>
            </a:gdLst>
            <a:ahLst/>
            <a:cxnLst>
              <a:cxn ang="0">
                <a:pos x="connsiteX0" y="connsiteY0"/>
              </a:cxn>
              <a:cxn ang="0">
                <a:pos x="connsiteX1" y="connsiteY1"/>
              </a:cxn>
            </a:cxnLst>
            <a:rect l="l" t="t" r="r" b="b"/>
            <a:pathLst>
              <a:path w="1319945" h="35507">
                <a:moveTo>
                  <a:pt x="0" y="17753"/>
                </a:moveTo>
                <a:lnTo>
                  <a:pt x="1319945" y="17753"/>
                </a:lnTo>
              </a:path>
            </a:pathLst>
          </a:custGeom>
        </p:spPr>
        <p:style>
          <a:lnRef idx="2">
            <a:schemeClr val="accent3"/>
          </a:lnRef>
          <a:fillRef idx="0">
            <a:schemeClr val="accent3"/>
          </a:fillRef>
          <a:effectRef idx="1">
            <a:schemeClr val="accent3"/>
          </a:effectRef>
          <a:fontRef idx="minor">
            <a:schemeClr val="tx1"/>
          </a:fontRef>
        </p:style>
        <p:txBody>
          <a:bodyPr lIns="639672" tIns="-15245" rIns="639675" bIns="-15246" spcCol="1270" anchor="ctr"/>
          <a:lstStyle/>
          <a:p>
            <a:pPr algn="ctr" defTabSz="222250">
              <a:lnSpc>
                <a:spcPct val="90000"/>
              </a:lnSpc>
              <a:spcAft>
                <a:spcPct val="35000"/>
              </a:spcAft>
              <a:defRPr/>
            </a:pPr>
            <a:endParaRPr lang="en-US" sz="500"/>
          </a:p>
        </p:txBody>
      </p:sp>
      <p:sp>
        <p:nvSpPr>
          <p:cNvPr id="12" name="Forma libre 11"/>
          <p:cNvSpPr/>
          <p:nvPr/>
        </p:nvSpPr>
        <p:spPr bwMode="auto">
          <a:xfrm>
            <a:off x="5741902" y="1219201"/>
            <a:ext cx="2298701" cy="801569"/>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35546" tIns="35546" rIns="35546" bIns="35546" spcCol="1270" anchor="ctr"/>
          <a:lstStyle/>
          <a:p>
            <a:pPr algn="ctr" defTabSz="844550">
              <a:lnSpc>
                <a:spcPct val="90000"/>
              </a:lnSpc>
              <a:spcAft>
                <a:spcPct val="35000"/>
              </a:spcAft>
              <a:defRPr/>
            </a:pPr>
            <a:r>
              <a:rPr lang="es-ES" sz="2800" b="1" dirty="0">
                <a:cs typeface="Arial" panose="020B0604020202020204" pitchFamily="34" charset="0"/>
              </a:rPr>
              <a:t>Osteocitos</a:t>
            </a:r>
            <a:endParaRPr lang="en-US" sz="2800" dirty="0"/>
          </a:p>
        </p:txBody>
      </p:sp>
      <p:sp>
        <p:nvSpPr>
          <p:cNvPr id="13" name="Forma libre 12"/>
          <p:cNvSpPr/>
          <p:nvPr/>
        </p:nvSpPr>
        <p:spPr bwMode="auto">
          <a:xfrm flipV="1">
            <a:off x="4889500" y="4421189"/>
            <a:ext cx="1524000" cy="46037"/>
          </a:xfrm>
          <a:custGeom>
            <a:avLst/>
            <a:gdLst>
              <a:gd name="connsiteX0" fmla="*/ 0 w 687861"/>
              <a:gd name="connsiteY0" fmla="*/ 17753 h 35507"/>
              <a:gd name="connsiteX1" fmla="*/ 687861 w 687861"/>
              <a:gd name="connsiteY1" fmla="*/ 17753 h 35507"/>
            </a:gdLst>
            <a:ahLst/>
            <a:cxnLst>
              <a:cxn ang="0">
                <a:pos x="connsiteX0" y="connsiteY0"/>
              </a:cxn>
              <a:cxn ang="0">
                <a:pos x="connsiteX1" y="connsiteY1"/>
              </a:cxn>
            </a:cxnLst>
            <a:rect l="l" t="t" r="r" b="b"/>
            <a:pathLst>
              <a:path w="687861" h="35507">
                <a:moveTo>
                  <a:pt x="0" y="17753"/>
                </a:moveTo>
                <a:lnTo>
                  <a:pt x="687861" y="17753"/>
                </a:lnTo>
              </a:path>
            </a:pathLst>
          </a:custGeom>
        </p:spPr>
        <p:style>
          <a:lnRef idx="2">
            <a:schemeClr val="accent6"/>
          </a:lnRef>
          <a:fillRef idx="0">
            <a:schemeClr val="accent6"/>
          </a:fillRef>
          <a:effectRef idx="1">
            <a:schemeClr val="accent6"/>
          </a:effectRef>
          <a:fontRef idx="minor">
            <a:schemeClr val="tx1"/>
          </a:fontRef>
        </p:style>
        <p:txBody>
          <a:bodyPr lIns="339434" tIns="557" rIns="339433" bIns="556" spcCol="1270" anchor="ctr"/>
          <a:lstStyle/>
          <a:p>
            <a:pPr algn="ctr" defTabSz="222250">
              <a:lnSpc>
                <a:spcPct val="90000"/>
              </a:lnSpc>
              <a:spcAft>
                <a:spcPct val="35000"/>
              </a:spcAft>
              <a:defRPr/>
            </a:pPr>
            <a:endParaRPr lang="en-US" sz="500"/>
          </a:p>
        </p:txBody>
      </p:sp>
      <p:sp>
        <p:nvSpPr>
          <p:cNvPr id="15" name="Forma libre 14"/>
          <p:cNvSpPr/>
          <p:nvPr/>
        </p:nvSpPr>
        <p:spPr bwMode="auto">
          <a:xfrm rot="2338075" flipV="1">
            <a:off x="4722813" y="4684714"/>
            <a:ext cx="2036762" cy="769937"/>
          </a:xfrm>
          <a:custGeom>
            <a:avLst/>
            <a:gdLst>
              <a:gd name="connsiteX0" fmla="*/ 0 w 1170647"/>
              <a:gd name="connsiteY0" fmla="*/ 17753 h 35507"/>
              <a:gd name="connsiteX1" fmla="*/ 1170647 w 1170647"/>
              <a:gd name="connsiteY1" fmla="*/ 17753 h 35507"/>
            </a:gdLst>
            <a:ahLst/>
            <a:cxnLst>
              <a:cxn ang="0">
                <a:pos x="connsiteX0" y="connsiteY0"/>
              </a:cxn>
              <a:cxn ang="0">
                <a:pos x="connsiteX1" y="connsiteY1"/>
              </a:cxn>
            </a:cxnLst>
            <a:rect l="l" t="t" r="r" b="b"/>
            <a:pathLst>
              <a:path w="1170647" h="35507">
                <a:moveTo>
                  <a:pt x="0" y="17753"/>
                </a:moveTo>
                <a:lnTo>
                  <a:pt x="1170647" y="17753"/>
                </a:lnTo>
              </a:path>
            </a:pathLst>
          </a:custGeom>
        </p:spPr>
        <p:style>
          <a:lnRef idx="2">
            <a:schemeClr val="accent6"/>
          </a:lnRef>
          <a:fillRef idx="0">
            <a:schemeClr val="accent6"/>
          </a:fillRef>
          <a:effectRef idx="1">
            <a:schemeClr val="accent6"/>
          </a:effectRef>
          <a:fontRef idx="minor">
            <a:schemeClr val="tx1"/>
          </a:fontRef>
        </p:style>
        <p:txBody>
          <a:bodyPr lIns="568757" tIns="-11514" rIns="568758" bIns="-11512" spcCol="1270" anchor="ctr"/>
          <a:lstStyle/>
          <a:p>
            <a:pPr algn="ctr" defTabSz="222250">
              <a:lnSpc>
                <a:spcPct val="90000"/>
              </a:lnSpc>
              <a:spcAft>
                <a:spcPct val="35000"/>
              </a:spcAft>
              <a:defRPr/>
            </a:pPr>
            <a:endParaRPr lang="en-US" sz="500"/>
          </a:p>
        </p:txBody>
      </p:sp>
      <p:sp>
        <p:nvSpPr>
          <p:cNvPr id="16" name="Forma libre 15"/>
          <p:cNvSpPr/>
          <p:nvPr/>
        </p:nvSpPr>
        <p:spPr bwMode="auto">
          <a:xfrm>
            <a:off x="6392569" y="4025131"/>
            <a:ext cx="2745082" cy="1063973"/>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35546" tIns="35546" rIns="35546" bIns="35546" spcCol="1270" anchor="ctr"/>
          <a:lstStyle/>
          <a:p>
            <a:pPr algn="ctr" defTabSz="844550">
              <a:lnSpc>
                <a:spcPct val="90000"/>
              </a:lnSpc>
              <a:spcAft>
                <a:spcPct val="35000"/>
              </a:spcAft>
              <a:defRPr/>
            </a:pPr>
            <a:endParaRPr lang="en-US" sz="1900" dirty="0"/>
          </a:p>
        </p:txBody>
      </p:sp>
      <p:sp>
        <p:nvSpPr>
          <p:cNvPr id="17" name="Forma libre 16"/>
          <p:cNvSpPr/>
          <p:nvPr/>
        </p:nvSpPr>
        <p:spPr bwMode="auto">
          <a:xfrm>
            <a:off x="4552951" y="2476501"/>
            <a:ext cx="1160463" cy="36513"/>
          </a:xfrm>
          <a:custGeom>
            <a:avLst/>
            <a:gdLst>
              <a:gd name="connsiteX0" fmla="*/ 0 w 593316"/>
              <a:gd name="connsiteY0" fmla="*/ 17753 h 35507"/>
              <a:gd name="connsiteX1" fmla="*/ 593316 w 593316"/>
              <a:gd name="connsiteY1" fmla="*/ 17753 h 35507"/>
            </a:gdLst>
            <a:ahLst/>
            <a:cxnLst>
              <a:cxn ang="0">
                <a:pos x="connsiteX0" y="connsiteY0"/>
              </a:cxn>
              <a:cxn ang="0">
                <a:pos x="connsiteX1" y="connsiteY1"/>
              </a:cxn>
            </a:cxnLst>
            <a:rect l="l" t="t" r="r" b="b"/>
            <a:pathLst>
              <a:path w="593316" h="35507">
                <a:moveTo>
                  <a:pt x="0" y="17753"/>
                </a:moveTo>
                <a:lnTo>
                  <a:pt x="593316" y="17753"/>
                </a:lnTo>
              </a:path>
            </a:pathLst>
          </a:custGeom>
        </p:spPr>
        <p:style>
          <a:lnRef idx="2">
            <a:schemeClr val="accent3"/>
          </a:lnRef>
          <a:fillRef idx="0">
            <a:schemeClr val="accent3"/>
          </a:fillRef>
          <a:effectRef idx="1">
            <a:schemeClr val="accent3"/>
          </a:effectRef>
          <a:fontRef idx="minor">
            <a:schemeClr val="tx1"/>
          </a:fontRef>
        </p:style>
        <p:txBody>
          <a:bodyPr lIns="294525" tIns="2921" rIns="294525" bIns="2920" spcCol="1270" anchor="ctr"/>
          <a:lstStyle/>
          <a:p>
            <a:pPr algn="ctr" defTabSz="222250">
              <a:lnSpc>
                <a:spcPct val="90000"/>
              </a:lnSpc>
              <a:spcAft>
                <a:spcPct val="35000"/>
              </a:spcAft>
              <a:defRPr/>
            </a:pPr>
            <a:endParaRPr lang="en-US" sz="500"/>
          </a:p>
        </p:txBody>
      </p:sp>
      <p:sp>
        <p:nvSpPr>
          <p:cNvPr id="18" name="Forma libre 17"/>
          <p:cNvSpPr/>
          <p:nvPr/>
        </p:nvSpPr>
        <p:spPr bwMode="auto">
          <a:xfrm>
            <a:off x="5682256" y="2164088"/>
            <a:ext cx="2455636" cy="801569"/>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35546" tIns="35546" rIns="35546" bIns="35546" spcCol="1270" anchor="ctr"/>
          <a:lstStyle/>
          <a:p>
            <a:pPr algn="ctr" defTabSz="844550">
              <a:lnSpc>
                <a:spcPct val="90000"/>
              </a:lnSpc>
              <a:spcAft>
                <a:spcPct val="35000"/>
              </a:spcAft>
              <a:defRPr/>
            </a:pPr>
            <a:r>
              <a:rPr lang="es-ES" sz="2800" b="1" dirty="0">
                <a:cs typeface="Arial" panose="020B0604020202020204" pitchFamily="34" charset="0"/>
              </a:rPr>
              <a:t>Osteoblastos</a:t>
            </a:r>
            <a:endParaRPr lang="en-US" sz="2800" dirty="0"/>
          </a:p>
        </p:txBody>
      </p:sp>
      <p:sp>
        <p:nvSpPr>
          <p:cNvPr id="20" name="Forma libre 19"/>
          <p:cNvSpPr/>
          <p:nvPr/>
        </p:nvSpPr>
        <p:spPr bwMode="auto">
          <a:xfrm>
            <a:off x="6289446" y="5243359"/>
            <a:ext cx="2724103" cy="1078896"/>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35546" tIns="35546" rIns="35546" bIns="35546" spcCol="1270" anchor="ctr"/>
          <a:lstStyle/>
          <a:p>
            <a:pPr algn="ctr" defTabSz="844550">
              <a:lnSpc>
                <a:spcPct val="90000"/>
              </a:lnSpc>
              <a:spcAft>
                <a:spcPct val="35000"/>
              </a:spcAft>
              <a:defRPr/>
            </a:pPr>
            <a:endParaRPr lang="en-US" sz="1900"/>
          </a:p>
        </p:txBody>
      </p:sp>
      <p:sp>
        <p:nvSpPr>
          <p:cNvPr id="21" name="Forma libre 20"/>
          <p:cNvSpPr/>
          <p:nvPr/>
        </p:nvSpPr>
        <p:spPr bwMode="auto">
          <a:xfrm>
            <a:off x="5676096" y="3069307"/>
            <a:ext cx="2461796" cy="801569"/>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35546" tIns="35546" rIns="35546" bIns="35546" spcCol="1270" anchor="ctr"/>
          <a:lstStyle/>
          <a:p>
            <a:pPr algn="ctr" defTabSz="844550">
              <a:lnSpc>
                <a:spcPct val="90000"/>
              </a:lnSpc>
              <a:spcAft>
                <a:spcPct val="35000"/>
              </a:spcAft>
              <a:defRPr/>
            </a:pPr>
            <a:r>
              <a:rPr lang="es-ES" sz="2800" b="1" dirty="0">
                <a:cs typeface="Arial" panose="020B0604020202020204" pitchFamily="34" charset="0"/>
              </a:rPr>
              <a:t>Osteoclastos</a:t>
            </a:r>
            <a:endParaRPr lang="en-US" sz="2800" dirty="0"/>
          </a:p>
        </p:txBody>
      </p:sp>
      <p:sp>
        <p:nvSpPr>
          <p:cNvPr id="22" name="Forma libre 21"/>
          <p:cNvSpPr/>
          <p:nvPr/>
        </p:nvSpPr>
        <p:spPr bwMode="auto">
          <a:xfrm rot="2610500">
            <a:off x="4376739" y="2754314"/>
            <a:ext cx="1512887" cy="492125"/>
          </a:xfrm>
          <a:custGeom>
            <a:avLst/>
            <a:gdLst>
              <a:gd name="connsiteX0" fmla="*/ 0 w 593316"/>
              <a:gd name="connsiteY0" fmla="*/ 17753 h 35507"/>
              <a:gd name="connsiteX1" fmla="*/ 593316 w 593316"/>
              <a:gd name="connsiteY1" fmla="*/ 17753 h 35507"/>
            </a:gdLst>
            <a:ahLst/>
            <a:cxnLst>
              <a:cxn ang="0">
                <a:pos x="connsiteX0" y="connsiteY0"/>
              </a:cxn>
              <a:cxn ang="0">
                <a:pos x="connsiteX1" y="connsiteY1"/>
              </a:cxn>
            </a:cxnLst>
            <a:rect l="l" t="t" r="r" b="b"/>
            <a:pathLst>
              <a:path w="593316" h="35507">
                <a:moveTo>
                  <a:pt x="0" y="17753"/>
                </a:moveTo>
                <a:lnTo>
                  <a:pt x="593316" y="17753"/>
                </a:lnTo>
              </a:path>
            </a:pathLst>
          </a:custGeom>
        </p:spPr>
        <p:style>
          <a:lnRef idx="2">
            <a:schemeClr val="accent3"/>
          </a:lnRef>
          <a:fillRef idx="0">
            <a:schemeClr val="accent3"/>
          </a:fillRef>
          <a:effectRef idx="1">
            <a:schemeClr val="accent3"/>
          </a:effectRef>
          <a:fontRef idx="minor">
            <a:schemeClr val="tx1"/>
          </a:fontRef>
        </p:style>
        <p:txBody>
          <a:bodyPr lIns="294525" tIns="2921" rIns="294525" bIns="2920" spcCol="1270" anchor="ctr"/>
          <a:lstStyle/>
          <a:p>
            <a:pPr algn="ctr" defTabSz="222250">
              <a:lnSpc>
                <a:spcPct val="90000"/>
              </a:lnSpc>
              <a:spcAft>
                <a:spcPct val="35000"/>
              </a:spcAft>
              <a:defRPr/>
            </a:pPr>
            <a:endParaRPr lang="en-US" sz="500"/>
          </a:p>
        </p:txBody>
      </p:sp>
      <p:grpSp>
        <p:nvGrpSpPr>
          <p:cNvPr id="27" name="Grupo 26"/>
          <p:cNvGrpSpPr/>
          <p:nvPr/>
        </p:nvGrpSpPr>
        <p:grpSpPr bwMode="auto">
          <a:xfrm>
            <a:off x="2459301" y="4001235"/>
            <a:ext cx="2864264" cy="1055655"/>
            <a:chOff x="533400" y="3971688"/>
            <a:chExt cx="2729634" cy="801687"/>
          </a:xfrm>
          <a:scene3d>
            <a:camera prst="perspectiveFront" fov="3300000">
              <a:rot lat="486000" lon="19530000" rev="174000"/>
            </a:camera>
            <a:lightRig rig="harsh" dir="t">
              <a:rot lat="0" lon="0" rev="3000000"/>
            </a:lightRig>
          </a:scene3d>
        </p:grpSpPr>
        <p:sp>
          <p:nvSpPr>
            <p:cNvPr id="14" name="Forma libre 13"/>
            <p:cNvSpPr/>
            <p:nvPr/>
          </p:nvSpPr>
          <p:spPr>
            <a:xfrm>
              <a:off x="533400" y="3971688"/>
              <a:ext cx="272963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lIns="35546" tIns="35546" rIns="35546" bIns="35546" spcCol="1270" anchor="ctr"/>
            <a:lstStyle/>
            <a:p>
              <a:pPr algn="ctr" defTabSz="844550">
                <a:lnSpc>
                  <a:spcPct val="90000"/>
                </a:lnSpc>
                <a:spcAft>
                  <a:spcPct val="35000"/>
                </a:spcAft>
                <a:defRPr/>
              </a:pPr>
              <a:endParaRPr lang="en-US" sz="1900" dirty="0"/>
            </a:p>
          </p:txBody>
        </p:sp>
        <p:sp>
          <p:nvSpPr>
            <p:cNvPr id="23" name="Rectángulo 22"/>
            <p:cNvSpPr/>
            <p:nvPr/>
          </p:nvSpPr>
          <p:spPr>
            <a:xfrm>
              <a:off x="740620" y="4087231"/>
              <a:ext cx="2315194" cy="490838"/>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wrap="none">
              <a:spAutoFit/>
            </a:bodyPr>
            <a:lstStyle/>
            <a:p>
              <a:pPr algn="ctr">
                <a:defRPr/>
              </a:pPr>
              <a:r>
                <a:rPr lang="es-ES" sz="3600" b="1" dirty="0"/>
                <a:t>Matriz ósea</a:t>
              </a:r>
              <a:endParaRPr lang="en-US" sz="3600" b="1" dirty="0"/>
            </a:p>
          </p:txBody>
        </p:sp>
      </p:grpSp>
      <p:sp>
        <p:nvSpPr>
          <p:cNvPr id="42011" name="Rectángulo 23"/>
          <p:cNvSpPr>
            <a:spLocks noChangeArrowheads="1"/>
          </p:cNvSpPr>
          <p:nvPr/>
        </p:nvSpPr>
        <p:spPr bwMode="auto">
          <a:xfrm>
            <a:off x="6632576" y="4102100"/>
            <a:ext cx="23923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MX" sz="2800" b="1">
                <a:cs typeface="Arial" panose="020B0604020202020204" pitchFamily="34" charset="0"/>
              </a:rPr>
              <a:t>Componente orgánico</a:t>
            </a:r>
            <a:endParaRPr lang="en-US" altLang="es-MX" sz="2800"/>
          </a:p>
        </p:txBody>
      </p:sp>
      <p:sp>
        <p:nvSpPr>
          <p:cNvPr id="42012" name="Rectángulo 24"/>
          <p:cNvSpPr>
            <a:spLocks noChangeArrowheads="1"/>
          </p:cNvSpPr>
          <p:nvPr/>
        </p:nvSpPr>
        <p:spPr bwMode="auto">
          <a:xfrm>
            <a:off x="6594475" y="5305425"/>
            <a:ext cx="2362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MX" sz="2800" b="1">
                <a:cs typeface="Arial" panose="020B0604020202020204" pitchFamily="34" charset="0"/>
              </a:rPr>
              <a:t>Componente inorgánico</a:t>
            </a:r>
            <a:endParaRPr lang="en-US" altLang="es-MX" sz="2800"/>
          </a:p>
        </p:txBody>
      </p:sp>
      <p:sp>
        <p:nvSpPr>
          <p:cNvPr id="26" name="Forma libre 25"/>
          <p:cNvSpPr/>
          <p:nvPr/>
        </p:nvSpPr>
        <p:spPr bwMode="auto">
          <a:xfrm>
            <a:off x="2438401" y="5487359"/>
            <a:ext cx="3581453" cy="994405"/>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5"/>
          </a:lnRef>
          <a:fillRef idx="2">
            <a:schemeClr val="accent5"/>
          </a:fillRef>
          <a:effectRef idx="1">
            <a:schemeClr val="accent5"/>
          </a:effectRef>
          <a:fontRef idx="minor">
            <a:schemeClr val="dk1"/>
          </a:fontRef>
        </p:style>
        <p:txBody>
          <a:bodyPr lIns="35546" tIns="35546" rIns="35546" bIns="35546" spcCol="1270" anchor="ctr"/>
          <a:lstStyle/>
          <a:p>
            <a:pPr algn="ctr">
              <a:defRPr/>
            </a:pPr>
            <a:r>
              <a:rPr lang="es-ES" sz="3600" b="1" dirty="0"/>
              <a:t>Líquido tisular</a:t>
            </a:r>
            <a:endParaRPr lang="en-US" sz="3600" b="1" dirty="0"/>
          </a:p>
        </p:txBody>
      </p:sp>
      <p:sp>
        <p:nvSpPr>
          <p:cNvPr id="10" name="Forma libre 9"/>
          <p:cNvSpPr/>
          <p:nvPr/>
        </p:nvSpPr>
        <p:spPr bwMode="auto">
          <a:xfrm>
            <a:off x="2655709" y="2063269"/>
            <a:ext cx="2303120" cy="1031612"/>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3"/>
          </a:lnRef>
          <a:fillRef idx="2">
            <a:schemeClr val="accent3"/>
          </a:fillRef>
          <a:effectRef idx="1">
            <a:schemeClr val="accent3"/>
          </a:effectRef>
          <a:fontRef idx="minor">
            <a:schemeClr val="dk1"/>
          </a:fontRef>
        </p:style>
        <p:txBody>
          <a:bodyPr lIns="35546" tIns="35546" rIns="35546" bIns="35546" spcCol="1270" anchor="ctr"/>
          <a:lstStyle/>
          <a:p>
            <a:pPr algn="ctr" defTabSz="844550">
              <a:lnSpc>
                <a:spcPct val="90000"/>
              </a:lnSpc>
              <a:spcAft>
                <a:spcPct val="35000"/>
              </a:spcAft>
              <a:defRPr/>
            </a:pPr>
            <a:r>
              <a:rPr lang="es-ES" sz="3600" b="1" dirty="0"/>
              <a:t>Células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42"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249"/>
                                          </p:stCondLst>
                                        </p:cTn>
                                        <p:tgtEl>
                                          <p:spTgt spid="12"/>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249"/>
                                          </p:stCondLst>
                                        </p:cTn>
                                        <p:tgtEl>
                                          <p:spTgt spid="11"/>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0"/>
                                  </p:stCondLst>
                                  <p:childTnLst>
                                    <p:set>
                                      <p:cBhvr>
                                        <p:cTn id="33" dur="1" fill="hold">
                                          <p:stCondLst>
                                            <p:cond delay="249"/>
                                          </p:stCondLst>
                                        </p:cTn>
                                        <p:tgtEl>
                                          <p:spTgt spid="18"/>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0"/>
                                  </p:stCondLst>
                                  <p:childTnLst>
                                    <p:set>
                                      <p:cBhvr>
                                        <p:cTn id="36" dur="1" fill="hold">
                                          <p:stCondLst>
                                            <p:cond delay="249"/>
                                          </p:stCondLst>
                                        </p:cTn>
                                        <p:tgtEl>
                                          <p:spTgt spid="17"/>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0"/>
                                  </p:stCondLst>
                                  <p:childTnLst>
                                    <p:set>
                                      <p:cBhvr>
                                        <p:cTn id="39" dur="1" fill="hold">
                                          <p:stCondLst>
                                            <p:cond delay="249"/>
                                          </p:stCondLst>
                                        </p:cTn>
                                        <p:tgtEl>
                                          <p:spTgt spid="21"/>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0"/>
                                  </p:stCondLst>
                                  <p:childTnLst>
                                    <p:set>
                                      <p:cBhvr>
                                        <p:cTn id="42" dur="1" fill="hold">
                                          <p:stCondLst>
                                            <p:cond delay="249"/>
                                          </p:stCondLst>
                                        </p:cTn>
                                        <p:tgtEl>
                                          <p:spTgt spid="22"/>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0"/>
                                  </p:stCondLst>
                                  <p:childTnLst>
                                    <p:set>
                                      <p:cBhvr>
                                        <p:cTn id="45" dur="1" fill="hold">
                                          <p:stCondLst>
                                            <p:cond delay="249"/>
                                          </p:stCondLst>
                                        </p:cTn>
                                        <p:tgtEl>
                                          <p:spTgt spid="42011"/>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nodeType="afterEffect">
                                  <p:stCondLst>
                                    <p:cond delay="0"/>
                                  </p:stCondLst>
                                  <p:childTnLst>
                                    <p:set>
                                      <p:cBhvr>
                                        <p:cTn id="48" dur="1" fill="hold">
                                          <p:stCondLst>
                                            <p:cond delay="249"/>
                                          </p:stCondLst>
                                        </p:cTn>
                                        <p:tgtEl>
                                          <p:spTgt spid="16"/>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nodeType="afterEffect">
                                  <p:stCondLst>
                                    <p:cond delay="0"/>
                                  </p:stCondLst>
                                  <p:childTnLst>
                                    <p:set>
                                      <p:cBhvr>
                                        <p:cTn id="51" dur="1" fill="hold">
                                          <p:stCondLst>
                                            <p:cond delay="249"/>
                                          </p:stCondLst>
                                        </p:cTn>
                                        <p:tgtEl>
                                          <p:spTgt spid="13"/>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249"/>
                                          </p:stCondLst>
                                        </p:cTn>
                                        <p:tgtEl>
                                          <p:spTgt spid="42012"/>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nodeType="afterEffect">
                                  <p:stCondLst>
                                    <p:cond delay="0"/>
                                  </p:stCondLst>
                                  <p:childTnLst>
                                    <p:set>
                                      <p:cBhvr>
                                        <p:cTn id="57" dur="1" fill="hold">
                                          <p:stCondLst>
                                            <p:cond delay="249"/>
                                          </p:stCondLst>
                                        </p:cTn>
                                        <p:tgtEl>
                                          <p:spTgt spid="20"/>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nodeType="afterEffect">
                                  <p:stCondLst>
                                    <p:cond delay="0"/>
                                  </p:stCondLst>
                                  <p:childTnLst>
                                    <p:set>
                                      <p:cBhvr>
                                        <p:cTn id="60" dur="1" fill="hold">
                                          <p:stCondLst>
                                            <p:cond delay="24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1" grpId="0"/>
      <p:bldP spid="420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1828801" y="1066800"/>
            <a:ext cx="8526463" cy="2057400"/>
          </a:xfrm>
        </p:spPr>
        <p:txBody>
          <a:bodyPr/>
          <a:lstStyle/>
          <a:p>
            <a:pPr algn="just">
              <a:lnSpc>
                <a:spcPts val="3600"/>
              </a:lnSpc>
            </a:pPr>
            <a:r>
              <a:rPr lang="es-ES" altLang="es-MX" b="1" dirty="0"/>
              <a:t>Distribuidos en toda la superficie del hueso donde  sintetizan y  depositan la matriz ósea</a:t>
            </a:r>
          </a:p>
          <a:p>
            <a:pPr algn="just">
              <a:lnSpc>
                <a:spcPts val="3600"/>
              </a:lnSpc>
            </a:pPr>
            <a:r>
              <a:rPr lang="es-ES" altLang="es-MX" b="1" dirty="0"/>
              <a:t>Forma irregular, cúbica o piramidal, citoplasma basófilo, con prolongaciones </a:t>
            </a:r>
            <a:endParaRPr lang="es-ES" altLang="es-MX" b="1" u="sng" dirty="0">
              <a:cs typeface="Arial" panose="020B0604020202020204" pitchFamily="34" charset="0"/>
            </a:endParaRPr>
          </a:p>
          <a:p>
            <a:pPr>
              <a:lnSpc>
                <a:spcPts val="3600"/>
              </a:lnSpc>
              <a:buNone/>
            </a:pPr>
            <a:endParaRPr lang="es-ES" altLang="es-MX" b="1" u="sng" dirty="0">
              <a:cs typeface="Arial" panose="020B0604020202020204" pitchFamily="34" charset="0"/>
            </a:endParaRPr>
          </a:p>
        </p:txBody>
      </p:sp>
      <p:pic>
        <p:nvPicPr>
          <p:cNvPr id="47108" name="Picture 4"/>
          <p:cNvPicPr>
            <a:picLocks noChangeAspect="1" noChangeArrowheads="1"/>
          </p:cNvPicPr>
          <p:nvPr/>
        </p:nvPicPr>
        <p:blipFill>
          <a:blip r:embed="rId2"/>
          <a:srcRect/>
          <a:stretch>
            <a:fillRect/>
          </a:stretch>
        </p:blipFill>
        <p:spPr bwMode="auto">
          <a:xfrm>
            <a:off x="2895601" y="3162301"/>
            <a:ext cx="6645275" cy="277971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38338" y="6096001"/>
            <a:ext cx="8153400" cy="523875"/>
          </a:xfrm>
          <a:prstGeom prst="rect">
            <a:avLst/>
          </a:prstGeom>
          <a:solidFill>
            <a:schemeClr val="bg1"/>
          </a:solidFill>
          <a:ln>
            <a:solidFill>
              <a:schemeClr val="tx1"/>
            </a:solidFill>
          </a:ln>
        </p:spPr>
        <p:txBody>
          <a:bodyPr>
            <a:spAutoFit/>
          </a:bodyPr>
          <a:lstStyle/>
          <a:p>
            <a:pPr algn="ctr">
              <a:spcBef>
                <a:spcPct val="20000"/>
              </a:spcBef>
              <a:defRPr/>
            </a:pPr>
            <a:r>
              <a:rPr lang="es-ES" sz="2800" b="1" i="1" kern="0" dirty="0">
                <a:solidFill>
                  <a:prstClr val="black"/>
                </a:solidFill>
                <a:latin typeface="Arial" panose="020B0604020202020204"/>
              </a:rPr>
              <a:t>Célula secretora de proteínas no polarizada</a:t>
            </a:r>
            <a:endParaRPr lang="es-ES" sz="2800" b="1" i="1" kern="0" dirty="0">
              <a:solidFill>
                <a:prstClr val="black"/>
              </a:solidFill>
              <a:latin typeface="Arial" panose="020B0604020202020204"/>
              <a:cs typeface="Arial" panose="020B0604020202020204" pitchFamily="34" charset="0"/>
            </a:endParaRPr>
          </a:p>
        </p:txBody>
      </p:sp>
      <p:pic>
        <p:nvPicPr>
          <p:cNvPr id="47110" name="Imagen 2"/>
          <p:cNvPicPr>
            <a:picLocks noChangeAspect="1"/>
          </p:cNvPicPr>
          <p:nvPr/>
        </p:nvPicPr>
        <p:blipFill>
          <a:blip r:embed="rId3"/>
          <a:srcRect/>
          <a:stretch>
            <a:fillRect/>
          </a:stretch>
        </p:blipFill>
        <p:spPr bwMode="auto">
          <a:xfrm>
            <a:off x="2286001" y="4508500"/>
            <a:ext cx="2620963" cy="14097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Oval 2"/>
          <p:cNvSpPr/>
          <p:nvPr/>
        </p:nvSpPr>
        <p:spPr>
          <a:xfrm>
            <a:off x="1469979" y="206471"/>
            <a:ext cx="8070897" cy="783336"/>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buNone/>
            </a:pPr>
            <a:r>
              <a:rPr lang="es-ES" altLang="en-U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s-MX" sz="2800" dirty="0">
              <a:solidFill>
                <a:schemeClr val="accent1">
                  <a:lumMod val="50000"/>
                </a:schemeClr>
              </a:solidFill>
              <a:latin typeface="Arial" panose="020B0604020202020204" pitchFamily="34" charset="0"/>
              <a:cs typeface="Arial" panose="020B0604020202020204" pitchFamily="34" charset="0"/>
            </a:endParaRPr>
          </a:p>
        </p:txBody>
      </p:sp>
      <p:sp>
        <p:nvSpPr>
          <p:cNvPr id="10" name="CuadroTexto 9"/>
          <p:cNvSpPr txBox="1"/>
          <p:nvPr/>
        </p:nvSpPr>
        <p:spPr>
          <a:xfrm>
            <a:off x="3968496" y="333890"/>
            <a:ext cx="3127248" cy="523220"/>
          </a:xfrm>
          <a:prstGeom prst="rect">
            <a:avLst/>
          </a:prstGeom>
          <a:noFill/>
        </p:spPr>
        <p:txBody>
          <a:bodyPr wrap="square" rtlCol="0">
            <a:spAutoFit/>
          </a:bodyPr>
          <a:lstStyle/>
          <a:p>
            <a:r>
              <a:rPr lang="es-ES" sz="2800" b="1" i="1" dirty="0">
                <a:solidFill>
                  <a:schemeClr val="accent1">
                    <a:lumMod val="50000"/>
                  </a:schemeClr>
                </a:solidFill>
                <a:effectLst>
                  <a:outerShdw blurRad="38100" dist="38100" dir="2700000" algn="tl">
                    <a:srgbClr val="FFFFFF"/>
                  </a:outerShdw>
                </a:effectLst>
                <a:latin typeface="Arial" panose="020B0604020202020204" pitchFamily="34" charset="0"/>
                <a:cs typeface="Arial" panose="020B0604020202020204" pitchFamily="34" charset="0"/>
              </a:rPr>
              <a:t>OSTEOBLASTOS</a:t>
            </a:r>
            <a:endParaRPr lang="es-MX" sz="2800" dirty="0">
              <a:solidFill>
                <a:schemeClr val="accent1">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1855788" y="1012826"/>
            <a:ext cx="8534400" cy="2747963"/>
          </a:xfrm>
          <a:effectLst>
            <a:outerShdw dist="35921" dir="2700000" algn="ctr" rotWithShape="0">
              <a:schemeClr val="bg2"/>
            </a:outerShdw>
          </a:effectLst>
        </p:spPr>
        <p:txBody>
          <a:bodyPr/>
          <a:lstStyle/>
          <a:p>
            <a:pPr algn="just">
              <a:lnSpc>
                <a:spcPct val="100000"/>
              </a:lnSpc>
              <a:spcBef>
                <a:spcPct val="0"/>
              </a:spcBef>
              <a:spcAft>
                <a:spcPts val="1200"/>
              </a:spcAft>
            </a:pPr>
            <a:r>
              <a:rPr lang="es-ES" altLang="es-MX" b="1">
                <a:cs typeface="Arial" panose="020B0604020202020204" pitchFamily="34" charset="0"/>
              </a:rPr>
              <a:t>Son osteoblastos diferenciados que han quedado rodeados por la  matriz ósea mineralizada </a:t>
            </a:r>
          </a:p>
          <a:p>
            <a:pPr algn="just">
              <a:lnSpc>
                <a:spcPct val="100000"/>
              </a:lnSpc>
              <a:spcBef>
                <a:spcPct val="0"/>
              </a:spcBef>
              <a:spcAft>
                <a:spcPts val="1200"/>
              </a:spcAft>
            </a:pPr>
            <a:r>
              <a:rPr lang="es-ES" altLang="es-MX" b="1">
                <a:cs typeface="Arial" panose="020B0604020202020204" pitchFamily="34" charset="0"/>
              </a:rPr>
              <a:t>Son las células maduras del tejido óseo</a:t>
            </a:r>
          </a:p>
          <a:p>
            <a:pPr algn="just">
              <a:lnSpc>
                <a:spcPct val="100000"/>
              </a:lnSpc>
              <a:spcBef>
                <a:spcPct val="0"/>
              </a:spcBef>
              <a:spcAft>
                <a:spcPts val="1200"/>
              </a:spcAft>
            </a:pPr>
            <a:r>
              <a:rPr lang="es-ES" altLang="es-MX" b="1">
                <a:cs typeface="Arial" panose="020B0604020202020204" pitchFamily="34" charset="0"/>
              </a:rPr>
              <a:t>Función: Conservar la integridad de la matriz </a:t>
            </a:r>
          </a:p>
        </p:txBody>
      </p:sp>
      <p:pic>
        <p:nvPicPr>
          <p:cNvPr id="48132" name="Imagen 1"/>
          <p:cNvPicPr>
            <a:picLocks noChangeAspect="1"/>
          </p:cNvPicPr>
          <p:nvPr/>
        </p:nvPicPr>
        <p:blipFill>
          <a:blip r:embed="rId2"/>
          <a:srcRect/>
          <a:stretch>
            <a:fillRect/>
          </a:stretch>
        </p:blipFill>
        <p:spPr bwMode="auto">
          <a:xfrm>
            <a:off x="1770064" y="3587750"/>
            <a:ext cx="4352925" cy="242093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8133" name="Imagen 2"/>
          <p:cNvPicPr>
            <a:picLocks noChangeAspect="1"/>
          </p:cNvPicPr>
          <p:nvPr/>
        </p:nvPicPr>
        <p:blipFill>
          <a:blip r:embed="rId3"/>
          <a:srcRect t="67097"/>
          <a:stretch>
            <a:fillRect/>
          </a:stretch>
        </p:blipFill>
        <p:spPr bwMode="auto">
          <a:xfrm>
            <a:off x="6251576" y="3587750"/>
            <a:ext cx="4138613" cy="242093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1 Rectángulo"/>
          <p:cNvSpPr/>
          <p:nvPr/>
        </p:nvSpPr>
        <p:spPr>
          <a:xfrm>
            <a:off x="1938338" y="6216651"/>
            <a:ext cx="8153400" cy="523875"/>
          </a:xfrm>
          <a:prstGeom prst="rect">
            <a:avLst/>
          </a:prstGeom>
          <a:solidFill>
            <a:schemeClr val="bg1"/>
          </a:solidFill>
          <a:ln>
            <a:solidFill>
              <a:schemeClr val="tx1"/>
            </a:solidFill>
          </a:ln>
        </p:spPr>
        <p:txBody>
          <a:bodyPr>
            <a:spAutoFit/>
          </a:bodyPr>
          <a:lstStyle/>
          <a:p>
            <a:pPr algn="ctr">
              <a:spcBef>
                <a:spcPct val="20000"/>
              </a:spcBef>
              <a:defRPr/>
            </a:pPr>
            <a:r>
              <a:rPr lang="es-ES" sz="2800" b="1" i="1" kern="0" dirty="0">
                <a:solidFill>
                  <a:prstClr val="black"/>
                </a:solidFill>
                <a:latin typeface="Arial" panose="020B0604020202020204"/>
              </a:rPr>
              <a:t>Célula secretora de proteínas no polarizada</a:t>
            </a:r>
            <a:endParaRPr lang="es-ES" sz="2800" b="1" i="1" kern="0" dirty="0">
              <a:solidFill>
                <a:prstClr val="black"/>
              </a:solidFill>
              <a:latin typeface="Arial" panose="020B0604020202020204"/>
              <a:cs typeface="Arial" panose="020B0604020202020204" pitchFamily="34" charset="0"/>
            </a:endParaRPr>
          </a:p>
        </p:txBody>
      </p:sp>
      <p:sp>
        <p:nvSpPr>
          <p:cNvPr id="9" name="Oval 2"/>
          <p:cNvSpPr/>
          <p:nvPr/>
        </p:nvSpPr>
        <p:spPr>
          <a:xfrm>
            <a:off x="1572768" y="205169"/>
            <a:ext cx="8686800" cy="783336"/>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buNone/>
            </a:pPr>
            <a:r>
              <a:rPr lang="es-ES" altLang="en-U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s-MX" sz="2800" dirty="0">
              <a:solidFill>
                <a:schemeClr val="accent1">
                  <a:lumMod val="50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4224528" y="301372"/>
            <a:ext cx="3090672" cy="590931"/>
          </a:xfrm>
          <a:prstGeom prst="rect">
            <a:avLst/>
          </a:prstGeom>
          <a:noFill/>
        </p:spPr>
        <p:txBody>
          <a:bodyPr wrap="square" rtlCol="0">
            <a:spAutoFit/>
          </a:bodyPr>
          <a:lstStyle/>
          <a:p>
            <a:pPr algn="ctr" defTabSz="844550">
              <a:lnSpc>
                <a:spcPct val="90000"/>
              </a:lnSpc>
              <a:spcAft>
                <a:spcPct val="35000"/>
              </a:spcAft>
              <a:defRPr/>
            </a:pPr>
            <a:r>
              <a:rPr lang="es-ES" sz="3600" b="1" dirty="0">
                <a:solidFill>
                  <a:schemeClr val="accent1">
                    <a:lumMod val="50000"/>
                  </a:schemeClr>
                </a:solidFill>
                <a:cs typeface="Arial" panose="020B0604020202020204" pitchFamily="34" charset="0"/>
              </a:rPr>
              <a:t>Osteocitos</a:t>
            </a:r>
            <a:endParaRPr lang="en-US" sz="3600" dirty="0">
              <a:solidFill>
                <a:schemeClr val="accent1">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1847850" y="1128713"/>
            <a:ext cx="8534400" cy="2667000"/>
          </a:xfrm>
        </p:spPr>
        <p:txBody>
          <a:bodyPr/>
          <a:lstStyle/>
          <a:p>
            <a:pPr algn="just">
              <a:lnSpc>
                <a:spcPts val="3500"/>
              </a:lnSpc>
              <a:spcBef>
                <a:spcPct val="0"/>
              </a:spcBef>
              <a:spcAft>
                <a:spcPts val="600"/>
              </a:spcAft>
            </a:pPr>
            <a:r>
              <a:rPr lang="es-ES" altLang="es-MX" sz="2400" b="1">
                <a:cs typeface="Arial" panose="020B0604020202020204" pitchFamily="34" charset="0"/>
              </a:rPr>
              <a:t>Células móviles, gigantes y multinucleadas</a:t>
            </a:r>
            <a:endParaRPr lang="es-ES" altLang="es-MX" sz="2400" b="1" u="sng">
              <a:cs typeface="Arial" panose="020B0604020202020204" pitchFamily="34" charset="0"/>
            </a:endParaRPr>
          </a:p>
          <a:p>
            <a:pPr algn="just">
              <a:lnSpc>
                <a:spcPts val="3500"/>
              </a:lnSpc>
              <a:spcBef>
                <a:spcPct val="0"/>
              </a:spcBef>
              <a:spcAft>
                <a:spcPts val="600"/>
              </a:spcAft>
            </a:pPr>
            <a:r>
              <a:rPr lang="es-ES" altLang="es-MX" sz="2400" b="1">
                <a:cs typeface="Arial" panose="020B0604020202020204" pitchFamily="34" charset="0"/>
              </a:rPr>
              <a:t>Se localizan en la superficie del hueso ocupando excavaciones conocidas como lagunas de Howship</a:t>
            </a:r>
            <a:endParaRPr lang="es-ES" altLang="es-MX" sz="2400" b="1" u="sng">
              <a:cs typeface="Arial" panose="020B0604020202020204" pitchFamily="34" charset="0"/>
            </a:endParaRPr>
          </a:p>
          <a:p>
            <a:pPr algn="just">
              <a:lnSpc>
                <a:spcPts val="3500"/>
              </a:lnSpc>
              <a:spcBef>
                <a:spcPct val="0"/>
              </a:spcBef>
              <a:spcAft>
                <a:spcPts val="600"/>
              </a:spcAft>
            </a:pPr>
            <a:r>
              <a:rPr lang="es-ES" altLang="es-MX" sz="2400" b="1">
                <a:cs typeface="Arial" panose="020B0604020202020204" pitchFamily="34" charset="0"/>
              </a:rPr>
              <a:t>Origen: Fusión de monocitos </a:t>
            </a:r>
          </a:p>
          <a:p>
            <a:pPr algn="just">
              <a:lnSpc>
                <a:spcPts val="3500"/>
              </a:lnSpc>
              <a:spcBef>
                <a:spcPct val="0"/>
              </a:spcBef>
              <a:spcAft>
                <a:spcPts val="600"/>
              </a:spcAft>
            </a:pPr>
            <a:r>
              <a:rPr lang="es-ES" altLang="es-MX" sz="2400" b="1">
                <a:cs typeface="Arial" panose="020B0604020202020204" pitchFamily="34" charset="0"/>
              </a:rPr>
              <a:t>Función: Resorción ósea, remodelado del hueso</a:t>
            </a:r>
          </a:p>
          <a:p>
            <a:pPr algn="just">
              <a:lnSpc>
                <a:spcPts val="3500"/>
              </a:lnSpc>
              <a:spcBef>
                <a:spcPct val="0"/>
              </a:spcBef>
              <a:spcAft>
                <a:spcPts val="600"/>
              </a:spcAft>
              <a:buNone/>
            </a:pPr>
            <a:endParaRPr lang="es-ES" altLang="es-MX" sz="2400" b="1">
              <a:cs typeface="Arial" panose="020B0604020202020204" pitchFamily="34" charset="0"/>
            </a:endParaRPr>
          </a:p>
          <a:p>
            <a:pPr algn="just">
              <a:lnSpc>
                <a:spcPts val="3500"/>
              </a:lnSpc>
              <a:spcAft>
                <a:spcPts val="600"/>
              </a:spcAft>
              <a:buNone/>
            </a:pPr>
            <a:endParaRPr lang="es-ES" altLang="es-MX" sz="2400" u="sng">
              <a:cs typeface="Arial" panose="020B0604020202020204" pitchFamily="34" charset="0"/>
            </a:endParaRPr>
          </a:p>
        </p:txBody>
      </p:sp>
      <p:sp>
        <p:nvSpPr>
          <p:cNvPr id="2" name="Rectángulo 1"/>
          <p:cNvSpPr/>
          <p:nvPr/>
        </p:nvSpPr>
        <p:spPr>
          <a:xfrm>
            <a:off x="3842364" y="6354764"/>
            <a:ext cx="4278672" cy="4801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marL="171450" indent="-171450" algn="just" defTabSz="685800">
              <a:lnSpc>
                <a:spcPct val="90000"/>
              </a:lnSpc>
              <a:spcBef>
                <a:spcPts val="750"/>
              </a:spcBef>
              <a:defRPr/>
            </a:pPr>
            <a:r>
              <a:rPr lang="es-ES" sz="2800" b="1" i="1" dirty="0">
                <a:solidFill>
                  <a:prstClr val="black"/>
                </a:solidFill>
                <a:cs typeface="Arial" panose="020B0604020202020204" pitchFamily="34" charset="0"/>
              </a:rPr>
              <a:t>Modelo de célula </a:t>
            </a:r>
            <a:r>
              <a:rPr lang="es-ES" sz="2800" b="1" i="1" dirty="0" err="1">
                <a:solidFill>
                  <a:prstClr val="black"/>
                </a:solidFill>
                <a:cs typeface="Arial" panose="020B0604020202020204" pitchFamily="34" charset="0"/>
              </a:rPr>
              <a:t>fagocítica</a:t>
            </a:r>
            <a:endParaRPr lang="es-ES" sz="2800" i="1" dirty="0">
              <a:solidFill>
                <a:srgbClr val="000066"/>
              </a:solidFill>
            </a:endParaRPr>
          </a:p>
        </p:txBody>
      </p:sp>
      <p:pic>
        <p:nvPicPr>
          <p:cNvPr id="49157" name="Imagen 2"/>
          <p:cNvPicPr>
            <a:picLocks noChangeAspect="1"/>
          </p:cNvPicPr>
          <p:nvPr/>
        </p:nvPicPr>
        <p:blipFill>
          <a:blip r:embed="rId2"/>
          <a:srcRect/>
          <a:stretch>
            <a:fillRect/>
          </a:stretch>
        </p:blipFill>
        <p:spPr bwMode="auto">
          <a:xfrm>
            <a:off x="1746250" y="3749676"/>
            <a:ext cx="4249738" cy="247967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40966" name="Grupo 2"/>
          <p:cNvGrpSpPr/>
          <p:nvPr/>
        </p:nvGrpSpPr>
        <p:grpSpPr bwMode="auto">
          <a:xfrm>
            <a:off x="6376988" y="3741738"/>
            <a:ext cx="4000500" cy="2487612"/>
            <a:chOff x="4852987" y="3740945"/>
            <a:chExt cx="4000500" cy="2487612"/>
          </a:xfrm>
        </p:grpSpPr>
        <p:pic>
          <p:nvPicPr>
            <p:cNvPr id="49158" name="Imagen 3"/>
            <p:cNvPicPr>
              <a:picLocks noChangeAspect="1"/>
            </p:cNvPicPr>
            <p:nvPr/>
          </p:nvPicPr>
          <p:blipFill>
            <a:blip r:embed="rId3"/>
            <a:srcRect l="14035" t="19167" r="11781" b="15115"/>
            <a:stretch>
              <a:fillRect/>
            </a:stretch>
          </p:blipFill>
          <p:spPr bwMode="auto">
            <a:xfrm>
              <a:off x="4852987" y="3740945"/>
              <a:ext cx="4000500" cy="248761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0968" name="Oval 5"/>
            <p:cNvSpPr>
              <a:spLocks noChangeArrowheads="1"/>
            </p:cNvSpPr>
            <p:nvPr/>
          </p:nvSpPr>
          <p:spPr bwMode="auto">
            <a:xfrm rot="5400000">
              <a:off x="6171405" y="4683920"/>
              <a:ext cx="1363662" cy="1697037"/>
            </a:xfrm>
            <a:prstGeom prst="ellipse">
              <a:avLst/>
            </a:prstGeom>
            <a:noFill/>
            <a:ln w="57150">
              <a:solidFill>
                <a:srgbClr val="FFFF00"/>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MX"/>
            </a:p>
          </p:txBody>
        </p:sp>
      </p:grpSp>
      <p:sp>
        <p:nvSpPr>
          <p:cNvPr id="11" name="Oval 2"/>
          <p:cNvSpPr/>
          <p:nvPr/>
        </p:nvSpPr>
        <p:spPr>
          <a:xfrm>
            <a:off x="1572768" y="205169"/>
            <a:ext cx="8686800" cy="783336"/>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buNone/>
            </a:pPr>
            <a:r>
              <a:rPr lang="es-ES" altLang="en-U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s-MX" sz="2800" dirty="0">
              <a:solidFill>
                <a:schemeClr val="accent1">
                  <a:lumMod val="50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3694176" y="402336"/>
            <a:ext cx="4426860" cy="535531"/>
          </a:xfrm>
          <a:prstGeom prst="rect">
            <a:avLst/>
          </a:prstGeom>
          <a:noFill/>
        </p:spPr>
        <p:txBody>
          <a:bodyPr wrap="square" rtlCol="0">
            <a:spAutoFit/>
          </a:bodyPr>
          <a:lstStyle/>
          <a:p>
            <a:pPr algn="ctr" defTabSz="844550">
              <a:lnSpc>
                <a:spcPct val="90000"/>
              </a:lnSpc>
              <a:spcAft>
                <a:spcPct val="35000"/>
              </a:spcAft>
              <a:defRPr/>
            </a:pPr>
            <a:r>
              <a:rPr lang="es-ES" sz="3200" b="1" dirty="0">
                <a:solidFill>
                  <a:schemeClr val="accent1">
                    <a:lumMod val="50000"/>
                  </a:schemeClr>
                </a:solidFill>
                <a:latin typeface="Arial" panose="020B0604020202020204" pitchFamily="34" charset="0"/>
                <a:cs typeface="Arial" panose="020B0604020202020204" pitchFamily="34" charset="0"/>
              </a:rPr>
              <a:t>Osteoclastos</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idx="1"/>
          </p:nvPr>
        </p:nvSpPr>
        <p:spPr>
          <a:xfrm>
            <a:off x="3430588" y="3776664"/>
            <a:ext cx="5105400" cy="695325"/>
          </a:xfrm>
        </p:spPr>
        <p:txBody>
          <a:bodyPr rtlCol="0">
            <a:noAutofit/>
          </a:bodyPr>
          <a:lstStyle/>
          <a:p>
            <a:pPr marL="0" indent="0" algn="ctr">
              <a:lnSpc>
                <a:spcPct val="120000"/>
              </a:lnSpc>
              <a:spcBef>
                <a:spcPts val="0"/>
              </a:spcBef>
              <a:spcAft>
                <a:spcPts val="1800"/>
              </a:spcAft>
              <a:buNone/>
              <a:defRPr/>
            </a:pPr>
            <a:r>
              <a:rPr lang="es-ES" b="1" dirty="0">
                <a:cs typeface="Arial" panose="020B0604020202020204" pitchFamily="34" charset="0"/>
              </a:rPr>
              <a:t>2. Clasificación  anatómica</a:t>
            </a:r>
          </a:p>
          <a:p>
            <a:pPr algn="ctr">
              <a:buClr>
                <a:srgbClr val="00CCFF"/>
              </a:buClr>
              <a:defRPr/>
            </a:pPr>
            <a:endParaRPr lang="es-ES" b="1" dirty="0">
              <a:effectLst>
                <a:outerShdw blurRad="38100" dist="38100" dir="2700000" algn="tl">
                  <a:srgbClr val="FFFFFF"/>
                </a:outerShdw>
              </a:effectLst>
              <a:latin typeface="Impact" panose="020B0806030902050204" pitchFamily="34" charset="0"/>
            </a:endParaRPr>
          </a:p>
        </p:txBody>
      </p:sp>
      <p:pic>
        <p:nvPicPr>
          <p:cNvPr id="4198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3664" y="1603376"/>
            <a:ext cx="2078037"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2925" y="1636713"/>
            <a:ext cx="239395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ángulo 3"/>
          <p:cNvSpPr>
            <a:spLocks noChangeArrowheads="1"/>
          </p:cNvSpPr>
          <p:nvPr/>
        </p:nvSpPr>
        <p:spPr bwMode="auto">
          <a:xfrm>
            <a:off x="3430588" y="1157289"/>
            <a:ext cx="47990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MX" sz="2800" b="1">
                <a:cs typeface="Arial" panose="020B0604020202020204" pitchFamily="34" charset="0"/>
              </a:rPr>
              <a:t>1. Clasificación histológica</a:t>
            </a:r>
            <a:endParaRPr lang="en-US" altLang="es-MX" sz="2800"/>
          </a:p>
        </p:txBody>
      </p:sp>
      <p:sp>
        <p:nvSpPr>
          <p:cNvPr id="41991" name="Rectángulo 4"/>
          <p:cNvSpPr>
            <a:spLocks noChangeArrowheads="1"/>
          </p:cNvSpPr>
          <p:nvPr/>
        </p:nvSpPr>
        <p:spPr bwMode="auto">
          <a:xfrm>
            <a:off x="1524000" y="2136775"/>
            <a:ext cx="25415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2400"/>
              </a:spcAft>
              <a:buFont typeface="Wingdings" panose="05000000000000000000" pitchFamily="2" charset="2"/>
              <a:buChar char="v"/>
            </a:pPr>
            <a:r>
              <a:rPr lang="es-ES" altLang="es-MX" sz="2800" b="1">
                <a:cs typeface="Arial" panose="020B0604020202020204" pitchFamily="34" charset="0"/>
              </a:rPr>
              <a:t>Haversiano (osteonal)</a:t>
            </a:r>
          </a:p>
        </p:txBody>
      </p:sp>
      <p:sp>
        <p:nvSpPr>
          <p:cNvPr id="41992" name="Rectángulo 5"/>
          <p:cNvSpPr>
            <a:spLocks noChangeArrowheads="1"/>
          </p:cNvSpPr>
          <p:nvPr/>
        </p:nvSpPr>
        <p:spPr bwMode="auto">
          <a:xfrm>
            <a:off x="5981700" y="2168526"/>
            <a:ext cx="23241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Aft>
                <a:spcPts val="4200"/>
              </a:spcAft>
              <a:buFont typeface="Wingdings" panose="05000000000000000000" pitchFamily="2" charset="2"/>
              <a:buChar char="v"/>
            </a:pPr>
            <a:r>
              <a:rPr lang="es-ES" altLang="es-MX" sz="2800" b="1">
                <a:solidFill>
                  <a:srgbClr val="000000"/>
                </a:solidFill>
                <a:cs typeface="Arial" panose="020B0604020202020204" pitchFamily="34" charset="0"/>
              </a:rPr>
              <a:t>Trabecular</a:t>
            </a:r>
          </a:p>
        </p:txBody>
      </p:sp>
      <p:pic>
        <p:nvPicPr>
          <p:cNvPr id="50185" name="Imagen 6"/>
          <p:cNvPicPr>
            <a:picLocks noChangeAspect="1"/>
          </p:cNvPicPr>
          <p:nvPr/>
        </p:nvPicPr>
        <p:blipFill>
          <a:blip r:embed="rId4"/>
          <a:srcRect/>
          <a:stretch>
            <a:fillRect/>
          </a:stretch>
        </p:blipFill>
        <p:spPr bwMode="auto">
          <a:xfrm>
            <a:off x="4183064" y="4346575"/>
            <a:ext cx="3836987" cy="237648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994" name="Rectángulo 7"/>
          <p:cNvSpPr>
            <a:spLocks noChangeArrowheads="1"/>
          </p:cNvSpPr>
          <p:nvPr/>
        </p:nvSpPr>
        <p:spPr bwMode="auto">
          <a:xfrm>
            <a:off x="1668463" y="5535614"/>
            <a:ext cx="25146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346075"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lgn="just">
              <a:lnSpc>
                <a:spcPct val="90000"/>
              </a:lnSpc>
              <a:spcAft>
                <a:spcPts val="1800"/>
              </a:spcAft>
              <a:buFont typeface="Wingdings" panose="05000000000000000000" pitchFamily="2" charset="2"/>
              <a:buChar char="v"/>
            </a:pPr>
            <a:r>
              <a:rPr lang="es-ES" altLang="es-MX" sz="2800" b="1">
                <a:solidFill>
                  <a:srgbClr val="000000"/>
                </a:solidFill>
                <a:cs typeface="Arial" panose="020B0604020202020204" pitchFamily="34" charset="0"/>
              </a:rPr>
              <a:t>Compacto </a:t>
            </a:r>
          </a:p>
        </p:txBody>
      </p:sp>
      <p:sp>
        <p:nvSpPr>
          <p:cNvPr id="41995" name="Rectángulo 8"/>
          <p:cNvSpPr>
            <a:spLocks noChangeArrowheads="1"/>
          </p:cNvSpPr>
          <p:nvPr/>
        </p:nvSpPr>
        <p:spPr bwMode="auto">
          <a:xfrm>
            <a:off x="8113713" y="5386389"/>
            <a:ext cx="2343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3355" indent="-173355"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Aft>
                <a:spcPts val="1800"/>
              </a:spcAft>
              <a:buFont typeface="Wingdings" panose="05000000000000000000" pitchFamily="2" charset="2"/>
              <a:buChar char="v"/>
            </a:pPr>
            <a:r>
              <a:rPr lang="es-ES" altLang="es-MX" sz="2800" b="1">
                <a:solidFill>
                  <a:srgbClr val="000000"/>
                </a:solidFill>
                <a:cs typeface="Arial" panose="020B0604020202020204" pitchFamily="34" charset="0"/>
              </a:rPr>
              <a:t>Esponjoso</a:t>
            </a:r>
          </a:p>
        </p:txBody>
      </p:sp>
      <p:sp>
        <p:nvSpPr>
          <p:cNvPr id="12" name="Oval 2"/>
          <p:cNvSpPr/>
          <p:nvPr/>
        </p:nvSpPr>
        <p:spPr>
          <a:xfrm>
            <a:off x="1668463" y="145354"/>
            <a:ext cx="8675686" cy="783336"/>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O"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CLASIFICACIÓN DEL TEJIDO ÓSEO</a:t>
            </a:r>
            <a:endParaRPr lang="es-MX" sz="28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a:clrChange>
              <a:clrFrom>
                <a:srgbClr val="243293"/>
              </a:clrFrom>
              <a:clrTo>
                <a:srgbClr val="243293">
                  <a:alpha val="0"/>
                </a:srgbClr>
              </a:clrTo>
            </a:clrChange>
            <a:extLst>
              <a:ext uri="{28A0092B-C50C-407E-A947-70E740481C1C}">
                <a14:useLocalDpi xmlns:a14="http://schemas.microsoft.com/office/drawing/2010/main" val="0"/>
              </a:ext>
            </a:extLst>
          </a:blip>
          <a:srcRect l="5104" b="2824"/>
          <a:stretch>
            <a:fillRect/>
          </a:stretch>
        </p:blipFill>
        <p:spPr bwMode="auto">
          <a:xfrm>
            <a:off x="6786563" y="1681164"/>
            <a:ext cx="3054350" cy="49164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1989139"/>
            <a:ext cx="4535487" cy="39147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0229" name="Text Box 5"/>
          <p:cNvSpPr txBox="1">
            <a:spLocks noChangeArrowheads="1"/>
          </p:cNvSpPr>
          <p:nvPr/>
        </p:nvSpPr>
        <p:spPr bwMode="auto">
          <a:xfrm>
            <a:off x="1524000" y="6172200"/>
            <a:ext cx="5334000" cy="4000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s-ES" sz="2000" b="1" dirty="0" err="1">
                <a:solidFill>
                  <a:srgbClr val="000000"/>
                </a:solidFill>
              </a:rPr>
              <a:t>Osteonal</a:t>
            </a:r>
            <a:r>
              <a:rPr lang="es-ES" sz="2000" b="1" dirty="0">
                <a:solidFill>
                  <a:srgbClr val="000000"/>
                </a:solidFill>
              </a:rPr>
              <a:t>, </a:t>
            </a:r>
            <a:r>
              <a:rPr lang="es-ES" sz="2000" b="1" dirty="0" err="1">
                <a:solidFill>
                  <a:srgbClr val="000000"/>
                </a:solidFill>
              </a:rPr>
              <a:t>Haversiano</a:t>
            </a:r>
            <a:r>
              <a:rPr lang="es-ES" sz="2000" b="1" dirty="0">
                <a:solidFill>
                  <a:srgbClr val="000000"/>
                </a:solidFill>
              </a:rPr>
              <a:t>, denso o Compacto</a:t>
            </a:r>
            <a:endParaRPr lang="en-US" sz="2000" b="1" dirty="0">
              <a:solidFill>
                <a:srgbClr val="000000"/>
              </a:solidFill>
            </a:endParaRPr>
          </a:p>
        </p:txBody>
      </p:sp>
      <p:sp>
        <p:nvSpPr>
          <p:cNvPr id="43014" name="Line 6"/>
          <p:cNvSpPr>
            <a:spLocks noChangeShapeType="1"/>
          </p:cNvSpPr>
          <p:nvPr/>
        </p:nvSpPr>
        <p:spPr bwMode="auto">
          <a:xfrm flipH="1">
            <a:off x="3863976" y="1844676"/>
            <a:ext cx="1152525" cy="1997075"/>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43015" name="Line 7"/>
          <p:cNvSpPr>
            <a:spLocks noChangeShapeType="1"/>
          </p:cNvSpPr>
          <p:nvPr/>
        </p:nvSpPr>
        <p:spPr bwMode="auto">
          <a:xfrm>
            <a:off x="5016501" y="1844675"/>
            <a:ext cx="2778125" cy="1492250"/>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80232" name="Text Box 8"/>
          <p:cNvSpPr txBox="1">
            <a:spLocks noChangeArrowheads="1"/>
          </p:cNvSpPr>
          <p:nvPr/>
        </p:nvSpPr>
        <p:spPr bwMode="auto">
          <a:xfrm>
            <a:off x="3160504" y="1358901"/>
            <a:ext cx="313573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eaLnBrk="1" hangingPunct="1">
              <a:defRPr/>
            </a:pPr>
            <a:r>
              <a:rPr lang="es-ES" sz="2400" b="1" dirty="0" err="1"/>
              <a:t>Trabecular</a:t>
            </a:r>
            <a:r>
              <a:rPr lang="es-ES" sz="2400" b="1" dirty="0"/>
              <a:t> o esponjoso</a:t>
            </a:r>
            <a:endParaRPr lang="en-US" sz="2400" b="1" dirty="0"/>
          </a:p>
        </p:txBody>
      </p:sp>
      <p:sp>
        <p:nvSpPr>
          <p:cNvPr id="43017" name="Rectangle 9"/>
          <p:cNvSpPr>
            <a:spLocks noChangeArrowheads="1"/>
          </p:cNvSpPr>
          <p:nvPr/>
        </p:nvSpPr>
        <p:spPr bwMode="auto">
          <a:xfrm rot="1410829" flipH="1">
            <a:off x="2584450" y="4365625"/>
            <a:ext cx="127000" cy="1385888"/>
          </a:xfrm>
          <a:prstGeom prst="rect">
            <a:avLst/>
          </a:prstGeom>
          <a:noFill/>
          <a:ln w="57150" algn="ctr">
            <a:solidFill>
              <a:srgbClr val="FF33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MX"/>
          </a:p>
        </p:txBody>
      </p:sp>
      <p:sp>
        <p:nvSpPr>
          <p:cNvPr id="43018" name="Rectangle 10"/>
          <p:cNvSpPr>
            <a:spLocks noChangeArrowheads="1"/>
          </p:cNvSpPr>
          <p:nvPr/>
        </p:nvSpPr>
        <p:spPr bwMode="auto">
          <a:xfrm>
            <a:off x="7489825" y="5113339"/>
            <a:ext cx="190500" cy="1360487"/>
          </a:xfrm>
          <a:prstGeom prst="rect">
            <a:avLst/>
          </a:prstGeom>
          <a:noFill/>
          <a:ln w="57150" algn="ctr">
            <a:solidFill>
              <a:srgbClr val="FF33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MX"/>
          </a:p>
        </p:txBody>
      </p:sp>
      <p:sp>
        <p:nvSpPr>
          <p:cNvPr id="43019" name="Line 11"/>
          <p:cNvSpPr>
            <a:spLocks noChangeShapeType="1"/>
          </p:cNvSpPr>
          <p:nvPr/>
        </p:nvSpPr>
        <p:spPr bwMode="auto">
          <a:xfrm flipH="1" flipV="1">
            <a:off x="2711451" y="5229226"/>
            <a:ext cx="2232025" cy="957263"/>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43020" name="Line 12"/>
          <p:cNvSpPr>
            <a:spLocks noChangeShapeType="1"/>
          </p:cNvSpPr>
          <p:nvPr/>
        </p:nvSpPr>
        <p:spPr bwMode="auto">
          <a:xfrm flipV="1">
            <a:off x="4872038" y="5661026"/>
            <a:ext cx="2519362" cy="525463"/>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3" name="Oval 2"/>
          <p:cNvSpPr/>
          <p:nvPr/>
        </p:nvSpPr>
        <p:spPr>
          <a:xfrm>
            <a:off x="1758157" y="248662"/>
            <a:ext cx="8675686" cy="783336"/>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MX"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VARIEDADES </a:t>
            </a:r>
            <a:r>
              <a:rPr lang="es-CO"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DEL TEJIDO ÓSEO</a:t>
            </a:r>
            <a:endParaRPr lang="es-MX" sz="28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ransition spd="med" advClick="0" advTm="9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57400" y="1035050"/>
            <a:ext cx="8610600" cy="3957638"/>
          </a:xfrm>
          <a:prstGeom prst="rect">
            <a:avLst/>
          </a:prstGeom>
        </p:spPr>
        <p:txBody>
          <a:bodyPr>
            <a:spAutoFit/>
          </a:bodyPr>
          <a:lstStyle/>
          <a:p>
            <a:pPr algn="just" eaLnBrk="1" hangingPunct="1">
              <a:lnSpc>
                <a:spcPct val="80000"/>
              </a:lnSpc>
              <a:defRPr/>
            </a:pPr>
            <a:r>
              <a:rPr lang="es-ES" sz="2400" b="1" dirty="0">
                <a:solidFill>
                  <a:srgbClr val="000000"/>
                </a:solidFill>
                <a:latin typeface="Arial" panose="020B0604020202020204" pitchFamily="34" charset="0"/>
              </a:rPr>
              <a:t> </a:t>
            </a:r>
          </a:p>
          <a:p>
            <a:pPr marL="457200" indent="-457200" algn="just">
              <a:spcAft>
                <a:spcPts val="600"/>
              </a:spcAft>
              <a:buFont typeface="+mj-lt"/>
              <a:buAutoNum type="arabicPeriod"/>
              <a:defRPr/>
            </a:pPr>
            <a:endParaRPr lang="es-ES_tradnl" sz="2400" b="1" dirty="0">
              <a:solidFill>
                <a:srgbClr val="000000"/>
              </a:solidFill>
              <a:ea typeface="Times New Roman" panose="02020603050405020304"/>
              <a:cs typeface="Arial" panose="020B0604020202020204" pitchFamily="34" charset="0"/>
            </a:endParaRPr>
          </a:p>
          <a:p>
            <a:pPr marL="457200" indent="-457200" algn="just">
              <a:spcAft>
                <a:spcPts val="600"/>
              </a:spcAft>
              <a:buFont typeface="+mj-lt"/>
              <a:buAutoNum type="arabicPeriod"/>
              <a:defRPr/>
            </a:pPr>
            <a:endParaRPr lang="es-ES_tradnl" sz="2400" b="1" dirty="0">
              <a:solidFill>
                <a:srgbClr val="000000"/>
              </a:solidFill>
              <a:ea typeface="Times New Roman" panose="02020603050405020304"/>
              <a:cs typeface="Arial" panose="020B0604020202020204" pitchFamily="34" charset="0"/>
            </a:endParaRPr>
          </a:p>
          <a:p>
            <a:pPr marL="457200" indent="-457200" algn="just">
              <a:spcAft>
                <a:spcPts val="600"/>
              </a:spcAft>
              <a:buFont typeface="+mj-lt"/>
              <a:buAutoNum type="arabicPeriod"/>
              <a:defRPr/>
            </a:pPr>
            <a:endParaRPr lang="es-ES_tradnl" sz="2400" b="1" dirty="0">
              <a:solidFill>
                <a:srgbClr val="000000"/>
              </a:solidFill>
              <a:ea typeface="Times New Roman" panose="02020603050405020304"/>
              <a:cs typeface="Arial" panose="020B0604020202020204" pitchFamily="34" charset="0"/>
            </a:endParaRPr>
          </a:p>
          <a:p>
            <a:pPr marL="457200" indent="-457200" algn="just">
              <a:spcAft>
                <a:spcPts val="600"/>
              </a:spcAft>
              <a:buFont typeface="+mj-lt"/>
              <a:buAutoNum type="arabicPeriod"/>
              <a:defRPr/>
            </a:pPr>
            <a:endParaRPr lang="es-ES_tradnl" sz="2400" b="1" dirty="0">
              <a:solidFill>
                <a:srgbClr val="000000"/>
              </a:solidFill>
              <a:ea typeface="Times New Roman" panose="02020603050405020304"/>
              <a:cs typeface="Arial" panose="020B0604020202020204" pitchFamily="34" charset="0"/>
            </a:endParaRPr>
          </a:p>
          <a:p>
            <a:pPr marL="457200" indent="-457200" algn="just">
              <a:spcAft>
                <a:spcPts val="600"/>
              </a:spcAft>
              <a:defRPr/>
            </a:pPr>
            <a:endParaRPr lang="es-ES_tradnl" sz="2400" b="1" dirty="0">
              <a:solidFill>
                <a:srgbClr val="000000"/>
              </a:solidFill>
              <a:ea typeface="Times New Roman" panose="02020603050405020304"/>
              <a:cs typeface="Arial" panose="020B0604020202020204" pitchFamily="34" charset="0"/>
            </a:endParaRPr>
          </a:p>
          <a:p>
            <a:pPr marL="457200" indent="-457200" algn="just">
              <a:spcAft>
                <a:spcPts val="600"/>
              </a:spcAft>
              <a:defRPr/>
            </a:pPr>
            <a:endParaRPr lang="es-ES_tradnl" sz="2400" b="1" dirty="0">
              <a:solidFill>
                <a:srgbClr val="000000"/>
              </a:solidFill>
              <a:ea typeface="Times New Roman" panose="02020603050405020304"/>
              <a:cs typeface="Arial" panose="020B0604020202020204" pitchFamily="34" charset="0"/>
            </a:endParaRPr>
          </a:p>
          <a:p>
            <a:pPr marL="457200" indent="-457200" algn="just">
              <a:spcAft>
                <a:spcPts val="600"/>
              </a:spcAft>
              <a:defRPr/>
            </a:pPr>
            <a:endParaRPr lang="es-ES_tradnl" sz="2400" b="1" dirty="0">
              <a:solidFill>
                <a:srgbClr val="000000"/>
              </a:solidFill>
              <a:ea typeface="Times New Roman" panose="02020603050405020304"/>
              <a:cs typeface="Arial" panose="020B0604020202020204" pitchFamily="34" charset="0"/>
            </a:endParaRPr>
          </a:p>
          <a:p>
            <a:pPr algn="just">
              <a:spcAft>
                <a:spcPts val="600"/>
              </a:spcAft>
              <a:defRPr/>
            </a:pPr>
            <a:endParaRPr lang="es-ES_tradnl" sz="2400" b="1" dirty="0">
              <a:solidFill>
                <a:srgbClr val="000000"/>
              </a:solidFill>
              <a:ea typeface="Times New Roman" panose="02020603050405020304"/>
              <a:cs typeface="Arial" panose="020B0604020202020204" pitchFamily="34" charset="0"/>
            </a:endParaRPr>
          </a:p>
        </p:txBody>
      </p:sp>
      <p:sp>
        <p:nvSpPr>
          <p:cNvPr id="32772" name="4 Rectángulo"/>
          <p:cNvSpPr>
            <a:spLocks noChangeArrowheads="1"/>
          </p:cNvSpPr>
          <p:nvPr/>
        </p:nvSpPr>
        <p:spPr bwMode="auto">
          <a:xfrm>
            <a:off x="1524000" y="1125750"/>
            <a:ext cx="847407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914400" algn="l"/>
              </a:tabLst>
              <a:defRPr>
                <a:solidFill>
                  <a:schemeClr val="tx1"/>
                </a:solidFill>
                <a:latin typeface="Arial" panose="020B0604020202020204" pitchFamily="34" charset="0"/>
              </a:defRPr>
            </a:lvl1pPr>
            <a:lvl2pPr>
              <a:tabLst>
                <a:tab pos="914400" algn="l"/>
              </a:tabLst>
              <a:defRPr>
                <a:solidFill>
                  <a:schemeClr val="tx1"/>
                </a:solidFill>
                <a:latin typeface="Arial" panose="020B0604020202020204" pitchFamily="34" charset="0"/>
              </a:defRPr>
            </a:lvl2pPr>
            <a:lvl3pPr marL="1143000" indent="-228600">
              <a:tabLst>
                <a:tab pos="914400" algn="l"/>
              </a:tabLst>
              <a:defRPr>
                <a:solidFill>
                  <a:schemeClr val="tx1"/>
                </a:solidFill>
                <a:latin typeface="Arial" panose="020B0604020202020204" pitchFamily="34" charset="0"/>
              </a:defRPr>
            </a:lvl3pPr>
            <a:lvl4pPr marL="1600200" indent="-228600">
              <a:tabLst>
                <a:tab pos="914400" algn="l"/>
              </a:tabLst>
              <a:defRPr>
                <a:solidFill>
                  <a:schemeClr val="tx1"/>
                </a:solidFill>
                <a:latin typeface="Arial" panose="020B0604020202020204" pitchFamily="34" charset="0"/>
              </a:defRPr>
            </a:lvl4pPr>
            <a:lvl5pPr marL="2057400" indent="-228600">
              <a:tabLst>
                <a:tab pos="914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a:lnSpc>
                <a:spcPct val="150000"/>
              </a:lnSpc>
            </a:pPr>
            <a:r>
              <a:rPr lang="es-ES" sz="2400" dirty="0">
                <a:solidFill>
                  <a:schemeClr val="accent1">
                    <a:lumMod val="50000"/>
                  </a:schemeClr>
                </a:solidFill>
                <a:cs typeface="Arial" panose="020B0604020202020204" pitchFamily="34" charset="0"/>
              </a:rPr>
              <a:t>Elabore un resumen donde reflejes las características del tejido óseo, para ello debes tener en cuenta los aspectos siguientes: </a:t>
            </a:r>
            <a:endParaRPr lang="es-ES" altLang="es-MX" sz="2400" b="1" dirty="0">
              <a:solidFill>
                <a:schemeClr val="accent1">
                  <a:lumMod val="50000"/>
                </a:schemeClr>
              </a:solidFill>
              <a:ea typeface="Times New Roman" panose="02020603050405020304" pitchFamily="18" charset="0"/>
              <a:cs typeface="Arial" panose="020B0604020202020204" pitchFamily="34" charset="0"/>
            </a:endParaRPr>
          </a:p>
          <a:p>
            <a:pPr lvl="1" algn="just">
              <a:buFontTx/>
              <a:buAutoNum type="alphaLcParenR"/>
            </a:pPr>
            <a:r>
              <a:rPr lang="es-ES" altLang="es-MX" sz="2400" dirty="0">
                <a:solidFill>
                  <a:schemeClr val="accent1">
                    <a:lumMod val="50000"/>
                  </a:schemeClr>
                </a:solidFill>
                <a:ea typeface="Times New Roman" panose="02020603050405020304" pitchFamily="18" charset="0"/>
                <a:cs typeface="Arial" panose="020B0604020202020204" pitchFamily="34" charset="0"/>
              </a:rPr>
              <a:t> Células.</a:t>
            </a:r>
            <a:endParaRPr lang="es-ES" altLang="es-MX" sz="2400" dirty="0">
              <a:solidFill>
                <a:schemeClr val="accent1">
                  <a:lumMod val="50000"/>
                </a:schemeClr>
              </a:solidFill>
            </a:endParaRPr>
          </a:p>
          <a:p>
            <a:pPr lvl="1" algn="just">
              <a:buFontTx/>
              <a:buAutoNum type="alphaLcParenR"/>
            </a:pPr>
            <a:r>
              <a:rPr lang="es-ES" altLang="es-MX" sz="2400" dirty="0">
                <a:solidFill>
                  <a:schemeClr val="accent1">
                    <a:lumMod val="50000"/>
                  </a:schemeClr>
                </a:solidFill>
                <a:cs typeface="Arial" panose="020B0604020202020204" pitchFamily="34" charset="0"/>
              </a:rPr>
              <a:t>matriz extracelular </a:t>
            </a:r>
          </a:p>
          <a:p>
            <a:pPr lvl="1" algn="just">
              <a:buFontTx/>
              <a:buAutoNum type="alphaLcParenR"/>
            </a:pPr>
            <a:r>
              <a:rPr lang="es-ES" altLang="es-MX" sz="2400" dirty="0">
                <a:solidFill>
                  <a:schemeClr val="accent1">
                    <a:lumMod val="50000"/>
                  </a:schemeClr>
                </a:solidFill>
              </a:rPr>
              <a:t>Funciones.</a:t>
            </a:r>
          </a:p>
          <a:p>
            <a:pPr lvl="1" algn="just">
              <a:buFontTx/>
              <a:buAutoNum type="alphaLcParenR"/>
            </a:pPr>
            <a:r>
              <a:rPr lang="es-ES" altLang="es-MX" sz="2400" dirty="0">
                <a:solidFill>
                  <a:schemeClr val="accent1">
                    <a:lumMod val="50000"/>
                  </a:schemeClr>
                </a:solidFill>
                <a:cs typeface="Arial" panose="020B0604020202020204" pitchFamily="34" charset="0"/>
              </a:rPr>
              <a:t>vasos sanguíneos  y nervios</a:t>
            </a:r>
            <a:endParaRPr lang="es-ES" altLang="es-MX" sz="2400" dirty="0">
              <a:solidFill>
                <a:schemeClr val="accent1">
                  <a:lumMod val="50000"/>
                </a:schemeClr>
              </a:solidFill>
            </a:endParaRPr>
          </a:p>
        </p:txBody>
      </p:sp>
      <p:sp>
        <p:nvSpPr>
          <p:cNvPr id="32773" name="2 Rectángulo"/>
          <p:cNvSpPr>
            <a:spLocks noChangeArrowheads="1"/>
          </p:cNvSpPr>
          <p:nvPr/>
        </p:nvSpPr>
        <p:spPr bwMode="auto">
          <a:xfrm>
            <a:off x="4443984" y="4315968"/>
            <a:ext cx="28529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914400" algn="l"/>
              </a:tabLst>
              <a:defRPr>
                <a:solidFill>
                  <a:schemeClr val="tx1"/>
                </a:solidFill>
                <a:latin typeface="Arial" panose="020B0604020202020204" pitchFamily="34" charset="0"/>
              </a:defRPr>
            </a:lvl1pPr>
            <a:lvl2pPr>
              <a:tabLst>
                <a:tab pos="914400" algn="l"/>
              </a:tabLst>
              <a:defRPr>
                <a:solidFill>
                  <a:schemeClr val="tx1"/>
                </a:solidFill>
                <a:latin typeface="Arial" panose="020B0604020202020204" pitchFamily="34" charset="0"/>
              </a:defRPr>
            </a:lvl2pPr>
            <a:lvl3pPr marL="1143000" indent="-228600">
              <a:tabLst>
                <a:tab pos="914400" algn="l"/>
              </a:tabLst>
              <a:defRPr>
                <a:solidFill>
                  <a:schemeClr val="tx1"/>
                </a:solidFill>
                <a:latin typeface="Arial" panose="020B0604020202020204" pitchFamily="34" charset="0"/>
              </a:defRPr>
            </a:lvl3pPr>
            <a:lvl4pPr marL="1600200" indent="-228600">
              <a:tabLst>
                <a:tab pos="914400" algn="l"/>
              </a:tabLst>
              <a:defRPr>
                <a:solidFill>
                  <a:schemeClr val="tx1"/>
                </a:solidFill>
                <a:latin typeface="Arial" panose="020B0604020202020204" pitchFamily="34" charset="0"/>
              </a:defRPr>
            </a:lvl4pPr>
            <a:lvl5pPr marL="2057400" indent="-228600">
              <a:tabLst>
                <a:tab pos="914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lvl="1" algn="just"/>
            <a:r>
              <a:rPr lang="es-ES" altLang="es-MX" sz="2400" dirty="0">
                <a:solidFill>
                  <a:schemeClr val="accent1">
                    <a:lumMod val="50000"/>
                  </a:schemeClr>
                </a:solidFill>
              </a:rPr>
              <a:t>Bibliografía</a:t>
            </a:r>
            <a:r>
              <a:rPr lang="es-ES" altLang="es-MX" sz="2400" dirty="0">
                <a:solidFill>
                  <a:srgbClr val="000000"/>
                </a:solidFill>
              </a:rPr>
              <a:t>:</a:t>
            </a:r>
          </a:p>
        </p:txBody>
      </p:sp>
      <p:sp>
        <p:nvSpPr>
          <p:cNvPr id="32774" name="4 Rectángulo"/>
          <p:cNvSpPr>
            <a:spLocks noChangeArrowheads="1"/>
          </p:cNvSpPr>
          <p:nvPr/>
        </p:nvSpPr>
        <p:spPr bwMode="auto">
          <a:xfrm>
            <a:off x="2057399" y="4992688"/>
            <a:ext cx="794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buFontTx/>
              <a:buAutoNum type="arabicPeriod"/>
            </a:pPr>
            <a:r>
              <a:rPr lang="es-ES_tradnl" altLang="es-MX" sz="2400" i="1" dirty="0">
                <a:solidFill>
                  <a:schemeClr val="accent1">
                    <a:lumMod val="50000"/>
                  </a:schemeClr>
                </a:solidFill>
                <a:ea typeface="Times New Roman" panose="02020603050405020304" pitchFamily="18" charset="0"/>
                <a:cs typeface="Arial" panose="020B0604020202020204" pitchFamily="34" charset="0"/>
              </a:rPr>
              <a:t>Morfofisiología I. Colectivo de autores. Cap.4 pág. </a:t>
            </a:r>
            <a:r>
              <a:rPr lang="es-ES" sz="2400" b="1" dirty="0">
                <a:solidFill>
                  <a:schemeClr val="accent1">
                    <a:lumMod val="50000"/>
                  </a:schemeClr>
                </a:solidFill>
                <a:sym typeface="+mn-ea"/>
              </a:rPr>
              <a:t>170-192</a:t>
            </a:r>
            <a:endParaRPr lang="es-ES_tradnl" altLang="es-MX" sz="2400" i="1" dirty="0">
              <a:solidFill>
                <a:schemeClr val="accent1">
                  <a:lumMod val="50000"/>
                </a:schemeClr>
              </a:solidFill>
              <a:ea typeface="Times New Roman" panose="02020603050405020304" pitchFamily="18" charset="0"/>
              <a:cs typeface="Arial" panose="020B0604020202020204" pitchFamily="34" charset="0"/>
            </a:endParaRPr>
          </a:p>
          <a:p>
            <a:pPr marL="0" indent="0" algn="just">
              <a:spcAft>
                <a:spcPts val="600"/>
              </a:spcAft>
              <a:buFontTx/>
              <a:buNone/>
            </a:pPr>
            <a:endParaRPr lang="es-ES" altLang="es-MX" sz="2400" b="1" dirty="0">
              <a:solidFill>
                <a:schemeClr val="accent1">
                  <a:lumMod val="50000"/>
                </a:schemeClr>
              </a:solidFill>
              <a:ea typeface="Times New Roman" panose="02020603050405020304" pitchFamily="18" charset="0"/>
              <a:cs typeface="Arial" panose="020B0604020202020204" pitchFamily="34" charset="0"/>
            </a:endParaRPr>
          </a:p>
        </p:txBody>
      </p:sp>
      <p:sp>
        <p:nvSpPr>
          <p:cNvPr id="7" name="Oval 2"/>
          <p:cNvSpPr/>
          <p:nvPr/>
        </p:nvSpPr>
        <p:spPr>
          <a:xfrm>
            <a:off x="1671279" y="162264"/>
            <a:ext cx="8843091" cy="748431"/>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dirty="0">
                <a:solidFill>
                  <a:schemeClr val="accent1">
                    <a:lumMod val="50000"/>
                  </a:schemeClr>
                </a:solidFill>
                <a:latin typeface="Arial" panose="020B0604020202020204" pitchFamily="34" charset="0"/>
                <a:cs typeface="Arial" panose="020B0604020202020204" pitchFamily="34" charset="0"/>
              </a:rPr>
              <a:t>             TAREA DOCENTE 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p:txBody>
          <a:bodyPr/>
          <a:lstStyle/>
          <a:p>
            <a:pPr algn="ctr"/>
            <a:r>
              <a:rPr lang="en-US" altLang="es-MX" sz="3200" b="1" dirty="0">
                <a:solidFill>
                  <a:schemeClr val="accent1">
                    <a:lumMod val="50000"/>
                  </a:schemeClr>
                </a:solidFill>
              </a:rPr>
              <a:t/>
            </a:r>
            <a:br>
              <a:rPr lang="en-US" altLang="es-MX" sz="3200" b="1" dirty="0">
                <a:solidFill>
                  <a:schemeClr val="accent1">
                    <a:lumMod val="50000"/>
                  </a:schemeClr>
                </a:solidFill>
              </a:rPr>
            </a:br>
            <a:endParaRPr lang="es-ES" altLang="es-MX" sz="3200" b="1" dirty="0">
              <a:solidFill>
                <a:schemeClr val="accent1">
                  <a:lumMod val="50000"/>
                </a:schemeClr>
              </a:solidFill>
            </a:endParaRPr>
          </a:p>
        </p:txBody>
      </p:sp>
      <p:sp>
        <p:nvSpPr>
          <p:cNvPr id="47107" name="Marcador de contenido 2"/>
          <p:cNvSpPr>
            <a:spLocks noGrp="1"/>
          </p:cNvSpPr>
          <p:nvPr>
            <p:ph idx="1"/>
          </p:nvPr>
        </p:nvSpPr>
        <p:spPr>
          <a:xfrm>
            <a:off x="838200" y="1956815"/>
            <a:ext cx="10317480" cy="4023361"/>
          </a:xfrm>
        </p:spPr>
        <p:txBody>
          <a:bodyPr>
            <a:normAutofit fontScale="92500"/>
          </a:bodyPr>
          <a:lstStyle/>
          <a:p>
            <a:pPr marL="0" indent="0">
              <a:buNone/>
            </a:pPr>
            <a:r>
              <a:rPr lang="es-ES" altLang="es-MX" sz="3800" dirty="0">
                <a:solidFill>
                  <a:schemeClr val="accent1">
                    <a:lumMod val="50000"/>
                  </a:schemeClr>
                </a:solidFill>
                <a:latin typeface="Arial" panose="020B0604020202020204" pitchFamily="34" charset="0"/>
                <a:cs typeface="Arial" panose="020B0604020202020204" pitchFamily="34" charset="0"/>
              </a:rPr>
              <a:t>Variedad de tejido conjuntivo especial, de origen mesodérmico cuya sustancia intercelular es líquida y se denomina plasma el que  está constituido fundamentalmente por agua, proteínas, compuestos orgánicos y en el cual se encuentran en suspensión los elementos celulares que reciben el nombre de elementos formes  y son:  eritrocitos, leucocitos y plaquetas;</a:t>
            </a:r>
          </a:p>
          <a:p>
            <a:pPr marL="0" indent="0">
              <a:buNone/>
            </a:pPr>
            <a:endParaRPr lang="es-ES" altLang="es-MX" sz="4000" b="1" dirty="0">
              <a:solidFill>
                <a:schemeClr val="accent1">
                  <a:lumMod val="50000"/>
                </a:schemeClr>
              </a:solidFill>
            </a:endParaRPr>
          </a:p>
        </p:txBody>
      </p:sp>
      <p:sp>
        <p:nvSpPr>
          <p:cNvPr id="4" name="Oval 2"/>
          <p:cNvSpPr/>
          <p:nvPr/>
        </p:nvSpPr>
        <p:spPr>
          <a:xfrm>
            <a:off x="1535115" y="365125"/>
            <a:ext cx="8675686" cy="1051560"/>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buNone/>
              <a:defRPr/>
            </a:pPr>
            <a:r>
              <a:rPr lang="es-ES" altLang="es-MX" sz="2800" b="1" dirty="0">
                <a:solidFill>
                  <a:schemeClr val="accent1">
                    <a:lumMod val="50000"/>
                  </a:schemeClr>
                </a:solidFill>
                <a:latin typeface="Arial" panose="020B0604020202020204" pitchFamily="34" charset="0"/>
                <a:cs typeface="Arial" panose="020B0604020202020204" pitchFamily="34" charset="0"/>
              </a:rPr>
              <a:t>SANGRE</a:t>
            </a:r>
            <a:endParaRPr lang="en-US" sz="2800" dirty="0">
              <a:solidFill>
                <a:schemeClr val="accent1">
                  <a:lumMod val="50000"/>
                </a:schemeClr>
              </a:solidFill>
              <a:effectLst>
                <a:outerShdw blurRad="38100" dist="38100" dir="2700000" algn="tl">
                  <a:srgbClr val="000000"/>
                </a:outerShdw>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581274" y="676930"/>
            <a:ext cx="7362826" cy="523220"/>
          </a:xfrm>
          <a:prstGeom prst="rect">
            <a:avLst/>
          </a:prstGeom>
          <a:noFill/>
        </p:spPr>
        <p:txBody>
          <a:bodyPr wrap="square" rtlCol="0">
            <a:spAutoFit/>
          </a:bodyPr>
          <a:lstStyle/>
          <a:p>
            <a:pPr algn="ctr"/>
            <a:r>
              <a:rPr lang="es-ES_tradnl" altLang="es-ES" sz="2800" b="1" dirty="0">
                <a:solidFill>
                  <a:schemeClr val="bg1"/>
                </a:solidFill>
                <a:latin typeface="Arial" panose="020B0604020202020204" pitchFamily="34" charset="0"/>
                <a:cs typeface="Arial" panose="020B0604020202020204" pitchFamily="34" charset="0"/>
              </a:rPr>
              <a:t>.</a:t>
            </a:r>
          </a:p>
        </p:txBody>
      </p:sp>
      <p:sp>
        <p:nvSpPr>
          <p:cNvPr id="4" name="CuadroTexto 3"/>
          <p:cNvSpPr txBox="1"/>
          <p:nvPr/>
        </p:nvSpPr>
        <p:spPr>
          <a:xfrm>
            <a:off x="909637" y="1504950"/>
            <a:ext cx="11149014" cy="4678204"/>
          </a:xfrm>
          <a:prstGeom prst="rect">
            <a:avLst/>
          </a:prstGeom>
          <a:noFill/>
        </p:spPr>
        <p:txBody>
          <a:bodyPr wrap="square" rtlCol="0">
            <a:spAutoFit/>
          </a:bodyPr>
          <a:lstStyle/>
          <a:p>
            <a:pPr marL="457200" lvl="0" indent="-457200" eaLnBrk="0" fontAlgn="base" hangingPunct="0">
              <a:lnSpc>
                <a:spcPct val="200000"/>
              </a:lnSpc>
              <a:spcBef>
                <a:spcPct val="0"/>
              </a:spcBef>
              <a:spcAft>
                <a:spcPct val="0"/>
              </a:spcAft>
              <a:buFont typeface="Wingdings" panose="05000000000000000000" pitchFamily="2" charset="2"/>
              <a:buChar char="v"/>
              <a:tabLst>
                <a:tab pos="2286000" algn="l"/>
                <a:tab pos="2628900" algn="l"/>
                <a:tab pos="2857500" algn="l"/>
                <a:tab pos="3086100" algn="l"/>
              </a:tabLst>
            </a:pPr>
            <a:r>
              <a:rPr lang="es-MX" sz="28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Describir las características morfofuncionales del </a:t>
            </a:r>
            <a:r>
              <a:rPr lang="es-HN" sz="2800" dirty="0">
                <a:solidFill>
                  <a:schemeClr val="accent1">
                    <a:lumMod val="50000"/>
                  </a:schemeClr>
                </a:solidFill>
              </a:rPr>
              <a:t>Tejido conectivo</a:t>
            </a:r>
            <a:r>
              <a:rPr lang="es-MX" sz="28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haciendo énfasis en sus principales características y variedades, haciendo uso de los medios audiovisuales disponibles, la literatura básica y complementaria, en función de la formación de futuros Licenciados en enfermería.</a:t>
            </a:r>
          </a:p>
          <a:p>
            <a:endParaRPr lang="es-ES" dirty="0"/>
          </a:p>
        </p:txBody>
      </p:sp>
      <p:sp>
        <p:nvSpPr>
          <p:cNvPr id="5" name="Oval 2"/>
          <p:cNvSpPr/>
          <p:nvPr/>
        </p:nvSpPr>
        <p:spPr>
          <a:xfrm>
            <a:off x="2581274" y="412760"/>
            <a:ext cx="7333488" cy="1051560"/>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dirty="0">
                <a:solidFill>
                  <a:schemeClr val="accent1">
                    <a:lumMod val="50000"/>
                  </a:schemeClr>
                </a:solidFill>
                <a:latin typeface="Arial" panose="020B0604020202020204" pitchFamily="34" charset="0"/>
                <a:cs typeface="Arial" panose="020B0604020202020204" pitchFamily="34" charset="0"/>
              </a:rPr>
              <a:t>                </a:t>
            </a:r>
            <a:r>
              <a:rPr lang="es-ES_tradnl" altLang="es-ES" sz="2800" b="1" dirty="0">
                <a:solidFill>
                  <a:schemeClr val="accent1">
                    <a:lumMod val="50000"/>
                  </a:schemeClr>
                </a:solidFill>
                <a:latin typeface="Arial" panose="020B0604020202020204" pitchFamily="34" charset="0"/>
                <a:cs typeface="Arial" panose="020B0604020202020204" pitchFamily="34" charset="0"/>
              </a:rPr>
              <a:t>Objetivo</a:t>
            </a:r>
            <a:r>
              <a:rPr lang="es-ES" sz="2800" b="1" dirty="0">
                <a:solidFill>
                  <a:schemeClr val="accent1">
                    <a:lumMod val="50000"/>
                  </a:schemeClr>
                </a:solidFill>
                <a:latin typeface="Arial" panose="020B0604020202020204" pitchFamily="34" charset="0"/>
                <a:cs typeface="Arial" panose="020B0604020202020204" pitchFamily="34"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1 Grupo"/>
          <p:cNvGrpSpPr/>
          <p:nvPr/>
        </p:nvGrpSpPr>
        <p:grpSpPr bwMode="auto">
          <a:xfrm>
            <a:off x="-1825625" y="620714"/>
            <a:ext cx="12493625" cy="5761037"/>
            <a:chOff x="-3349625" y="620713"/>
            <a:chExt cx="12493625" cy="5761037"/>
          </a:xfrm>
        </p:grpSpPr>
        <p:sp>
          <p:nvSpPr>
            <p:cNvPr id="9219" name="Rectangle 2"/>
            <p:cNvSpPr>
              <a:spLocks noChangeArrowheads="1"/>
            </p:cNvSpPr>
            <p:nvPr/>
          </p:nvSpPr>
          <p:spPr bwMode="auto">
            <a:xfrm>
              <a:off x="-3349625" y="2708275"/>
              <a:ext cx="11736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s-MX" sz="1800"/>
            </a:p>
          </p:txBody>
        </p:sp>
        <p:sp>
          <p:nvSpPr>
            <p:cNvPr id="9220" name="Text Box 3"/>
            <p:cNvSpPr txBox="1">
              <a:spLocks noChangeArrowheads="1"/>
            </p:cNvSpPr>
            <p:nvPr/>
          </p:nvSpPr>
          <p:spPr bwMode="auto">
            <a:xfrm>
              <a:off x="152400" y="3074988"/>
              <a:ext cx="1343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MX" b="1"/>
                <a:t>Sangre</a:t>
              </a:r>
            </a:p>
          </p:txBody>
        </p:sp>
        <p:sp>
          <p:nvSpPr>
            <p:cNvPr id="9221" name="AutoShape 4"/>
            <p:cNvSpPr/>
            <p:nvPr/>
          </p:nvSpPr>
          <p:spPr bwMode="auto">
            <a:xfrm>
              <a:off x="1533525" y="620713"/>
              <a:ext cx="504825" cy="5543550"/>
            </a:xfrm>
            <a:prstGeom prst="leftBrace">
              <a:avLst>
                <a:gd name="adj1" fmla="val 87951"/>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s-MX" sz="1800"/>
            </a:p>
          </p:txBody>
        </p:sp>
        <p:sp>
          <p:nvSpPr>
            <p:cNvPr id="9222" name="Text Box 5"/>
            <p:cNvSpPr txBox="1">
              <a:spLocks noChangeArrowheads="1"/>
            </p:cNvSpPr>
            <p:nvPr/>
          </p:nvSpPr>
          <p:spPr bwMode="auto">
            <a:xfrm>
              <a:off x="1892300" y="1595438"/>
              <a:ext cx="1508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MX" sz="2800" b="1"/>
                <a:t>Plasma</a:t>
              </a:r>
            </a:p>
            <a:p>
              <a:pPr eaLnBrk="1" hangingPunct="1">
                <a:spcBef>
                  <a:spcPct val="0"/>
                </a:spcBef>
                <a:buFontTx/>
                <a:buNone/>
              </a:pPr>
              <a:r>
                <a:rPr lang="es-ES" altLang="es-MX" sz="2800" b="1"/>
                <a:t>(50-55%)</a:t>
              </a:r>
            </a:p>
          </p:txBody>
        </p:sp>
        <p:sp>
          <p:nvSpPr>
            <p:cNvPr id="9223" name="Text Box 6"/>
            <p:cNvSpPr txBox="1">
              <a:spLocks noChangeArrowheads="1"/>
            </p:cNvSpPr>
            <p:nvPr/>
          </p:nvSpPr>
          <p:spPr bwMode="auto">
            <a:xfrm>
              <a:off x="2433638" y="3871913"/>
              <a:ext cx="19335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MX" sz="2800" b="1"/>
                <a:t>Elementos</a:t>
              </a:r>
            </a:p>
            <a:p>
              <a:pPr eaLnBrk="1" hangingPunct="1">
                <a:spcBef>
                  <a:spcPct val="0"/>
                </a:spcBef>
                <a:buFontTx/>
                <a:buNone/>
              </a:pPr>
              <a:r>
                <a:rPr lang="es-ES" altLang="es-MX" sz="2800" b="1"/>
                <a:t>formes o figurados</a:t>
              </a:r>
            </a:p>
            <a:p>
              <a:pPr eaLnBrk="1" hangingPunct="1">
                <a:spcBef>
                  <a:spcPct val="0"/>
                </a:spcBef>
                <a:buFontTx/>
                <a:buNone/>
              </a:pPr>
              <a:r>
                <a:rPr lang="es-ES" altLang="es-MX" sz="2800" b="1"/>
                <a:t>(40-45%)</a:t>
              </a:r>
            </a:p>
          </p:txBody>
        </p:sp>
        <p:sp>
          <p:nvSpPr>
            <p:cNvPr id="9224" name="Text Box 7"/>
            <p:cNvSpPr txBox="1">
              <a:spLocks noChangeArrowheads="1"/>
            </p:cNvSpPr>
            <p:nvPr/>
          </p:nvSpPr>
          <p:spPr bwMode="auto">
            <a:xfrm>
              <a:off x="3786188" y="620713"/>
              <a:ext cx="250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s-ES" altLang="es-MX" sz="2800" b="1"/>
                <a:t> Agua (90%)           </a:t>
              </a:r>
            </a:p>
          </p:txBody>
        </p:sp>
        <p:sp>
          <p:nvSpPr>
            <p:cNvPr id="9225" name="AutoShape 8"/>
            <p:cNvSpPr/>
            <p:nvPr/>
          </p:nvSpPr>
          <p:spPr bwMode="auto">
            <a:xfrm>
              <a:off x="4324124" y="3480934"/>
              <a:ext cx="433388" cy="2232025"/>
            </a:xfrm>
            <a:prstGeom prst="leftBrace">
              <a:avLst>
                <a:gd name="adj1" fmla="val 42918"/>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s-MX" sz="1800"/>
            </a:p>
          </p:txBody>
        </p:sp>
        <p:sp>
          <p:nvSpPr>
            <p:cNvPr id="9226" name="Text Box 9"/>
            <p:cNvSpPr txBox="1">
              <a:spLocks noChangeArrowheads="1"/>
            </p:cNvSpPr>
            <p:nvPr/>
          </p:nvSpPr>
          <p:spPr bwMode="auto">
            <a:xfrm>
              <a:off x="4725988" y="3500438"/>
              <a:ext cx="2757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s-ES" altLang="es-MX" sz="2800" b="1"/>
                <a:t> Eritrocitos</a:t>
              </a:r>
            </a:p>
          </p:txBody>
        </p:sp>
        <p:sp>
          <p:nvSpPr>
            <p:cNvPr id="9227" name="Text Box 10"/>
            <p:cNvSpPr txBox="1">
              <a:spLocks noChangeArrowheads="1"/>
            </p:cNvSpPr>
            <p:nvPr/>
          </p:nvSpPr>
          <p:spPr bwMode="auto">
            <a:xfrm>
              <a:off x="4725988" y="4257675"/>
              <a:ext cx="27733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s-ES" altLang="es-MX" sz="2800" b="1"/>
                <a:t> Leucocitos</a:t>
              </a:r>
            </a:p>
          </p:txBody>
        </p:sp>
        <p:sp>
          <p:nvSpPr>
            <p:cNvPr id="9228" name="Text Box 11"/>
            <p:cNvSpPr txBox="1">
              <a:spLocks noChangeArrowheads="1"/>
            </p:cNvSpPr>
            <p:nvPr/>
          </p:nvSpPr>
          <p:spPr bwMode="auto">
            <a:xfrm>
              <a:off x="4691063" y="5072063"/>
              <a:ext cx="2378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s-ES" altLang="es-MX" sz="2800" b="1"/>
                <a:t> Plaquetas</a:t>
              </a:r>
            </a:p>
          </p:txBody>
        </p:sp>
        <p:sp>
          <p:nvSpPr>
            <p:cNvPr id="9229" name="AutoShape 12"/>
            <p:cNvSpPr/>
            <p:nvPr/>
          </p:nvSpPr>
          <p:spPr bwMode="auto">
            <a:xfrm>
              <a:off x="3399857" y="669925"/>
              <a:ext cx="411163" cy="2222500"/>
            </a:xfrm>
            <a:prstGeom prst="leftBrace">
              <a:avLst>
                <a:gd name="adj1" fmla="val 34635"/>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s-MX" sz="1800"/>
            </a:p>
          </p:txBody>
        </p:sp>
        <p:sp>
          <p:nvSpPr>
            <p:cNvPr id="9230" name="Text Box 13"/>
            <p:cNvSpPr txBox="1">
              <a:spLocks noChangeArrowheads="1"/>
            </p:cNvSpPr>
            <p:nvPr/>
          </p:nvSpPr>
          <p:spPr bwMode="auto">
            <a:xfrm>
              <a:off x="3857625" y="114300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s-ES" altLang="es-MX" sz="2800" b="1"/>
                <a:t> Proteínas plasmáticas (7%)</a:t>
              </a:r>
            </a:p>
          </p:txBody>
        </p:sp>
        <p:sp>
          <p:nvSpPr>
            <p:cNvPr id="9231" name="Text Box 14"/>
            <p:cNvSpPr txBox="1">
              <a:spLocks noChangeArrowheads="1"/>
            </p:cNvSpPr>
            <p:nvPr/>
          </p:nvSpPr>
          <p:spPr bwMode="auto">
            <a:xfrm>
              <a:off x="3813175" y="2376488"/>
              <a:ext cx="4170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s-ES" altLang="es-MX" sz="2800" b="1"/>
                <a:t> Sales inorgánicas (0.9%)</a:t>
              </a:r>
            </a:p>
          </p:txBody>
        </p:sp>
        <p:sp>
          <p:nvSpPr>
            <p:cNvPr id="9232" name="Text Box 15"/>
            <p:cNvSpPr txBox="1">
              <a:spLocks noChangeArrowheads="1"/>
            </p:cNvSpPr>
            <p:nvPr/>
          </p:nvSpPr>
          <p:spPr bwMode="auto">
            <a:xfrm>
              <a:off x="3857625" y="1714500"/>
              <a:ext cx="528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s-ES" altLang="es-MX" sz="2800" b="1"/>
                <a:t> Compuestos orgánicos (2.1%)</a:t>
              </a:r>
            </a:p>
          </p:txBody>
        </p:sp>
        <p:sp>
          <p:nvSpPr>
            <p:cNvPr id="16" name="15 Elipse"/>
            <p:cNvSpPr/>
            <p:nvPr/>
          </p:nvSpPr>
          <p:spPr>
            <a:xfrm>
              <a:off x="1927225" y="3074988"/>
              <a:ext cx="5595938" cy="33067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solidFill>
                  <a:schemeClr val="tx1"/>
                </a:solidFill>
              </a:endParaRP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95551" y="260350"/>
            <a:ext cx="7362825" cy="58420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eaLnBrk="1" hangingPunct="1">
              <a:defRPr/>
            </a:pPr>
            <a:r>
              <a:rPr lang="es-ES" sz="3200" b="1" dirty="0"/>
              <a:t>PREPARACIÓN DE UN FROTIS SANGUÍNEO </a:t>
            </a:r>
            <a:endParaRPr lang="es-ES" sz="2000" dirty="0">
              <a:latin typeface="Arial" panose="020B0604020202020204" pitchFamily="34" charset="0"/>
            </a:endParaRPr>
          </a:p>
        </p:txBody>
      </p:sp>
      <p:pic>
        <p:nvPicPr>
          <p:cNvPr id="3" name="Imagen 2"/>
          <p:cNvPicPr>
            <a:picLocks noChangeAspect="1"/>
          </p:cNvPicPr>
          <p:nvPr/>
        </p:nvPicPr>
        <p:blipFill>
          <a:blip r:embed="rId2"/>
          <a:stretch>
            <a:fillRect/>
          </a:stretch>
        </p:blipFill>
        <p:spPr>
          <a:xfrm>
            <a:off x="1905000" y="1052513"/>
            <a:ext cx="8370888" cy="547211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sangre"/>
          <p:cNvPicPr>
            <a:picLocks noChangeAspect="1" noChangeArrowheads="1"/>
          </p:cNvPicPr>
          <p:nvPr/>
        </p:nvPicPr>
        <p:blipFill>
          <a:blip r:embed="rId3"/>
          <a:srcRect/>
          <a:stretch>
            <a:fillRect/>
          </a:stretch>
        </p:blipFill>
        <p:spPr bwMode="auto">
          <a:xfrm>
            <a:off x="1524000" y="0"/>
            <a:ext cx="9144000" cy="68580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circle(in)">
                                      <p:cBhvr>
                                        <p:cTn id="7" dur="2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plus(in)">
                                      <p:cBhvr>
                                        <p:cTn id="12" dur="20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8195"/>
                                        </p:tgtEl>
                                      </p:cBhvr>
                                    </p:animEffect>
                                    <p:set>
                                      <p:cBhvr>
                                        <p:cTn id="17" dur="1" fill="hold">
                                          <p:stCondLst>
                                            <p:cond delay="499"/>
                                          </p:stCondLst>
                                        </p:cTn>
                                        <p:tgtEl>
                                          <p:spTgt spid="819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819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nodeType="clickEffect">
                                  <p:stCondLst>
                                    <p:cond delay="0"/>
                                  </p:stCondLst>
                                  <p:childTnLst>
                                    <p:animEffect transition="out" filter="box(in)">
                                      <p:cBhvr>
                                        <p:cTn id="25" dur="500"/>
                                        <p:tgtEl>
                                          <p:spTgt spid="8195"/>
                                        </p:tgtEl>
                                      </p:cBhvr>
                                    </p:animEffect>
                                    <p:set>
                                      <p:cBhvr>
                                        <p:cTn id="26" dur="1" fill="hold">
                                          <p:stCondLst>
                                            <p:cond delay="499"/>
                                          </p:stCondLst>
                                        </p:cTn>
                                        <p:tgtEl>
                                          <p:spTgt spid="81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429046" y="1278483"/>
            <a:ext cx="4915426" cy="4939814"/>
          </a:xfrm>
          <a:prstGeom prst="rect">
            <a:avLst/>
          </a:prstGeom>
          <a:solidFill>
            <a:srgbClr val="FFEBEB"/>
          </a:solidFill>
          <a:ln w="9525">
            <a:noFill/>
            <a:miter lim="800000"/>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342900" indent="-342900">
              <a:spcAft>
                <a:spcPts val="1800"/>
              </a:spcAft>
              <a:buFont typeface="Wingdings" panose="05000000000000000000" pitchFamily="2" charset="2"/>
              <a:buChar char="ü"/>
              <a:defRPr/>
            </a:pPr>
            <a:r>
              <a:rPr lang="es-ES" sz="2400" b="1" dirty="0">
                <a:cs typeface="Arial" panose="020B0604020202020204" pitchFamily="34" charset="0"/>
              </a:rPr>
              <a:t>4.5 (mujer) a 5.5 (hombre) millones / mm</a:t>
            </a:r>
            <a:r>
              <a:rPr lang="es-ES" sz="2400" b="1" baseline="30000" dirty="0">
                <a:cs typeface="Arial" panose="020B0604020202020204" pitchFamily="34" charset="0"/>
              </a:rPr>
              <a:t>3 </a:t>
            </a:r>
            <a:r>
              <a:rPr lang="es-ES" sz="2400" b="1" dirty="0">
                <a:cs typeface="Arial" panose="020B0604020202020204" pitchFamily="34" charset="0"/>
              </a:rPr>
              <a:t>de sangre</a:t>
            </a:r>
          </a:p>
          <a:p>
            <a:pPr marL="342900" indent="-342900">
              <a:spcAft>
                <a:spcPts val="1800"/>
              </a:spcAft>
              <a:buFont typeface="Wingdings" panose="05000000000000000000" pitchFamily="2" charset="2"/>
              <a:buChar char="ü"/>
              <a:defRPr/>
            </a:pPr>
            <a:r>
              <a:rPr lang="es-ES" sz="2400" b="1" dirty="0">
                <a:cs typeface="Arial" panose="020B0604020202020204" pitchFamily="34" charset="0"/>
              </a:rPr>
              <a:t>Citoplasma acidófilo (repleto de hemoglobina)</a:t>
            </a:r>
          </a:p>
          <a:p>
            <a:pPr marL="342900" indent="-342900">
              <a:spcAft>
                <a:spcPts val="1800"/>
              </a:spcAft>
              <a:buFont typeface="Wingdings" panose="05000000000000000000" pitchFamily="2" charset="2"/>
              <a:buChar char="ü"/>
              <a:defRPr/>
            </a:pPr>
            <a:r>
              <a:rPr lang="es-ES" sz="2400" b="1" dirty="0">
                <a:cs typeface="Arial" panose="020B0604020202020204" pitchFamily="34" charset="0"/>
              </a:rPr>
              <a:t>Anucleados</a:t>
            </a:r>
          </a:p>
          <a:p>
            <a:pPr marL="342900" indent="-342900">
              <a:spcAft>
                <a:spcPts val="1800"/>
              </a:spcAft>
              <a:buFont typeface="Wingdings" panose="05000000000000000000" pitchFamily="2" charset="2"/>
              <a:buChar char="ü"/>
              <a:defRPr/>
            </a:pPr>
            <a:r>
              <a:rPr lang="es-ES" sz="2400" b="1" dirty="0">
                <a:cs typeface="Arial" panose="020B0604020202020204" pitchFamily="34" charset="0"/>
              </a:rPr>
              <a:t>No organelos</a:t>
            </a:r>
          </a:p>
          <a:p>
            <a:pPr marL="342900" indent="-342900">
              <a:spcAft>
                <a:spcPts val="1800"/>
              </a:spcAft>
              <a:buFont typeface="Wingdings" panose="05000000000000000000" pitchFamily="2" charset="2"/>
              <a:buChar char="ü"/>
              <a:defRPr/>
            </a:pPr>
            <a:r>
              <a:rPr lang="es-ES" sz="2400" b="1" dirty="0">
                <a:cs typeface="Arial" panose="020B0604020202020204" pitchFamily="34" charset="0"/>
              </a:rPr>
              <a:t>Forma de disco bicóncavo: citoesqueleto asociado a la membrana</a:t>
            </a:r>
          </a:p>
          <a:p>
            <a:pPr marL="342900" indent="-342900">
              <a:spcAft>
                <a:spcPts val="1800"/>
              </a:spcAft>
              <a:buFont typeface="Wingdings" panose="05000000000000000000" pitchFamily="2" charset="2"/>
              <a:buChar char="ü"/>
              <a:defRPr/>
            </a:pPr>
            <a:r>
              <a:rPr lang="es-ES" sz="2400" b="1" dirty="0">
                <a:cs typeface="Arial" panose="020B0604020202020204" pitchFamily="34" charset="0"/>
              </a:rPr>
              <a:t>Función: Transporte de O</a:t>
            </a:r>
            <a:r>
              <a:rPr lang="es-ES" sz="2400" b="1" baseline="-25000" dirty="0">
                <a:cs typeface="Arial" panose="020B0604020202020204" pitchFamily="34" charset="0"/>
              </a:rPr>
              <a:t>2</a:t>
            </a:r>
            <a:r>
              <a:rPr lang="es-ES" sz="2400" b="1" dirty="0">
                <a:cs typeface="Arial" panose="020B0604020202020204" pitchFamily="34" charset="0"/>
              </a:rPr>
              <a:t> y CO</a:t>
            </a:r>
            <a:r>
              <a:rPr lang="es-ES" sz="2400" b="1" baseline="-25000" dirty="0">
                <a:cs typeface="Arial" panose="020B0604020202020204" pitchFamily="34" charset="0"/>
              </a:rPr>
              <a:t>2</a:t>
            </a:r>
          </a:p>
        </p:txBody>
      </p:sp>
      <p:sp>
        <p:nvSpPr>
          <p:cNvPr id="5" name="Text Box 4"/>
          <p:cNvSpPr txBox="1">
            <a:spLocks noChangeArrowheads="1"/>
          </p:cNvSpPr>
          <p:nvPr/>
        </p:nvSpPr>
        <p:spPr bwMode="auto">
          <a:xfrm>
            <a:off x="6387929" y="260649"/>
            <a:ext cx="2997660" cy="646331"/>
          </a:xfrm>
          <a:prstGeom prst="rect">
            <a:avLst/>
          </a:prstGeom>
          <a:solidFill>
            <a:srgbClr val="FFCCFF"/>
          </a:solidFill>
          <a:ln w="25400">
            <a:solidFill>
              <a:srgbClr val="FF0000"/>
            </a:solid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es-ES" sz="3600" b="1" dirty="0"/>
              <a:t>ERITROCITOS</a:t>
            </a:r>
          </a:p>
        </p:txBody>
      </p:sp>
      <p:pic>
        <p:nvPicPr>
          <p:cNvPr id="19464"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476251"/>
            <a:ext cx="3360738"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4048125"/>
            <a:ext cx="3652838"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upo 26"/>
          <p:cNvGrpSpPr/>
          <p:nvPr/>
        </p:nvGrpSpPr>
        <p:grpSpPr bwMode="auto">
          <a:xfrm>
            <a:off x="2135189" y="6350"/>
            <a:ext cx="8931275" cy="6648450"/>
            <a:chOff x="611560" y="5608"/>
            <a:chExt cx="8930065" cy="6649542"/>
          </a:xfrm>
        </p:grpSpPr>
        <p:grpSp>
          <p:nvGrpSpPr>
            <p:cNvPr id="20483" name="Grupo 20"/>
            <p:cNvGrpSpPr/>
            <p:nvPr/>
          </p:nvGrpSpPr>
          <p:grpSpPr bwMode="auto">
            <a:xfrm>
              <a:off x="611560" y="5608"/>
              <a:ext cx="4372307" cy="6649542"/>
              <a:chOff x="1403648" y="78159"/>
              <a:chExt cx="4372307" cy="6649542"/>
            </a:xfrm>
          </p:grpSpPr>
          <p:pic>
            <p:nvPicPr>
              <p:cNvPr id="20486"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78159"/>
                <a:ext cx="2952328" cy="664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9 Conector recto de flecha"/>
              <p:cNvCxnSpPr/>
              <p:nvPr/>
            </p:nvCxnSpPr>
            <p:spPr bwMode="auto">
              <a:xfrm>
                <a:off x="2987759" y="2637629"/>
                <a:ext cx="760309"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4 Conector recto de flecha"/>
              <p:cNvCxnSpPr/>
              <p:nvPr/>
            </p:nvCxnSpPr>
            <p:spPr bwMode="auto">
              <a:xfrm>
                <a:off x="2987759" y="4220627"/>
                <a:ext cx="760309"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4 Conector recto de flecha"/>
              <p:cNvCxnSpPr/>
              <p:nvPr/>
            </p:nvCxnSpPr>
            <p:spPr bwMode="auto">
              <a:xfrm>
                <a:off x="2987759" y="5373342"/>
                <a:ext cx="760309"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0" name="8 CuadroTexto"/>
              <p:cNvSpPr txBox="1">
                <a:spLocks noChangeArrowheads="1"/>
              </p:cNvSpPr>
              <p:nvPr/>
            </p:nvSpPr>
            <p:spPr bwMode="auto">
              <a:xfrm>
                <a:off x="3753010" y="2371849"/>
                <a:ext cx="1263316" cy="4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MX" sz="2400" b="1">
                    <a:latin typeface="Arial" panose="020B0604020202020204" pitchFamily="34" charset="0"/>
                  </a:rPr>
                  <a:t>Plasma</a:t>
                </a:r>
              </a:p>
            </p:txBody>
          </p:sp>
          <p:sp>
            <p:nvSpPr>
              <p:cNvPr id="20491" name="11 CuadroTexto"/>
              <p:cNvSpPr txBox="1">
                <a:spLocks noChangeArrowheads="1"/>
              </p:cNvSpPr>
              <p:nvPr/>
            </p:nvSpPr>
            <p:spPr bwMode="auto">
              <a:xfrm>
                <a:off x="3790357" y="4001476"/>
                <a:ext cx="1808263" cy="4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MX" sz="2400" b="1">
                    <a:latin typeface="Arial" panose="020B0604020202020204" pitchFamily="34" charset="0"/>
                  </a:rPr>
                  <a:t>Leucocitos</a:t>
                </a:r>
              </a:p>
            </p:txBody>
          </p:sp>
          <p:sp>
            <p:nvSpPr>
              <p:cNvPr id="20492" name="12 CuadroTexto"/>
              <p:cNvSpPr txBox="1">
                <a:spLocks noChangeArrowheads="1"/>
              </p:cNvSpPr>
              <p:nvPr/>
            </p:nvSpPr>
            <p:spPr bwMode="auto">
              <a:xfrm>
                <a:off x="3543737" y="5101158"/>
                <a:ext cx="2232218" cy="83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MX" sz="2400" b="1">
                    <a:latin typeface="Arial" panose="020B0604020202020204" pitchFamily="34" charset="0"/>
                  </a:rPr>
                  <a:t>Hematíes (hematócrito)</a:t>
                </a:r>
              </a:p>
            </p:txBody>
          </p:sp>
        </p:grpSp>
        <p:sp>
          <p:nvSpPr>
            <p:cNvPr id="23" name="Proceso alternativo 22"/>
            <p:cNvSpPr/>
            <p:nvPr/>
          </p:nvSpPr>
          <p:spPr>
            <a:xfrm>
              <a:off x="4706287" y="1419469"/>
              <a:ext cx="4835338" cy="3278908"/>
            </a:xfrm>
            <a:prstGeom prst="flowChartAlternateProcess">
              <a:avLst/>
            </a:prstGeom>
            <a:solidFill>
              <a:srgbClr val="FFFF3F"/>
            </a:soli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3000"/>
                </a:spcAft>
                <a:defRPr/>
              </a:pPr>
              <a:r>
                <a:rPr lang="es-ES" sz="4000" b="1" u="sng" dirty="0">
                  <a:solidFill>
                    <a:schemeClr val="tx1"/>
                  </a:solidFill>
                  <a:effectLst>
                    <a:outerShdw blurRad="38100" dist="38100" dir="2700000" algn="tl">
                      <a:srgbClr val="000000">
                        <a:alpha val="43137"/>
                      </a:srgbClr>
                    </a:outerShdw>
                  </a:effectLst>
                  <a:latin typeface="Arial" panose="020B0604020202020204" pitchFamily="34" charset="0"/>
                </a:rPr>
                <a:t>Hematócrito</a:t>
              </a:r>
              <a:endParaRPr lang="es-ES" sz="4000" b="1" dirty="0">
                <a:solidFill>
                  <a:schemeClr val="tx1"/>
                </a:solidFill>
                <a:effectLst>
                  <a:outerShdw blurRad="38100" dist="38100" dir="2700000" algn="tl">
                    <a:srgbClr val="000000">
                      <a:alpha val="43137"/>
                    </a:srgbClr>
                  </a:outerShdw>
                </a:effectLst>
                <a:latin typeface="Arial" panose="020B0604020202020204" pitchFamily="34" charset="0"/>
              </a:endParaRPr>
            </a:p>
            <a:p>
              <a:pPr algn="ctr">
                <a:spcAft>
                  <a:spcPts val="3000"/>
                </a:spcAft>
                <a:defRPr/>
              </a:pPr>
              <a:r>
                <a:rPr lang="es-ES" sz="4000" b="1" dirty="0">
                  <a:solidFill>
                    <a:schemeClr val="tx1"/>
                  </a:solidFill>
                  <a:effectLst>
                    <a:outerShdw blurRad="38100" dist="38100" dir="2700000" algn="tl">
                      <a:srgbClr val="000000">
                        <a:alpha val="43137"/>
                      </a:srgbClr>
                    </a:outerShdw>
                  </a:effectLst>
                  <a:latin typeface="Arial" panose="020B0604020202020204" pitchFamily="34" charset="0"/>
                </a:rPr>
                <a:t>Mujer: 37 - 47%</a:t>
              </a:r>
            </a:p>
            <a:p>
              <a:pPr algn="ctr">
                <a:spcAft>
                  <a:spcPts val="3000"/>
                </a:spcAft>
                <a:defRPr/>
              </a:pPr>
              <a:r>
                <a:rPr lang="es-ES" sz="4000" b="1" dirty="0">
                  <a:solidFill>
                    <a:schemeClr val="tx1"/>
                  </a:solidFill>
                  <a:effectLst>
                    <a:outerShdw blurRad="38100" dist="38100" dir="2700000" algn="tl">
                      <a:srgbClr val="000000">
                        <a:alpha val="43137"/>
                      </a:srgbClr>
                    </a:outerShdw>
                  </a:effectLst>
                  <a:latin typeface="Arial" panose="020B0604020202020204" pitchFamily="34" charset="0"/>
                </a:rPr>
                <a:t>Hombre: 41- 54%</a:t>
              </a:r>
            </a:p>
          </p:txBody>
        </p:sp>
        <p:sp>
          <p:nvSpPr>
            <p:cNvPr id="26" name="Flecha doblada 25"/>
            <p:cNvSpPr/>
            <p:nvPr/>
          </p:nvSpPr>
          <p:spPr>
            <a:xfrm rot="16685267" flipV="1">
              <a:off x="5189205" y="4473122"/>
              <a:ext cx="1415463" cy="1386502"/>
            </a:xfrm>
            <a:prstGeom prst="bentArrow">
              <a:avLst>
                <a:gd name="adj1" fmla="val 26580"/>
                <a:gd name="adj2" fmla="val 35782"/>
                <a:gd name="adj3" fmla="val 39454"/>
                <a:gd name="adj4" fmla="val 50505"/>
              </a:avLst>
            </a:prstGeom>
            <a:solidFill>
              <a:srgbClr val="C0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gr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9" name="Grupo 2"/>
          <p:cNvGrpSpPr/>
          <p:nvPr/>
        </p:nvGrpSpPr>
        <p:grpSpPr bwMode="auto">
          <a:xfrm>
            <a:off x="2133600" y="1522413"/>
            <a:ext cx="8077200" cy="4938712"/>
            <a:chOff x="609599" y="1523151"/>
            <a:chExt cx="8077201" cy="4937973"/>
          </a:xfrm>
        </p:grpSpPr>
        <p:sp>
          <p:nvSpPr>
            <p:cNvPr id="19" name="Rectángulo 18"/>
            <p:cNvSpPr/>
            <p:nvPr/>
          </p:nvSpPr>
          <p:spPr>
            <a:xfrm>
              <a:off x="5620850" y="4868002"/>
              <a:ext cx="76200" cy="914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8" name="Rectángulo 17"/>
            <p:cNvSpPr/>
            <p:nvPr/>
          </p:nvSpPr>
          <p:spPr>
            <a:xfrm>
              <a:off x="3200400" y="4860219"/>
              <a:ext cx="76200" cy="914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2" name="Rectángulo 1"/>
            <p:cNvSpPr/>
            <p:nvPr/>
          </p:nvSpPr>
          <p:spPr>
            <a:xfrm>
              <a:off x="4379568" y="3395044"/>
              <a:ext cx="76200" cy="914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grpSp>
          <p:nvGrpSpPr>
            <p:cNvPr id="62479" name="Grupo 9"/>
            <p:cNvGrpSpPr/>
            <p:nvPr/>
          </p:nvGrpSpPr>
          <p:grpSpPr bwMode="auto">
            <a:xfrm>
              <a:off x="609599" y="1523151"/>
              <a:ext cx="8077201" cy="4937973"/>
              <a:chOff x="1702082" y="1193525"/>
              <a:chExt cx="6443197" cy="4205402"/>
            </a:xfrm>
          </p:grpSpPr>
          <p:sp>
            <p:nvSpPr>
              <p:cNvPr id="11" name="Forma libre 10"/>
              <p:cNvSpPr/>
              <p:nvPr/>
            </p:nvSpPr>
            <p:spPr>
              <a:xfrm>
                <a:off x="3359710" y="3508989"/>
                <a:ext cx="2672588" cy="681067"/>
              </a:xfrm>
              <a:custGeom>
                <a:avLst/>
                <a:gdLst>
                  <a:gd name="connsiteX0" fmla="*/ 0 w 1219200"/>
                  <a:gd name="connsiteY0" fmla="*/ 203204 h 1219200"/>
                  <a:gd name="connsiteX1" fmla="*/ 203204 w 1219200"/>
                  <a:gd name="connsiteY1" fmla="*/ 0 h 1219200"/>
                  <a:gd name="connsiteX2" fmla="*/ 1015996 w 1219200"/>
                  <a:gd name="connsiteY2" fmla="*/ 0 h 1219200"/>
                  <a:gd name="connsiteX3" fmla="*/ 1219200 w 1219200"/>
                  <a:gd name="connsiteY3" fmla="*/ 203204 h 1219200"/>
                  <a:gd name="connsiteX4" fmla="*/ 1219200 w 1219200"/>
                  <a:gd name="connsiteY4" fmla="*/ 1015996 h 1219200"/>
                  <a:gd name="connsiteX5" fmla="*/ 1015996 w 1219200"/>
                  <a:gd name="connsiteY5" fmla="*/ 1219200 h 1219200"/>
                  <a:gd name="connsiteX6" fmla="*/ 203204 w 1219200"/>
                  <a:gd name="connsiteY6" fmla="*/ 1219200 h 1219200"/>
                  <a:gd name="connsiteX7" fmla="*/ 0 w 1219200"/>
                  <a:gd name="connsiteY7" fmla="*/ 1015996 h 1219200"/>
                  <a:gd name="connsiteX8" fmla="*/ 0 w 1219200"/>
                  <a:gd name="connsiteY8" fmla="*/ 203204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 h="1219200">
                    <a:moveTo>
                      <a:pt x="0" y="203204"/>
                    </a:moveTo>
                    <a:cubicBezTo>
                      <a:pt x="0" y="90978"/>
                      <a:pt x="90978" y="0"/>
                      <a:pt x="203204" y="0"/>
                    </a:cubicBezTo>
                    <a:lnTo>
                      <a:pt x="1015996" y="0"/>
                    </a:lnTo>
                    <a:cubicBezTo>
                      <a:pt x="1128222" y="0"/>
                      <a:pt x="1219200" y="90978"/>
                      <a:pt x="1219200" y="203204"/>
                    </a:cubicBezTo>
                    <a:lnTo>
                      <a:pt x="1219200" y="1015996"/>
                    </a:lnTo>
                    <a:cubicBezTo>
                      <a:pt x="1219200" y="1128222"/>
                      <a:pt x="1128222" y="1219200"/>
                      <a:pt x="1015996" y="1219200"/>
                    </a:cubicBezTo>
                    <a:lnTo>
                      <a:pt x="203204" y="1219200"/>
                    </a:lnTo>
                    <a:cubicBezTo>
                      <a:pt x="90978" y="1219200"/>
                      <a:pt x="0" y="1128222"/>
                      <a:pt x="0" y="1015996"/>
                    </a:cubicBezTo>
                    <a:lnTo>
                      <a:pt x="0" y="203204"/>
                    </a:lnTo>
                    <a:close/>
                  </a:path>
                </a:pathLst>
              </a:custGeom>
              <a:effectLst>
                <a:glow rad="1397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lIns="123016" tIns="123016" rIns="123016" bIns="123016" spcCol="1270" anchor="ctr"/>
              <a:lstStyle/>
              <a:p>
                <a:pPr algn="ctr" defTabSz="1111250">
                  <a:lnSpc>
                    <a:spcPct val="90000"/>
                  </a:lnSpc>
                  <a:spcAft>
                    <a:spcPct val="35000"/>
                  </a:spcAft>
                  <a:defRPr/>
                </a:pPr>
                <a:endParaRPr lang="en-US" sz="2500"/>
              </a:p>
            </p:txBody>
          </p:sp>
          <p:sp>
            <p:nvSpPr>
              <p:cNvPr id="13" name="Forma libre 12"/>
              <p:cNvSpPr/>
              <p:nvPr/>
            </p:nvSpPr>
            <p:spPr>
              <a:xfrm>
                <a:off x="1702082" y="1193525"/>
                <a:ext cx="6443197" cy="1790247"/>
              </a:xfrm>
              <a:custGeom>
                <a:avLst/>
                <a:gdLst>
                  <a:gd name="connsiteX0" fmla="*/ 0 w 816864"/>
                  <a:gd name="connsiteY0" fmla="*/ 136147 h 816864"/>
                  <a:gd name="connsiteX1" fmla="*/ 136147 w 816864"/>
                  <a:gd name="connsiteY1" fmla="*/ 0 h 816864"/>
                  <a:gd name="connsiteX2" fmla="*/ 680717 w 816864"/>
                  <a:gd name="connsiteY2" fmla="*/ 0 h 816864"/>
                  <a:gd name="connsiteX3" fmla="*/ 816864 w 816864"/>
                  <a:gd name="connsiteY3" fmla="*/ 136147 h 816864"/>
                  <a:gd name="connsiteX4" fmla="*/ 816864 w 816864"/>
                  <a:gd name="connsiteY4" fmla="*/ 680717 h 816864"/>
                  <a:gd name="connsiteX5" fmla="*/ 680717 w 816864"/>
                  <a:gd name="connsiteY5" fmla="*/ 816864 h 816864"/>
                  <a:gd name="connsiteX6" fmla="*/ 136147 w 816864"/>
                  <a:gd name="connsiteY6" fmla="*/ 816864 h 816864"/>
                  <a:gd name="connsiteX7" fmla="*/ 0 w 816864"/>
                  <a:gd name="connsiteY7" fmla="*/ 680717 h 816864"/>
                  <a:gd name="connsiteX8" fmla="*/ 0 w 816864"/>
                  <a:gd name="connsiteY8"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864" h="816864">
                    <a:moveTo>
                      <a:pt x="0" y="136147"/>
                    </a:moveTo>
                    <a:cubicBezTo>
                      <a:pt x="0" y="60955"/>
                      <a:pt x="60955" y="0"/>
                      <a:pt x="136147" y="0"/>
                    </a:cubicBezTo>
                    <a:lnTo>
                      <a:pt x="680717" y="0"/>
                    </a:lnTo>
                    <a:cubicBezTo>
                      <a:pt x="755909" y="0"/>
                      <a:pt x="816864" y="60955"/>
                      <a:pt x="816864" y="136147"/>
                    </a:cubicBezTo>
                    <a:lnTo>
                      <a:pt x="816864" y="680717"/>
                    </a:lnTo>
                    <a:cubicBezTo>
                      <a:pt x="816864" y="755909"/>
                      <a:pt x="755909" y="816864"/>
                      <a:pt x="680717" y="816864"/>
                    </a:cubicBezTo>
                    <a:lnTo>
                      <a:pt x="136147" y="816864"/>
                    </a:lnTo>
                    <a:cubicBezTo>
                      <a:pt x="60955" y="816864"/>
                      <a:pt x="0" y="755909"/>
                      <a:pt x="0" y="680717"/>
                    </a:cubicBezTo>
                    <a:lnTo>
                      <a:pt x="0" y="136147"/>
                    </a:lnTo>
                    <a:close/>
                  </a:path>
                </a:pathLst>
              </a:cu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83056" tIns="83056" rIns="83056" bIns="83056" spcCol="1270" anchor="ctr"/>
              <a:lstStyle/>
              <a:p>
                <a:pPr algn="ctr" defTabSz="755650">
                  <a:lnSpc>
                    <a:spcPct val="90000"/>
                  </a:lnSpc>
                  <a:spcAft>
                    <a:spcPct val="35000"/>
                  </a:spcAft>
                  <a:defRPr/>
                </a:pPr>
                <a:endParaRPr lang="en-US" sz="1700"/>
              </a:p>
            </p:txBody>
          </p:sp>
          <p:sp>
            <p:nvSpPr>
              <p:cNvPr id="15" name="Forma libre 14"/>
              <p:cNvSpPr/>
              <p:nvPr/>
            </p:nvSpPr>
            <p:spPr>
              <a:xfrm>
                <a:off x="5230006" y="4598583"/>
                <a:ext cx="2064551" cy="783824"/>
              </a:xfrm>
              <a:custGeom>
                <a:avLst/>
                <a:gdLst>
                  <a:gd name="connsiteX0" fmla="*/ 0 w 816864"/>
                  <a:gd name="connsiteY0" fmla="*/ 136147 h 816864"/>
                  <a:gd name="connsiteX1" fmla="*/ 136147 w 816864"/>
                  <a:gd name="connsiteY1" fmla="*/ 0 h 816864"/>
                  <a:gd name="connsiteX2" fmla="*/ 680717 w 816864"/>
                  <a:gd name="connsiteY2" fmla="*/ 0 h 816864"/>
                  <a:gd name="connsiteX3" fmla="*/ 816864 w 816864"/>
                  <a:gd name="connsiteY3" fmla="*/ 136147 h 816864"/>
                  <a:gd name="connsiteX4" fmla="*/ 816864 w 816864"/>
                  <a:gd name="connsiteY4" fmla="*/ 680717 h 816864"/>
                  <a:gd name="connsiteX5" fmla="*/ 680717 w 816864"/>
                  <a:gd name="connsiteY5" fmla="*/ 816864 h 816864"/>
                  <a:gd name="connsiteX6" fmla="*/ 136147 w 816864"/>
                  <a:gd name="connsiteY6" fmla="*/ 816864 h 816864"/>
                  <a:gd name="connsiteX7" fmla="*/ 0 w 816864"/>
                  <a:gd name="connsiteY7" fmla="*/ 680717 h 816864"/>
                  <a:gd name="connsiteX8" fmla="*/ 0 w 816864"/>
                  <a:gd name="connsiteY8"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864" h="816864">
                    <a:moveTo>
                      <a:pt x="0" y="136147"/>
                    </a:moveTo>
                    <a:cubicBezTo>
                      <a:pt x="0" y="60955"/>
                      <a:pt x="60955" y="0"/>
                      <a:pt x="136147" y="0"/>
                    </a:cubicBezTo>
                    <a:lnTo>
                      <a:pt x="680717" y="0"/>
                    </a:lnTo>
                    <a:cubicBezTo>
                      <a:pt x="755909" y="0"/>
                      <a:pt x="816864" y="60955"/>
                      <a:pt x="816864" y="136147"/>
                    </a:cubicBezTo>
                    <a:lnTo>
                      <a:pt x="816864" y="680717"/>
                    </a:lnTo>
                    <a:cubicBezTo>
                      <a:pt x="816864" y="755909"/>
                      <a:pt x="755909" y="816864"/>
                      <a:pt x="680717" y="816864"/>
                    </a:cubicBezTo>
                    <a:lnTo>
                      <a:pt x="136147" y="816864"/>
                    </a:lnTo>
                    <a:cubicBezTo>
                      <a:pt x="60955" y="816864"/>
                      <a:pt x="0" y="755909"/>
                      <a:pt x="0" y="680717"/>
                    </a:cubicBezTo>
                    <a:lnTo>
                      <a:pt x="0" y="136147"/>
                    </a:lnTo>
                    <a:close/>
                  </a:path>
                </a:pathLst>
              </a:custGeom>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lIns="83056" tIns="83056" rIns="83056" bIns="83056" spcCol="1270" anchor="ctr"/>
              <a:lstStyle/>
              <a:p>
                <a:pPr algn="ctr" defTabSz="755650">
                  <a:lnSpc>
                    <a:spcPct val="90000"/>
                  </a:lnSpc>
                  <a:spcAft>
                    <a:spcPct val="35000"/>
                  </a:spcAft>
                  <a:defRPr/>
                </a:pPr>
                <a:endParaRPr lang="en-US" sz="1700"/>
              </a:p>
            </p:txBody>
          </p:sp>
          <p:sp>
            <p:nvSpPr>
              <p:cNvPr id="17" name="Forma libre 16"/>
              <p:cNvSpPr/>
              <p:nvPr/>
            </p:nvSpPr>
            <p:spPr>
              <a:xfrm>
                <a:off x="2190763" y="4582063"/>
                <a:ext cx="1991582" cy="816864"/>
              </a:xfrm>
              <a:custGeom>
                <a:avLst/>
                <a:gdLst>
                  <a:gd name="connsiteX0" fmla="*/ 0 w 816864"/>
                  <a:gd name="connsiteY0" fmla="*/ 136147 h 816864"/>
                  <a:gd name="connsiteX1" fmla="*/ 136147 w 816864"/>
                  <a:gd name="connsiteY1" fmla="*/ 0 h 816864"/>
                  <a:gd name="connsiteX2" fmla="*/ 680717 w 816864"/>
                  <a:gd name="connsiteY2" fmla="*/ 0 h 816864"/>
                  <a:gd name="connsiteX3" fmla="*/ 816864 w 816864"/>
                  <a:gd name="connsiteY3" fmla="*/ 136147 h 816864"/>
                  <a:gd name="connsiteX4" fmla="*/ 816864 w 816864"/>
                  <a:gd name="connsiteY4" fmla="*/ 680717 h 816864"/>
                  <a:gd name="connsiteX5" fmla="*/ 680717 w 816864"/>
                  <a:gd name="connsiteY5" fmla="*/ 816864 h 816864"/>
                  <a:gd name="connsiteX6" fmla="*/ 136147 w 816864"/>
                  <a:gd name="connsiteY6" fmla="*/ 816864 h 816864"/>
                  <a:gd name="connsiteX7" fmla="*/ 0 w 816864"/>
                  <a:gd name="connsiteY7" fmla="*/ 680717 h 816864"/>
                  <a:gd name="connsiteX8" fmla="*/ 0 w 816864"/>
                  <a:gd name="connsiteY8"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864" h="816864">
                    <a:moveTo>
                      <a:pt x="0" y="136147"/>
                    </a:moveTo>
                    <a:cubicBezTo>
                      <a:pt x="0" y="60955"/>
                      <a:pt x="60955" y="0"/>
                      <a:pt x="136147" y="0"/>
                    </a:cubicBezTo>
                    <a:lnTo>
                      <a:pt x="680717" y="0"/>
                    </a:lnTo>
                    <a:cubicBezTo>
                      <a:pt x="755909" y="0"/>
                      <a:pt x="816864" y="60955"/>
                      <a:pt x="816864" y="136147"/>
                    </a:cubicBezTo>
                    <a:lnTo>
                      <a:pt x="816864" y="680717"/>
                    </a:lnTo>
                    <a:cubicBezTo>
                      <a:pt x="816864" y="755909"/>
                      <a:pt x="755909" y="816864"/>
                      <a:pt x="680717" y="816864"/>
                    </a:cubicBezTo>
                    <a:lnTo>
                      <a:pt x="136147" y="816864"/>
                    </a:lnTo>
                    <a:cubicBezTo>
                      <a:pt x="60955" y="816864"/>
                      <a:pt x="0" y="755909"/>
                      <a:pt x="0" y="680717"/>
                    </a:cubicBezTo>
                    <a:lnTo>
                      <a:pt x="0" y="136147"/>
                    </a:lnTo>
                    <a:close/>
                  </a:path>
                </a:pathLst>
              </a:cu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83056" tIns="83056" rIns="83056" bIns="83056" spcCol="1270" anchor="ctr"/>
              <a:lstStyle/>
              <a:p>
                <a:pPr algn="ctr" defTabSz="755650">
                  <a:lnSpc>
                    <a:spcPct val="90000"/>
                  </a:lnSpc>
                  <a:spcAft>
                    <a:spcPct val="35000"/>
                  </a:spcAft>
                  <a:defRPr/>
                </a:pPr>
                <a:endParaRPr lang="en-US" sz="1700"/>
              </a:p>
            </p:txBody>
          </p:sp>
        </p:grpSp>
        <p:sp>
          <p:nvSpPr>
            <p:cNvPr id="62480" name="Rectángulo 17"/>
            <p:cNvSpPr>
              <a:spLocks noChangeArrowheads="1"/>
            </p:cNvSpPr>
            <p:nvPr/>
          </p:nvSpPr>
          <p:spPr bwMode="auto">
            <a:xfrm>
              <a:off x="1066800" y="1763828"/>
              <a:ext cx="7391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ts val="4000"/>
                </a:lnSpc>
                <a:spcBef>
                  <a:spcPct val="0"/>
                </a:spcBef>
                <a:spcAft>
                  <a:spcPts val="3600"/>
                </a:spcAft>
                <a:buNone/>
              </a:pPr>
              <a:r>
                <a:rPr lang="es-ES" altLang="es-MX" b="1">
                  <a:solidFill>
                    <a:srgbClr val="000000"/>
                  </a:solidFill>
                  <a:latin typeface="Arial" panose="020B0604020202020204" pitchFamily="34" charset="0"/>
                </a:rPr>
                <a:t>Variedad especial de tejido conectivo cuya función es la formación de las células de la sangre</a:t>
              </a:r>
            </a:p>
          </p:txBody>
        </p:sp>
        <p:sp>
          <p:nvSpPr>
            <p:cNvPr id="62481" name="Text Box 4"/>
            <p:cNvSpPr txBox="1">
              <a:spLocks noChangeArrowheads="1"/>
            </p:cNvSpPr>
            <p:nvPr/>
          </p:nvSpPr>
          <p:spPr bwMode="auto">
            <a:xfrm>
              <a:off x="2819173" y="4354096"/>
              <a:ext cx="3120790" cy="57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4000"/>
                </a:lnSpc>
                <a:spcBef>
                  <a:spcPct val="0"/>
                </a:spcBef>
                <a:buNone/>
              </a:pPr>
              <a:r>
                <a:rPr lang="es-ES" altLang="es-MX" b="1">
                  <a:latin typeface="Arial" panose="020B0604020202020204" pitchFamily="34" charset="0"/>
                </a:rPr>
                <a:t>DOS TIPOS</a:t>
              </a:r>
              <a:endParaRPr lang="en-US" altLang="es-MX" b="1">
                <a:latin typeface="Arial" panose="020B0604020202020204" pitchFamily="34" charset="0"/>
              </a:endParaRPr>
            </a:p>
          </p:txBody>
        </p:sp>
        <p:sp>
          <p:nvSpPr>
            <p:cNvPr id="62482" name="Text Box 4"/>
            <p:cNvSpPr txBox="1">
              <a:spLocks noChangeArrowheads="1"/>
            </p:cNvSpPr>
            <p:nvPr/>
          </p:nvSpPr>
          <p:spPr bwMode="auto">
            <a:xfrm>
              <a:off x="1425454" y="5609266"/>
              <a:ext cx="2030413" cy="64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MX" sz="3600" b="1" i="1">
                  <a:latin typeface="Arial" panose="020B0604020202020204" pitchFamily="34" charset="0"/>
                </a:rPr>
                <a:t>Mieloide</a:t>
              </a:r>
              <a:endParaRPr lang="en-US" altLang="es-MX" sz="3600" b="1" i="1">
                <a:latin typeface="Arial" panose="020B0604020202020204" pitchFamily="34" charset="0"/>
              </a:endParaRPr>
            </a:p>
          </p:txBody>
        </p:sp>
        <p:sp>
          <p:nvSpPr>
            <p:cNvPr id="62483" name="Text Box 5"/>
            <p:cNvSpPr txBox="1">
              <a:spLocks noChangeArrowheads="1"/>
            </p:cNvSpPr>
            <p:nvPr/>
          </p:nvSpPr>
          <p:spPr bwMode="auto">
            <a:xfrm>
              <a:off x="5380280" y="5658459"/>
              <a:ext cx="1979613" cy="64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MX" sz="3600" b="1" i="1">
                  <a:latin typeface="Arial" panose="020B0604020202020204" pitchFamily="34" charset="0"/>
                </a:rPr>
                <a:t>Linfoide</a:t>
              </a:r>
              <a:endParaRPr lang="en-US" altLang="es-MX" sz="3600" b="1" i="1">
                <a:latin typeface="Arial" panose="020B0604020202020204" pitchFamily="34" charset="0"/>
              </a:endParaRPr>
            </a:p>
          </p:txBody>
        </p:sp>
      </p:grpSp>
      <p:sp>
        <p:nvSpPr>
          <p:cNvPr id="16" name="Oval 2"/>
          <p:cNvSpPr/>
          <p:nvPr/>
        </p:nvSpPr>
        <p:spPr>
          <a:xfrm>
            <a:off x="1905000" y="180903"/>
            <a:ext cx="8077200" cy="1051560"/>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buNone/>
              <a:defRPr/>
            </a:pPr>
            <a:r>
              <a:rPr lang="es-ES" sz="2800" i="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TEJIDO HEMATOPOYÉTICO</a:t>
            </a:r>
            <a:endParaRPr lang="en-US" sz="2800" i="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transition spd="slow" advClick="0" advTm="6200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upo 9"/>
          <p:cNvGrpSpPr/>
          <p:nvPr/>
        </p:nvGrpSpPr>
        <p:grpSpPr bwMode="auto">
          <a:xfrm>
            <a:off x="1931988" y="1431045"/>
            <a:ext cx="8736012" cy="5025317"/>
            <a:chOff x="512325" y="1460206"/>
            <a:chExt cx="8736666" cy="5024367"/>
          </a:xfrm>
        </p:grpSpPr>
        <p:sp>
          <p:nvSpPr>
            <p:cNvPr id="8" name="Llamada de flecha hacia abajo 7"/>
            <p:cNvSpPr/>
            <p:nvPr/>
          </p:nvSpPr>
          <p:spPr>
            <a:xfrm>
              <a:off x="586827" y="3754599"/>
              <a:ext cx="8078897" cy="1304402"/>
            </a:xfrm>
            <a:prstGeom prst="downArrowCallout">
              <a:avLst/>
            </a:prstGeom>
            <a:solidFill>
              <a:srgbClr val="66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70" name="Rectangle 5"/>
            <p:cNvSpPr>
              <a:spLocks noChangeArrowheads="1"/>
            </p:cNvSpPr>
            <p:nvPr/>
          </p:nvSpPr>
          <p:spPr bwMode="auto">
            <a:xfrm>
              <a:off x="512325" y="3922833"/>
              <a:ext cx="8154010" cy="58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ts val="4100"/>
                </a:lnSpc>
                <a:tabLst>
                  <a:tab pos="457200" algn="l"/>
                  <a:tab pos="914400" algn="l"/>
                  <a:tab pos="1371600" algn="l"/>
                  <a:tab pos="1828800" algn="l"/>
                  <a:tab pos="2286000" algn="l"/>
                  <a:tab pos="2743200" algn="l"/>
                  <a:tab pos="3200400" algn="l"/>
                  <a:tab pos="3657600" algn="l"/>
                  <a:tab pos="4114800" algn="l"/>
                  <a:tab pos="4572000" algn="l"/>
                  <a:tab pos="5029200" algn="l"/>
                </a:tabLst>
                <a:defRPr/>
              </a:pPr>
              <a:r>
                <a:rPr lang="es-ES" sz="3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médula ósea se modifica con la edad</a:t>
              </a:r>
              <a:endParaRPr lang="en-US" sz="32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Rectángulo"/>
            <p:cNvSpPr/>
            <p:nvPr/>
          </p:nvSpPr>
          <p:spPr>
            <a:xfrm>
              <a:off x="695490" y="5191911"/>
              <a:ext cx="3000073" cy="1292662"/>
            </a:xfrm>
            <a:prstGeom prst="rect">
              <a:avLst/>
            </a:prstGeom>
            <a:solidFill>
              <a:srgbClr val="C00000"/>
            </a:soli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tIns="91440" bIns="91440">
              <a:spAutoFit/>
            </a:bodyPr>
            <a:lstStyle/>
            <a:p>
              <a:pPr algn="ctr" eaLnBrk="1" hangingPunct="1">
                <a:defRPr/>
              </a:pPr>
              <a:r>
                <a:rPr lang="es-ES" sz="3600" b="1" dirty="0">
                  <a:ln>
                    <a:solidFill>
                      <a:schemeClr val="tx1"/>
                    </a:solidFill>
                  </a:ln>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MÉDULA ÓSEA ROJA</a:t>
              </a:r>
              <a:endParaRPr lang="es-ES" sz="2000" dirty="0">
                <a:ln>
                  <a:solidFill>
                    <a:schemeClr val="tx1"/>
                  </a:solidFill>
                </a:ln>
                <a:solidFill>
                  <a:schemeClr val="bg2"/>
                </a:solidFill>
                <a:latin typeface="Arial" panose="020B0604020202020204" pitchFamily="34" charset="0"/>
                <a:cs typeface="Arial" panose="020B0604020202020204" pitchFamily="34" charset="0"/>
              </a:endParaRPr>
            </a:p>
          </p:txBody>
        </p:sp>
        <p:sp>
          <p:nvSpPr>
            <p:cNvPr id="5" name="4 Rectángulo"/>
            <p:cNvSpPr/>
            <p:nvPr/>
          </p:nvSpPr>
          <p:spPr>
            <a:xfrm>
              <a:off x="5612467" y="4892994"/>
              <a:ext cx="3636524" cy="1292662"/>
            </a:xfrm>
            <a:prstGeom prst="rect">
              <a:avLst/>
            </a:prstGeom>
            <a:solidFill>
              <a:srgbClr val="FFFF00"/>
            </a:soli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tIns="91440" bIns="91440">
              <a:spAutoFit/>
            </a:bodyPr>
            <a:lstStyle/>
            <a:p>
              <a:pPr algn="ctr" eaLnBrk="1" hangingPunct="1">
                <a:defRPr/>
              </a:pPr>
              <a:r>
                <a:rPr lang="es-ES" sz="3600" b="1" cap="small" dirty="0">
                  <a:ln>
                    <a:solidFill>
                      <a:schemeClr val="tx1"/>
                    </a:solidFill>
                  </a:ln>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MÉDULA ÓSEA AMARILLA</a:t>
              </a:r>
              <a:endParaRPr lang="es-ES" sz="2000" cap="small" dirty="0">
                <a:ln>
                  <a:solidFill>
                    <a:schemeClr val="tx1"/>
                  </a:solidFill>
                </a:ln>
                <a:solidFill>
                  <a:schemeClr val="bg2"/>
                </a:solidFill>
                <a:latin typeface="Arial" panose="020B0604020202020204" pitchFamily="34" charset="0"/>
                <a:cs typeface="Arial" panose="020B0604020202020204" pitchFamily="34" charset="0"/>
              </a:endParaRPr>
            </a:p>
          </p:txBody>
        </p:sp>
        <p:sp>
          <p:nvSpPr>
            <p:cNvPr id="6" name="Rectángulo 5"/>
            <p:cNvSpPr/>
            <p:nvPr/>
          </p:nvSpPr>
          <p:spPr>
            <a:xfrm>
              <a:off x="718938" y="1460206"/>
              <a:ext cx="8026256" cy="1707837"/>
            </a:xfrm>
            <a:prstGeom prst="rect">
              <a:avLst/>
            </a:prstGeom>
            <a:effectLst>
              <a:glow rad="635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lgn="just">
                <a:lnSpc>
                  <a:spcPts val="4200"/>
                </a:lnSpc>
                <a:spcAft>
                  <a:spcPts val="1800"/>
                </a:spcAft>
                <a:tabLst>
                  <a:tab pos="457200" algn="l"/>
                  <a:tab pos="914400" algn="l"/>
                  <a:tab pos="1371600" algn="l"/>
                  <a:tab pos="1828800" algn="l"/>
                  <a:tab pos="2286000" algn="l"/>
                  <a:tab pos="2743200" algn="l"/>
                  <a:tab pos="3200400" algn="l"/>
                  <a:tab pos="3657600" algn="l"/>
                  <a:tab pos="4114800" algn="l"/>
                  <a:tab pos="4572000" algn="l"/>
                  <a:tab pos="5029200" algn="l"/>
                </a:tabLst>
                <a:defRPr/>
              </a:pPr>
              <a:r>
                <a:rPr lang="es-ES" sz="3200" b="1" dirty="0">
                  <a:solidFill>
                    <a:schemeClr val="tx1"/>
                  </a:solidFill>
                  <a:cs typeface="Arial" panose="020B0604020202020204" pitchFamily="34" charset="0"/>
                </a:rPr>
                <a:t>En el adulto está limitado a los espacios medulares de huesos largos y los intersticios entre las trabéculas de los huesos esponjosos</a:t>
              </a:r>
            </a:p>
          </p:txBody>
        </p:sp>
        <p:sp>
          <p:nvSpPr>
            <p:cNvPr id="9" name="Flecha derecha 8"/>
            <p:cNvSpPr/>
            <p:nvPr/>
          </p:nvSpPr>
          <p:spPr>
            <a:xfrm>
              <a:off x="3806769" y="5341466"/>
              <a:ext cx="1705002" cy="993551"/>
            </a:xfrm>
            <a:prstGeom prst="rightArrow">
              <a:avLst>
                <a:gd name="adj1" fmla="val 50000"/>
                <a:gd name="adj2" fmla="val 86795"/>
              </a:avLst>
            </a:prstGeom>
            <a:solidFill>
              <a:srgbClr val="00B0F0"/>
            </a:soli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0" name="Oval 2"/>
          <p:cNvSpPr/>
          <p:nvPr/>
        </p:nvSpPr>
        <p:spPr>
          <a:xfrm>
            <a:off x="1931988" y="62121"/>
            <a:ext cx="8077200" cy="1051560"/>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buNone/>
              <a:defRPr/>
            </a:pPr>
            <a:r>
              <a:rPr lang="es-E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TEJIDO MIELOIDE</a:t>
            </a:r>
            <a:endParaRPr lang="en-U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04813"/>
            <a:ext cx="8707438"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3575050" y="5157788"/>
            <a:ext cx="6934200" cy="64611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eaLnBrk="1" hangingPunct="1">
              <a:defRPr/>
            </a:pPr>
            <a:r>
              <a:rPr lang="es-ES" sz="3600" b="1" dirty="0">
                <a:solidFill>
                  <a:srgbClr val="9A0000"/>
                </a:solidFill>
                <a:effectLst>
                  <a:outerShdw blurRad="38100" dist="38100" dir="2700000" algn="tl">
                    <a:srgbClr val="000000">
                      <a:alpha val="43137"/>
                    </a:srgbClr>
                  </a:outerShdw>
                </a:effectLst>
                <a:cs typeface="Arial" panose="020B0604020202020204" pitchFamily="34" charset="0"/>
              </a:rPr>
              <a:t>MÉDULA ÓSEA ROJA EN EL ADULTO</a:t>
            </a:r>
            <a:endParaRPr lang="es-ES" sz="2000" dirty="0">
              <a:solidFill>
                <a:srgbClr val="9A0000"/>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731838"/>
            <a:ext cx="5946775"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CuadroTexto 2"/>
          <p:cNvSpPr txBox="1">
            <a:spLocks noChangeArrowheads="1"/>
          </p:cNvSpPr>
          <p:nvPr/>
        </p:nvSpPr>
        <p:spPr bwMode="auto">
          <a:xfrm>
            <a:off x="3124201" y="207964"/>
            <a:ext cx="5895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s-MX" sz="2800" b="1">
                <a:latin typeface="Arial" panose="020B0604020202020204" pitchFamily="34" charset="0"/>
              </a:rPr>
              <a:t>EXTRACCIÓN DE MÉDULA ÓSEA</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012174" y="4231636"/>
            <a:ext cx="6248400" cy="2123658"/>
          </a:xfrm>
          <a:prstGeom prst="rect">
            <a:avLst/>
          </a:prstGeom>
          <a:gradFill>
            <a:gsLst>
              <a:gs pos="0">
                <a:schemeClr val="accent1">
                  <a:tint val="50000"/>
                  <a:satMod val="300000"/>
                </a:schemeClr>
              </a:gs>
              <a:gs pos="35000">
                <a:srgbClr val="D5E3FF"/>
              </a:gs>
              <a:gs pos="100000">
                <a:schemeClr val="accent1">
                  <a:tint val="15000"/>
                  <a:satMod val="350000"/>
                </a:schemeClr>
              </a:gs>
            </a:gsLst>
          </a:gradFill>
          <a:ln>
            <a:noFill/>
          </a:ln>
          <a:effectLst>
            <a:glow rad="1397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tIns="91440" rIns="182880" bIns="91440">
            <a:spAutoFit/>
          </a:bodyPr>
          <a:lstStyle/>
          <a:p>
            <a:pPr algn="ctr">
              <a:spcAft>
                <a:spcPts val="1800"/>
              </a:spcAft>
              <a:defRPr/>
            </a:pPr>
            <a:r>
              <a:rPr lang="es-ES" sz="3200" b="1" dirty="0">
                <a:solidFill>
                  <a:schemeClr val="accent1">
                    <a:lumMod val="50000"/>
                  </a:schemeClr>
                </a:solidFill>
                <a:cs typeface="Arial" panose="020B0604020202020204" pitchFamily="34" charset="0"/>
              </a:rPr>
              <a:t>Se organiza en 2 formas:</a:t>
            </a:r>
          </a:p>
          <a:p>
            <a:pPr marL="805180" indent="-517525" algn="ctr">
              <a:spcAft>
                <a:spcPts val="1800"/>
              </a:spcAft>
              <a:buFont typeface="Wingdings" panose="05000000000000000000" pitchFamily="2" charset="2"/>
              <a:buChar char="ü"/>
              <a:tabLst>
                <a:tab pos="1023620" algn="l"/>
                <a:tab pos="1146175" algn="l"/>
              </a:tabLst>
              <a:defRPr/>
            </a:pPr>
            <a:r>
              <a:rPr lang="es-ES" sz="3200" b="1" dirty="0">
                <a:solidFill>
                  <a:schemeClr val="accent1">
                    <a:lumMod val="50000"/>
                  </a:schemeClr>
                </a:solidFill>
                <a:cs typeface="Arial" panose="020B0604020202020204" pitchFamily="34" charset="0"/>
              </a:rPr>
              <a:t>Tejido linfoide difuso</a:t>
            </a:r>
          </a:p>
          <a:p>
            <a:pPr marL="1092200" indent="-519430" algn="ctr">
              <a:spcAft>
                <a:spcPts val="1800"/>
              </a:spcAft>
              <a:buFont typeface="Wingdings" panose="05000000000000000000" pitchFamily="2" charset="2"/>
              <a:buChar char="ü"/>
              <a:defRPr/>
            </a:pPr>
            <a:r>
              <a:rPr lang="es-ES" sz="3200" b="1" dirty="0">
                <a:solidFill>
                  <a:schemeClr val="accent1">
                    <a:lumMod val="50000"/>
                  </a:schemeClr>
                </a:solidFill>
                <a:cs typeface="Arial" panose="020B0604020202020204" pitchFamily="34" charset="0"/>
              </a:rPr>
              <a:t>Tejido linfoide nodular</a:t>
            </a:r>
            <a:endParaRPr lang="es-ES" sz="2400" dirty="0">
              <a:solidFill>
                <a:schemeClr val="accent1">
                  <a:lumMod val="50000"/>
                </a:schemeClr>
              </a:solidFill>
              <a:cs typeface="Arial" panose="020B0604020202020204" pitchFamily="34" charset="0"/>
            </a:endParaRPr>
          </a:p>
        </p:txBody>
      </p:sp>
      <p:sp>
        <p:nvSpPr>
          <p:cNvPr id="80902" name="Rectángulo 3"/>
          <p:cNvSpPr>
            <a:spLocks noChangeArrowheads="1"/>
          </p:cNvSpPr>
          <p:nvPr/>
        </p:nvSpPr>
        <p:spPr bwMode="auto">
          <a:xfrm>
            <a:off x="2062164" y="1219201"/>
            <a:ext cx="8148637"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ts val="4200"/>
              </a:lnSpc>
              <a:spcBef>
                <a:spcPct val="0"/>
              </a:spcBef>
              <a:spcAft>
                <a:spcPts val="1800"/>
              </a:spcAft>
              <a:buNone/>
            </a:pPr>
            <a:r>
              <a:rPr lang="es-ES" altLang="es-MX" b="1" dirty="0">
                <a:solidFill>
                  <a:schemeClr val="accent1">
                    <a:lumMod val="50000"/>
                  </a:schemeClr>
                </a:solidFill>
                <a:latin typeface="Arial" panose="020B0604020202020204" pitchFamily="34" charset="0"/>
              </a:rPr>
              <a:t>Variedad de tejido conjuntivo en el que predominan las fibras reticulares, células reticulares y linfocitos que se localizan entre la malla del tejido reticular</a:t>
            </a:r>
          </a:p>
        </p:txBody>
      </p:sp>
      <p:sp>
        <p:nvSpPr>
          <p:cNvPr id="5" name="Oval 2"/>
          <p:cNvSpPr/>
          <p:nvPr/>
        </p:nvSpPr>
        <p:spPr>
          <a:xfrm>
            <a:off x="2062164" y="54455"/>
            <a:ext cx="8077200" cy="1051560"/>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buNone/>
              <a:defRPr/>
            </a:pPr>
            <a:r>
              <a:rPr lang="es-ES" sz="2800" b="1" i="1" dirty="0">
                <a:solidFill>
                  <a:schemeClr val="accent1">
                    <a:lumMod val="50000"/>
                  </a:schemeClr>
                </a:solidFill>
                <a:latin typeface="Arial" panose="020B0604020202020204" pitchFamily="34" charset="0"/>
                <a:cs typeface="Arial" panose="020B0604020202020204" pitchFamily="34" charset="0"/>
              </a:rPr>
              <a:t>TEJIDO LINFOIDE</a:t>
            </a:r>
            <a:endParaRPr lang="en-US" sz="2800" b="1" i="1"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
          <p:cNvSpPr>
            <a:spLocks noChangeArrowheads="1"/>
          </p:cNvSpPr>
          <p:nvPr/>
        </p:nvSpPr>
        <p:spPr bwMode="auto">
          <a:xfrm>
            <a:off x="1774825" y="1144082"/>
            <a:ext cx="8572500" cy="4339650"/>
          </a:xfrm>
          <a:prstGeom prst="rect">
            <a:avLst/>
          </a:prstGeom>
          <a:noFill/>
          <a:ln w="15875" cap="flat" cmpd="sng" algn="ctr">
            <a:noFill/>
            <a:prstDash val="solid"/>
            <a:miter lim="800000"/>
          </a:ln>
          <a:effectLst/>
        </p:spPr>
        <p:txBody>
          <a:bodyPr anchor="ctr">
            <a:spAutoFit/>
          </a:bodyPr>
          <a:lstStyle/>
          <a:p>
            <a:pPr algn="just">
              <a:defRPr/>
            </a:pPr>
            <a:endParaRPr lang="es-ES" sz="2400" dirty="0">
              <a:solidFill>
                <a:schemeClr val="accent1">
                  <a:lumMod val="50000"/>
                </a:schemeClr>
              </a:solidFill>
              <a:effectLst>
                <a:outerShdw blurRad="38100" dist="38100" dir="2700000" algn="tl">
                  <a:srgbClr val="000000">
                    <a:alpha val="43137"/>
                  </a:srgbClr>
                </a:outerShdw>
              </a:effectLst>
            </a:endParaRPr>
          </a:p>
          <a:p>
            <a:pPr algn="ctr">
              <a:defRPr/>
            </a:pPr>
            <a:r>
              <a:rPr lang="es-ES_tradnl" sz="36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Es uno de los cuatro tejidos básicos del organismo. Se le denomina así porque conecta y mantiene unidos los otros tejidos relacionándolos entre sí, evidenciándose de esta forma la dependencia y complementación tisular que existe a nivel de los órganos.</a:t>
            </a:r>
            <a:endParaRPr lang="es-ES_tradnl" sz="8000" dirty="0">
              <a:solidFill>
                <a:schemeClr val="accent1">
                  <a:lumMod val="50000"/>
                </a:schemeClr>
              </a:solidFill>
              <a:effectLst>
                <a:outerShdw blurRad="38100" dist="38100" dir="2700000" algn="tl">
                  <a:srgbClr val="000000">
                    <a:alpha val="43137"/>
                  </a:srgbClr>
                </a:outerShdw>
              </a:effectLst>
            </a:endParaRPr>
          </a:p>
        </p:txBody>
      </p:sp>
      <p:sp>
        <p:nvSpPr>
          <p:cNvPr id="4" name="Oval 2"/>
          <p:cNvSpPr/>
          <p:nvPr/>
        </p:nvSpPr>
        <p:spPr>
          <a:xfrm>
            <a:off x="2102770" y="322708"/>
            <a:ext cx="7333488" cy="1051560"/>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a:buNone/>
              <a:defRPr/>
            </a:pPr>
            <a:r>
              <a:rPr lang="es-MX" sz="28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TEJIDO CONJUNTIVO O CONECTIVO</a:t>
            </a:r>
          </a:p>
        </p:txBody>
      </p:sp>
    </p:spTree>
  </p:cSld>
  <p:clrMapOvr>
    <a:masterClrMapping/>
  </p:clrMapOvr>
  <p:transition spd="slow">
    <p:check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uadroTexto 2"/>
          <p:cNvSpPr txBox="1">
            <a:spLocks noChangeArrowheads="1"/>
          </p:cNvSpPr>
          <p:nvPr/>
        </p:nvSpPr>
        <p:spPr bwMode="auto">
          <a:xfrm>
            <a:off x="1060705" y="1154114"/>
            <a:ext cx="9454896" cy="431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s-ES" altLang="es-MX" sz="2800" dirty="0">
                <a:solidFill>
                  <a:schemeClr val="accent1">
                    <a:lumMod val="50000"/>
                  </a:schemeClr>
                </a:solidFill>
              </a:rPr>
              <a:t>Realizar un cuadro resumen con las características  generales de la sangre y el </a:t>
            </a:r>
            <a:r>
              <a:rPr lang="es-ES" sz="2800" dirty="0">
                <a:solidFill>
                  <a:schemeClr val="accent1">
                    <a:lumMod val="50000"/>
                  </a:schemeClr>
                </a:solidFill>
                <a:cs typeface="Arial" panose="020B0604020202020204" pitchFamily="34" charset="0"/>
              </a:rPr>
              <a:t>tejido hematopoyético </a:t>
            </a:r>
            <a:endParaRPr lang="en-US" sz="2800" dirty="0">
              <a:solidFill>
                <a:schemeClr val="accent1">
                  <a:lumMod val="50000"/>
                </a:schemeClr>
              </a:solidFill>
              <a:cs typeface="Arial" panose="020B0604020202020204" pitchFamily="34" charset="0"/>
            </a:endParaRPr>
          </a:p>
          <a:p>
            <a:pPr>
              <a:spcBef>
                <a:spcPct val="0"/>
              </a:spcBef>
              <a:buFontTx/>
              <a:buNone/>
            </a:pPr>
            <a:endParaRPr lang="es-ES" altLang="es-MX" dirty="0">
              <a:solidFill>
                <a:schemeClr val="accent1">
                  <a:lumMod val="50000"/>
                </a:schemeClr>
              </a:solidFill>
            </a:endParaRPr>
          </a:p>
          <a:p>
            <a:pPr>
              <a:spcBef>
                <a:spcPct val="0"/>
              </a:spcBef>
              <a:buFontTx/>
              <a:buNone/>
            </a:pPr>
            <a:endParaRPr lang="es-ES" altLang="es-MX" dirty="0">
              <a:solidFill>
                <a:schemeClr val="accent1">
                  <a:lumMod val="50000"/>
                </a:schemeClr>
              </a:solidFill>
            </a:endParaRPr>
          </a:p>
          <a:p>
            <a:pPr algn="ctr">
              <a:spcBef>
                <a:spcPct val="0"/>
              </a:spcBef>
              <a:buFontTx/>
              <a:buNone/>
            </a:pPr>
            <a:r>
              <a:rPr lang="es-ES" altLang="es-MX" sz="2800" dirty="0">
                <a:solidFill>
                  <a:schemeClr val="accent1">
                    <a:lumMod val="50000"/>
                  </a:schemeClr>
                </a:solidFill>
              </a:rPr>
              <a:t>Para ello se apoyará en la bibliografía que se orienta a continuación:</a:t>
            </a:r>
          </a:p>
          <a:p>
            <a:pPr algn="just">
              <a:spcAft>
                <a:spcPts val="600"/>
              </a:spcAft>
              <a:buFontTx/>
              <a:buAutoNum type="arabicPeriod"/>
            </a:pPr>
            <a:r>
              <a:rPr lang="es-ES" altLang="es-MX" sz="2800" dirty="0">
                <a:solidFill>
                  <a:schemeClr val="accent1">
                    <a:lumMod val="50000"/>
                  </a:schemeClr>
                </a:solidFill>
              </a:rPr>
              <a:t>Libro de texto:</a:t>
            </a:r>
            <a:r>
              <a:rPr lang="es-ES_tradnl" altLang="es-MX" sz="2800" i="1" dirty="0">
                <a:solidFill>
                  <a:schemeClr val="accent1">
                    <a:lumMod val="50000"/>
                  </a:schemeClr>
                </a:solidFill>
                <a:ea typeface="Times New Roman" panose="02020603050405020304" pitchFamily="18" charset="0"/>
                <a:cs typeface="Arial" panose="020B0604020202020204" pitchFamily="34" charset="0"/>
              </a:rPr>
              <a:t>Morfofisiología I. Colectivo de autores. Cap.4 pág. </a:t>
            </a:r>
            <a:r>
              <a:rPr lang="es-ES" sz="2800" b="1" dirty="0">
                <a:solidFill>
                  <a:schemeClr val="accent1">
                    <a:lumMod val="50000"/>
                  </a:schemeClr>
                </a:solidFill>
                <a:sym typeface="+mn-ea"/>
              </a:rPr>
              <a:t>170-192</a:t>
            </a:r>
            <a:endParaRPr lang="es-ES_tradnl" altLang="es-MX" sz="2800" i="1" dirty="0">
              <a:solidFill>
                <a:schemeClr val="accent1">
                  <a:lumMod val="50000"/>
                </a:schemeClr>
              </a:solidFill>
              <a:ea typeface="Times New Roman" panose="02020603050405020304" pitchFamily="18" charset="0"/>
              <a:cs typeface="Arial" panose="020B0604020202020204" pitchFamily="34" charset="0"/>
            </a:endParaRPr>
          </a:p>
          <a:p>
            <a:pPr algn="ctr">
              <a:spcBef>
                <a:spcPct val="0"/>
              </a:spcBef>
              <a:buFontTx/>
              <a:buNone/>
            </a:pPr>
            <a:r>
              <a:rPr lang="es-ES" altLang="es-MX" dirty="0">
                <a:solidFill>
                  <a:schemeClr val="accent1">
                    <a:lumMod val="50000"/>
                  </a:schemeClr>
                </a:solidFill>
              </a:rPr>
              <a:t> </a:t>
            </a:r>
          </a:p>
        </p:txBody>
      </p:sp>
      <p:sp>
        <p:nvSpPr>
          <p:cNvPr id="4" name="Oval 2"/>
          <p:cNvSpPr/>
          <p:nvPr/>
        </p:nvSpPr>
        <p:spPr>
          <a:xfrm>
            <a:off x="1526206" y="271992"/>
            <a:ext cx="8843091" cy="748431"/>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dirty="0">
                <a:solidFill>
                  <a:schemeClr val="accent1">
                    <a:lumMod val="50000"/>
                  </a:schemeClr>
                </a:solidFill>
                <a:latin typeface="Arial" panose="020B0604020202020204" pitchFamily="34" charset="0"/>
                <a:cs typeface="Arial" panose="020B0604020202020204" pitchFamily="34" charset="0"/>
              </a:rPr>
              <a:t>             TAREA DOCENTE 4</a:t>
            </a:r>
          </a:p>
        </p:txBody>
      </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uadroTexto 2"/>
          <p:cNvSpPr txBox="1">
            <a:spLocks noChangeArrowheads="1"/>
          </p:cNvSpPr>
          <p:nvPr/>
        </p:nvSpPr>
        <p:spPr bwMode="auto">
          <a:xfrm>
            <a:off x="2194559" y="1755648"/>
            <a:ext cx="8321041" cy="539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71450" indent="-171450">
              <a:lnSpc>
                <a:spcPct val="150000"/>
              </a:lnSpc>
              <a:spcBef>
                <a:spcPct val="30000"/>
              </a:spcBef>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El tejido conectivo se caracteriza por una gran diversidad de células, con abundante sustancia intercelular, es muy vascularizado y cumple con las funciones de sostén, relleno, nutrición y defensa entre otras.</a:t>
            </a:r>
            <a:endParaRPr lang="en-US" sz="2800" dirty="0">
              <a:solidFill>
                <a:schemeClr val="accent1">
                  <a:lumMod val="50000"/>
                </a:schemeClr>
              </a:solidFill>
              <a:effectLst>
                <a:outerShdw blurRad="38100" dist="38100" dir="2700000" algn="tl">
                  <a:srgbClr val="000000"/>
                </a:outerShdw>
              </a:effectLst>
              <a:latin typeface="Arial" panose="020B0604020202020204" pitchFamily="34" charset="0"/>
            </a:endParaRPr>
          </a:p>
          <a:p>
            <a:pPr>
              <a:buNone/>
            </a:pPr>
            <a:endParaRPr lang="es-MX" altLang="x-none" dirty="0"/>
          </a:p>
          <a:p>
            <a:pPr>
              <a:spcBef>
                <a:spcPct val="0"/>
              </a:spcBef>
              <a:buFontTx/>
              <a:buNone/>
            </a:pPr>
            <a:endParaRPr lang="es-ES" altLang="es-MX" dirty="0">
              <a:solidFill>
                <a:schemeClr val="accent1">
                  <a:lumMod val="50000"/>
                </a:schemeClr>
              </a:solidFill>
            </a:endParaRPr>
          </a:p>
          <a:p>
            <a:pPr>
              <a:spcBef>
                <a:spcPct val="0"/>
              </a:spcBef>
              <a:buFontTx/>
              <a:buNone/>
            </a:pPr>
            <a:endParaRPr lang="es-ES" altLang="es-MX" dirty="0">
              <a:solidFill>
                <a:schemeClr val="accent1">
                  <a:lumMod val="50000"/>
                </a:schemeClr>
              </a:solidFill>
            </a:endParaRPr>
          </a:p>
          <a:p>
            <a:pPr algn="ctr">
              <a:spcBef>
                <a:spcPct val="0"/>
              </a:spcBef>
              <a:buFontTx/>
              <a:buNone/>
            </a:pPr>
            <a:r>
              <a:rPr lang="es-ES" altLang="es-MX" dirty="0">
                <a:solidFill>
                  <a:schemeClr val="accent1">
                    <a:lumMod val="50000"/>
                  </a:schemeClr>
                </a:solidFill>
              </a:rPr>
              <a:t> </a:t>
            </a:r>
          </a:p>
        </p:txBody>
      </p:sp>
      <p:sp>
        <p:nvSpPr>
          <p:cNvPr id="4" name="Oval 2"/>
          <p:cNvSpPr/>
          <p:nvPr/>
        </p:nvSpPr>
        <p:spPr>
          <a:xfrm>
            <a:off x="1526206" y="271992"/>
            <a:ext cx="8843091" cy="748431"/>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dirty="0">
                <a:solidFill>
                  <a:schemeClr val="accent1">
                    <a:lumMod val="50000"/>
                  </a:schemeClr>
                </a:solidFill>
                <a:latin typeface="Arial" panose="020B0604020202020204" pitchFamily="34" charset="0"/>
                <a:cs typeface="Arial" panose="020B0604020202020204" pitchFamily="34" charset="0"/>
              </a:rPr>
              <a:t>                  </a:t>
            </a:r>
            <a:r>
              <a:rPr lang="es-ES" sz="3600" dirty="0">
                <a:solidFill>
                  <a:schemeClr val="accent1">
                    <a:lumMod val="50000"/>
                  </a:schemeClr>
                </a:solidFill>
                <a:latin typeface="Arial" panose="020B0604020202020204" pitchFamily="34" charset="0"/>
                <a:cs typeface="Arial" panose="020B0604020202020204" pitchFamily="34" charset="0"/>
              </a:rPr>
              <a:t>Conclusión</a:t>
            </a:r>
          </a:p>
        </p:txBody>
      </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336466" y="1268413"/>
            <a:ext cx="9946885" cy="4708981"/>
          </a:xfrm>
          <a:prstGeom prst="rect">
            <a:avLst/>
          </a:prstGeom>
          <a:noFill/>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0" algn="just" eaLnBrk="1" hangingPunct="1">
              <a:lnSpc>
                <a:spcPts val="3600"/>
              </a:lnSpc>
              <a:buFont typeface="+mj-lt"/>
              <a:buNone/>
              <a:defRPr/>
            </a:pPr>
            <a:r>
              <a:rPr lang="es-ES" sz="2800" b="1" dirty="0">
                <a:solidFill>
                  <a:schemeClr val="accent1">
                    <a:lumMod val="50000"/>
                  </a:schemeClr>
                </a:solidFill>
              </a:rPr>
              <a:t>Básica:</a:t>
            </a:r>
          </a:p>
          <a:p>
            <a:pPr marL="514350" indent="-514350" algn="just" eaLnBrk="1" hangingPunct="1">
              <a:lnSpc>
                <a:spcPts val="3600"/>
              </a:lnSpc>
              <a:buFont typeface="+mj-lt"/>
              <a:buAutoNum type="arabicPeriod"/>
              <a:defRPr/>
            </a:pPr>
            <a:r>
              <a:rPr lang="es-ES" sz="2800" b="1" dirty="0">
                <a:solidFill>
                  <a:schemeClr val="accent1">
                    <a:lumMod val="50000"/>
                  </a:schemeClr>
                </a:solidFill>
              </a:rPr>
              <a:t>Colectivo de autores. Morfofisiología Tomo I. Editorial Ciencias Médicas, La Habana, Cuba. 2015 Cap 4 pag (170-192) </a:t>
            </a:r>
          </a:p>
          <a:p>
            <a:pPr marL="514350" indent="-514350" algn="just" eaLnBrk="1" hangingPunct="1">
              <a:lnSpc>
                <a:spcPts val="3600"/>
              </a:lnSpc>
              <a:buFont typeface="+mj-lt"/>
              <a:buAutoNum type="arabicPeriod"/>
              <a:defRPr/>
            </a:pPr>
            <a:endParaRPr lang="es-ES" sz="2800" b="1" dirty="0">
              <a:solidFill>
                <a:schemeClr val="accent1">
                  <a:lumMod val="50000"/>
                </a:schemeClr>
              </a:solidFill>
            </a:endParaRPr>
          </a:p>
          <a:p>
            <a:pPr indent="0" algn="just" eaLnBrk="1" hangingPunct="1">
              <a:lnSpc>
                <a:spcPts val="3600"/>
              </a:lnSpc>
              <a:buFont typeface="+mj-lt"/>
              <a:buNone/>
              <a:defRPr/>
            </a:pPr>
            <a:r>
              <a:rPr lang="es-ES" sz="2800" b="1" dirty="0">
                <a:solidFill>
                  <a:schemeClr val="accent1">
                    <a:lumMod val="50000"/>
                  </a:schemeClr>
                </a:solidFill>
              </a:rPr>
              <a:t>Complementaria:</a:t>
            </a:r>
          </a:p>
          <a:p>
            <a:pPr marL="514350" indent="-514350" algn="just" eaLnBrk="1" hangingPunct="1">
              <a:lnSpc>
                <a:spcPts val="3600"/>
              </a:lnSpc>
              <a:buFont typeface="+mj-lt"/>
              <a:buAutoNum type="arabicPeriod"/>
              <a:defRPr/>
            </a:pPr>
            <a:endParaRPr lang="es-ES" sz="2800" b="1" dirty="0">
              <a:solidFill>
                <a:schemeClr val="accent1">
                  <a:lumMod val="50000"/>
                </a:schemeClr>
              </a:solidFill>
            </a:endParaRPr>
          </a:p>
          <a:p>
            <a:pPr marL="514350" indent="-514350" algn="just" eaLnBrk="1" hangingPunct="1">
              <a:lnSpc>
                <a:spcPts val="3600"/>
              </a:lnSpc>
              <a:buFont typeface="+mj-lt"/>
              <a:buAutoNum type="arabicPeriod"/>
              <a:defRPr/>
            </a:pPr>
            <a:r>
              <a:rPr lang="es-ES" sz="2800" b="1" dirty="0" err="1" smtClean="0">
                <a:solidFill>
                  <a:schemeClr val="accent1">
                    <a:lumMod val="50000"/>
                  </a:schemeClr>
                </a:solidFill>
              </a:rPr>
              <a:t>Rosell</a:t>
            </a:r>
            <a:r>
              <a:rPr lang="es-ES" sz="2800" b="1" dirty="0" smtClean="0">
                <a:solidFill>
                  <a:schemeClr val="accent1">
                    <a:lumMod val="50000"/>
                  </a:schemeClr>
                </a:solidFill>
              </a:rPr>
              <a:t> </a:t>
            </a:r>
            <a:r>
              <a:rPr lang="es-ES" sz="2800" b="1" dirty="0">
                <a:solidFill>
                  <a:schemeClr val="accent1">
                    <a:lumMod val="50000"/>
                  </a:schemeClr>
                </a:solidFill>
              </a:rPr>
              <a:t>W, </a:t>
            </a:r>
            <a:r>
              <a:rPr lang="es-ES" sz="2800" b="1" dirty="0" err="1">
                <a:solidFill>
                  <a:schemeClr val="accent1">
                    <a:lumMod val="50000"/>
                  </a:schemeClr>
                </a:solidFill>
              </a:rPr>
              <a:t>Dovale</a:t>
            </a:r>
            <a:r>
              <a:rPr lang="es-ES" sz="2800" b="1" dirty="0">
                <a:solidFill>
                  <a:schemeClr val="accent1">
                    <a:lumMod val="50000"/>
                  </a:schemeClr>
                </a:solidFill>
              </a:rPr>
              <a:t> C y Álvarez. Morfología Humana Tomo I. EDICIMED, La Habana, Cuba. 2002 </a:t>
            </a:r>
            <a:r>
              <a:rPr lang="es-ES" sz="2800" b="1" dirty="0" err="1">
                <a:solidFill>
                  <a:schemeClr val="accent1">
                    <a:lumMod val="50000"/>
                  </a:schemeClr>
                </a:solidFill>
              </a:rPr>
              <a:t>Cap</a:t>
            </a:r>
            <a:r>
              <a:rPr lang="es-ES" sz="2800" b="1" dirty="0">
                <a:solidFill>
                  <a:schemeClr val="accent1">
                    <a:lumMod val="50000"/>
                  </a:schemeClr>
                </a:solidFill>
              </a:rPr>
              <a:t> II </a:t>
            </a:r>
            <a:endParaRPr lang="es-ES" sz="2800" b="1" dirty="0" smtClean="0">
              <a:solidFill>
                <a:schemeClr val="accent1">
                  <a:lumMod val="50000"/>
                </a:schemeClr>
              </a:solidFill>
            </a:endParaRPr>
          </a:p>
          <a:p>
            <a:pPr algn="just" eaLnBrk="1" hangingPunct="1">
              <a:lnSpc>
                <a:spcPts val="3600"/>
              </a:lnSpc>
              <a:defRPr/>
            </a:pPr>
            <a:r>
              <a:rPr lang="es-ES" sz="2800" b="1" dirty="0">
                <a:solidFill>
                  <a:schemeClr val="accent1">
                    <a:lumMod val="50000"/>
                  </a:schemeClr>
                </a:solidFill>
              </a:rPr>
              <a:t> </a:t>
            </a:r>
            <a:r>
              <a:rPr lang="es-ES" sz="2800" b="1" dirty="0" smtClean="0">
                <a:solidFill>
                  <a:schemeClr val="accent1">
                    <a:lumMod val="50000"/>
                  </a:schemeClr>
                </a:solidFill>
              </a:rPr>
              <a:t>     </a:t>
            </a:r>
            <a:r>
              <a:rPr lang="es-ES" sz="2800" b="1" dirty="0" err="1" smtClean="0">
                <a:solidFill>
                  <a:schemeClr val="accent1">
                    <a:lumMod val="50000"/>
                  </a:schemeClr>
                </a:solidFill>
              </a:rPr>
              <a:t>pag</a:t>
            </a:r>
            <a:r>
              <a:rPr lang="es-ES" sz="2800" b="1" dirty="0" smtClean="0">
                <a:solidFill>
                  <a:schemeClr val="accent1">
                    <a:lumMod val="50000"/>
                  </a:schemeClr>
                </a:solidFill>
              </a:rPr>
              <a:t> (43-45</a:t>
            </a:r>
            <a:r>
              <a:rPr lang="es-ES" sz="2800" b="1" dirty="0">
                <a:solidFill>
                  <a:schemeClr val="accent1">
                    <a:lumMod val="50000"/>
                  </a:schemeClr>
                </a:solidFill>
              </a:rPr>
              <a:t>) </a:t>
            </a:r>
            <a:endParaRPr lang="es-ES" sz="2800" b="1" dirty="0" smtClean="0">
              <a:solidFill>
                <a:schemeClr val="accent1">
                  <a:lumMod val="50000"/>
                </a:schemeClr>
              </a:solidFill>
            </a:endParaRPr>
          </a:p>
        </p:txBody>
      </p:sp>
      <p:sp>
        <p:nvSpPr>
          <p:cNvPr id="4" name="Oval 2"/>
          <p:cNvSpPr/>
          <p:nvPr/>
        </p:nvSpPr>
        <p:spPr>
          <a:xfrm>
            <a:off x="1336466" y="253704"/>
            <a:ext cx="8843091" cy="748431"/>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3600" dirty="0">
                <a:solidFill>
                  <a:schemeClr val="accent1">
                    <a:lumMod val="50000"/>
                  </a:schemeClr>
                </a:solidFill>
                <a:latin typeface="Arial" panose="020B0604020202020204" pitchFamily="34" charset="0"/>
                <a:cs typeface="Arial" panose="020B0604020202020204" pitchFamily="34" charset="0"/>
              </a:rPr>
              <a:t>              Bibliografía</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uadroTexto 2"/>
          <p:cNvSpPr txBox="1">
            <a:spLocks noChangeArrowheads="1"/>
          </p:cNvSpPr>
          <p:nvPr/>
        </p:nvSpPr>
        <p:spPr bwMode="auto">
          <a:xfrm>
            <a:off x="1919289" y="2133600"/>
            <a:ext cx="81375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4000" dirty="0">
                <a:solidFill>
                  <a:schemeClr val="accent1">
                    <a:lumMod val="50000"/>
                  </a:schemeClr>
                </a:solidFill>
              </a:rPr>
              <a:t>Conferencia del tejido muscular y nervioso</a:t>
            </a:r>
          </a:p>
        </p:txBody>
      </p:sp>
      <p:sp>
        <p:nvSpPr>
          <p:cNvPr id="4" name="Oval 2"/>
          <p:cNvSpPr/>
          <p:nvPr/>
        </p:nvSpPr>
        <p:spPr>
          <a:xfrm>
            <a:off x="1674454" y="451104"/>
            <a:ext cx="8843091" cy="748431"/>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dirty="0">
                <a:solidFill>
                  <a:schemeClr val="accent1">
                    <a:lumMod val="50000"/>
                  </a:schemeClr>
                </a:solidFill>
                <a:latin typeface="Arial" panose="020B0604020202020204" pitchFamily="34" charset="0"/>
                <a:cs typeface="Arial" panose="020B0604020202020204" pitchFamily="34" charset="0"/>
              </a:rPr>
              <a:t>                  </a:t>
            </a:r>
          </a:p>
          <a:p>
            <a:pPr marL="0" indent="0">
              <a:buNone/>
            </a:pPr>
            <a:r>
              <a:rPr lang="es-ES" sz="2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36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PRÓXIMA ACTIVIDAD</a:t>
            </a:r>
          </a:p>
          <a:p>
            <a:pPr marL="0" indent="0">
              <a:buNone/>
            </a:pPr>
            <a:endParaRPr lang="es-ES" sz="36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ransition spd="slow">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Text Box 2"/>
          <p:cNvSpPr txBox="1">
            <a:spLocks noChangeArrowheads="1"/>
          </p:cNvSpPr>
          <p:nvPr/>
        </p:nvSpPr>
        <p:spPr bwMode="auto">
          <a:xfrm>
            <a:off x="5949661" y="115889"/>
            <a:ext cx="184730" cy="461665"/>
          </a:xfrm>
          <a:prstGeom prst="rect">
            <a:avLst/>
          </a:prstGeom>
          <a:noFill/>
          <a:ln>
            <a:noFill/>
          </a:ln>
          <a:effectLst/>
        </p:spPr>
        <p:txBody>
          <a:bodyPr wrap="none">
            <a:spAutoFit/>
          </a:bodyPr>
          <a:lstStyle/>
          <a:p>
            <a:pPr algn="ctr" eaLnBrk="1" hangingPunct="1">
              <a:defRPr/>
            </a:pPr>
            <a:endParaRPr lang="en-US" sz="2400" dirty="0">
              <a:solidFill>
                <a:schemeClr val="accent1">
                  <a:lumMod val="50000"/>
                </a:schemeClr>
              </a:solidFill>
              <a:effectLst>
                <a:outerShdw blurRad="38100" dist="38100" dir="2700000" algn="tl">
                  <a:srgbClr val="000000"/>
                </a:outerShdw>
              </a:effectLst>
              <a:latin typeface="Arial" panose="020B0604020202020204" pitchFamily="34" charset="0"/>
            </a:endParaRPr>
          </a:p>
        </p:txBody>
      </p:sp>
      <p:sp>
        <p:nvSpPr>
          <p:cNvPr id="531459" name="Rectangle 3"/>
          <p:cNvSpPr>
            <a:spLocks noChangeArrowheads="1"/>
          </p:cNvSpPr>
          <p:nvPr/>
        </p:nvSpPr>
        <p:spPr bwMode="auto">
          <a:xfrm>
            <a:off x="1847850" y="1125539"/>
            <a:ext cx="9290050" cy="2143125"/>
          </a:xfrm>
          <a:prstGeom prst="rect">
            <a:avLst/>
          </a:prstGeom>
          <a:noFill/>
          <a:ln>
            <a:noFill/>
          </a:ln>
          <a:effectLst/>
        </p:spPr>
        <p:txBody>
          <a:bodyPr>
            <a:spAutoFit/>
          </a:bodyPr>
          <a:lstStyle/>
          <a:p>
            <a:pPr eaLnBrk="1" hangingPunct="1">
              <a:lnSpc>
                <a:spcPct val="120000"/>
              </a:lnSpc>
              <a:buFont typeface="Wingdings" panose="05000000000000000000" pitchFamily="2" charset="2"/>
              <a:buChar char="Ø"/>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Fijas o propias:</a:t>
            </a:r>
          </a:p>
          <a:p>
            <a:pPr lvl="2" eaLnBrk="1" hangingPunct="1">
              <a:lnSpc>
                <a:spcPct val="120000"/>
              </a:lnSpc>
              <a:buFontTx/>
              <a:buChar char="•"/>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Fibroblastos.</a:t>
            </a:r>
          </a:p>
          <a:p>
            <a:pPr lvl="2" eaLnBrk="1" hangingPunct="1">
              <a:lnSpc>
                <a:spcPct val="120000"/>
              </a:lnSpc>
              <a:buFontTx/>
              <a:buChar char="•"/>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Adipocitos.</a:t>
            </a:r>
          </a:p>
          <a:p>
            <a:pPr lvl="2" eaLnBrk="1" hangingPunct="1">
              <a:lnSpc>
                <a:spcPct val="120000"/>
              </a:lnSpc>
              <a:buFontTx/>
              <a:buChar char="•"/>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Células </a:t>
            </a:r>
            <a:r>
              <a:rPr lang="es-ES" sz="2800" dirty="0" err="1">
                <a:solidFill>
                  <a:schemeClr val="accent1">
                    <a:lumMod val="50000"/>
                  </a:schemeClr>
                </a:solidFill>
                <a:effectLst>
                  <a:outerShdw blurRad="38100" dist="38100" dir="2700000" algn="tl">
                    <a:srgbClr val="000000"/>
                  </a:outerShdw>
                </a:effectLst>
                <a:latin typeface="Arial" panose="020B0604020202020204" pitchFamily="34" charset="0"/>
              </a:rPr>
              <a:t>mesenquimatosas</a:t>
            </a: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 indiferenciadas.</a:t>
            </a:r>
            <a:endParaRPr lang="en-US" sz="2800" dirty="0">
              <a:solidFill>
                <a:schemeClr val="accent1">
                  <a:lumMod val="50000"/>
                </a:schemeClr>
              </a:solidFill>
              <a:effectLst>
                <a:outerShdw blurRad="38100" dist="38100" dir="2700000" algn="tl">
                  <a:srgbClr val="000000"/>
                </a:outerShdw>
              </a:effectLst>
              <a:latin typeface="Arial" panose="020B0604020202020204" pitchFamily="34" charset="0"/>
            </a:endParaRPr>
          </a:p>
        </p:txBody>
      </p:sp>
      <p:sp>
        <p:nvSpPr>
          <p:cNvPr id="531460" name="Rectangle 4"/>
          <p:cNvSpPr>
            <a:spLocks noChangeArrowheads="1"/>
          </p:cNvSpPr>
          <p:nvPr/>
        </p:nvSpPr>
        <p:spPr bwMode="auto">
          <a:xfrm>
            <a:off x="1847850" y="3500438"/>
            <a:ext cx="8351838" cy="3040062"/>
          </a:xfrm>
          <a:prstGeom prst="rect">
            <a:avLst/>
          </a:prstGeom>
          <a:noFill/>
          <a:ln>
            <a:noFill/>
          </a:ln>
          <a:effectLst/>
        </p:spPr>
        <p:txBody>
          <a:bodyPr>
            <a:spAutoFit/>
          </a:bodyPr>
          <a:lstStyle/>
          <a:p>
            <a:pPr eaLnBrk="1" hangingPunct="1">
              <a:lnSpc>
                <a:spcPct val="90000"/>
              </a:lnSpc>
              <a:spcBef>
                <a:spcPct val="30000"/>
              </a:spcBef>
              <a:buFont typeface="Wingdings" panose="05000000000000000000" pitchFamily="2" charset="2"/>
              <a:buChar char="Ø"/>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No fijas o errantes:</a:t>
            </a:r>
          </a:p>
          <a:p>
            <a:pPr lvl="2" eaLnBrk="1" hangingPunct="1">
              <a:lnSpc>
                <a:spcPct val="90000"/>
              </a:lnSpc>
              <a:spcBef>
                <a:spcPct val="30000"/>
              </a:spcBef>
              <a:buFontTx/>
              <a:buChar char="•"/>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Linfocitos.</a:t>
            </a:r>
          </a:p>
          <a:p>
            <a:pPr lvl="2" eaLnBrk="1" hangingPunct="1">
              <a:lnSpc>
                <a:spcPct val="90000"/>
              </a:lnSpc>
              <a:spcBef>
                <a:spcPct val="30000"/>
              </a:spcBef>
              <a:buFontTx/>
              <a:buChar char="•"/>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Macrófagos.</a:t>
            </a:r>
          </a:p>
          <a:p>
            <a:pPr lvl="2" eaLnBrk="1" hangingPunct="1">
              <a:lnSpc>
                <a:spcPct val="90000"/>
              </a:lnSpc>
              <a:spcBef>
                <a:spcPct val="30000"/>
              </a:spcBef>
              <a:buFontTx/>
              <a:buChar char="•"/>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Mastocitos o células cebadas.</a:t>
            </a:r>
          </a:p>
          <a:p>
            <a:pPr lvl="2" eaLnBrk="1" hangingPunct="1">
              <a:lnSpc>
                <a:spcPct val="90000"/>
              </a:lnSpc>
              <a:spcBef>
                <a:spcPct val="30000"/>
              </a:spcBef>
              <a:buFontTx/>
              <a:buChar char="•"/>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Células plasmáticas.</a:t>
            </a:r>
          </a:p>
          <a:p>
            <a:pPr lvl="2" eaLnBrk="1" hangingPunct="1">
              <a:lnSpc>
                <a:spcPct val="90000"/>
              </a:lnSpc>
              <a:spcBef>
                <a:spcPct val="30000"/>
              </a:spcBef>
              <a:buFontTx/>
              <a:buChar char="•"/>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Neutrófilos, </a:t>
            </a:r>
            <a:r>
              <a:rPr lang="es-ES" sz="2800" dirty="0" err="1">
                <a:solidFill>
                  <a:schemeClr val="accent1">
                    <a:lumMod val="50000"/>
                  </a:schemeClr>
                </a:solidFill>
                <a:effectLst>
                  <a:outerShdw blurRad="38100" dist="38100" dir="2700000" algn="tl">
                    <a:srgbClr val="000000"/>
                  </a:outerShdw>
                </a:effectLst>
                <a:latin typeface="Arial" panose="020B0604020202020204" pitchFamily="34" charset="0"/>
              </a:rPr>
              <a:t>eosinófilos</a:t>
            </a: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 y los basófilos. </a:t>
            </a:r>
            <a:endParaRPr lang="en-US" sz="2800" dirty="0">
              <a:solidFill>
                <a:schemeClr val="accent1">
                  <a:lumMod val="50000"/>
                </a:schemeClr>
              </a:solidFill>
              <a:effectLst>
                <a:outerShdw blurRad="38100" dist="38100" dir="2700000" algn="tl">
                  <a:srgbClr val="000000"/>
                </a:outerShdw>
              </a:effectLst>
              <a:latin typeface="Arial" panose="020B0604020202020204" pitchFamily="34" charset="0"/>
            </a:endParaRPr>
          </a:p>
        </p:txBody>
      </p:sp>
      <p:sp>
        <p:nvSpPr>
          <p:cNvPr id="5" name="Oval 2"/>
          <p:cNvSpPr/>
          <p:nvPr/>
        </p:nvSpPr>
        <p:spPr>
          <a:xfrm>
            <a:off x="2377439" y="115889"/>
            <a:ext cx="7822249" cy="1200847"/>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ctr" eaLnBrk="1" hangingPunct="1">
              <a:buNone/>
              <a:defRPr/>
            </a:pPr>
            <a:endParaRPr lang="es-ES" sz="2400" b="1" dirty="0">
              <a:solidFill>
                <a:schemeClr val="accent1">
                  <a:lumMod val="50000"/>
                </a:schemeClr>
              </a:solidFill>
              <a:latin typeface="Arial" panose="020B0604020202020204" pitchFamily="34" charset="0"/>
              <a:cs typeface="Arial" panose="020B0604020202020204" pitchFamily="34" charset="0"/>
            </a:endParaRPr>
          </a:p>
          <a:p>
            <a:pPr marL="0" indent="0" algn="ctr" eaLnBrk="1" hangingPunct="1">
              <a:buNone/>
              <a:defRPr/>
            </a:pPr>
            <a:r>
              <a:rPr lang="es-ES" sz="2400" b="1" dirty="0">
                <a:solidFill>
                  <a:schemeClr val="accent1">
                    <a:lumMod val="50000"/>
                  </a:schemeClr>
                </a:solidFill>
                <a:latin typeface="Arial" panose="020B0604020202020204" pitchFamily="34" charset="0"/>
                <a:cs typeface="Arial" panose="020B0604020202020204" pitchFamily="34" charset="0"/>
              </a:rPr>
              <a:t> </a:t>
            </a:r>
            <a:r>
              <a:rPr lang="es-ES" sz="2400" dirty="0">
                <a:solidFill>
                  <a:schemeClr val="accent1">
                    <a:lumMod val="50000"/>
                  </a:schemeClr>
                </a:solidFill>
                <a:effectLst>
                  <a:outerShdw blurRad="38100" dist="38100" dir="2700000" algn="tl">
                    <a:srgbClr val="000000"/>
                  </a:outerShdw>
                </a:effectLst>
                <a:latin typeface="Arial" panose="020B0604020202020204" pitchFamily="34" charset="0"/>
              </a:rPr>
              <a:t>TIPOS CELULARES DEL TEJIDO CONECTIVO</a:t>
            </a:r>
            <a:endParaRPr lang="en-US" sz="2400" dirty="0">
              <a:solidFill>
                <a:schemeClr val="accent1">
                  <a:lumMod val="50000"/>
                </a:schemeClr>
              </a:solidFill>
              <a:effectLst>
                <a:outerShdw blurRad="38100" dist="38100" dir="2700000" algn="tl">
                  <a:srgbClr val="000000"/>
                </a:outerShdw>
              </a:effectLst>
              <a:latin typeface="Arial" panose="020B0604020202020204" pitchFamily="34" charset="0"/>
            </a:endParaRPr>
          </a:p>
          <a:p>
            <a:pPr marL="0" indent="0">
              <a:buNone/>
            </a:pPr>
            <a:endParaRPr lang="es-ES" sz="2800" b="1"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ransition spd="slow">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uadroTexto 2"/>
          <p:cNvSpPr txBox="1">
            <a:spLocks noChangeArrowheads="1"/>
          </p:cNvSpPr>
          <p:nvPr/>
        </p:nvSpPr>
        <p:spPr bwMode="auto">
          <a:xfrm>
            <a:off x="2208214" y="1484313"/>
            <a:ext cx="79914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MX" dirty="0">
                <a:solidFill>
                  <a:schemeClr val="accent1">
                    <a:lumMod val="50000"/>
                  </a:schemeClr>
                </a:solidFill>
              </a:rPr>
              <a:t>La  sustancia intercelular puede ser de dos tipos fibrosa y amorfa,  actúa como medio de sostén de las células que conforman los tejidos y como medio de difusión de sustancias.</a:t>
            </a:r>
          </a:p>
          <a:p>
            <a:pPr>
              <a:spcBef>
                <a:spcPct val="0"/>
              </a:spcBef>
              <a:buFontTx/>
              <a:buNone/>
            </a:pPr>
            <a:endParaRPr lang="es-ES" altLang="es-MX" dirty="0">
              <a:solidFill>
                <a:schemeClr val="accent1">
                  <a:lumMod val="50000"/>
                </a:schemeClr>
              </a:solidFill>
            </a:endParaRPr>
          </a:p>
          <a:p>
            <a:pPr>
              <a:spcBef>
                <a:spcPct val="0"/>
              </a:spcBef>
              <a:buFontTx/>
              <a:buNone/>
            </a:pPr>
            <a:r>
              <a:rPr lang="es-ES" altLang="es-MX" dirty="0">
                <a:solidFill>
                  <a:schemeClr val="accent1">
                    <a:lumMod val="50000"/>
                  </a:schemeClr>
                </a:solidFill>
              </a:rPr>
              <a:t>La sustancia fibrosa proporciona fuerza a los tejidos y esta constituidas por proteínas complejas en forma de fibras: colágenas, elásticas y reticulares.</a:t>
            </a:r>
          </a:p>
        </p:txBody>
      </p:sp>
      <p:sp>
        <p:nvSpPr>
          <p:cNvPr id="4" name="Oval 2"/>
          <p:cNvSpPr/>
          <p:nvPr/>
        </p:nvSpPr>
        <p:spPr>
          <a:xfrm>
            <a:off x="2429256" y="357187"/>
            <a:ext cx="7333488" cy="1051560"/>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algn="ctr">
              <a:spcBef>
                <a:spcPct val="0"/>
              </a:spcBef>
              <a:buFontTx/>
              <a:buNone/>
            </a:pPr>
            <a:r>
              <a:rPr lang="es-ES" altLang="es-MX" sz="2800" dirty="0">
                <a:solidFill>
                  <a:schemeClr val="accent1">
                    <a:lumMod val="50000"/>
                  </a:schemeClr>
                </a:solidFill>
                <a:latin typeface="Arial" panose="020B0604020202020204" pitchFamily="34" charset="0"/>
                <a:cs typeface="Arial" panose="020B0604020202020204" pitchFamily="34" charset="0"/>
              </a:rPr>
              <a:t>SUSTANCIA INTERCELULAR</a:t>
            </a:r>
          </a:p>
        </p:txBody>
      </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ext Box 2"/>
          <p:cNvSpPr txBox="1">
            <a:spLocks noChangeArrowheads="1"/>
          </p:cNvSpPr>
          <p:nvPr/>
        </p:nvSpPr>
        <p:spPr bwMode="auto">
          <a:xfrm>
            <a:off x="2314576" y="382588"/>
            <a:ext cx="2989263" cy="519112"/>
          </a:xfrm>
          <a:prstGeom prst="rect">
            <a:avLst/>
          </a:prstGeom>
          <a:noFill/>
          <a:ln>
            <a:noFill/>
          </a:ln>
          <a:effectLst/>
        </p:spPr>
        <p:txBody>
          <a:bodyPr wrap="none">
            <a:spAutoFit/>
          </a:bodyPr>
          <a:lstStyle/>
          <a:p>
            <a:pPr algn="ctr" eaLnBrk="1" hangingPunct="1">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FIBROBLASTOS</a:t>
            </a:r>
            <a:endParaRPr lang="en-US" sz="2800" dirty="0">
              <a:solidFill>
                <a:schemeClr val="accent1">
                  <a:lumMod val="50000"/>
                </a:schemeClr>
              </a:solidFill>
              <a:effectLst>
                <a:outerShdw blurRad="38100" dist="38100" dir="2700000" algn="tl">
                  <a:srgbClr val="000000"/>
                </a:outerShdw>
              </a:effectLst>
              <a:latin typeface="Arial" panose="020B0604020202020204" pitchFamily="34" charset="0"/>
            </a:endParaRPr>
          </a:p>
        </p:txBody>
      </p:sp>
      <p:pic>
        <p:nvPicPr>
          <p:cNvPr id="39939" name="Picture 3"/>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l="5952" t="1364" r="5952" b="2509"/>
          <a:stretch>
            <a:fillRect/>
          </a:stretch>
        </p:blipFill>
        <p:spPr bwMode="auto">
          <a:xfrm>
            <a:off x="1919288" y="1052514"/>
            <a:ext cx="3848100" cy="54006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0" name="Picture 4"/>
          <p:cNvPicPr>
            <a:picLocks noChangeAspect="1" noChangeArrowheads="1"/>
          </p:cNvPicPr>
          <p:nvPr/>
        </p:nvPicPr>
        <p:blipFill>
          <a:blip r:embed="rId4">
            <a:lum bright="-6000" contrast="30000"/>
            <a:extLst>
              <a:ext uri="{28A0092B-C50C-407E-A947-70E740481C1C}">
                <a14:useLocalDpi xmlns:a14="http://schemas.microsoft.com/office/drawing/2010/main" val="0"/>
              </a:ext>
            </a:extLst>
          </a:blip>
          <a:srcRect t="2640" r="4881"/>
          <a:stretch>
            <a:fillRect/>
          </a:stretch>
        </p:blipFill>
        <p:spPr bwMode="auto">
          <a:xfrm>
            <a:off x="6199189" y="1052513"/>
            <a:ext cx="4289425" cy="547211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33509" name="Text Box 5"/>
          <p:cNvSpPr txBox="1">
            <a:spLocks noChangeArrowheads="1"/>
          </p:cNvSpPr>
          <p:nvPr/>
        </p:nvSpPr>
        <p:spPr bwMode="auto">
          <a:xfrm>
            <a:off x="6102351" y="382588"/>
            <a:ext cx="4530725" cy="519112"/>
          </a:xfrm>
          <a:prstGeom prst="rect">
            <a:avLst/>
          </a:prstGeom>
          <a:noFill/>
          <a:ln>
            <a:noFill/>
          </a:ln>
          <a:effectLst/>
        </p:spPr>
        <p:txBody>
          <a:bodyPr wrap="none">
            <a:spAutoFit/>
          </a:bodyPr>
          <a:lstStyle/>
          <a:p>
            <a:pPr algn="ctr" eaLnBrk="1" hangingPunct="1">
              <a:defRPr/>
            </a:pPr>
            <a:r>
              <a:rPr lang="es-ES" sz="2800" dirty="0">
                <a:solidFill>
                  <a:schemeClr val="accent1">
                    <a:lumMod val="50000"/>
                  </a:schemeClr>
                </a:solidFill>
                <a:effectLst>
                  <a:outerShdw blurRad="38100" dist="38100" dir="2700000" algn="tl">
                    <a:srgbClr val="000000"/>
                  </a:outerShdw>
                </a:effectLst>
                <a:latin typeface="Arial" panose="020B0604020202020204" pitchFamily="34" charset="0"/>
              </a:rPr>
              <a:t>CÉLULAS PLASMÁTICAS</a:t>
            </a:r>
            <a:endParaRPr lang="en-US" sz="2800" dirty="0">
              <a:solidFill>
                <a:schemeClr val="accent1">
                  <a:lumMod val="50000"/>
                </a:schemeClr>
              </a:solidFill>
              <a:effectLst>
                <a:outerShdw blurRad="38100" dist="38100" dir="2700000" algn="tl">
                  <a:srgbClr val="000000"/>
                </a:outerShdw>
              </a:effectLst>
              <a:latin typeface="Arial" panose="020B0604020202020204" pitchFamily="34" charset="0"/>
            </a:endParaRPr>
          </a:p>
        </p:txBody>
      </p:sp>
      <p:sp>
        <p:nvSpPr>
          <p:cNvPr id="39942" name="Line 6"/>
          <p:cNvSpPr>
            <a:spLocks noChangeShapeType="1"/>
          </p:cNvSpPr>
          <p:nvPr/>
        </p:nvSpPr>
        <p:spPr bwMode="auto">
          <a:xfrm>
            <a:off x="3575050" y="3573463"/>
            <a:ext cx="217488" cy="576262"/>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39943" name="Line 7"/>
          <p:cNvSpPr>
            <a:spLocks noChangeShapeType="1"/>
          </p:cNvSpPr>
          <p:nvPr/>
        </p:nvSpPr>
        <p:spPr bwMode="auto">
          <a:xfrm>
            <a:off x="2495550" y="4221164"/>
            <a:ext cx="0" cy="503237"/>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39944" name="Line 8"/>
          <p:cNvSpPr>
            <a:spLocks noChangeShapeType="1"/>
          </p:cNvSpPr>
          <p:nvPr/>
        </p:nvSpPr>
        <p:spPr bwMode="auto">
          <a:xfrm flipV="1">
            <a:off x="7392988" y="2060575"/>
            <a:ext cx="215900" cy="863600"/>
          </a:xfrm>
          <a:prstGeom prst="line">
            <a:avLst/>
          </a:prstGeom>
          <a:noFill/>
          <a:ln w="5715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39945" name="Line 9"/>
          <p:cNvSpPr>
            <a:spLocks noChangeShapeType="1"/>
          </p:cNvSpPr>
          <p:nvPr/>
        </p:nvSpPr>
        <p:spPr bwMode="auto">
          <a:xfrm flipV="1">
            <a:off x="7824789" y="2565400"/>
            <a:ext cx="503237" cy="431800"/>
          </a:xfrm>
          <a:prstGeom prst="line">
            <a:avLst/>
          </a:prstGeom>
          <a:noFill/>
          <a:ln w="5715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39946" name="Line 10"/>
          <p:cNvSpPr>
            <a:spLocks noChangeShapeType="1"/>
          </p:cNvSpPr>
          <p:nvPr/>
        </p:nvSpPr>
        <p:spPr bwMode="auto">
          <a:xfrm flipH="1">
            <a:off x="8472489" y="3357564"/>
            <a:ext cx="288925" cy="719137"/>
          </a:xfrm>
          <a:prstGeom prst="line">
            <a:avLst/>
          </a:prstGeom>
          <a:noFill/>
          <a:ln w="5715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39947" name="Line 11"/>
          <p:cNvSpPr>
            <a:spLocks noChangeShapeType="1"/>
          </p:cNvSpPr>
          <p:nvPr/>
        </p:nvSpPr>
        <p:spPr bwMode="auto">
          <a:xfrm flipH="1">
            <a:off x="9840913" y="3573464"/>
            <a:ext cx="215900" cy="719137"/>
          </a:xfrm>
          <a:prstGeom prst="line">
            <a:avLst/>
          </a:prstGeom>
          <a:noFill/>
          <a:ln w="5715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Tree>
  </p:cSld>
  <p:clrMapOvr>
    <a:masterClrMapping/>
  </p:clrMapOvr>
  <p:transition spd="slow">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uadroTexto 2"/>
          <p:cNvSpPr txBox="1">
            <a:spLocks noChangeArrowheads="1"/>
          </p:cNvSpPr>
          <p:nvPr/>
        </p:nvSpPr>
        <p:spPr bwMode="auto">
          <a:xfrm>
            <a:off x="2121407" y="2395728"/>
            <a:ext cx="793540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es-ES" altLang="es-MX" dirty="0">
                <a:solidFill>
                  <a:schemeClr val="accent1">
                    <a:lumMod val="50000"/>
                  </a:schemeClr>
                </a:solidFill>
              </a:rPr>
              <a:t>Mecánicas: de unión, sostén y relleno.</a:t>
            </a:r>
          </a:p>
          <a:p>
            <a:pPr marL="0" indent="0">
              <a:spcBef>
                <a:spcPct val="0"/>
              </a:spcBef>
              <a:buNone/>
            </a:pPr>
            <a:endParaRPr lang="es-ES" altLang="es-MX" dirty="0">
              <a:solidFill>
                <a:schemeClr val="accent1">
                  <a:lumMod val="50000"/>
                </a:schemeClr>
              </a:solidFill>
            </a:endParaRPr>
          </a:p>
          <a:p>
            <a:pPr>
              <a:spcBef>
                <a:spcPct val="0"/>
              </a:spcBef>
              <a:buFont typeface="Wingdings" panose="05000000000000000000" pitchFamily="2" charset="2"/>
              <a:buChar char="ü"/>
            </a:pPr>
            <a:r>
              <a:rPr lang="es-ES" altLang="es-MX" dirty="0">
                <a:solidFill>
                  <a:schemeClr val="accent1">
                    <a:lumMod val="50000"/>
                  </a:schemeClr>
                </a:solidFill>
              </a:rPr>
              <a:t>Metabólicas: intercambio de sustancias</a:t>
            </a:r>
          </a:p>
          <a:p>
            <a:pPr>
              <a:spcBef>
                <a:spcPct val="0"/>
              </a:spcBef>
              <a:buFont typeface="Wingdings" panose="05000000000000000000" pitchFamily="2" charset="2"/>
              <a:buChar char="ü"/>
            </a:pPr>
            <a:endParaRPr lang="es-ES" altLang="es-MX" dirty="0">
              <a:solidFill>
                <a:schemeClr val="accent1">
                  <a:lumMod val="50000"/>
                </a:schemeClr>
              </a:solidFill>
            </a:endParaRPr>
          </a:p>
          <a:p>
            <a:pPr>
              <a:spcBef>
                <a:spcPct val="0"/>
              </a:spcBef>
              <a:buFont typeface="Wingdings" panose="05000000000000000000" pitchFamily="2" charset="2"/>
              <a:buChar char="ü"/>
            </a:pPr>
            <a:r>
              <a:rPr lang="es-ES" altLang="es-MX" dirty="0">
                <a:solidFill>
                  <a:schemeClr val="accent1">
                    <a:lumMod val="50000"/>
                  </a:schemeClr>
                </a:solidFill>
              </a:rPr>
              <a:t>Defensa: inespecífica y especifica. </a:t>
            </a:r>
          </a:p>
        </p:txBody>
      </p:sp>
      <p:sp>
        <p:nvSpPr>
          <p:cNvPr id="4" name="Oval 2"/>
          <p:cNvSpPr/>
          <p:nvPr/>
        </p:nvSpPr>
        <p:spPr>
          <a:xfrm>
            <a:off x="1734312" y="171927"/>
            <a:ext cx="8675686" cy="1051560"/>
          </a:xfrm>
          <a:prstGeom prst="ellipse">
            <a:avLst/>
          </a:prstGeom>
          <a:gradFill rotWithShape="0">
            <a:gsLst>
              <a:gs pos="0">
                <a:srgbClr val="FF0066"/>
              </a:gs>
              <a:gs pos="50000">
                <a:srgbClr val="FFFFFF"/>
              </a:gs>
              <a:gs pos="100000">
                <a:srgbClr val="FF0066"/>
              </a:gs>
            </a:gsLst>
            <a:lin ang="5400000" scaled="1"/>
            <a:tileRect/>
          </a:gra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a:spcBef>
                <a:spcPct val="0"/>
              </a:spcBef>
              <a:buFontTx/>
              <a:buNone/>
            </a:pPr>
            <a:r>
              <a:rPr lang="es-ES" altLang="es-MX" sz="2800" dirty="0">
                <a:solidFill>
                  <a:schemeClr val="accent1">
                    <a:lumMod val="50000"/>
                  </a:schemeClr>
                </a:solidFill>
                <a:latin typeface="Arial" panose="020B0604020202020204" pitchFamily="34" charset="0"/>
                <a:cs typeface="Arial" panose="020B0604020202020204" pitchFamily="34" charset="0"/>
              </a:rPr>
              <a:t>FUNCIONES DEL TEJIDO CONECTIVO</a:t>
            </a:r>
          </a:p>
        </p:txBody>
      </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2859</Words>
  <Application>Microsoft Office PowerPoint</Application>
  <PresentationFormat>Panorámica</PresentationFormat>
  <Paragraphs>346</Paragraphs>
  <Slides>53</Slides>
  <Notes>18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53</vt:i4>
      </vt:variant>
    </vt:vector>
  </HeadingPairs>
  <TitlesOfParts>
    <vt:vector size="61" baseType="lpstr">
      <vt:lpstr>Arial</vt:lpstr>
      <vt:lpstr>Arial Black</vt:lpstr>
      <vt:lpstr>Calibri</vt:lpstr>
      <vt:lpstr>Calibri Light</vt:lpstr>
      <vt:lpstr>Impact</vt:lpstr>
      <vt:lpstr>Times New Roman</vt:lpstr>
      <vt:lpstr>Wingdings</vt:lpstr>
      <vt:lpstr>Tema de Office</vt:lpstr>
      <vt:lpstr>BASES MOLECULARES, CÉLULAS Y TEJIDOS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COMPONENTES </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CARDIOVASCULAR, RESPIRATORIO,  DIGESTIVO Y RENAL</dc:title>
  <dc:creator>Yuliet</dc:creator>
  <cp:lastModifiedBy>FCMSAGUA</cp:lastModifiedBy>
  <cp:revision>141</cp:revision>
  <dcterms:created xsi:type="dcterms:W3CDTF">2020-12-25T21:21:00Z</dcterms:created>
  <dcterms:modified xsi:type="dcterms:W3CDTF">2021-04-06T14:04:45Z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